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57" r:id="rId9"/>
    <p:sldId id="258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5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6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8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9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4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9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2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43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7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1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E3DB8-E251-410E-A071-7FDA5C0620BE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AA85-7F05-4E54-8C27-2DC86ADB2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3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erenaoer.grnet.gr/index.html#/dashboard/elasticsearch/Terena%20Aggregatio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renaoer.grnet.gr/index.html#/dashboard/elasticsearch/Terena%20Metadata%20Analysi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erenatv.media.uvigo.e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rena.org/activities/oer/GEANT_Association_NRENs_And_Open_Education-final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OER pilot 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March 2014 – January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The primary aim of the TERENA small project is to develop the first working prototype of the OER service (including the metadata aggregation engine and the web portal front-end) and pilot a service for the broader TERENA/GÉANT Community in 2014.</a:t>
            </a:r>
            <a:r>
              <a:rPr lang="en-GB" sz="2000" dirty="0"/>
              <a:t> </a:t>
            </a:r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7848872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443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GB" dirty="0"/>
              <a:t>Connect the yet scattered institutional/national OERs within the TERENA/GÉANT community (facilitate them to reach the critical mass) and unlock the deep-web by enabling structured searching and reuse of content.</a:t>
            </a:r>
            <a:endParaRPr lang="en-US" dirty="0"/>
          </a:p>
          <a:p>
            <a:pPr lvl="0"/>
            <a:endParaRPr lang="hu-HU" dirty="0" smtClean="0"/>
          </a:p>
          <a:p>
            <a:pPr lvl="0"/>
            <a:r>
              <a:rPr lang="en-GB" dirty="0" smtClean="0"/>
              <a:t>Create </a:t>
            </a:r>
            <a:r>
              <a:rPr lang="en-GB" dirty="0"/>
              <a:t>a one-stop-shop broker/aggregator (i.e. the TERENA/GÉANT OER) for institutional/national learning resource organizations, each of them managing and/or federating one or more learning object repositories within the country (such as Nordic OER alliance [14] for instance)</a:t>
            </a:r>
            <a:endParaRPr lang="en-US" dirty="0"/>
          </a:p>
          <a:p>
            <a:pPr lvl="0"/>
            <a:endParaRPr lang="hu-HU" dirty="0" smtClean="0"/>
          </a:p>
          <a:p>
            <a:pPr lvl="0"/>
            <a:r>
              <a:rPr lang="en-GB" dirty="0" smtClean="0"/>
              <a:t>Finally</a:t>
            </a:r>
            <a:r>
              <a:rPr lang="en-GB" dirty="0"/>
              <a:t>, TERENA/GÉANT OER joins the Open Course Ware Consortium [8] and/or the GLOBE federation [9] that already has repositories around the globe such as: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84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Architecture concept</a:t>
            </a:r>
            <a:endParaRPr lang="en-US" dirty="0"/>
          </a:p>
        </p:txBody>
      </p:sp>
      <p:pic>
        <p:nvPicPr>
          <p:cNvPr id="4" name="Picture 3" descr="https://confluence.terena.org/download/attachments/33751325/ariadne.png?version=1&amp;modificationDate=1348825219768&amp;api=v2&amp;effects=border-simple,blur-border,tap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640960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652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Back-end (metadata harvesting and aggregation)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742725" cy="314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559623"/>
            <a:ext cx="82755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3"/>
              </a:rPr>
              <a:t>http://terenaoer.grnet.gr/index.html#/dashboard/elasticsearch/Terena%20Aggregation</a:t>
            </a:r>
            <a:endParaRPr lang="hu-HU" sz="1600" dirty="0" smtClean="0"/>
          </a:p>
          <a:p>
            <a:endParaRPr lang="hu-HU" sz="1600" dirty="0" smtClean="0"/>
          </a:p>
          <a:p>
            <a:r>
              <a:rPr lang="en-US" sz="1600" dirty="0" smtClean="0">
                <a:hlinkClick r:id="rId4"/>
              </a:rPr>
              <a:t>http://terenaoer.grnet.gr/index.html#/dashboard/elasticsearch/Terena%20Metadata%20Analysis</a:t>
            </a:r>
            <a:endParaRPr lang="hu-HU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53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Front-end web portal (demo)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76871"/>
            <a:ext cx="4536504" cy="44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09329" y="1700808"/>
            <a:ext cx="3155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http://terenatv.media.uvigo.es/</a:t>
            </a:r>
            <a:endParaRPr lang="hu-HU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4725144"/>
            <a:ext cx="605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optical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7184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Position Paper to 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GÉANT Association NRENs and Open Education</a:t>
            </a:r>
          </a:p>
          <a:p>
            <a:pPr lvl="1"/>
            <a:r>
              <a:rPr lang="en-US" sz="2400" dirty="0" smtClean="0"/>
              <a:t>NREN Community  Statement on Open Education</a:t>
            </a:r>
            <a:endParaRPr lang="hu-HU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4" y="3717032"/>
            <a:ext cx="8395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www.terena.org/activities/oer/GEANT_Association_NRENs_And_Open_Education-final.pdf</a:t>
            </a:r>
            <a:endParaRPr lang="hu-HU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5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hu-HU" dirty="0" smtClean="0"/>
              <a:t>KPIs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778096"/>
              </p:ext>
            </p:extLst>
          </p:nvPr>
        </p:nvGraphicFramePr>
        <p:xfrm>
          <a:off x="395536" y="1196752"/>
          <a:ext cx="8496945" cy="5133248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3888432"/>
                <a:gridCol w="2376264"/>
                <a:gridCol w="2232249"/>
              </a:tblGrid>
              <a:tr h="341582">
                <a:tc>
                  <a:txBody>
                    <a:bodyPr/>
                    <a:lstStyle/>
                    <a:p>
                      <a:r>
                        <a:rPr lang="en-US" sz="2000" dirty="0"/>
                        <a:t>Indicator name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Expected progress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Results</a:t>
                      </a:r>
                      <a:endParaRPr lang="en-US" sz="20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 dirty="0"/>
                        <a:t>Number OER content providers to be invited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15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~15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/>
                        <a:t>Number of content providers that will share their OER through TERENA OER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5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7+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/>
                        <a:t>Number of OERs shared through the OER TERENA portal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10.000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22.860 / 12.590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/>
                        <a:t>Connection with global OER initiatives e.g. GLOBE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0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/>
                        <a:t>Number of languages supported at the TERENA OER portal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 (EN and ES)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4 (EN, ES, PT, HU)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/>
                        <a:t>Number of defined metadata compliance levels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3 (Mandatory, Recommended, Optional)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3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  <a:tr h="597769">
                <a:tc>
                  <a:txBody>
                    <a:bodyPr/>
                    <a:lstStyle/>
                    <a:p>
                      <a:r>
                        <a:rPr lang="en-US" sz="1700" b="1" dirty="0"/>
                        <a:t>Dissemination activities (Presentations and publications)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dirty="0" smtClean="0"/>
                        <a:t>4 (Position paper,</a:t>
                      </a:r>
                      <a:r>
                        <a:rPr lang="hu-HU" sz="1700" baseline="0" dirty="0" smtClean="0"/>
                        <a:t> Deliverables, Symposium, TNC’15</a:t>
                      </a:r>
                      <a:r>
                        <a:rPr lang="hu-HU" sz="1700" dirty="0" smtClean="0"/>
                        <a:t>)</a:t>
                      </a:r>
                      <a:endParaRPr lang="en-US" sz="1700" dirty="0"/>
                    </a:p>
                  </a:txBody>
                  <a:tcPr marL="85396" marR="85396" marT="42698" marB="4269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86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hu-HU" dirty="0" smtClean="0"/>
              <a:t>Finances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7673"/>
              </p:ext>
            </p:extLst>
          </p:nvPr>
        </p:nvGraphicFramePr>
        <p:xfrm>
          <a:off x="395535" y="1031536"/>
          <a:ext cx="8568953" cy="579405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142238"/>
                <a:gridCol w="2394582"/>
                <a:gridCol w="1871893"/>
                <a:gridCol w="2160240"/>
              </a:tblGrid>
              <a:tr h="28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Tasks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Estimated efforts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Estimated cost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lang="hu-HU" sz="20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cost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6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 Information model and metadata schema development and recommendations (reference repository)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2PM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12.000 EUR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10.000 EUR</a:t>
                      </a:r>
                    </a:p>
                    <a:p>
                      <a:pPr algn="ctr"/>
                      <a:r>
                        <a:rPr lang="hu-HU" dirty="0" smtClean="0"/>
                        <a:t>IUCC</a:t>
                      </a:r>
                      <a:endParaRPr lang="en-US" dirty="0"/>
                    </a:p>
                  </a:txBody>
                  <a:tcPr marL="68580" marR="68580" marT="0" marB="0"/>
                </a:tc>
              </a:tr>
              <a:tr h="930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2. ARIADNE harvesting engine deployment and testing with “friendly repositories”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3PM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10.000 EUR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12.000 EUR</a:t>
                      </a:r>
                    </a:p>
                    <a:p>
                      <a:pPr algn="ctr"/>
                      <a:r>
                        <a:rPr lang="hu-HU" dirty="0" smtClean="0"/>
                        <a:t>GRNET</a:t>
                      </a:r>
                      <a:endParaRPr lang="en-US" dirty="0"/>
                    </a:p>
                  </a:txBody>
                  <a:tcPr marL="68580" marR="68580" marT="0" marB="0"/>
                </a:tc>
              </a:tr>
              <a:tr h="1166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3. PuMuKit-based web front-end development according to the requirements of a state-of-the-art OER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2PM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6.000 EUR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8.000 EUR</a:t>
                      </a:r>
                    </a:p>
                    <a:p>
                      <a:pPr algn="ctr"/>
                      <a:r>
                        <a:rPr lang="hu-HU" dirty="0" smtClean="0"/>
                        <a:t>Uvigo</a:t>
                      </a:r>
                      <a:endParaRPr lang="en-US" dirty="0"/>
                    </a:p>
                  </a:txBody>
                  <a:tcPr marL="68580" marR="68580" marT="0" marB="0"/>
                </a:tc>
              </a:tr>
              <a:tr h="69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4. Software integration and pilot service development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2PM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6.000 EUR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4.800 EUR</a:t>
                      </a:r>
                    </a:p>
                    <a:p>
                      <a:pPr algn="ctr"/>
                      <a:r>
                        <a:rPr lang="hu-HU" dirty="0" smtClean="0"/>
                        <a:t>f2f</a:t>
                      </a:r>
                      <a:r>
                        <a:rPr lang="hu-HU" baseline="0" dirty="0" smtClean="0"/>
                        <a:t> meeting</a:t>
                      </a:r>
                      <a:endParaRPr lang="en-US" dirty="0"/>
                    </a:p>
                  </a:txBody>
                  <a:tcPr marL="68580" marR="68580" marT="0" marB="0"/>
                </a:tc>
              </a:tr>
              <a:tr h="527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5. Project management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1PM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9.000 EUR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4.500 EUR</a:t>
                      </a:r>
                    </a:p>
                    <a:p>
                      <a:pPr algn="ctr"/>
                      <a:r>
                        <a:rPr lang="hu-HU" dirty="0" smtClean="0"/>
                        <a:t>Sigita</a:t>
                      </a:r>
                      <a:r>
                        <a:rPr lang="hu-HU" baseline="0" dirty="0" smtClean="0"/>
                        <a:t> &amp; Peter</a:t>
                      </a:r>
                      <a:endParaRPr lang="en-US" dirty="0"/>
                    </a:p>
                  </a:txBody>
                  <a:tcPr marL="68580" marR="68580" marT="0" marB="0"/>
                </a:tc>
              </a:tr>
              <a:tr h="723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</a:rPr>
                        <a:t>TOTAL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</a:t>
                      </a:r>
                      <a:r>
                        <a:rPr lang="en-GB" sz="2400" b="1" dirty="0" smtClean="0">
                          <a:effectLst/>
                        </a:rPr>
                        <a:t>10PM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</a:rPr>
                        <a:t>43.000 </a:t>
                      </a:r>
                      <a:r>
                        <a:rPr lang="en-GB" sz="2400" b="1" dirty="0">
                          <a:effectLst/>
                        </a:rPr>
                        <a:t>EUR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39.300 EUR</a:t>
                      </a:r>
                      <a:r>
                        <a:rPr lang="en-GB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3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Publish the final deliverable</a:t>
            </a:r>
          </a:p>
          <a:p>
            <a:r>
              <a:rPr lang="en-US" dirty="0" smtClean="0"/>
              <a:t>Symposium demo</a:t>
            </a:r>
          </a:p>
          <a:p>
            <a:r>
              <a:rPr lang="en-US" dirty="0" smtClean="0"/>
              <a:t>GN3 SA8 Task 3 (GRNET) + pilot team</a:t>
            </a:r>
          </a:p>
          <a:p>
            <a:r>
              <a:rPr lang="en-US" dirty="0" smtClean="0"/>
              <a:t>TNC’15 demo</a:t>
            </a:r>
          </a:p>
          <a:p>
            <a:endParaRPr lang="en-US" dirty="0" smtClean="0"/>
          </a:p>
          <a:p>
            <a:r>
              <a:rPr lang="en-US" dirty="0" smtClean="0"/>
              <a:t>Taking the GÉANT OER to the next level...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6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451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OER pilot results</vt:lpstr>
      <vt:lpstr>Aim</vt:lpstr>
      <vt:lpstr>Objectives</vt:lpstr>
      <vt:lpstr>Architecture concept</vt:lpstr>
      <vt:lpstr>Results</vt:lpstr>
      <vt:lpstr>Results</vt:lpstr>
      <vt:lpstr>Position Paper to EC</vt:lpstr>
      <vt:lpstr>KPIs</vt:lpstr>
      <vt:lpstr>Finances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OER pilot results</dc:title>
  <dc:creator>Windows User</dc:creator>
  <cp:lastModifiedBy>Windows User</cp:lastModifiedBy>
  <cp:revision>9</cp:revision>
  <dcterms:created xsi:type="dcterms:W3CDTF">2015-01-29T21:15:31Z</dcterms:created>
  <dcterms:modified xsi:type="dcterms:W3CDTF">2015-02-04T14:21:27Z</dcterms:modified>
</cp:coreProperties>
</file>