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4301"/>
    <a:srgbClr val="A7B3B4"/>
    <a:srgbClr val="99BD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FAF0EC-2778-4D35-8BD6-78FC6E90AF41}" v="106" dt="2022-05-02T13:09:44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34"/>
    <p:restoredTop sz="95897"/>
  </p:normalViewPr>
  <p:slideViewPr>
    <p:cSldViewPr snapToGrid="0" snapToObjects="1" showGuides="1">
      <p:cViewPr>
        <p:scale>
          <a:sx n="95" d="100"/>
          <a:sy n="95" d="100"/>
        </p:scale>
        <p:origin x="2360" y="1688"/>
      </p:cViewPr>
      <p:guideLst>
        <p:guide orient="horz" pos="2160"/>
        <p:guide pos="39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dia Sluer" userId="ixPCKF/7o22vVUZe+ANsKtoLhQB1yGf16CqQyjItv/A=" providerId="None" clId="Web-{0DFAF0EC-2778-4D35-8BD6-78FC6E90AF41}"/>
    <pc:docChg chg="modSld">
      <pc:chgData name="Nadia Sluer" userId="ixPCKF/7o22vVUZe+ANsKtoLhQB1yGf16CqQyjItv/A=" providerId="None" clId="Web-{0DFAF0EC-2778-4D35-8BD6-78FC6E90AF41}" dt="2022-05-02T13:09:42.657" v="88"/>
      <pc:docMkLst>
        <pc:docMk/>
      </pc:docMkLst>
      <pc:sldChg chg="modSp">
        <pc:chgData name="Nadia Sluer" userId="ixPCKF/7o22vVUZe+ANsKtoLhQB1yGf16CqQyjItv/A=" providerId="None" clId="Web-{0DFAF0EC-2778-4D35-8BD6-78FC6E90AF41}" dt="2022-05-02T13:09:42.657" v="88"/>
        <pc:sldMkLst>
          <pc:docMk/>
          <pc:sldMk cId="414558118" sldId="259"/>
        </pc:sldMkLst>
        <pc:spChg chg="mod">
          <ac:chgData name="Nadia Sluer" userId="ixPCKF/7o22vVUZe+ANsKtoLhQB1yGf16CqQyjItv/A=" providerId="None" clId="Web-{0DFAF0EC-2778-4D35-8BD6-78FC6E90AF41}" dt="2022-05-02T13:08:53.982" v="70" actId="1076"/>
          <ac:spMkLst>
            <pc:docMk/>
            <pc:sldMk cId="414558118" sldId="259"/>
            <ac:spMk id="7" creationId="{A2F9774D-5E8E-6F4E-B640-4359A23B1138}"/>
          </ac:spMkLst>
        </pc:spChg>
        <pc:spChg chg="mod">
          <ac:chgData name="Nadia Sluer" userId="ixPCKF/7o22vVUZe+ANsKtoLhQB1yGf16CqQyjItv/A=" providerId="None" clId="Web-{0DFAF0EC-2778-4D35-8BD6-78FC6E90AF41}" dt="2022-05-02T13:08:47.515" v="69" actId="1076"/>
          <ac:spMkLst>
            <pc:docMk/>
            <pc:sldMk cId="414558118" sldId="259"/>
            <ac:spMk id="15" creationId="{E1F4426F-B5F7-544C-BC5C-F2BDC5ED9546}"/>
          </ac:spMkLst>
        </pc:spChg>
        <pc:spChg chg="mod">
          <ac:chgData name="Nadia Sluer" userId="ixPCKF/7o22vVUZe+ANsKtoLhQB1yGf16CqQyjItv/A=" providerId="None" clId="Web-{0DFAF0EC-2778-4D35-8BD6-78FC6E90AF41}" dt="2022-05-02T13:07:35.352" v="64" actId="14100"/>
          <ac:spMkLst>
            <pc:docMk/>
            <pc:sldMk cId="414558118" sldId="259"/>
            <ac:spMk id="70" creationId="{0279821D-46CE-874F-8372-307059B9A8D7}"/>
          </ac:spMkLst>
        </pc:spChg>
        <pc:graphicFrameChg chg="mod modGraphic">
          <ac:chgData name="Nadia Sluer" userId="ixPCKF/7o22vVUZe+ANsKtoLhQB1yGf16CqQyjItv/A=" providerId="None" clId="Web-{0DFAF0EC-2778-4D35-8BD6-78FC6E90AF41}" dt="2022-05-02T13:09:42.657" v="88"/>
          <ac:graphicFrameMkLst>
            <pc:docMk/>
            <pc:sldMk cId="414558118" sldId="259"/>
            <ac:graphicFrameMk id="56" creationId="{53E6BCEC-D1C0-1849-9574-42BEA062EAE2}"/>
          </ac:graphicFrameMkLst>
        </pc:graphicFrameChg>
        <pc:picChg chg="mod">
          <ac:chgData name="Nadia Sluer" userId="ixPCKF/7o22vVUZe+ANsKtoLhQB1yGf16CqQyjItv/A=" providerId="None" clId="Web-{0DFAF0EC-2778-4D35-8BD6-78FC6E90AF41}" dt="2022-05-02T13:09:10.545" v="73" actId="1076"/>
          <ac:picMkLst>
            <pc:docMk/>
            <pc:sldMk cId="414558118" sldId="259"/>
            <ac:picMk id="41" creationId="{E50ECC6A-C498-1747-8343-0E1E5E86BF6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DA659-61E8-4D4D-B885-74BD0F2B237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1B504-CCB1-D048-85E7-D15B9A98A23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08387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B504-CCB1-D048-85E7-D15B9A98A23F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91805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55489-40FD-C945-B71D-C279983D75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5605A9-51A4-BF4A-8BBF-25F3ACF38A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F19AB-BC0A-924A-A418-1BACF3A87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5B7A9-89F8-CE4C-9B5E-295FAA939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AAA81-7703-0F44-A65E-5FC953AF2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5344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FA1E5-BF87-D44C-A80E-0F2CD5429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17A00B-B782-914E-9F93-E194A03EF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1B38-4080-6349-978C-B0E6CFB3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1A956-D108-2F4D-B9D5-2F97F6203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D4C6F-85EF-004A-A1A9-DDB335A5E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0253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BC71E2-8D34-2D49-9BA4-1524F20E9C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BF9B2B-6404-9B4A-9ED6-7E6E725895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4787B-BD27-624B-ACDF-005DD0698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1020A-9FC6-1E4B-8B8E-94D247E82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4FAEA-96FD-D946-9E7D-3C2E518A6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74551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05706-EA7E-AD4E-9B0E-B766122F8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8F671-1136-0346-9FC3-8CD08E24D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4B97F-F3E0-AF4C-838A-3867210AB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D7A4C-50E5-9841-BEC7-877EA1511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62ADD-8E14-4A4D-9A54-D4E9307B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9686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6D6B0-9CF6-FA47-8F5E-0E25194E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7202-D19C-FA4A-A004-9AC110FD1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23B5E-A6BD-F644-88AF-69F521F4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A8E9D-520B-7742-A630-13F788ADD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C4A3E-48C6-2946-9271-EB7EA2A68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99862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EA33D-A80A-2A4D-89D7-5C7509814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FFC12-BB0C-9043-AF78-98D4D7BF6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FB141E-3A48-9748-8EA1-639D32A502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11276-B1DF-F647-8227-8FE03D11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D0890-5903-764E-9B45-C428179B7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813A02-E2C1-594A-996D-6025DEC4D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3388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B9C85-3A07-164C-A131-59C797B81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31ADE-DB6F-3041-89DB-AA8743922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212221-D763-7247-A91D-71D3E08C91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08C494-5BF1-1D49-8A1E-10AE4B465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160374-94E6-D04B-BD5D-4F1D5608F8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151C30-284C-6D47-97A7-F5DF14B8A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EBF6EB-797D-0842-8751-E21871A5F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40D074-D2DA-3946-95D2-E98E6B205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6428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9090-1ED1-D14E-BF0C-0EF1D3543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9BD0D6-A72D-1142-AC7D-1D3F33073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E29A7A-D97A-A545-A077-C2442DFBB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1C35A2-BCB0-BE41-BE20-E8313FDCD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49043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5FDCAF-90B0-7F4D-AAE1-00B01EA1A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0B0184-7BCB-FF47-9273-B91290B1A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B4BC48-D7E6-1541-9B69-436B4BC43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0617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2D5AE-6F5A-C349-BDB9-9E03EEB46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FDDEF-E001-424E-B751-9880D862C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D7BF90-5253-064D-BD57-5C0156F62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E49866-15C6-5248-BC82-C204EB5C4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FEF639-02DE-5040-B1C0-13F7E4315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13F1B5-798F-2143-8DA8-053471A09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49060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E68B8-0284-C542-AE64-028E55F68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626EDE-0435-E641-89CC-469290B5CF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54D90-9131-5844-93C8-4A6DF9A2B1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D5A748-1CE1-454B-B370-CA297F9AE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FF60E4-C6D0-B54F-991B-8E5845698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6A7226-690C-1E40-9202-673B60092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7132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5FBD87-1ABE-8E46-B272-05FBC482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0FCA5-53A9-6349-B61E-3D3AC96F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9E9C4-50B1-594B-835A-00AB5AAD1E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6AE4C-86C5-7441-AA5D-58D786183E80}" type="datetimeFigureOut">
              <a:rPr lang="en-NL" smtClean="0"/>
              <a:t>02/05/2022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0FE23-E8BB-0646-A261-FD8D557997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A718F-2D53-BD42-AD55-B5DF733E12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01922-9AA4-0E4A-8630-86F40F303E8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97133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geant.org/display/GIG/TIM+Programme" TargetMode="External"/><Relationship Id="rId5" Type="http://schemas.openxmlformats.org/officeDocument/2006/relationships/hyperlink" Target="mailto:glad@geant.org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962E8201-620D-BA47-8C57-F6DE6D879FA2}"/>
              </a:ext>
            </a:extLst>
          </p:cNvPr>
          <p:cNvSpPr/>
          <p:nvPr/>
        </p:nvSpPr>
        <p:spPr>
          <a:xfrm>
            <a:off x="0" y="5589368"/>
            <a:ext cx="12192000" cy="1464096"/>
          </a:xfrm>
          <a:prstGeom prst="roundRect">
            <a:avLst/>
          </a:prstGeom>
          <a:solidFill>
            <a:srgbClr val="A7B3B4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49E8BD-8536-E24A-873E-988492E99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11" y="-215933"/>
            <a:ext cx="6550108" cy="156005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E24301"/>
                </a:solidFill>
              </a:rPr>
              <a:t>TIM Programme</a:t>
            </a:r>
            <a:endParaRPr lang="en-NL" b="1" dirty="0">
              <a:solidFill>
                <a:srgbClr val="E2430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97A339E-64F3-A740-BEE2-CD4F26A955F6}"/>
              </a:ext>
            </a:extLst>
          </p:cNvPr>
          <p:cNvSpPr txBox="1">
            <a:spLocks/>
          </p:cNvSpPr>
          <p:nvPr/>
        </p:nvSpPr>
        <p:spPr>
          <a:xfrm>
            <a:off x="840738" y="3263541"/>
            <a:ext cx="5255262" cy="737754"/>
          </a:xfrm>
          <a:prstGeom prst="rect">
            <a:avLst/>
          </a:prstGeom>
        </p:spPr>
        <p:txBody>
          <a:bodyPr vert="horz" lIns="51435" tIns="25717" rIns="51435" bIns="25717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3BCB5F0-85DB-914A-BCDF-91953E2ECDEA}"/>
              </a:ext>
            </a:extLst>
          </p:cNvPr>
          <p:cNvSpPr txBox="1">
            <a:spLocks/>
          </p:cNvSpPr>
          <p:nvPr/>
        </p:nvSpPr>
        <p:spPr>
          <a:xfrm>
            <a:off x="840737" y="5312524"/>
            <a:ext cx="6410385" cy="506809"/>
          </a:xfrm>
          <a:prstGeom prst="rect">
            <a:avLst/>
          </a:prstGeom>
        </p:spPr>
        <p:txBody>
          <a:bodyPr vert="horz" lIns="51435" tIns="25717" rIns="51435" bIns="25717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2F9774D-5E8E-6F4E-B640-4359A23B1138}"/>
              </a:ext>
            </a:extLst>
          </p:cNvPr>
          <p:cNvSpPr txBox="1">
            <a:spLocks/>
          </p:cNvSpPr>
          <p:nvPr/>
        </p:nvSpPr>
        <p:spPr>
          <a:xfrm>
            <a:off x="424306" y="767006"/>
            <a:ext cx="5614607" cy="1446580"/>
          </a:xfrm>
          <a:prstGeom prst="rect">
            <a:avLst/>
          </a:prstGeom>
        </p:spPr>
        <p:txBody>
          <a:bodyPr vert="horz" lIns="91440" tIns="45721" rIns="91440" bIns="45721" rtlCol="0" anchor="t">
            <a:noAutofit/>
          </a:bodyPr>
          <a:lstStyle>
            <a:lvl1pPr marL="228593" indent="-228593" algn="l" defTabSz="91437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79" indent="-228593" algn="l" defTabSz="9143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66" indent="-228593" algn="l" defTabSz="9143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53" indent="-228593" algn="l" defTabSz="9143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0" indent="-228593" algn="l" defTabSz="9143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26" indent="-228593" algn="l" defTabSz="9143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12" indent="-228593" algn="l" defTabSz="9143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00" indent="-228593" algn="l" defTabSz="9143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86" indent="-228593" algn="l" defTabSz="9143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rgbClr val="5B9BD5">
                    <a:lumMod val="50000"/>
                  </a:srgbClr>
                </a:solidFill>
              </a:rPr>
              <a:t>Mentorship programme that brings together ambitious young minds and subject matter experts in Trust &amp; Identity Incubator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4241D2-CE69-B04F-ABAA-CCE853585AE0}"/>
              </a:ext>
            </a:extLst>
          </p:cNvPr>
          <p:cNvSpPr txBox="1"/>
          <p:nvPr/>
        </p:nvSpPr>
        <p:spPr>
          <a:xfrm>
            <a:off x="6281738" y="363493"/>
            <a:ext cx="25929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Who to nominate?</a:t>
            </a:r>
          </a:p>
          <a:p>
            <a:endParaRPr lang="en-GB" b="1" dirty="0">
              <a:solidFill>
                <a:srgbClr val="E24301"/>
              </a:solidFill>
            </a:endParaRPr>
          </a:p>
          <a:p>
            <a:r>
              <a:rPr lang="en-GB" dirty="0">
                <a:solidFill>
                  <a:srgbClr val="172B4D"/>
                </a:solidFill>
                <a:latin typeface="-apple-system"/>
              </a:rPr>
              <a:t>Final year Bachelors, Masters or PhD level students in the fields of Computer Science, Engineering or other technology related fields and interest in Trust and Identity</a:t>
            </a:r>
          </a:p>
          <a:p>
            <a:endParaRPr lang="en-NL" sz="1600" dirty="0"/>
          </a:p>
        </p:txBody>
      </p:sp>
      <p:pic>
        <p:nvPicPr>
          <p:cNvPr id="41" name="Graphic 40" descr="Daily calendar with solid fill">
            <a:extLst>
              <a:ext uri="{FF2B5EF4-FFF2-40B4-BE49-F238E27FC236}">
                <a16:creationId xmlns:a16="http://schemas.microsoft.com/office/drawing/2014/main" id="{E50ECC6A-C498-1747-8343-0E1E5E86BF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83378" y="5942488"/>
            <a:ext cx="914400" cy="914400"/>
          </a:xfrm>
          <a:prstGeom prst="rect">
            <a:avLst/>
          </a:prstGeom>
        </p:spPr>
      </p:pic>
      <p:graphicFrame>
        <p:nvGraphicFramePr>
          <p:cNvPr id="56" name="Table 56">
            <a:extLst>
              <a:ext uri="{FF2B5EF4-FFF2-40B4-BE49-F238E27FC236}">
                <a16:creationId xmlns:a16="http://schemas.microsoft.com/office/drawing/2014/main" id="{53E6BCEC-D1C0-1849-9574-42BEA062EA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357144"/>
              </p:ext>
            </p:extLst>
          </p:nvPr>
        </p:nvGraphicFramePr>
        <p:xfrm>
          <a:off x="7251123" y="5661553"/>
          <a:ext cx="4595736" cy="132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38525">
                  <a:extLst>
                    <a:ext uri="{9D8B030D-6E8A-4147-A177-3AD203B41FA5}">
                      <a16:colId xmlns:a16="http://schemas.microsoft.com/office/drawing/2014/main" val="3198346468"/>
                    </a:ext>
                  </a:extLst>
                </a:gridCol>
                <a:gridCol w="1721047">
                  <a:extLst>
                    <a:ext uri="{9D8B030D-6E8A-4147-A177-3AD203B41FA5}">
                      <a16:colId xmlns:a16="http://schemas.microsoft.com/office/drawing/2014/main" val="2957641048"/>
                    </a:ext>
                  </a:extLst>
                </a:gridCol>
                <a:gridCol w="1436164">
                  <a:extLst>
                    <a:ext uri="{9D8B030D-6E8A-4147-A177-3AD203B41FA5}">
                      <a16:colId xmlns:a16="http://schemas.microsoft.com/office/drawing/2014/main" val="68397207"/>
                    </a:ext>
                  </a:extLst>
                </a:gridCol>
              </a:tblGrid>
              <a:tr h="510456">
                <a:tc>
                  <a:txBody>
                    <a:bodyPr/>
                    <a:lstStyle/>
                    <a:p>
                      <a:r>
                        <a:rPr lang="en-NL" sz="1400" b="1" dirty="0">
                          <a:solidFill>
                            <a:schemeClr val="tx1"/>
                          </a:solidFill>
                        </a:rPr>
                        <a:t>Programme 2022</a:t>
                      </a:r>
                      <a:endParaRPr lang="en-US" sz="1400" dirty="0"/>
                    </a:p>
                  </a:txBody>
                  <a:tcPr>
                    <a:solidFill>
                      <a:srgbClr val="A7B3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L" sz="1400" b="1" dirty="0">
                          <a:solidFill>
                            <a:schemeClr val="tx1"/>
                          </a:solidFill>
                        </a:rPr>
                        <a:t>Application </a:t>
                      </a:r>
                      <a:endParaRPr lang="en-US" sz="1400"/>
                    </a:p>
                    <a:p>
                      <a:pPr lvl="0">
                        <a:buNone/>
                      </a:pPr>
                      <a:r>
                        <a:rPr lang="en-NL" sz="1400" b="1" dirty="0">
                          <a:solidFill>
                            <a:schemeClr val="tx1"/>
                          </a:solidFill>
                        </a:rPr>
                        <a:t>deadline  </a:t>
                      </a:r>
                    </a:p>
                  </a:txBody>
                  <a:tcPr>
                    <a:solidFill>
                      <a:srgbClr val="A7B3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L" sz="1400" b="1" dirty="0">
                          <a:solidFill>
                            <a:schemeClr val="tx1"/>
                          </a:solidFill>
                        </a:rPr>
                        <a:t>TIM  internship start date</a:t>
                      </a:r>
                    </a:p>
                  </a:txBody>
                  <a:tcPr>
                    <a:solidFill>
                      <a:srgbClr val="A7B3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083682"/>
                  </a:ext>
                </a:extLst>
              </a:tr>
              <a:tr h="324667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5th Edition</a:t>
                      </a:r>
                      <a:endParaRPr lang="en-N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7B3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23 May 2022</a:t>
                      </a:r>
                      <a:endParaRPr lang="en-N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7B3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17 June 2022</a:t>
                      </a:r>
                      <a:endParaRPr lang="en-N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7B3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88982"/>
                  </a:ext>
                </a:extLst>
              </a:tr>
              <a:tr h="45748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rgbClr val="A7B3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latin typeface="-apple-system"/>
                          <a:hlinkClick r:id="rId5"/>
                        </a:rPr>
                        <a:t>glad@geant.org</a:t>
                      </a:r>
                      <a:endParaRPr lang="en-GB" sz="1400" b="1" dirty="0">
                        <a:solidFill>
                          <a:srgbClr val="C00000"/>
                        </a:solidFill>
                        <a:latin typeface="-apple-system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7B3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7B3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280302"/>
                  </a:ext>
                </a:extLst>
              </a:tr>
            </a:tbl>
          </a:graphicData>
        </a:graphic>
      </p:graphicFrame>
      <p:sp>
        <p:nvSpPr>
          <p:cNvPr id="70" name="TextBox 69">
            <a:extLst>
              <a:ext uri="{FF2B5EF4-FFF2-40B4-BE49-F238E27FC236}">
                <a16:creationId xmlns:a16="http://schemas.microsoft.com/office/drawing/2014/main" id="{0279821D-46CE-874F-8372-307059B9A8D7}"/>
              </a:ext>
            </a:extLst>
          </p:cNvPr>
          <p:cNvSpPr txBox="1"/>
          <p:nvPr/>
        </p:nvSpPr>
        <p:spPr>
          <a:xfrm>
            <a:off x="6246020" y="3430680"/>
            <a:ext cx="2568562" cy="22929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100" b="1" dirty="0">
                <a:solidFill>
                  <a:srgbClr val="C00000"/>
                </a:solidFill>
                <a:latin typeface="-apple-system"/>
              </a:rPr>
              <a:t>*TIM is a GN4.3-WP5 funded programme (max 3 days p/w). Participants must be nominated and registered by a GÉANT participating NREN. If any questions please contact: </a:t>
            </a:r>
            <a:r>
              <a:rPr lang="en-GB" sz="1100" b="1" dirty="0">
                <a:solidFill>
                  <a:srgbClr val="C00000"/>
                </a:solidFill>
                <a:latin typeface="-apple-system"/>
                <a:hlinkClick r:id="rId5"/>
              </a:rPr>
              <a:t>glad@geant.org</a:t>
            </a:r>
            <a:endParaRPr lang="en-GB" sz="1100" b="1" dirty="0">
              <a:solidFill>
                <a:srgbClr val="C00000"/>
              </a:solidFill>
              <a:latin typeface="-apple-system"/>
            </a:endParaRPr>
          </a:p>
          <a:p>
            <a:endParaRPr lang="en-GB" sz="1100" b="1" dirty="0">
              <a:solidFill>
                <a:srgbClr val="C00000"/>
              </a:solidFill>
              <a:latin typeface="-apple-system"/>
            </a:endParaRPr>
          </a:p>
          <a:p>
            <a:r>
              <a:rPr lang="en-GB" sz="1100" b="1" dirty="0">
                <a:solidFill>
                  <a:srgbClr val="C00000"/>
                </a:solidFill>
                <a:latin typeface="-apple-system"/>
              </a:rPr>
              <a:t>Programme details and promotion materials are available from : </a:t>
            </a:r>
            <a:r>
              <a:rPr lang="en-GB" sz="1100" dirty="0">
                <a:solidFill>
                  <a:srgbClr val="172B4D"/>
                </a:solidFill>
                <a:latin typeface="-apple-system"/>
                <a:hlinkClick r:id="rId6"/>
              </a:rPr>
              <a:t>https://wiki.geant.org/display/GIG/TIM+Programme</a:t>
            </a:r>
            <a:endParaRPr lang="en-GB" sz="1100" b="1" dirty="0">
              <a:solidFill>
                <a:srgbClr val="172B4D"/>
              </a:solidFill>
              <a:latin typeface="-apple-system"/>
            </a:endParaRPr>
          </a:p>
          <a:p>
            <a:endParaRPr lang="en-NL" sz="1100" dirty="0"/>
          </a:p>
          <a:p>
            <a:endParaRPr lang="en-NL" sz="1100" dirty="0"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FCAB2-5E50-DB49-B125-D86B48B8F9B3}"/>
              </a:ext>
            </a:extLst>
          </p:cNvPr>
          <p:cNvSpPr txBox="1"/>
          <p:nvPr/>
        </p:nvSpPr>
        <p:spPr>
          <a:xfrm>
            <a:off x="8988950" y="356145"/>
            <a:ext cx="308482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How to apply (NRENs)</a:t>
            </a:r>
          </a:p>
          <a:p>
            <a:endParaRPr lang="en-GB" b="1" dirty="0">
              <a:solidFill>
                <a:srgbClr val="E24301"/>
              </a:solidFill>
            </a:endParaRP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Step 1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 Recruit* your candidates</a:t>
            </a:r>
            <a:br>
              <a:rPr lang="en-GB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Step 2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 Identify the home mentor</a:t>
            </a: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Step 3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 Submit application (CV + NREN/candidate motivation by email to 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glad@geant.org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Step 4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 Receive the results of the application process. The application process is managed by the TIM Selection Committee</a:t>
            </a: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Step 4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 Prepare contracts and logistics for selected TIM participant(s)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1F4426F-B5F7-544C-BC5C-F2BDC5ED9546}"/>
              </a:ext>
            </a:extLst>
          </p:cNvPr>
          <p:cNvSpPr txBox="1">
            <a:spLocks/>
          </p:cNvSpPr>
          <p:nvPr/>
        </p:nvSpPr>
        <p:spPr>
          <a:xfrm>
            <a:off x="452488" y="2284086"/>
            <a:ext cx="5255261" cy="4394175"/>
          </a:xfrm>
          <a:prstGeom prst="rect">
            <a:avLst/>
          </a:prstGeom>
        </p:spPr>
        <p:txBody>
          <a:bodyPr vert="horz" lIns="51435" tIns="25717" rIns="51435" bIns="25717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99BDCB"/>
                </a:solidFill>
              </a:rPr>
              <a:t>Expert Mentors from T&amp;I &amp; the home NREN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1" dirty="0">
                <a:solidFill>
                  <a:schemeClr val="accent1">
                    <a:lumMod val="50000"/>
                  </a:schemeClr>
                </a:solidFill>
              </a:rPr>
              <a:t>Mentors from the NREN world and SME’s from the Incubation team will act as a source of support and guidance to students as they develop ideas. This is a key part of the programme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rgbClr val="99BDCB"/>
                </a:solidFill>
              </a:rPr>
              <a:t>A paid internship or work placement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172B4D"/>
                </a:solidFill>
                <a:latin typeface="-apple-system"/>
              </a:rPr>
              <a:t>A professional 6 months internship (which may be combined with thesis writing) or work placement hosted by the NREN. Students work in an international team of experts in the Trust and Identity Incubator</a:t>
            </a:r>
          </a:p>
          <a:p>
            <a:pPr marL="0" indent="0">
              <a:buNone/>
            </a:pPr>
            <a:r>
              <a:rPr lang="en-GB" sz="1800" b="1" dirty="0">
                <a:solidFill>
                  <a:srgbClr val="99BDCB"/>
                </a:solidFill>
              </a:rPr>
              <a:t>What’s required of the NREN</a:t>
            </a:r>
            <a:r>
              <a:rPr lang="en-GB" sz="1800" b="1" i="1" dirty="0">
                <a:solidFill>
                  <a:srgbClr val="99BDCB"/>
                </a:solidFill>
              </a:rPr>
              <a:t>?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Be a member of GN4-3 Project; nominate candidates; submit topics;  facilitate a paid internship; mentor participants locally </a:t>
            </a:r>
            <a:r>
              <a:rPr lang="en-GB" sz="1800" dirty="0">
                <a:solidFill>
                  <a:schemeClr val="accent1">
                    <a:lumMod val="50000"/>
                  </a:schemeClr>
                </a:solidFill>
                <a:latin typeface="-apple-system"/>
              </a:rPr>
              <a:t>with a workload of 0.5 to 1 day per week based on a 6-month cycle.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E92A61DB-4204-4141-B6B0-C33F2B2897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0361" y="4478508"/>
            <a:ext cx="1661803" cy="99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58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6038</TotalTime>
  <Words>338</Words>
  <Application>Microsoft Macintosh PowerPoint</Application>
  <PresentationFormat>Widescreen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-apple-system</vt:lpstr>
      <vt:lpstr>Arial</vt:lpstr>
      <vt:lpstr>Calibri</vt:lpstr>
      <vt:lpstr>Calibri Light</vt:lpstr>
      <vt:lpstr>Office Theme</vt:lpstr>
      <vt:lpstr>TIM Programme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Nadia Sluer</dc:creator>
  <cp:lastModifiedBy>Nadia Sluer</cp:lastModifiedBy>
  <cp:revision>84</cp:revision>
  <dcterms:created xsi:type="dcterms:W3CDTF">2021-02-02T11:41:39Z</dcterms:created>
  <dcterms:modified xsi:type="dcterms:W3CDTF">2022-05-02T13:14:45Z</dcterms:modified>
</cp:coreProperties>
</file>