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60" r:id="rId2"/>
    <p:sldId id="377" r:id="rId3"/>
    <p:sldId id="378" r:id="rId4"/>
    <p:sldId id="379" r:id="rId5"/>
    <p:sldId id="372" r:id="rId6"/>
    <p:sldId id="373" r:id="rId7"/>
    <p:sldId id="380" r:id="rId8"/>
    <p:sldId id="381" r:id="rId9"/>
    <p:sldId id="382" r:id="rId10"/>
    <p:sldId id="383" r:id="rId11"/>
    <p:sldId id="384" r:id="rId12"/>
    <p:sldId id="385" r:id="rId13"/>
    <p:sldId id="361" r:id="rId14"/>
    <p:sldId id="38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BE822E8-1459-D04D-B427-06DF122E2CDF}">
          <p14:sldIdLst>
            <p14:sldId id="360"/>
            <p14:sldId id="377"/>
            <p14:sldId id="378"/>
            <p14:sldId id="379"/>
            <p14:sldId id="372"/>
            <p14:sldId id="373"/>
            <p14:sldId id="380"/>
            <p14:sldId id="381"/>
          </p14:sldIdLst>
        </p14:section>
        <p14:section name="Mentorship Info" id="{C9FCA23B-7E77-4D46-B5F2-0DA5CDE213CE}">
          <p14:sldIdLst>
            <p14:sldId id="382"/>
            <p14:sldId id="383"/>
            <p14:sldId id="384"/>
            <p14:sldId id="385"/>
            <p14:sldId id="361"/>
          </p14:sldIdLst>
        </p14:section>
        <p14:section name="Extra slides" id="{9E8953C8-397E-5442-AFFC-C18FEA759F00}">
          <p14:sldIdLst>
            <p14:sldId id="38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F"/>
    <a:srgbClr val="FFFFFF"/>
    <a:srgbClr val="129EC8"/>
    <a:srgbClr val="EE1355"/>
    <a:srgbClr val="9B4287"/>
    <a:srgbClr val="498195"/>
    <a:srgbClr val="3B50A4"/>
    <a:srgbClr val="065081"/>
    <a:srgbClr val="E24301"/>
    <a:srgbClr val="ED15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20" autoAdjust="0"/>
    <p:restoredTop sz="81703" autoAdjust="0"/>
  </p:normalViewPr>
  <p:slideViewPr>
    <p:cSldViewPr snapToGrid="0">
      <p:cViewPr varScale="1">
        <p:scale>
          <a:sx n="151" d="100"/>
          <a:sy n="151" d="100"/>
        </p:scale>
        <p:origin x="232" y="3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24/06/2021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96937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  <p:sp>
        <p:nvSpPr>
          <p:cNvPr id="6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hyperlink" Target="https://wiki.geant.org/pages/viewpage.action?pageId=126982529" TargetMode="Externa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48.png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.geant.org/" TargetMode="External"/><Relationship Id="rId7" Type="http://schemas.openxmlformats.org/officeDocument/2006/relationships/image" Target="../media/image36.tif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blog.geant.org/2019/05/09/introducing-the-trust-identity-incubator" TargetMode="External"/><Relationship Id="rId5" Type="http://schemas.openxmlformats.org/officeDocument/2006/relationships/image" Target="../media/image33.emf"/><Relationship Id="rId4" Type="http://schemas.openxmlformats.org/officeDocument/2006/relationships/image" Target="../media/image3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hyperlink" Target="https://wiki.geant.org/display/GIG/TIM+Programme#targetText=TIM%20Programme&amp;targetText=TIM%20(Trust%20and%20Identity%20Incubator,the%20Trust%20and%20Identity%20field.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slide" Target="slide9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geant.org/display/GIG/TIM+Programme" TargetMode="External"/><Relationship Id="rId2" Type="http://schemas.openxmlformats.org/officeDocument/2006/relationships/hyperlink" Target="mailto:glad@geant.org" TargetMode="Externa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24/06/2021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2394857" cy="6421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400" dirty="0">
                <a:solidFill>
                  <a:schemeClr val="bg1"/>
                </a:solidFill>
              </a:rPr>
              <a:t>TIM 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892438" y="2428586"/>
            <a:ext cx="5630909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Trust &amp; Identity Mentorship Programme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 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 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/ Confidential</a:t>
            </a:r>
            <a:r>
              <a:rPr lang="en-US" sz="1000" b="0" baseline="0" dirty="0">
                <a:solidFill>
                  <a:schemeClr val="bg1"/>
                </a:solidFill>
                <a:latin typeface="+mn-lt"/>
              </a:rPr>
              <a:t> / Restricted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9C56DBA-ED29-7C40-BEB7-8FF333458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5262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The Ideal mentor</a:t>
            </a:r>
            <a:endParaRPr lang="en-US" sz="28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91DEAB-4D6D-A842-8FDE-11B152752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3978" y="1481839"/>
            <a:ext cx="8335481" cy="2712384"/>
          </a:xfrm>
        </p:spPr>
        <p:txBody>
          <a:bodyPr>
            <a:normAutofit/>
          </a:bodyPr>
          <a:lstStyle/>
          <a:p>
            <a:r>
              <a:rPr lang="en-GB" sz="2400" dirty="0"/>
              <a:t>No such thing!</a:t>
            </a:r>
            <a:br>
              <a:rPr lang="en-GB" sz="2400" dirty="0"/>
            </a:br>
            <a:endParaRPr lang="en-GB" sz="2400" dirty="0"/>
          </a:p>
          <a:p>
            <a:r>
              <a:rPr lang="en-GB" sz="2400" dirty="0"/>
              <a:t>Key skills: active listening, empathic and focussed</a:t>
            </a:r>
            <a:br>
              <a:rPr lang="en-GB" sz="2400" dirty="0"/>
            </a:br>
            <a:endParaRPr lang="en-GB" sz="2400" dirty="0"/>
          </a:p>
          <a:p>
            <a:r>
              <a:rPr lang="en-GB" sz="2400" dirty="0"/>
              <a:t>Prepared to develop relationship with your </a:t>
            </a:r>
            <a:r>
              <a:rPr lang="en-GB" sz="2400" dirty="0">
                <a:solidFill>
                  <a:srgbClr val="5B9BD5">
                    <a:lumMod val="50000"/>
                  </a:srgbClr>
                </a:solidFill>
              </a:rPr>
              <a:t>protégé</a:t>
            </a:r>
            <a:r>
              <a:rPr lang="en-GB" sz="2400" dirty="0"/>
              <a:t> by making some time free in your work schedule and talk to each other regularly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70136D-9428-7141-B57B-E9C37FA835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10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417C5A-E5B4-B04F-8661-7982405184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6" cy="79926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2AF8ACE-B589-774C-9C1F-F7F5EFFA83D0}"/>
              </a:ext>
            </a:extLst>
          </p:cNvPr>
          <p:cNvSpPr/>
          <p:nvPr/>
        </p:nvSpPr>
        <p:spPr>
          <a:xfrm>
            <a:off x="1676626" y="4539989"/>
            <a:ext cx="8586169" cy="1392851"/>
          </a:xfrm>
          <a:prstGeom prst="rect">
            <a:avLst/>
          </a:prstGeom>
          <a:solidFill>
            <a:srgbClr val="129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FECF43-C75B-334F-B73F-E5CCD94AD19F}"/>
              </a:ext>
            </a:extLst>
          </p:cNvPr>
          <p:cNvSpPr txBox="1"/>
          <p:nvPr/>
        </p:nvSpPr>
        <p:spPr>
          <a:xfrm>
            <a:off x="1929205" y="4690601"/>
            <a:ext cx="76343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Responsibility: Have a clear understanding of your motivation for becoming a mentor</a:t>
            </a:r>
          </a:p>
        </p:txBody>
      </p:sp>
    </p:spTree>
    <p:extLst>
      <p:ext uri="{BB962C8B-B14F-4D97-AF65-F5344CB8AC3E}">
        <p14:creationId xmlns:p14="http://schemas.microsoft.com/office/powerpoint/2010/main" val="554197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0911F-AF2A-EE4B-94A8-476A09E42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7025" y="919683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The purpose and the value of mentoring</a:t>
            </a:r>
            <a:br>
              <a:rPr lang="en-GB" sz="2800" dirty="0"/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0AAC7-ADA1-6F43-AFDB-8CBC2ED154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7025" y="1463892"/>
            <a:ext cx="8633637" cy="4351338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en-GB" sz="2400" dirty="0"/>
              <a:t>Voluntary</a:t>
            </a:r>
          </a:p>
          <a:p>
            <a:pPr lvl="0">
              <a:lnSpc>
                <a:spcPct val="150000"/>
              </a:lnSpc>
            </a:pPr>
            <a:r>
              <a:rPr lang="en-GB" sz="2400" dirty="0"/>
              <a:t>Temporary </a:t>
            </a:r>
          </a:p>
          <a:p>
            <a:pPr lvl="0">
              <a:lnSpc>
                <a:spcPct val="150000"/>
              </a:lnSpc>
            </a:pPr>
            <a:r>
              <a:rPr lang="en-GB" sz="2400" dirty="0"/>
              <a:t>Informal</a:t>
            </a:r>
          </a:p>
          <a:p>
            <a:pPr lvl="0">
              <a:lnSpc>
                <a:spcPct val="150000"/>
              </a:lnSpc>
            </a:pPr>
            <a:r>
              <a:rPr lang="en-GB" sz="2400" dirty="0"/>
              <a:t>Personal (1:1 mentoring and coaching)</a:t>
            </a:r>
          </a:p>
          <a:p>
            <a:pPr lvl="0">
              <a:lnSpc>
                <a:spcPct val="150000"/>
              </a:lnSpc>
            </a:pPr>
            <a:r>
              <a:rPr lang="en-GB" sz="2400" dirty="0"/>
              <a:t>Career focussed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4A93CF-55D1-4B4E-AE9E-21BFE8CEA4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11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9D44CF-9AC4-2048-909D-1FD1B543E8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6" cy="79926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BC2473F-08C3-E645-98DC-FF4DF27D2C51}"/>
              </a:ext>
            </a:extLst>
          </p:cNvPr>
          <p:cNvSpPr/>
          <p:nvPr/>
        </p:nvSpPr>
        <p:spPr>
          <a:xfrm>
            <a:off x="1326917" y="4890229"/>
            <a:ext cx="8586169" cy="1392851"/>
          </a:xfrm>
          <a:prstGeom prst="rect">
            <a:avLst/>
          </a:prstGeom>
          <a:solidFill>
            <a:srgbClr val="129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4E7E00-1708-704F-9874-E9CA6A665107}"/>
              </a:ext>
            </a:extLst>
          </p:cNvPr>
          <p:cNvSpPr txBox="1"/>
          <p:nvPr/>
        </p:nvSpPr>
        <p:spPr>
          <a:xfrm>
            <a:off x="1579496" y="5040841"/>
            <a:ext cx="76343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Mentoring contributes to human happiness and individual progress – works in both ways </a:t>
            </a:r>
          </a:p>
        </p:txBody>
      </p:sp>
    </p:spTree>
    <p:extLst>
      <p:ext uri="{BB962C8B-B14F-4D97-AF65-F5344CB8AC3E}">
        <p14:creationId xmlns:p14="http://schemas.microsoft.com/office/powerpoint/2010/main" val="2204132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77947-13A4-284F-9F62-ED005C52F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8292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Time effort and Tasks involved for the TIM mentor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FDB06F-4265-8B47-B399-F6388F1FC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542720"/>
            <a:ext cx="882283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/>
              <a:t>0.5 - 1 days per week</a:t>
            </a:r>
          </a:p>
          <a:p>
            <a:pPr marL="0" indent="0">
              <a:buNone/>
            </a:pPr>
            <a:r>
              <a:rPr lang="en-GB" sz="2400" b="1" dirty="0"/>
              <a:t>Specific tasks:</a:t>
            </a:r>
          </a:p>
          <a:p>
            <a:r>
              <a:rPr lang="en-GB" sz="2400" dirty="0"/>
              <a:t>Identify goals</a:t>
            </a:r>
          </a:p>
          <a:p>
            <a:r>
              <a:rPr lang="en-GB" sz="2400" dirty="0"/>
              <a:t>Review and action planning</a:t>
            </a:r>
          </a:p>
          <a:p>
            <a:r>
              <a:rPr lang="en-GB" sz="2400" dirty="0"/>
              <a:t>Some administrative work e.g. progress and feedback reports</a:t>
            </a:r>
          </a:p>
          <a:p>
            <a:r>
              <a:rPr lang="en-GB" sz="2400" dirty="0"/>
              <a:t>Communication with others about mentorship</a:t>
            </a: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258672-F4A5-0A44-9CDC-F42BB43B5B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12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75A45B-044B-864C-A0FC-C77FB22E0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6" cy="7992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FB7918-29DA-C74A-9413-2AD519F7F6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6" cy="79926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62B2D36-978F-5042-8E21-A3B1B0DA6E5A}"/>
              </a:ext>
            </a:extLst>
          </p:cNvPr>
          <p:cNvSpPr/>
          <p:nvPr/>
        </p:nvSpPr>
        <p:spPr>
          <a:xfrm>
            <a:off x="998895" y="4618854"/>
            <a:ext cx="8586169" cy="1392851"/>
          </a:xfrm>
          <a:prstGeom prst="rect">
            <a:avLst/>
          </a:prstGeom>
          <a:solidFill>
            <a:srgbClr val="129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0C0887D-02A9-FA4E-9AA4-5E9219044307}"/>
              </a:ext>
            </a:extLst>
          </p:cNvPr>
          <p:cNvSpPr txBox="1">
            <a:spLocks/>
          </p:cNvSpPr>
          <p:nvPr/>
        </p:nvSpPr>
        <p:spPr>
          <a:xfrm>
            <a:off x="1251475" y="4803682"/>
            <a:ext cx="8182982" cy="12080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3200" i="1" dirty="0">
                <a:solidFill>
                  <a:schemeClr val="bg1"/>
                </a:solidFill>
              </a:rPr>
              <a:t>“Develop a relationship with your protégé, providing guidance, feedback and direction”</a:t>
            </a:r>
            <a:endParaRPr lang="en-US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384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24/06/2021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13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EC31F-765C-9941-BD5B-F2ACD365A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Supporting materials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6F713E-FD69-BC4B-BA48-6BBABFE56F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14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9BE145B-AE77-3741-A306-2AE9018008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t">
              <a:buNone/>
            </a:pPr>
            <a:r>
              <a:rPr lang="en-GB" dirty="0"/>
              <a:t>Available at </a:t>
            </a:r>
            <a:r>
              <a:rPr lang="en-GB" dirty="0">
                <a:hlinkClick r:id="rId2"/>
              </a:rPr>
              <a:t>https://wiki.geant.org/pages/viewpage.action?pageId=126982529</a:t>
            </a:r>
            <a:endParaRPr lang="en-GB" dirty="0"/>
          </a:p>
          <a:p>
            <a:pPr marL="0" indent="0" fontAlgn="t">
              <a:buNone/>
            </a:pPr>
            <a:br>
              <a:rPr lang="en-GB" dirty="0"/>
            </a:br>
            <a:endParaRPr lang="en-GB" dirty="0"/>
          </a:p>
          <a:p>
            <a:pPr marL="0" indent="0" fontAlgn="t">
              <a:buNone/>
            </a:pPr>
            <a:endParaRPr lang="en-GB" dirty="0"/>
          </a:p>
          <a:p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FECF287-9A72-3849-A9C5-420DF1B41004}"/>
              </a:ext>
            </a:extLst>
          </p:cNvPr>
          <p:cNvGrpSpPr/>
          <p:nvPr/>
        </p:nvGrpSpPr>
        <p:grpSpPr>
          <a:xfrm>
            <a:off x="9954357" y="705164"/>
            <a:ext cx="1238748" cy="1185703"/>
            <a:chOff x="8601014" y="3095222"/>
            <a:chExt cx="1238748" cy="1185703"/>
          </a:xfrm>
        </p:grpSpPr>
        <p:sp>
          <p:nvSpPr>
            <p:cNvPr id="10" name="Content Placeholder 1">
              <a:extLst>
                <a:ext uri="{FF2B5EF4-FFF2-40B4-BE49-F238E27FC236}">
                  <a16:creationId xmlns:a16="http://schemas.microsoft.com/office/drawing/2014/main" id="{BF02C645-C222-0340-B692-5CCBEFB1B44B}"/>
                </a:ext>
              </a:extLst>
            </p:cNvPr>
            <p:cNvSpPr txBox="1">
              <a:spLocks/>
            </p:cNvSpPr>
            <p:nvPr/>
          </p:nvSpPr>
          <p:spPr>
            <a:xfrm>
              <a:off x="8601014" y="3878308"/>
              <a:ext cx="1238748" cy="40261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hlinkClick r:id="rId3" action="ppaction://hlinksldjump"/>
                </a:rPr>
                <a:t>Back to presentation</a:t>
              </a:r>
              <a:endParaRPr lang="en-GB" sz="1200" dirty="0"/>
            </a:p>
          </p:txBody>
        </p:sp>
        <p:pic>
          <p:nvPicPr>
            <p:cNvPr id="11" name="Picture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3291715C-8C1A-3A4D-BD06-6055AE8EC9D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4191" y="3095222"/>
              <a:ext cx="724984" cy="724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0624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89A93E4-8990-2147-B5A8-29C528887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873" y="498580"/>
            <a:ext cx="797047" cy="797047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93B432F4-EAF3-D24A-A171-D7BFC6D89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2989" y="863157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Let’s talk about TIM</a:t>
            </a:r>
            <a:br>
              <a:rPr lang="en-GB" sz="4400" dirty="0"/>
            </a:br>
            <a:r>
              <a:rPr lang="en-GB" sz="2700" b="0" dirty="0"/>
              <a:t>Trust &amp; Identity Mentorship Programme</a:t>
            </a:r>
            <a:br>
              <a:rPr lang="en-GB" b="0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6AD300-12F9-6442-8820-AD148604EA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2989" y="1581491"/>
            <a:ext cx="8736776" cy="441335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400" b="1" dirty="0"/>
              <a:t>Opportunity to leave a footprint in Trust &amp; Identity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What to do next?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Why join?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Timeline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Become a TIM mentor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The ideal mentor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Purpose and value of mentoring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Time effort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750B41-7288-8D4C-9F27-2972C665A7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2209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A8041-A3C7-514F-8B79-C7544219E5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4804" y="1502190"/>
            <a:ext cx="5750547" cy="3908906"/>
          </a:xfrm>
        </p:spPr>
        <p:txBody>
          <a:bodyPr>
            <a:normAutofit/>
          </a:bodyPr>
          <a:lstStyle/>
          <a:p>
            <a:r>
              <a:rPr lang="en-GB" sz="2400" dirty="0"/>
              <a:t>Brings together early-career researchers and subject matter experts to pioneer new ideas in Trust &amp; Identity (T&amp;I)</a:t>
            </a:r>
          </a:p>
          <a:p>
            <a:r>
              <a:rPr lang="en-GB" sz="2400" dirty="0"/>
              <a:t>Collaboration between T&amp;I experts within the GÉANT project, GLAD, GÉANT NRENs and young researchers and engineers from across Europe.  </a:t>
            </a: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EEFC30-60D8-3F41-B6E9-316BAE071F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75D786BC-85EF-1A4E-B659-BCF26452AE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591" y="1034501"/>
            <a:ext cx="4210066" cy="1897240"/>
          </a:xfrm>
          <a:prstGeom prst="rect">
            <a:avLst/>
          </a:prstGeom>
        </p:spPr>
      </p:pic>
      <p:pic>
        <p:nvPicPr>
          <p:cNvPr id="8" name="Picture 7" descr="A picture containing clipart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11507916-2EEB-0948-9938-055994B32B2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838" y="5202445"/>
            <a:ext cx="2809650" cy="10806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15272A1-B435-1A42-9A63-DEBE6A9349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873" y="498580"/>
            <a:ext cx="797047" cy="797047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89227A8-FC85-7C4B-AD86-A476C5FE9368}"/>
              </a:ext>
            </a:extLst>
          </p:cNvPr>
          <p:cNvSpPr txBox="1">
            <a:spLocks/>
          </p:cNvSpPr>
          <p:nvPr/>
        </p:nvSpPr>
        <p:spPr>
          <a:xfrm>
            <a:off x="1480149" y="520680"/>
            <a:ext cx="9894723" cy="752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2800" dirty="0"/>
              <a:t>TIM: Trust &amp; Identity Mentorship Programme</a:t>
            </a:r>
            <a:endParaRPr lang="en-GB" dirty="0"/>
          </a:p>
        </p:txBody>
      </p:sp>
      <p:pic>
        <p:nvPicPr>
          <p:cNvPr id="2" name="Picture 1">
            <a:hlinkClick r:id="rId6"/>
            <a:extLst>
              <a:ext uri="{FF2B5EF4-FFF2-40B4-BE49-F238E27FC236}">
                <a16:creationId xmlns:a16="http://schemas.microsoft.com/office/drawing/2014/main" id="{53C748EB-BAB0-A449-BA14-A47355337F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80149" y="5227429"/>
            <a:ext cx="2712779" cy="98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851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63BB84A-FCCD-7C4D-B703-D048C87789F8}"/>
              </a:ext>
            </a:extLst>
          </p:cNvPr>
          <p:cNvSpPr/>
          <p:nvPr/>
        </p:nvSpPr>
        <p:spPr>
          <a:xfrm>
            <a:off x="1613647" y="3829722"/>
            <a:ext cx="8950362" cy="1864632"/>
          </a:xfrm>
          <a:prstGeom prst="rect">
            <a:avLst/>
          </a:prstGeom>
          <a:solidFill>
            <a:srgbClr val="498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EAEE39-9F36-9E46-90B2-9557F5FE4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5262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Opportunity to leave a footprint in Trust &amp; Identity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D5D05-0087-DE45-B2BD-B0278E3AA3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9866" y="4053896"/>
            <a:ext cx="3305375" cy="15014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chemeClr val="bg1"/>
                </a:solidFill>
              </a:rPr>
              <a:t>WHO? 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2400" dirty="0">
                <a:solidFill>
                  <a:schemeClr val="bg1"/>
                </a:solidFill>
              </a:rPr>
              <a:t>GÉANT Project NRENs and their affiliated universities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75D830-5569-104D-8A9E-F0C20C2E06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EE77458-1409-1245-8E89-EBEFCBB45D8E}"/>
              </a:ext>
            </a:extLst>
          </p:cNvPr>
          <p:cNvSpPr txBox="1">
            <a:spLocks/>
          </p:cNvSpPr>
          <p:nvPr/>
        </p:nvSpPr>
        <p:spPr>
          <a:xfrm>
            <a:off x="1515262" y="1510201"/>
            <a:ext cx="8205545" cy="21805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NRENs and students work on pre-selected T&amp;I themes  </a:t>
            </a:r>
          </a:p>
          <a:p>
            <a:r>
              <a:rPr lang="en-GB" sz="2400" dirty="0"/>
              <a:t>Paid internship. Students are recruited, hosted and supported by NRENs </a:t>
            </a:r>
          </a:p>
          <a:p>
            <a:r>
              <a:rPr lang="en-GB" sz="2400" dirty="0"/>
              <a:t>Costs can be claimed from the GÉANT project through normal claim rules: 0.5 days mentor, 3 days student/max EUR 1000 pp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330451F-DC6B-FA44-B4F7-078BA61456E3}"/>
              </a:ext>
            </a:extLst>
          </p:cNvPr>
          <p:cNvSpPr/>
          <p:nvPr/>
        </p:nvSpPr>
        <p:spPr>
          <a:xfrm>
            <a:off x="1473985" y="5833374"/>
            <a:ext cx="36512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More details on </a:t>
            </a:r>
            <a:r>
              <a:rPr lang="en-GB" sz="2400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Wiki pages</a:t>
            </a:r>
            <a:endParaRPr lang="en-GB" sz="2400" dirty="0">
              <a:solidFill>
                <a:srgbClr val="0070C0"/>
              </a:solidFill>
            </a:endParaRPr>
          </a:p>
        </p:txBody>
      </p:sp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FCA99D88-05EE-9842-989C-AD203F4A5B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795" y="4059729"/>
            <a:ext cx="5267321" cy="14046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D62B17-64ED-754D-9533-99D3388E92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409" y="524525"/>
            <a:ext cx="794794" cy="7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101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6FD3D7C-1A3A-3E4A-B3BD-9117E64DE086}"/>
              </a:ext>
            </a:extLst>
          </p:cNvPr>
          <p:cNvSpPr/>
          <p:nvPr/>
        </p:nvSpPr>
        <p:spPr>
          <a:xfrm>
            <a:off x="1676626" y="4218150"/>
            <a:ext cx="8586169" cy="2064930"/>
          </a:xfrm>
          <a:prstGeom prst="rect">
            <a:avLst/>
          </a:prstGeom>
          <a:solidFill>
            <a:srgbClr val="9B42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317412-9110-3442-BD4C-24EC56179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9335" y="705164"/>
            <a:ext cx="9294283" cy="430909"/>
          </a:xfrm>
        </p:spPr>
        <p:txBody>
          <a:bodyPr>
            <a:normAutofit fontScale="90000"/>
          </a:bodyPr>
          <a:lstStyle/>
          <a:p>
            <a:r>
              <a:rPr lang="en-US" dirty="0"/>
              <a:t>Why join?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0A002-2547-C54F-ABA1-4A57DFCE7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9335" y="1479242"/>
            <a:ext cx="9294283" cy="2608664"/>
          </a:xfrm>
        </p:spPr>
        <p:txBody>
          <a:bodyPr>
            <a:normAutofit/>
          </a:bodyPr>
          <a:lstStyle/>
          <a:p>
            <a:r>
              <a:rPr lang="en-GB" sz="2400" dirty="0"/>
              <a:t>Get involved with the development of new Trust and Identity products and services</a:t>
            </a:r>
          </a:p>
          <a:p>
            <a:r>
              <a:rPr lang="en-GB" sz="2400" dirty="0"/>
              <a:t>Leverage directly from the knowledge of T&amp;I experts  </a:t>
            </a:r>
          </a:p>
          <a:p>
            <a:r>
              <a:rPr lang="en-GB" sz="2400" dirty="0"/>
              <a:t>Learn from fresh minds</a:t>
            </a:r>
          </a:p>
          <a:p>
            <a:r>
              <a:rPr lang="en-GB" sz="2400" dirty="0"/>
              <a:t>HR benefits: increase job engagement; retain high performers with NREN staff mentorship opportunities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0A53B9-5A02-C249-8A74-E38C98A265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E0FFC8E-C7E1-6A42-BFFE-487221B6CC29}"/>
              </a:ext>
            </a:extLst>
          </p:cNvPr>
          <p:cNvSpPr txBox="1">
            <a:spLocks/>
          </p:cNvSpPr>
          <p:nvPr/>
        </p:nvSpPr>
        <p:spPr>
          <a:xfrm>
            <a:off x="1929205" y="4402978"/>
            <a:ext cx="8333590" cy="22121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3200" i="1" dirty="0">
                <a:solidFill>
                  <a:srgbClr val="FFFFFF"/>
                </a:solidFill>
              </a:rPr>
              <a:t>“It’s crucial for NRENs to engage, foster and develop future IT professionals whilst helping secure their own future workforce” </a:t>
            </a:r>
            <a:endParaRPr lang="en-GB" sz="2400" i="1" dirty="0">
              <a:solidFill>
                <a:srgbClr val="FFFFFF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13B184-3B89-884B-8861-292DDA268F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09" y="520051"/>
            <a:ext cx="799268" cy="79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15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641C4-F354-3545-AAA4-94F2773EA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4684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What to do next?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C54F0C-4F89-C24D-A14B-E87C20956C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2E20535-4637-1A4D-BC3F-73B514778737}"/>
              </a:ext>
            </a:extLst>
          </p:cNvPr>
          <p:cNvSpPr txBox="1">
            <a:spLocks/>
          </p:cNvSpPr>
          <p:nvPr/>
        </p:nvSpPr>
        <p:spPr>
          <a:xfrm>
            <a:off x="1388676" y="1188585"/>
            <a:ext cx="9392737" cy="79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Reach out to recruit students (supporting materials available)</a:t>
            </a:r>
            <a:endParaRPr lang="en-US" sz="24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67DE20A-6D48-C34F-A519-513829644AB4}"/>
              </a:ext>
            </a:extLst>
          </p:cNvPr>
          <p:cNvSpPr txBox="1">
            <a:spLocks/>
          </p:cNvSpPr>
          <p:nvPr/>
        </p:nvSpPr>
        <p:spPr>
          <a:xfrm>
            <a:off x="1388677" y="3563928"/>
            <a:ext cx="8859046" cy="25889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hlinkClick r:id="rId2" action="ppaction://hlinksldjump"/>
              </a:rPr>
              <a:t>Find a mentor </a:t>
            </a:r>
            <a:r>
              <a:rPr lang="en-GB" sz="2400" dirty="0"/>
              <a:t>(more on the mentor role)</a:t>
            </a:r>
          </a:p>
          <a:p>
            <a:r>
              <a:rPr lang="en-GB" sz="2400" dirty="0"/>
              <a:t>Submit application before the deadline </a:t>
            </a:r>
          </a:p>
          <a:p>
            <a:r>
              <a:rPr lang="en-GB" sz="2400" dirty="0"/>
              <a:t>Prepare internship contract and induction (salary, workspace &amp; station, communication facilities etc.)</a:t>
            </a:r>
          </a:p>
          <a:p>
            <a:r>
              <a:rPr lang="en-GB" sz="2400" dirty="0"/>
              <a:t>Work with Finance to facilitate internship and GN4.3 cost claim</a:t>
            </a:r>
            <a:endParaRPr lang="en-US" sz="24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A8B0F3E-21EB-294F-AA26-F603ABF7DD2A}"/>
              </a:ext>
            </a:extLst>
          </p:cNvPr>
          <p:cNvSpPr txBox="1">
            <a:spLocks/>
          </p:cNvSpPr>
          <p:nvPr/>
        </p:nvSpPr>
        <p:spPr>
          <a:xfrm>
            <a:off x="2369204" y="3439037"/>
            <a:ext cx="6464586" cy="5116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D394212-86DB-D946-8D22-89F97D91B731}"/>
              </a:ext>
            </a:extLst>
          </p:cNvPr>
          <p:cNvSpPr txBox="1">
            <a:spLocks/>
          </p:cNvSpPr>
          <p:nvPr/>
        </p:nvSpPr>
        <p:spPr>
          <a:xfrm>
            <a:off x="1087302" y="6378122"/>
            <a:ext cx="7567600" cy="5116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accent1">
                    <a:lumMod val="50000"/>
                    <a:alpha val="28000"/>
                  </a:schemeClr>
                </a:solidFill>
              </a:rPr>
              <a:t>* participation in the programme takes place</a:t>
            </a:r>
            <a:r>
              <a:rPr lang="en-GB" sz="2000" dirty="0"/>
              <a:t> </a:t>
            </a:r>
            <a:r>
              <a:rPr lang="en-GB" sz="2000" dirty="0">
                <a:solidFill>
                  <a:schemeClr val="accent1">
                    <a:lumMod val="50000"/>
                    <a:alpha val="28000"/>
                  </a:schemeClr>
                </a:solidFill>
              </a:rPr>
              <a:t>after selection process 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9" name="Picture 18" descr="A screenshot of a cell phone&#10;&#10;Description automatically generated">
            <a:extLst>
              <a:ext uri="{FF2B5EF4-FFF2-40B4-BE49-F238E27FC236}">
                <a16:creationId xmlns:a16="http://schemas.microsoft.com/office/drawing/2014/main" id="{951E0A59-F522-4A4E-9F87-336BBB550B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684" y="1845167"/>
            <a:ext cx="5692852" cy="15180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100215-2AD1-F247-9648-38DBCC3274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09" y="520051"/>
            <a:ext cx="799268" cy="79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15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C1B0A-2565-7140-BC21-9F458EE2F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3747" y="705164"/>
            <a:ext cx="9894723" cy="430909"/>
          </a:xfrm>
        </p:spPr>
        <p:txBody>
          <a:bodyPr>
            <a:noAutofit/>
          </a:bodyPr>
          <a:lstStyle/>
          <a:p>
            <a:r>
              <a:rPr lang="en-US" sz="2800" dirty="0"/>
              <a:t>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B0AFA-BAF6-8C4F-A12E-469A9EBCB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9808" y="1453944"/>
            <a:ext cx="8633637" cy="5536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/>
              <a:t>GN4.3 project period: 2018 –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64C880-97BF-8644-8D55-0BCF19EEC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/>
              <a:t>     |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BB7F7D8-88FB-2346-8F79-70664C4E05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105709"/>
              </p:ext>
            </p:extLst>
          </p:nvPr>
        </p:nvGraphicFramePr>
        <p:xfrm>
          <a:off x="1669503" y="2325446"/>
          <a:ext cx="6176865" cy="3435701"/>
        </p:xfrm>
        <a:graphic>
          <a:graphicData uri="http://schemas.openxmlformats.org/drawingml/2006/table">
            <a:tbl>
              <a:tblPr/>
              <a:tblGrid>
                <a:gridCol w="2058955">
                  <a:extLst>
                    <a:ext uri="{9D8B030D-6E8A-4147-A177-3AD203B41FA5}">
                      <a16:colId xmlns:a16="http://schemas.microsoft.com/office/drawing/2014/main" val="2047754665"/>
                    </a:ext>
                  </a:extLst>
                </a:gridCol>
                <a:gridCol w="2058955">
                  <a:extLst>
                    <a:ext uri="{9D8B030D-6E8A-4147-A177-3AD203B41FA5}">
                      <a16:colId xmlns:a16="http://schemas.microsoft.com/office/drawing/2014/main" val="3010804901"/>
                    </a:ext>
                  </a:extLst>
                </a:gridCol>
                <a:gridCol w="2058955">
                  <a:extLst>
                    <a:ext uri="{9D8B030D-6E8A-4147-A177-3AD203B41FA5}">
                      <a16:colId xmlns:a16="http://schemas.microsoft.com/office/drawing/2014/main" val="2712945059"/>
                    </a:ext>
                  </a:extLst>
                </a:gridCol>
              </a:tblGrid>
              <a:tr h="757327">
                <a:tc>
                  <a:txBody>
                    <a:bodyPr/>
                    <a:lstStyle/>
                    <a:p>
                      <a:pPr algn="l" fontAlgn="t"/>
                      <a:r>
                        <a:rPr lang="en-GB" b="1" dirty="0">
                          <a:solidFill>
                            <a:schemeClr val="bg1"/>
                          </a:solidFill>
                          <a:effectLst/>
                        </a:rPr>
                        <a:t>Cycles (6 months)</a:t>
                      </a:r>
                    </a:p>
                  </a:txBody>
                  <a:tcPr marL="95250" marR="142875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135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b="1" dirty="0">
                          <a:solidFill>
                            <a:schemeClr val="bg1"/>
                          </a:solidFill>
                          <a:effectLst/>
                        </a:rPr>
                        <a:t>Recruitment closing date</a:t>
                      </a:r>
                    </a:p>
                  </a:txBody>
                  <a:tcPr marL="95250" marR="142875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135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b="1" dirty="0">
                          <a:solidFill>
                            <a:schemeClr val="bg1"/>
                          </a:solidFill>
                          <a:effectLst/>
                        </a:rPr>
                        <a:t>TIM internship start date</a:t>
                      </a:r>
                    </a:p>
                  </a:txBody>
                  <a:tcPr marL="95250" marR="142875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13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8820397"/>
                  </a:ext>
                </a:extLst>
              </a:tr>
              <a:tr h="681990"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1st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15 Oct 2019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12 Nov 2019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161466"/>
                  </a:ext>
                </a:extLst>
              </a:tr>
              <a:tr h="681990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2nd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15 Jun 2020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30 Jun 2020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482215"/>
                  </a:ext>
                </a:extLst>
              </a:tr>
              <a:tr h="657197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3rd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5  Mar 2021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14 Sep 2021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343890"/>
                  </a:ext>
                </a:extLst>
              </a:tr>
              <a:tr h="657197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4th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05 Sep 2021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10 Oct 2021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4321869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E1B90A66-E106-EC4F-9414-A758C3AAF0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7" cy="79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162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BF5BA-6981-6F4F-9999-0300493D9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5262" y="705164"/>
            <a:ext cx="9894723" cy="430909"/>
          </a:xfrm>
        </p:spPr>
        <p:txBody>
          <a:bodyPr>
            <a:noAutofit/>
          </a:bodyPr>
          <a:lstStyle/>
          <a:p>
            <a:r>
              <a:rPr lang="en-US" sz="2800" dirty="0"/>
              <a:t>More info on how to join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ADEFF7-56E3-DA42-8D44-3D5F009501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5262" y="1428050"/>
            <a:ext cx="9479053" cy="1476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wiki info page contains all details to join and has supporting materials to promote and announce the programme in your region</a:t>
            </a:r>
          </a:p>
          <a:p>
            <a:pPr marL="0" indent="0">
              <a:buNone/>
            </a:pPr>
            <a:r>
              <a:rPr lang="en-US" sz="2400" b="1" dirty="0"/>
              <a:t>Also contact </a:t>
            </a:r>
            <a:r>
              <a:rPr lang="en-US" sz="2400" b="1" dirty="0">
                <a:hlinkClick r:id="rId2"/>
              </a:rPr>
              <a:t>glad@geant.org</a:t>
            </a:r>
            <a:endParaRPr lang="en-US" sz="2400" b="1" dirty="0"/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17FD8B-D777-934D-996C-3CB6BF0EAA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8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 descr="A group of people looking at a computer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DBEE9B03-91FD-DF4E-ADF0-024BE3401E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1323" y="2909945"/>
            <a:ext cx="7331191" cy="29659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6654540-25B0-2D49-81CD-616A00028F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7" cy="79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27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5ADCE-6B95-9141-8898-96807692E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6020" y="705164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Become a TIM mentor!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52EC7E-26EF-4647-919F-1985CB2D1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2353" y="1643202"/>
            <a:ext cx="6488913" cy="450963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More experienced and qualified staff member</a:t>
            </a:r>
            <a:br>
              <a:rPr lang="en-GB" sz="2400" dirty="0"/>
            </a:br>
            <a:endParaRPr lang="en-GB" sz="2400" dirty="0"/>
          </a:p>
          <a:p>
            <a:pPr>
              <a:lnSpc>
                <a:spcPct val="100000"/>
              </a:lnSpc>
            </a:pPr>
            <a:r>
              <a:rPr lang="en-GB" sz="2400" dirty="0"/>
              <a:t>Who can pass on knowledge and experience to his/her protégé and </a:t>
            </a:r>
            <a:br>
              <a:rPr lang="en-GB" sz="2400" dirty="0"/>
            </a:br>
            <a:endParaRPr lang="en-GB" sz="2400" dirty="0"/>
          </a:p>
          <a:p>
            <a:pPr>
              <a:lnSpc>
                <a:spcPct val="100000"/>
              </a:lnSpc>
            </a:pPr>
            <a:r>
              <a:rPr lang="en-GB" sz="2400" dirty="0"/>
              <a:t>Act as a hub between the NREN and the T&amp;I experts (WP5-T2) and GLAD in the interest of the personal and career development of the student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70136D-9428-7141-B57B-E9C37FA835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9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A9CCA6-2923-F04C-9E3D-935CF05B19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409" y="524525"/>
            <a:ext cx="794794" cy="7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874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3321</TotalTime>
  <Words>747</Words>
  <Application>Microsoft Macintosh PowerPoint</Application>
  <PresentationFormat>Widescreen</PresentationFormat>
  <Paragraphs>122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PowerPoint Presentation</vt:lpstr>
      <vt:lpstr>Let’s talk about TIM Trust &amp; Identity Mentorship Programme </vt:lpstr>
      <vt:lpstr>PowerPoint Presentation</vt:lpstr>
      <vt:lpstr>Opportunity to leave a footprint in Trust &amp; Identity</vt:lpstr>
      <vt:lpstr>Why join?</vt:lpstr>
      <vt:lpstr>What to do next?</vt:lpstr>
      <vt:lpstr>Timeline</vt:lpstr>
      <vt:lpstr>More info on how to join</vt:lpstr>
      <vt:lpstr>Become a TIM mentor!</vt:lpstr>
      <vt:lpstr>The Ideal mentor</vt:lpstr>
      <vt:lpstr>The purpose and the value of mentoring </vt:lpstr>
      <vt:lpstr>Time effort and Tasks involved for the TIM mentor</vt:lpstr>
      <vt:lpstr>PowerPoint Presentation</vt:lpstr>
      <vt:lpstr>Supporting materials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Nadia Sluer</cp:lastModifiedBy>
  <cp:revision>132</cp:revision>
  <dcterms:created xsi:type="dcterms:W3CDTF">2018-03-16T12:13:33Z</dcterms:created>
  <dcterms:modified xsi:type="dcterms:W3CDTF">2021-06-24T09:29:56Z</dcterms:modified>
</cp:coreProperties>
</file>