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0"/>
  </p:notesMasterIdLst>
  <p:sldIdLst>
    <p:sldId id="266" r:id="rId2"/>
    <p:sldId id="287" r:id="rId3"/>
    <p:sldId id="290" r:id="rId4"/>
    <p:sldId id="339" r:id="rId5"/>
    <p:sldId id="313" r:id="rId6"/>
    <p:sldId id="295" r:id="rId7"/>
    <p:sldId id="310" r:id="rId8"/>
    <p:sldId id="262"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294"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6528"/>
    <a:srgbClr val="ED1AFB"/>
    <a:srgbClr val="B636FE"/>
    <a:srgbClr val="349EEB"/>
    <a:srgbClr val="F9F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99" d="100"/>
          <a:sy n="99" d="100"/>
        </p:scale>
        <p:origin x="-128" y="-160"/>
      </p:cViewPr>
      <p:guideLst>
        <p:guide orient="horz" pos="3294"/>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A60847-95EA-46C3-B9CE-5E48E431DB33}" type="datetimeFigureOut">
              <a:rPr lang="zh-CN" altLang="en-US" smtClean="0"/>
              <a:t>17/4/24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02B26D-3392-49BE-AB41-EF897113F979}" type="slidenum">
              <a:rPr lang="zh-CN" altLang="en-US" smtClean="0"/>
              <a:t>‹#›</a:t>
            </a:fld>
            <a:endParaRPr lang="zh-CN" altLang="en-US"/>
          </a:p>
        </p:txBody>
      </p:sp>
    </p:spTree>
    <p:extLst>
      <p:ext uri="{BB962C8B-B14F-4D97-AF65-F5344CB8AC3E}">
        <p14:creationId xmlns:p14="http://schemas.microsoft.com/office/powerpoint/2010/main" val="2390745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png"/><Relationship Id="rId5" Type="http://schemas.microsoft.com/office/2007/relationships/hdphoto" Target="../media/hdphoto2.wdp"/><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66" name="图片 65"/>
          <p:cNvPicPr>
            <a:picLocks noChangeAspect="1"/>
          </p:cNvPicPr>
          <p:nvPr userDrawn="1"/>
        </p:nvPicPr>
        <p:blipFill rotWithShape="1">
          <a:blip r:embed="rId2">
            <a:extLst>
              <a:ext uri="{BEBA8EAE-BF5A-486C-A8C5-ECC9F3942E4B}">
                <a14:imgProps xmlns:a14="http://schemas.microsoft.com/office/drawing/2010/main">
                  <a14:imgLayer r:embed="rId3">
                    <a14:imgEffect>
                      <a14:backgroundRemoval t="0" b="100000" l="0" r="100000">
                        <a14:foregroundMark x1="68312" y1="67273" x2="26407" y2="77403"/>
                        <a14:foregroundMark x1="15411" y1="67403" x2="15411" y2="67403"/>
                        <a14:foregroundMark x1="3377" y1="68182" x2="26320" y2="97013"/>
                        <a14:foregroundMark x1="52987" y1="95714" x2="32035" y2="95325"/>
                        <a14:foregroundMark x1="63810" y1="80390" x2="84416" y2="94286"/>
                        <a14:foregroundMark x1="4329" y1="89351" x2="17662" y2="90390"/>
                        <a14:backgroundMark x1="10216" y1="35714" x2="85628" y2="38442"/>
                        <a14:backgroundMark x1="9004" y1="49091" x2="82684" y2="46104"/>
                        <a14:backgroundMark x1="5628" y1="57273" x2="16450" y2="54545"/>
                      </a14:backgroundRemoval>
                    </a14:imgEffect>
                  </a14:imgLayer>
                </a14:imgProps>
              </a:ext>
              <a:ext uri="{28A0092B-C50C-407E-A947-70E740481C1C}">
                <a14:useLocalDpi xmlns:a14="http://schemas.microsoft.com/office/drawing/2010/main" val="0"/>
              </a:ext>
            </a:extLst>
          </a:blip>
          <a:srcRect b="14904"/>
          <a:stretch/>
        </p:blipFill>
        <p:spPr>
          <a:xfrm>
            <a:off x="0" y="0"/>
            <a:ext cx="12192000" cy="6916615"/>
          </a:xfrm>
          <a:prstGeom prst="rect">
            <a:avLst/>
          </a:prstGeom>
          <a:solidFill>
            <a:srgbClr val="349EEB"/>
          </a:solidFill>
        </p:spPr>
      </p:pic>
      <p:sp>
        <p:nvSpPr>
          <p:cNvPr id="3" name="标题 1"/>
          <p:cNvSpPr>
            <a:spLocks noGrp="1"/>
          </p:cNvSpPr>
          <p:nvPr>
            <p:ph type="title" hasCustomPrompt="1"/>
          </p:nvPr>
        </p:nvSpPr>
        <p:spPr>
          <a:xfrm>
            <a:off x="352375" y="1869950"/>
            <a:ext cx="6543891" cy="1325563"/>
          </a:xfrm>
        </p:spPr>
        <p:txBody>
          <a:bodyPr/>
          <a:lstStyle>
            <a:lvl1pPr>
              <a:defRPr sz="3200" b="1">
                <a:solidFill>
                  <a:schemeClr val="bg1"/>
                </a:solidFill>
                <a:effectLst>
                  <a:outerShdw blurRad="50800" dist="38100" dir="5400000" algn="t" rotWithShape="0">
                    <a:prstClr val="black">
                      <a:alpha val="40000"/>
                    </a:prstClr>
                  </a:outerShdw>
                </a:effectLst>
              </a:defRPr>
            </a:lvl1pPr>
          </a:lstStyle>
          <a:p>
            <a:pPr defTabSz="914400"/>
            <a:r>
              <a:rPr lang="zh-CN" altLang="en-US" sz="3200" dirty="0" smtClean="0">
                <a:latin typeface="微软雅黑" panose="020B0503020204020204" pitchFamily="34" charset="-122"/>
                <a:ea typeface="微软雅黑" panose="020B0503020204020204" pitchFamily="34" charset="-122"/>
              </a:rPr>
              <a:t>赛尔网络有限公司介绍</a:t>
            </a:r>
            <a:r>
              <a:rPr lang="zh-CN" altLang="en-US" sz="2000" dirty="0" smtClean="0">
                <a:latin typeface="微软雅黑" panose="020B0503020204020204" pitchFamily="34" charset="-122"/>
                <a:ea typeface="微软雅黑" panose="020B0503020204020204" pitchFamily="34" charset="-122"/>
              </a:rPr>
              <a:t>（汇编版</a:t>
            </a:r>
            <a:r>
              <a:rPr lang="en-US" altLang="zh-CN" sz="2000" dirty="0" smtClean="0">
                <a:latin typeface="微软雅黑" panose="020B0503020204020204" pitchFamily="34" charset="-122"/>
                <a:ea typeface="微软雅黑" panose="020B0503020204020204" pitchFamily="34" charset="-122"/>
              </a:rPr>
              <a:t>2016</a:t>
            </a:r>
            <a:r>
              <a:rPr lang="zh-CN" altLang="en-US" sz="2000" dirty="0" smtClean="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p:txBody>
      </p:sp>
      <p:grpSp>
        <p:nvGrpSpPr>
          <p:cNvPr id="5" name="组合 3"/>
          <p:cNvGrpSpPr/>
          <p:nvPr userDrawn="1"/>
        </p:nvGrpSpPr>
        <p:grpSpPr>
          <a:xfrm>
            <a:off x="352375" y="291168"/>
            <a:ext cx="1701811" cy="501311"/>
            <a:chOff x="386701" y="3265720"/>
            <a:chExt cx="1109008" cy="326686"/>
          </a:xfrm>
          <a:solidFill>
            <a:schemeClr val="bg1"/>
          </a:solidFill>
        </p:grpSpPr>
        <p:sp>
          <p:nvSpPr>
            <p:cNvPr id="6" name="Freeform 51"/>
            <p:cNvSpPr>
              <a:spLocks noEditPoints="1"/>
            </p:cNvSpPr>
            <p:nvPr/>
          </p:nvSpPr>
          <p:spPr bwMode="auto">
            <a:xfrm>
              <a:off x="1036549" y="3495330"/>
              <a:ext cx="88715" cy="63539"/>
            </a:xfrm>
            <a:custGeom>
              <a:avLst/>
              <a:gdLst>
                <a:gd name="T0" fmla="*/ 0 w 119"/>
                <a:gd name="T1" fmla="*/ 84 h 84"/>
                <a:gd name="T2" fmla="*/ 0 w 119"/>
                <a:gd name="T3" fmla="*/ 0 h 84"/>
                <a:gd name="T4" fmla="*/ 64 w 119"/>
                <a:gd name="T5" fmla="*/ 0 h 84"/>
                <a:gd name="T6" fmla="*/ 86 w 119"/>
                <a:gd name="T7" fmla="*/ 1 h 84"/>
                <a:gd name="T8" fmla="*/ 101 w 119"/>
                <a:gd name="T9" fmla="*/ 4 h 84"/>
                <a:gd name="T10" fmla="*/ 111 w 119"/>
                <a:gd name="T11" fmla="*/ 9 h 84"/>
                <a:gd name="T12" fmla="*/ 117 w 119"/>
                <a:gd name="T13" fmla="*/ 15 h 84"/>
                <a:gd name="T14" fmla="*/ 119 w 119"/>
                <a:gd name="T15" fmla="*/ 24 h 84"/>
                <a:gd name="T16" fmla="*/ 117 w 119"/>
                <a:gd name="T17" fmla="*/ 35 h 84"/>
                <a:gd name="T18" fmla="*/ 104 w 119"/>
                <a:gd name="T19" fmla="*/ 44 h 84"/>
                <a:gd name="T20" fmla="*/ 115 w 119"/>
                <a:gd name="T21" fmla="*/ 51 h 84"/>
                <a:gd name="T22" fmla="*/ 119 w 119"/>
                <a:gd name="T23" fmla="*/ 64 h 84"/>
                <a:gd name="T24" fmla="*/ 119 w 119"/>
                <a:gd name="T25" fmla="*/ 84 h 84"/>
                <a:gd name="T26" fmla="*/ 85 w 119"/>
                <a:gd name="T27" fmla="*/ 84 h 84"/>
                <a:gd name="T28" fmla="*/ 85 w 119"/>
                <a:gd name="T29" fmla="*/ 66 h 84"/>
                <a:gd name="T30" fmla="*/ 83 w 119"/>
                <a:gd name="T31" fmla="*/ 59 h 84"/>
                <a:gd name="T32" fmla="*/ 77 w 119"/>
                <a:gd name="T33" fmla="*/ 56 h 84"/>
                <a:gd name="T34" fmla="*/ 58 w 119"/>
                <a:gd name="T35" fmla="*/ 55 h 84"/>
                <a:gd name="T36" fmla="*/ 25 w 119"/>
                <a:gd name="T37" fmla="*/ 55 h 84"/>
                <a:gd name="T38" fmla="*/ 25 w 119"/>
                <a:gd name="T39" fmla="*/ 84 h 84"/>
                <a:gd name="T40" fmla="*/ 0 w 119"/>
                <a:gd name="T41" fmla="*/ 84 h 84"/>
                <a:gd name="T42" fmla="*/ 25 w 119"/>
                <a:gd name="T43" fmla="*/ 36 h 84"/>
                <a:gd name="T44" fmla="*/ 68 w 119"/>
                <a:gd name="T45" fmla="*/ 36 h 84"/>
                <a:gd name="T46" fmla="*/ 82 w 119"/>
                <a:gd name="T47" fmla="*/ 34 h 84"/>
                <a:gd name="T48" fmla="*/ 86 w 119"/>
                <a:gd name="T49" fmla="*/ 28 h 84"/>
                <a:gd name="T50" fmla="*/ 82 w 119"/>
                <a:gd name="T51" fmla="*/ 22 h 84"/>
                <a:gd name="T52" fmla="*/ 69 w 119"/>
                <a:gd name="T53" fmla="*/ 20 h 84"/>
                <a:gd name="T54" fmla="*/ 25 w 119"/>
                <a:gd name="T55" fmla="*/ 20 h 84"/>
                <a:gd name="T56" fmla="*/ 25 w 119"/>
                <a:gd name="T57" fmla="*/ 3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 h="84">
                  <a:moveTo>
                    <a:pt x="0" y="84"/>
                  </a:moveTo>
                  <a:cubicBezTo>
                    <a:pt x="0" y="0"/>
                    <a:pt x="0" y="0"/>
                    <a:pt x="0" y="0"/>
                  </a:cubicBezTo>
                  <a:cubicBezTo>
                    <a:pt x="64" y="0"/>
                    <a:pt x="64" y="0"/>
                    <a:pt x="64" y="0"/>
                  </a:cubicBezTo>
                  <a:cubicBezTo>
                    <a:pt x="73" y="0"/>
                    <a:pt x="80" y="1"/>
                    <a:pt x="86" y="1"/>
                  </a:cubicBezTo>
                  <a:cubicBezTo>
                    <a:pt x="92" y="2"/>
                    <a:pt x="97" y="3"/>
                    <a:pt x="101" y="4"/>
                  </a:cubicBezTo>
                  <a:cubicBezTo>
                    <a:pt x="105" y="5"/>
                    <a:pt x="108" y="7"/>
                    <a:pt x="111" y="9"/>
                  </a:cubicBezTo>
                  <a:cubicBezTo>
                    <a:pt x="114" y="11"/>
                    <a:pt x="116" y="13"/>
                    <a:pt x="117" y="15"/>
                  </a:cubicBezTo>
                  <a:cubicBezTo>
                    <a:pt x="118" y="18"/>
                    <a:pt x="119" y="20"/>
                    <a:pt x="119" y="24"/>
                  </a:cubicBezTo>
                  <a:cubicBezTo>
                    <a:pt x="119" y="28"/>
                    <a:pt x="119" y="32"/>
                    <a:pt x="117" y="35"/>
                  </a:cubicBezTo>
                  <a:cubicBezTo>
                    <a:pt x="115" y="38"/>
                    <a:pt x="108" y="44"/>
                    <a:pt x="104" y="44"/>
                  </a:cubicBezTo>
                  <a:cubicBezTo>
                    <a:pt x="112" y="46"/>
                    <a:pt x="112" y="48"/>
                    <a:pt x="115" y="51"/>
                  </a:cubicBezTo>
                  <a:cubicBezTo>
                    <a:pt x="118" y="54"/>
                    <a:pt x="119" y="58"/>
                    <a:pt x="119" y="64"/>
                  </a:cubicBezTo>
                  <a:cubicBezTo>
                    <a:pt x="119" y="84"/>
                    <a:pt x="119" y="84"/>
                    <a:pt x="119" y="84"/>
                  </a:cubicBezTo>
                  <a:cubicBezTo>
                    <a:pt x="85" y="84"/>
                    <a:pt x="85" y="84"/>
                    <a:pt x="85" y="84"/>
                  </a:cubicBezTo>
                  <a:cubicBezTo>
                    <a:pt x="85" y="84"/>
                    <a:pt x="85" y="66"/>
                    <a:pt x="85" y="66"/>
                  </a:cubicBezTo>
                  <a:cubicBezTo>
                    <a:pt x="85" y="63"/>
                    <a:pt x="84" y="61"/>
                    <a:pt x="83" y="59"/>
                  </a:cubicBezTo>
                  <a:cubicBezTo>
                    <a:pt x="81" y="58"/>
                    <a:pt x="79" y="57"/>
                    <a:pt x="77" y="56"/>
                  </a:cubicBezTo>
                  <a:cubicBezTo>
                    <a:pt x="74" y="55"/>
                    <a:pt x="64" y="55"/>
                    <a:pt x="58" y="55"/>
                  </a:cubicBezTo>
                  <a:cubicBezTo>
                    <a:pt x="25" y="55"/>
                    <a:pt x="25" y="55"/>
                    <a:pt x="25" y="55"/>
                  </a:cubicBezTo>
                  <a:cubicBezTo>
                    <a:pt x="25" y="84"/>
                    <a:pt x="25" y="84"/>
                    <a:pt x="25" y="84"/>
                  </a:cubicBezTo>
                  <a:lnTo>
                    <a:pt x="0" y="84"/>
                  </a:lnTo>
                  <a:close/>
                  <a:moveTo>
                    <a:pt x="25" y="36"/>
                  </a:moveTo>
                  <a:cubicBezTo>
                    <a:pt x="68" y="36"/>
                    <a:pt x="68" y="36"/>
                    <a:pt x="68" y="36"/>
                  </a:cubicBezTo>
                  <a:cubicBezTo>
                    <a:pt x="75" y="36"/>
                    <a:pt x="79" y="36"/>
                    <a:pt x="82" y="34"/>
                  </a:cubicBezTo>
                  <a:cubicBezTo>
                    <a:pt x="85" y="33"/>
                    <a:pt x="86" y="31"/>
                    <a:pt x="86" y="28"/>
                  </a:cubicBezTo>
                  <a:cubicBezTo>
                    <a:pt x="86" y="26"/>
                    <a:pt x="85" y="24"/>
                    <a:pt x="82" y="22"/>
                  </a:cubicBezTo>
                  <a:cubicBezTo>
                    <a:pt x="80" y="21"/>
                    <a:pt x="75" y="20"/>
                    <a:pt x="69" y="20"/>
                  </a:cubicBezTo>
                  <a:cubicBezTo>
                    <a:pt x="25" y="20"/>
                    <a:pt x="25" y="20"/>
                    <a:pt x="25" y="20"/>
                  </a:cubicBezTo>
                  <a:lnTo>
                    <a:pt x="25" y="3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 name="Freeform 52"/>
            <p:cNvSpPr>
              <a:spLocks/>
            </p:cNvSpPr>
            <p:nvPr/>
          </p:nvSpPr>
          <p:spPr bwMode="auto">
            <a:xfrm>
              <a:off x="1160030" y="3496529"/>
              <a:ext cx="94709" cy="59943"/>
            </a:xfrm>
            <a:custGeom>
              <a:avLst/>
              <a:gdLst>
                <a:gd name="T0" fmla="*/ 0 w 79"/>
                <a:gd name="T1" fmla="*/ 50 h 50"/>
                <a:gd name="T2" fmla="*/ 0 w 79"/>
                <a:gd name="T3" fmla="*/ 0 h 50"/>
                <a:gd name="T4" fmla="*/ 21 w 79"/>
                <a:gd name="T5" fmla="*/ 0 h 50"/>
                <a:gd name="T6" fmla="*/ 63 w 79"/>
                <a:gd name="T7" fmla="*/ 33 h 50"/>
                <a:gd name="T8" fmla="*/ 63 w 79"/>
                <a:gd name="T9" fmla="*/ 0 h 50"/>
                <a:gd name="T10" fmla="*/ 79 w 79"/>
                <a:gd name="T11" fmla="*/ 0 h 50"/>
                <a:gd name="T12" fmla="*/ 79 w 79"/>
                <a:gd name="T13" fmla="*/ 50 h 50"/>
                <a:gd name="T14" fmla="*/ 59 w 79"/>
                <a:gd name="T15" fmla="*/ 50 h 50"/>
                <a:gd name="T16" fmla="*/ 18 w 79"/>
                <a:gd name="T17" fmla="*/ 19 h 50"/>
                <a:gd name="T18" fmla="*/ 18 w 79"/>
                <a:gd name="T19" fmla="*/ 50 h 50"/>
                <a:gd name="T20" fmla="*/ 0 w 79"/>
                <a:gd name="T2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50">
                  <a:moveTo>
                    <a:pt x="0" y="50"/>
                  </a:moveTo>
                  <a:lnTo>
                    <a:pt x="0" y="0"/>
                  </a:lnTo>
                  <a:lnTo>
                    <a:pt x="21" y="0"/>
                  </a:lnTo>
                  <a:lnTo>
                    <a:pt x="63" y="33"/>
                  </a:lnTo>
                  <a:lnTo>
                    <a:pt x="63" y="0"/>
                  </a:lnTo>
                  <a:lnTo>
                    <a:pt x="79" y="0"/>
                  </a:lnTo>
                  <a:lnTo>
                    <a:pt x="79" y="50"/>
                  </a:lnTo>
                  <a:lnTo>
                    <a:pt x="59" y="50"/>
                  </a:lnTo>
                  <a:lnTo>
                    <a:pt x="18" y="19"/>
                  </a:lnTo>
                  <a:lnTo>
                    <a:pt x="18" y="50"/>
                  </a:lnTo>
                  <a:lnTo>
                    <a:pt x="0" y="5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 name="Freeform 53"/>
            <p:cNvSpPr>
              <a:spLocks/>
            </p:cNvSpPr>
            <p:nvPr/>
          </p:nvSpPr>
          <p:spPr bwMode="auto">
            <a:xfrm>
              <a:off x="922658" y="3495330"/>
              <a:ext cx="79124" cy="63539"/>
            </a:xfrm>
            <a:custGeom>
              <a:avLst/>
              <a:gdLst>
                <a:gd name="T0" fmla="*/ 0 w 66"/>
                <a:gd name="T1" fmla="*/ 53 h 53"/>
                <a:gd name="T2" fmla="*/ 0 w 66"/>
                <a:gd name="T3" fmla="*/ 0 h 53"/>
                <a:gd name="T4" fmla="*/ 66 w 66"/>
                <a:gd name="T5" fmla="*/ 0 h 53"/>
                <a:gd name="T6" fmla="*/ 66 w 66"/>
                <a:gd name="T7" fmla="*/ 12 h 53"/>
                <a:gd name="T8" fmla="*/ 16 w 66"/>
                <a:gd name="T9" fmla="*/ 12 h 53"/>
                <a:gd name="T10" fmla="*/ 16 w 66"/>
                <a:gd name="T11" fmla="*/ 20 h 53"/>
                <a:gd name="T12" fmla="*/ 66 w 66"/>
                <a:gd name="T13" fmla="*/ 20 h 53"/>
                <a:gd name="T14" fmla="*/ 66 w 66"/>
                <a:gd name="T15" fmla="*/ 32 h 53"/>
                <a:gd name="T16" fmla="*/ 16 w 66"/>
                <a:gd name="T17" fmla="*/ 32 h 53"/>
                <a:gd name="T18" fmla="*/ 16 w 66"/>
                <a:gd name="T19" fmla="*/ 40 h 53"/>
                <a:gd name="T20" fmla="*/ 66 w 66"/>
                <a:gd name="T21" fmla="*/ 40 h 53"/>
                <a:gd name="T22" fmla="*/ 66 w 66"/>
                <a:gd name="T23" fmla="*/ 53 h 53"/>
                <a:gd name="T24" fmla="*/ 0 w 66"/>
                <a:gd name="T25"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53">
                  <a:moveTo>
                    <a:pt x="0" y="53"/>
                  </a:moveTo>
                  <a:lnTo>
                    <a:pt x="0" y="0"/>
                  </a:lnTo>
                  <a:lnTo>
                    <a:pt x="66" y="0"/>
                  </a:lnTo>
                  <a:lnTo>
                    <a:pt x="66" y="12"/>
                  </a:lnTo>
                  <a:lnTo>
                    <a:pt x="16" y="12"/>
                  </a:lnTo>
                  <a:lnTo>
                    <a:pt x="16" y="20"/>
                  </a:lnTo>
                  <a:lnTo>
                    <a:pt x="66" y="20"/>
                  </a:lnTo>
                  <a:lnTo>
                    <a:pt x="66" y="32"/>
                  </a:lnTo>
                  <a:lnTo>
                    <a:pt x="16" y="32"/>
                  </a:lnTo>
                  <a:lnTo>
                    <a:pt x="16" y="40"/>
                  </a:lnTo>
                  <a:lnTo>
                    <a:pt x="66" y="40"/>
                  </a:lnTo>
                  <a:lnTo>
                    <a:pt x="66" y="53"/>
                  </a:lnTo>
                  <a:lnTo>
                    <a:pt x="0" y="5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9" name="Freeform 54"/>
            <p:cNvSpPr>
              <a:spLocks/>
            </p:cNvSpPr>
            <p:nvPr/>
          </p:nvSpPr>
          <p:spPr bwMode="auto">
            <a:xfrm>
              <a:off x="1290705" y="3495330"/>
              <a:ext cx="80323" cy="63539"/>
            </a:xfrm>
            <a:custGeom>
              <a:avLst/>
              <a:gdLst>
                <a:gd name="T0" fmla="*/ 0 w 67"/>
                <a:gd name="T1" fmla="*/ 53 h 53"/>
                <a:gd name="T2" fmla="*/ 0 w 67"/>
                <a:gd name="T3" fmla="*/ 0 h 53"/>
                <a:gd name="T4" fmla="*/ 67 w 67"/>
                <a:gd name="T5" fmla="*/ 0 h 53"/>
                <a:gd name="T6" fmla="*/ 67 w 67"/>
                <a:gd name="T7" fmla="*/ 12 h 53"/>
                <a:gd name="T8" fmla="*/ 17 w 67"/>
                <a:gd name="T9" fmla="*/ 12 h 53"/>
                <a:gd name="T10" fmla="*/ 17 w 67"/>
                <a:gd name="T11" fmla="*/ 20 h 53"/>
                <a:gd name="T12" fmla="*/ 67 w 67"/>
                <a:gd name="T13" fmla="*/ 20 h 53"/>
                <a:gd name="T14" fmla="*/ 67 w 67"/>
                <a:gd name="T15" fmla="*/ 32 h 53"/>
                <a:gd name="T16" fmla="*/ 17 w 67"/>
                <a:gd name="T17" fmla="*/ 32 h 53"/>
                <a:gd name="T18" fmla="*/ 17 w 67"/>
                <a:gd name="T19" fmla="*/ 40 h 53"/>
                <a:gd name="T20" fmla="*/ 67 w 67"/>
                <a:gd name="T21" fmla="*/ 40 h 53"/>
                <a:gd name="T22" fmla="*/ 67 w 67"/>
                <a:gd name="T23" fmla="*/ 53 h 53"/>
                <a:gd name="T24" fmla="*/ 0 w 67"/>
                <a:gd name="T25"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53">
                  <a:moveTo>
                    <a:pt x="0" y="53"/>
                  </a:moveTo>
                  <a:lnTo>
                    <a:pt x="0" y="0"/>
                  </a:lnTo>
                  <a:lnTo>
                    <a:pt x="67" y="0"/>
                  </a:lnTo>
                  <a:lnTo>
                    <a:pt x="67" y="12"/>
                  </a:lnTo>
                  <a:lnTo>
                    <a:pt x="17" y="12"/>
                  </a:lnTo>
                  <a:lnTo>
                    <a:pt x="17" y="20"/>
                  </a:lnTo>
                  <a:lnTo>
                    <a:pt x="67" y="20"/>
                  </a:lnTo>
                  <a:lnTo>
                    <a:pt x="67" y="32"/>
                  </a:lnTo>
                  <a:lnTo>
                    <a:pt x="17" y="32"/>
                  </a:lnTo>
                  <a:lnTo>
                    <a:pt x="17" y="40"/>
                  </a:lnTo>
                  <a:lnTo>
                    <a:pt x="67" y="40"/>
                  </a:lnTo>
                  <a:lnTo>
                    <a:pt x="67" y="53"/>
                  </a:lnTo>
                  <a:lnTo>
                    <a:pt x="0" y="5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 name="Freeform 55"/>
            <p:cNvSpPr>
              <a:spLocks/>
            </p:cNvSpPr>
            <p:nvPr/>
          </p:nvSpPr>
          <p:spPr bwMode="auto">
            <a:xfrm>
              <a:off x="789585" y="3492932"/>
              <a:ext cx="99505" cy="67136"/>
            </a:xfrm>
            <a:custGeom>
              <a:avLst/>
              <a:gdLst>
                <a:gd name="T0" fmla="*/ 131 w 132"/>
                <a:gd name="T1" fmla="*/ 35 h 90"/>
                <a:gd name="T2" fmla="*/ 67 w 132"/>
                <a:gd name="T3" fmla="*/ 0 h 90"/>
                <a:gd name="T4" fmla="*/ 0 w 132"/>
                <a:gd name="T5" fmla="*/ 45 h 90"/>
                <a:gd name="T6" fmla="*/ 67 w 132"/>
                <a:gd name="T7" fmla="*/ 90 h 90"/>
                <a:gd name="T8" fmla="*/ 132 w 132"/>
                <a:gd name="T9" fmla="*/ 54 h 90"/>
                <a:gd name="T10" fmla="*/ 92 w 132"/>
                <a:gd name="T11" fmla="*/ 54 h 90"/>
                <a:gd name="T12" fmla="*/ 64 w 132"/>
                <a:gd name="T13" fmla="*/ 69 h 90"/>
                <a:gd name="T14" fmla="*/ 34 w 132"/>
                <a:gd name="T15" fmla="*/ 45 h 90"/>
                <a:gd name="T16" fmla="*/ 64 w 132"/>
                <a:gd name="T17" fmla="*/ 21 h 90"/>
                <a:gd name="T18" fmla="*/ 91 w 132"/>
                <a:gd name="T19" fmla="*/ 35 h 90"/>
                <a:gd name="T20" fmla="*/ 131 w 132"/>
                <a:gd name="T21" fmla="*/ 3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90">
                  <a:moveTo>
                    <a:pt x="131" y="35"/>
                  </a:moveTo>
                  <a:cubicBezTo>
                    <a:pt x="124" y="15"/>
                    <a:pt x="98" y="0"/>
                    <a:pt x="67" y="0"/>
                  </a:cubicBezTo>
                  <a:cubicBezTo>
                    <a:pt x="30" y="0"/>
                    <a:pt x="0" y="20"/>
                    <a:pt x="0" y="45"/>
                  </a:cubicBezTo>
                  <a:cubicBezTo>
                    <a:pt x="0" y="70"/>
                    <a:pt x="30" y="90"/>
                    <a:pt x="67" y="90"/>
                  </a:cubicBezTo>
                  <a:cubicBezTo>
                    <a:pt x="99" y="90"/>
                    <a:pt x="126" y="75"/>
                    <a:pt x="132" y="54"/>
                  </a:cubicBezTo>
                  <a:cubicBezTo>
                    <a:pt x="92" y="54"/>
                    <a:pt x="92" y="54"/>
                    <a:pt x="92" y="54"/>
                  </a:cubicBezTo>
                  <a:cubicBezTo>
                    <a:pt x="87" y="63"/>
                    <a:pt x="76" y="69"/>
                    <a:pt x="64" y="69"/>
                  </a:cubicBezTo>
                  <a:cubicBezTo>
                    <a:pt x="47" y="69"/>
                    <a:pt x="34" y="58"/>
                    <a:pt x="34" y="45"/>
                  </a:cubicBezTo>
                  <a:cubicBezTo>
                    <a:pt x="34" y="32"/>
                    <a:pt x="47" y="21"/>
                    <a:pt x="64" y="21"/>
                  </a:cubicBezTo>
                  <a:cubicBezTo>
                    <a:pt x="76" y="21"/>
                    <a:pt x="86" y="27"/>
                    <a:pt x="91" y="35"/>
                  </a:cubicBezTo>
                  <a:lnTo>
                    <a:pt x="131" y="3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Freeform 56"/>
            <p:cNvSpPr>
              <a:spLocks/>
            </p:cNvSpPr>
            <p:nvPr/>
          </p:nvSpPr>
          <p:spPr bwMode="auto">
            <a:xfrm>
              <a:off x="1405795" y="3495330"/>
              <a:ext cx="89914" cy="63539"/>
            </a:xfrm>
            <a:custGeom>
              <a:avLst/>
              <a:gdLst>
                <a:gd name="T0" fmla="*/ 0 w 75"/>
                <a:gd name="T1" fmla="*/ 0 h 53"/>
                <a:gd name="T2" fmla="*/ 75 w 75"/>
                <a:gd name="T3" fmla="*/ 0 h 53"/>
                <a:gd name="T4" fmla="*/ 75 w 75"/>
                <a:gd name="T5" fmla="*/ 14 h 53"/>
                <a:gd name="T6" fmla="*/ 47 w 75"/>
                <a:gd name="T7" fmla="*/ 14 h 53"/>
                <a:gd name="T8" fmla="*/ 47 w 75"/>
                <a:gd name="T9" fmla="*/ 53 h 53"/>
                <a:gd name="T10" fmla="*/ 31 w 75"/>
                <a:gd name="T11" fmla="*/ 53 h 53"/>
                <a:gd name="T12" fmla="*/ 31 w 75"/>
                <a:gd name="T13" fmla="*/ 14 h 53"/>
                <a:gd name="T14" fmla="*/ 0 w 75"/>
                <a:gd name="T15" fmla="*/ 14 h 53"/>
                <a:gd name="T16" fmla="*/ 0 w 75"/>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53">
                  <a:moveTo>
                    <a:pt x="0" y="0"/>
                  </a:moveTo>
                  <a:lnTo>
                    <a:pt x="75" y="0"/>
                  </a:lnTo>
                  <a:lnTo>
                    <a:pt x="75" y="14"/>
                  </a:lnTo>
                  <a:lnTo>
                    <a:pt x="47" y="14"/>
                  </a:lnTo>
                  <a:lnTo>
                    <a:pt x="47" y="53"/>
                  </a:lnTo>
                  <a:lnTo>
                    <a:pt x="31" y="53"/>
                  </a:lnTo>
                  <a:lnTo>
                    <a:pt x="31" y="14"/>
                  </a:lnTo>
                  <a:lnTo>
                    <a:pt x="0" y="14"/>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Freeform 57"/>
            <p:cNvSpPr>
              <a:spLocks noEditPoints="1"/>
            </p:cNvSpPr>
            <p:nvPr/>
          </p:nvSpPr>
          <p:spPr bwMode="auto">
            <a:xfrm>
              <a:off x="789585" y="3305911"/>
              <a:ext cx="164243" cy="172635"/>
            </a:xfrm>
            <a:custGeom>
              <a:avLst/>
              <a:gdLst>
                <a:gd name="T0" fmla="*/ 4 w 219"/>
                <a:gd name="T1" fmla="*/ 123 h 230"/>
                <a:gd name="T2" fmla="*/ 68 w 219"/>
                <a:gd name="T3" fmla="*/ 103 h 230"/>
                <a:gd name="T4" fmla="*/ 38 w 219"/>
                <a:gd name="T5" fmla="*/ 94 h 230"/>
                <a:gd name="T6" fmla="*/ 68 w 219"/>
                <a:gd name="T7" fmla="*/ 79 h 230"/>
                <a:gd name="T8" fmla="*/ 38 w 219"/>
                <a:gd name="T9" fmla="*/ 71 h 230"/>
                <a:gd name="T10" fmla="*/ 68 w 219"/>
                <a:gd name="T11" fmla="*/ 55 h 230"/>
                <a:gd name="T12" fmla="*/ 33 w 219"/>
                <a:gd name="T13" fmla="*/ 47 h 230"/>
                <a:gd name="T14" fmla="*/ 6 w 219"/>
                <a:gd name="T15" fmla="*/ 68 h 230"/>
                <a:gd name="T16" fmla="*/ 98 w 219"/>
                <a:gd name="T17" fmla="*/ 25 h 230"/>
                <a:gd name="T18" fmla="*/ 108 w 219"/>
                <a:gd name="T19" fmla="*/ 0 h 230"/>
                <a:gd name="T20" fmla="*/ 124 w 219"/>
                <a:gd name="T21" fmla="*/ 25 h 230"/>
                <a:gd name="T22" fmla="*/ 213 w 219"/>
                <a:gd name="T23" fmla="*/ 69 h 230"/>
                <a:gd name="T24" fmla="*/ 186 w 219"/>
                <a:gd name="T25" fmla="*/ 47 h 230"/>
                <a:gd name="T26" fmla="*/ 152 w 219"/>
                <a:gd name="T27" fmla="*/ 55 h 230"/>
                <a:gd name="T28" fmla="*/ 181 w 219"/>
                <a:gd name="T29" fmla="*/ 71 h 230"/>
                <a:gd name="T30" fmla="*/ 152 w 219"/>
                <a:gd name="T31" fmla="*/ 79 h 230"/>
                <a:gd name="T32" fmla="*/ 181 w 219"/>
                <a:gd name="T33" fmla="*/ 94 h 230"/>
                <a:gd name="T34" fmla="*/ 152 w 219"/>
                <a:gd name="T35" fmla="*/ 103 h 230"/>
                <a:gd name="T36" fmla="*/ 215 w 219"/>
                <a:gd name="T37" fmla="*/ 123 h 230"/>
                <a:gd name="T38" fmla="*/ 193 w 219"/>
                <a:gd name="T39" fmla="*/ 134 h 230"/>
                <a:gd name="T40" fmla="*/ 209 w 219"/>
                <a:gd name="T41" fmla="*/ 169 h 230"/>
                <a:gd name="T42" fmla="*/ 176 w 219"/>
                <a:gd name="T43" fmla="*/ 154 h 230"/>
                <a:gd name="T44" fmla="*/ 159 w 219"/>
                <a:gd name="T45" fmla="*/ 191 h 230"/>
                <a:gd name="T46" fmla="*/ 200 w 219"/>
                <a:gd name="T47" fmla="*/ 230 h 230"/>
                <a:gd name="T48" fmla="*/ 111 w 219"/>
                <a:gd name="T49" fmla="*/ 204 h 230"/>
                <a:gd name="T50" fmla="*/ 149 w 219"/>
                <a:gd name="T51" fmla="*/ 189 h 230"/>
                <a:gd name="T52" fmla="*/ 71 w 219"/>
                <a:gd name="T53" fmla="*/ 152 h 230"/>
                <a:gd name="T54" fmla="*/ 44 w 219"/>
                <a:gd name="T55" fmla="*/ 191 h 230"/>
                <a:gd name="T56" fmla="*/ 12 w 219"/>
                <a:gd name="T57" fmla="*/ 169 h 230"/>
                <a:gd name="T58" fmla="*/ 28 w 219"/>
                <a:gd name="T59" fmla="*/ 135 h 230"/>
                <a:gd name="T60" fmla="*/ 79 w 219"/>
                <a:gd name="T61" fmla="*/ 133 h 230"/>
                <a:gd name="T62" fmla="*/ 136 w 219"/>
                <a:gd name="T63" fmla="*/ 123 h 230"/>
                <a:gd name="T64" fmla="*/ 79 w 219"/>
                <a:gd name="T65" fmla="*/ 133 h 230"/>
                <a:gd name="T66" fmla="*/ 126 w 219"/>
                <a:gd name="T67" fmla="*/ 103 h 230"/>
                <a:gd name="T68" fmla="*/ 94 w 219"/>
                <a:gd name="T69" fmla="*/ 94 h 230"/>
                <a:gd name="T70" fmla="*/ 94 w 219"/>
                <a:gd name="T71" fmla="*/ 79 h 230"/>
                <a:gd name="T72" fmla="*/ 126 w 219"/>
                <a:gd name="T73" fmla="*/ 71 h 230"/>
                <a:gd name="T74" fmla="*/ 94 w 219"/>
                <a:gd name="T75" fmla="*/ 79 h 230"/>
                <a:gd name="T76" fmla="*/ 126 w 219"/>
                <a:gd name="T77" fmla="*/ 47 h 230"/>
                <a:gd name="T78" fmla="*/ 94 w 219"/>
                <a:gd name="T79" fmla="*/ 55 h 230"/>
                <a:gd name="T80" fmla="*/ 16 w 219"/>
                <a:gd name="T81" fmla="*/ 202 h 230"/>
                <a:gd name="T82" fmla="*/ 77 w 219"/>
                <a:gd name="T83" fmla="*/ 192 h 230"/>
                <a:gd name="T84" fmla="*/ 96 w 219"/>
                <a:gd name="T85" fmla="*/ 156 h 230"/>
                <a:gd name="T86" fmla="*/ 115 w 219"/>
                <a:gd name="T87" fmla="*/ 189 h 230"/>
                <a:gd name="T88" fmla="*/ 26 w 219"/>
                <a:gd name="T89" fmla="*/ 22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9" h="230">
                  <a:moveTo>
                    <a:pt x="49" y="123"/>
                  </a:moveTo>
                  <a:cubicBezTo>
                    <a:pt x="4" y="123"/>
                    <a:pt x="4" y="123"/>
                    <a:pt x="4" y="123"/>
                  </a:cubicBezTo>
                  <a:cubicBezTo>
                    <a:pt x="4" y="103"/>
                    <a:pt x="4" y="103"/>
                    <a:pt x="4" y="103"/>
                  </a:cubicBezTo>
                  <a:cubicBezTo>
                    <a:pt x="68" y="103"/>
                    <a:pt x="68" y="103"/>
                    <a:pt x="68" y="103"/>
                  </a:cubicBezTo>
                  <a:cubicBezTo>
                    <a:pt x="68" y="94"/>
                    <a:pt x="68" y="94"/>
                    <a:pt x="68" y="94"/>
                  </a:cubicBezTo>
                  <a:cubicBezTo>
                    <a:pt x="38" y="94"/>
                    <a:pt x="38" y="94"/>
                    <a:pt x="38" y="94"/>
                  </a:cubicBezTo>
                  <a:cubicBezTo>
                    <a:pt x="38" y="79"/>
                    <a:pt x="38" y="79"/>
                    <a:pt x="38" y="79"/>
                  </a:cubicBezTo>
                  <a:cubicBezTo>
                    <a:pt x="68" y="79"/>
                    <a:pt x="68" y="79"/>
                    <a:pt x="68" y="79"/>
                  </a:cubicBezTo>
                  <a:cubicBezTo>
                    <a:pt x="68" y="71"/>
                    <a:pt x="68" y="71"/>
                    <a:pt x="68" y="71"/>
                  </a:cubicBezTo>
                  <a:cubicBezTo>
                    <a:pt x="38" y="71"/>
                    <a:pt x="38" y="71"/>
                    <a:pt x="38" y="71"/>
                  </a:cubicBezTo>
                  <a:cubicBezTo>
                    <a:pt x="38" y="55"/>
                    <a:pt x="38" y="55"/>
                    <a:pt x="38" y="55"/>
                  </a:cubicBezTo>
                  <a:cubicBezTo>
                    <a:pt x="68" y="55"/>
                    <a:pt x="68" y="55"/>
                    <a:pt x="68" y="55"/>
                  </a:cubicBezTo>
                  <a:cubicBezTo>
                    <a:pt x="68" y="47"/>
                    <a:pt x="68" y="47"/>
                    <a:pt x="68" y="47"/>
                  </a:cubicBezTo>
                  <a:cubicBezTo>
                    <a:pt x="33" y="47"/>
                    <a:pt x="33" y="47"/>
                    <a:pt x="33" y="47"/>
                  </a:cubicBezTo>
                  <a:cubicBezTo>
                    <a:pt x="33" y="68"/>
                    <a:pt x="33" y="68"/>
                    <a:pt x="33" y="68"/>
                  </a:cubicBezTo>
                  <a:cubicBezTo>
                    <a:pt x="6" y="68"/>
                    <a:pt x="6" y="68"/>
                    <a:pt x="6" y="68"/>
                  </a:cubicBezTo>
                  <a:cubicBezTo>
                    <a:pt x="6" y="25"/>
                    <a:pt x="6" y="25"/>
                    <a:pt x="6" y="25"/>
                  </a:cubicBezTo>
                  <a:cubicBezTo>
                    <a:pt x="98" y="25"/>
                    <a:pt x="98" y="25"/>
                    <a:pt x="98" y="25"/>
                  </a:cubicBezTo>
                  <a:cubicBezTo>
                    <a:pt x="93" y="21"/>
                    <a:pt x="90" y="18"/>
                    <a:pt x="85" y="13"/>
                  </a:cubicBezTo>
                  <a:cubicBezTo>
                    <a:pt x="95" y="9"/>
                    <a:pt x="101" y="4"/>
                    <a:pt x="108" y="0"/>
                  </a:cubicBezTo>
                  <a:cubicBezTo>
                    <a:pt x="132" y="20"/>
                    <a:pt x="132" y="20"/>
                    <a:pt x="132" y="20"/>
                  </a:cubicBezTo>
                  <a:cubicBezTo>
                    <a:pt x="129" y="22"/>
                    <a:pt x="126" y="23"/>
                    <a:pt x="124" y="25"/>
                  </a:cubicBezTo>
                  <a:cubicBezTo>
                    <a:pt x="213" y="25"/>
                    <a:pt x="213" y="25"/>
                    <a:pt x="213" y="25"/>
                  </a:cubicBezTo>
                  <a:cubicBezTo>
                    <a:pt x="213" y="69"/>
                    <a:pt x="213" y="69"/>
                    <a:pt x="213" y="69"/>
                  </a:cubicBezTo>
                  <a:cubicBezTo>
                    <a:pt x="186" y="69"/>
                    <a:pt x="186" y="69"/>
                    <a:pt x="186" y="69"/>
                  </a:cubicBezTo>
                  <a:cubicBezTo>
                    <a:pt x="186" y="47"/>
                    <a:pt x="186" y="47"/>
                    <a:pt x="186" y="47"/>
                  </a:cubicBezTo>
                  <a:cubicBezTo>
                    <a:pt x="152" y="47"/>
                    <a:pt x="152" y="47"/>
                    <a:pt x="152" y="47"/>
                  </a:cubicBezTo>
                  <a:cubicBezTo>
                    <a:pt x="152" y="55"/>
                    <a:pt x="152" y="55"/>
                    <a:pt x="152" y="55"/>
                  </a:cubicBezTo>
                  <a:cubicBezTo>
                    <a:pt x="181" y="55"/>
                    <a:pt x="181" y="55"/>
                    <a:pt x="181" y="55"/>
                  </a:cubicBezTo>
                  <a:cubicBezTo>
                    <a:pt x="181" y="71"/>
                    <a:pt x="181" y="71"/>
                    <a:pt x="181" y="71"/>
                  </a:cubicBezTo>
                  <a:cubicBezTo>
                    <a:pt x="152" y="71"/>
                    <a:pt x="152" y="71"/>
                    <a:pt x="152" y="71"/>
                  </a:cubicBezTo>
                  <a:cubicBezTo>
                    <a:pt x="152" y="79"/>
                    <a:pt x="152" y="79"/>
                    <a:pt x="152" y="79"/>
                  </a:cubicBezTo>
                  <a:cubicBezTo>
                    <a:pt x="181" y="79"/>
                    <a:pt x="181" y="79"/>
                    <a:pt x="181" y="79"/>
                  </a:cubicBezTo>
                  <a:cubicBezTo>
                    <a:pt x="181" y="94"/>
                    <a:pt x="181" y="94"/>
                    <a:pt x="181" y="94"/>
                  </a:cubicBezTo>
                  <a:cubicBezTo>
                    <a:pt x="152" y="94"/>
                    <a:pt x="152" y="94"/>
                    <a:pt x="152" y="94"/>
                  </a:cubicBezTo>
                  <a:cubicBezTo>
                    <a:pt x="152" y="103"/>
                    <a:pt x="152" y="103"/>
                    <a:pt x="152" y="103"/>
                  </a:cubicBezTo>
                  <a:cubicBezTo>
                    <a:pt x="215" y="103"/>
                    <a:pt x="215" y="103"/>
                    <a:pt x="215" y="103"/>
                  </a:cubicBezTo>
                  <a:cubicBezTo>
                    <a:pt x="215" y="123"/>
                    <a:pt x="215" y="123"/>
                    <a:pt x="215" y="123"/>
                  </a:cubicBezTo>
                  <a:cubicBezTo>
                    <a:pt x="174" y="123"/>
                    <a:pt x="174" y="123"/>
                    <a:pt x="174" y="123"/>
                  </a:cubicBezTo>
                  <a:cubicBezTo>
                    <a:pt x="180" y="128"/>
                    <a:pt x="186" y="132"/>
                    <a:pt x="193" y="134"/>
                  </a:cubicBezTo>
                  <a:cubicBezTo>
                    <a:pt x="199" y="137"/>
                    <a:pt x="206" y="141"/>
                    <a:pt x="219" y="145"/>
                  </a:cubicBezTo>
                  <a:cubicBezTo>
                    <a:pt x="214" y="155"/>
                    <a:pt x="209" y="169"/>
                    <a:pt x="209" y="169"/>
                  </a:cubicBezTo>
                  <a:cubicBezTo>
                    <a:pt x="193" y="163"/>
                    <a:pt x="184" y="159"/>
                    <a:pt x="182" y="157"/>
                  </a:cubicBezTo>
                  <a:cubicBezTo>
                    <a:pt x="176" y="154"/>
                    <a:pt x="176" y="154"/>
                    <a:pt x="176" y="154"/>
                  </a:cubicBezTo>
                  <a:cubicBezTo>
                    <a:pt x="176" y="191"/>
                    <a:pt x="176" y="191"/>
                    <a:pt x="176" y="191"/>
                  </a:cubicBezTo>
                  <a:cubicBezTo>
                    <a:pt x="159" y="191"/>
                    <a:pt x="159" y="191"/>
                    <a:pt x="159" y="191"/>
                  </a:cubicBezTo>
                  <a:cubicBezTo>
                    <a:pt x="174" y="195"/>
                    <a:pt x="190" y="200"/>
                    <a:pt x="208" y="205"/>
                  </a:cubicBezTo>
                  <a:cubicBezTo>
                    <a:pt x="205" y="213"/>
                    <a:pt x="200" y="230"/>
                    <a:pt x="200" y="230"/>
                  </a:cubicBezTo>
                  <a:cubicBezTo>
                    <a:pt x="189" y="227"/>
                    <a:pt x="181" y="224"/>
                    <a:pt x="175" y="222"/>
                  </a:cubicBezTo>
                  <a:cubicBezTo>
                    <a:pt x="169" y="221"/>
                    <a:pt x="148" y="214"/>
                    <a:pt x="111" y="204"/>
                  </a:cubicBezTo>
                  <a:cubicBezTo>
                    <a:pt x="116" y="197"/>
                    <a:pt x="125" y="182"/>
                    <a:pt x="125" y="182"/>
                  </a:cubicBezTo>
                  <a:cubicBezTo>
                    <a:pt x="149" y="189"/>
                    <a:pt x="149" y="189"/>
                    <a:pt x="149" y="189"/>
                  </a:cubicBezTo>
                  <a:cubicBezTo>
                    <a:pt x="149" y="152"/>
                    <a:pt x="149" y="152"/>
                    <a:pt x="149" y="152"/>
                  </a:cubicBezTo>
                  <a:cubicBezTo>
                    <a:pt x="71" y="152"/>
                    <a:pt x="71" y="152"/>
                    <a:pt x="71" y="152"/>
                  </a:cubicBezTo>
                  <a:cubicBezTo>
                    <a:pt x="71" y="191"/>
                    <a:pt x="71" y="191"/>
                    <a:pt x="71" y="191"/>
                  </a:cubicBezTo>
                  <a:cubicBezTo>
                    <a:pt x="44" y="191"/>
                    <a:pt x="44" y="191"/>
                    <a:pt x="44" y="191"/>
                  </a:cubicBezTo>
                  <a:cubicBezTo>
                    <a:pt x="44" y="155"/>
                    <a:pt x="44" y="155"/>
                    <a:pt x="44" y="155"/>
                  </a:cubicBezTo>
                  <a:cubicBezTo>
                    <a:pt x="33" y="160"/>
                    <a:pt x="22" y="165"/>
                    <a:pt x="12" y="169"/>
                  </a:cubicBezTo>
                  <a:cubicBezTo>
                    <a:pt x="9" y="161"/>
                    <a:pt x="0" y="145"/>
                    <a:pt x="0" y="145"/>
                  </a:cubicBezTo>
                  <a:cubicBezTo>
                    <a:pt x="12" y="142"/>
                    <a:pt x="20" y="138"/>
                    <a:pt x="28" y="135"/>
                  </a:cubicBezTo>
                  <a:cubicBezTo>
                    <a:pt x="36" y="132"/>
                    <a:pt x="40" y="129"/>
                    <a:pt x="49" y="123"/>
                  </a:cubicBezTo>
                  <a:close/>
                  <a:moveTo>
                    <a:pt x="79" y="133"/>
                  </a:moveTo>
                  <a:cubicBezTo>
                    <a:pt x="146" y="133"/>
                    <a:pt x="146" y="133"/>
                    <a:pt x="146" y="133"/>
                  </a:cubicBezTo>
                  <a:cubicBezTo>
                    <a:pt x="142" y="130"/>
                    <a:pt x="139" y="126"/>
                    <a:pt x="136" y="123"/>
                  </a:cubicBezTo>
                  <a:cubicBezTo>
                    <a:pt x="90" y="123"/>
                    <a:pt x="90" y="123"/>
                    <a:pt x="90" y="123"/>
                  </a:cubicBezTo>
                  <a:lnTo>
                    <a:pt x="79" y="133"/>
                  </a:lnTo>
                  <a:close/>
                  <a:moveTo>
                    <a:pt x="94" y="103"/>
                  </a:moveTo>
                  <a:cubicBezTo>
                    <a:pt x="126" y="103"/>
                    <a:pt x="126" y="103"/>
                    <a:pt x="126" y="103"/>
                  </a:cubicBezTo>
                  <a:cubicBezTo>
                    <a:pt x="126" y="94"/>
                    <a:pt x="126" y="94"/>
                    <a:pt x="126" y="94"/>
                  </a:cubicBezTo>
                  <a:cubicBezTo>
                    <a:pt x="94" y="94"/>
                    <a:pt x="94" y="94"/>
                    <a:pt x="94" y="94"/>
                  </a:cubicBezTo>
                  <a:lnTo>
                    <a:pt x="94" y="103"/>
                  </a:lnTo>
                  <a:close/>
                  <a:moveTo>
                    <a:pt x="94" y="79"/>
                  </a:moveTo>
                  <a:cubicBezTo>
                    <a:pt x="126" y="79"/>
                    <a:pt x="126" y="79"/>
                    <a:pt x="126" y="79"/>
                  </a:cubicBezTo>
                  <a:cubicBezTo>
                    <a:pt x="126" y="71"/>
                    <a:pt x="126" y="71"/>
                    <a:pt x="126" y="71"/>
                  </a:cubicBezTo>
                  <a:cubicBezTo>
                    <a:pt x="94" y="71"/>
                    <a:pt x="94" y="71"/>
                    <a:pt x="94" y="71"/>
                  </a:cubicBezTo>
                  <a:lnTo>
                    <a:pt x="94" y="79"/>
                  </a:lnTo>
                  <a:close/>
                  <a:moveTo>
                    <a:pt x="126" y="55"/>
                  </a:moveTo>
                  <a:cubicBezTo>
                    <a:pt x="126" y="47"/>
                    <a:pt x="126" y="47"/>
                    <a:pt x="126" y="47"/>
                  </a:cubicBezTo>
                  <a:cubicBezTo>
                    <a:pt x="94" y="47"/>
                    <a:pt x="94" y="47"/>
                    <a:pt x="94" y="47"/>
                  </a:cubicBezTo>
                  <a:cubicBezTo>
                    <a:pt x="94" y="55"/>
                    <a:pt x="94" y="55"/>
                    <a:pt x="94" y="55"/>
                  </a:cubicBezTo>
                  <a:lnTo>
                    <a:pt x="126" y="55"/>
                  </a:lnTo>
                  <a:close/>
                  <a:moveTo>
                    <a:pt x="16" y="202"/>
                  </a:moveTo>
                  <a:cubicBezTo>
                    <a:pt x="27" y="202"/>
                    <a:pt x="37" y="201"/>
                    <a:pt x="47" y="199"/>
                  </a:cubicBezTo>
                  <a:cubicBezTo>
                    <a:pt x="63" y="197"/>
                    <a:pt x="68" y="196"/>
                    <a:pt x="77" y="192"/>
                  </a:cubicBezTo>
                  <a:cubicBezTo>
                    <a:pt x="87" y="187"/>
                    <a:pt x="93" y="178"/>
                    <a:pt x="95" y="162"/>
                  </a:cubicBezTo>
                  <a:cubicBezTo>
                    <a:pt x="96" y="156"/>
                    <a:pt x="96" y="156"/>
                    <a:pt x="96" y="156"/>
                  </a:cubicBezTo>
                  <a:cubicBezTo>
                    <a:pt x="105" y="157"/>
                    <a:pt x="111" y="157"/>
                    <a:pt x="124" y="159"/>
                  </a:cubicBezTo>
                  <a:cubicBezTo>
                    <a:pt x="121" y="174"/>
                    <a:pt x="117" y="183"/>
                    <a:pt x="115" y="189"/>
                  </a:cubicBezTo>
                  <a:cubicBezTo>
                    <a:pt x="109" y="200"/>
                    <a:pt x="106" y="203"/>
                    <a:pt x="95" y="211"/>
                  </a:cubicBezTo>
                  <a:cubicBezTo>
                    <a:pt x="83" y="219"/>
                    <a:pt x="60" y="225"/>
                    <a:pt x="26" y="227"/>
                  </a:cubicBezTo>
                  <a:cubicBezTo>
                    <a:pt x="16" y="202"/>
                    <a:pt x="16" y="202"/>
                    <a:pt x="16" y="20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58"/>
            <p:cNvSpPr>
              <a:spLocks noEditPoints="1"/>
            </p:cNvSpPr>
            <p:nvPr/>
          </p:nvSpPr>
          <p:spPr bwMode="auto">
            <a:xfrm>
              <a:off x="970612" y="3309508"/>
              <a:ext cx="161845" cy="167839"/>
            </a:xfrm>
            <a:custGeom>
              <a:avLst/>
              <a:gdLst>
                <a:gd name="T0" fmla="*/ 0 w 216"/>
                <a:gd name="T1" fmla="*/ 181 h 222"/>
                <a:gd name="T2" fmla="*/ 14 w 216"/>
                <a:gd name="T3" fmla="*/ 168 h 222"/>
                <a:gd name="T4" fmla="*/ 32 w 216"/>
                <a:gd name="T5" fmla="*/ 145 h 222"/>
                <a:gd name="T6" fmla="*/ 56 w 216"/>
                <a:gd name="T7" fmla="*/ 95 h 222"/>
                <a:gd name="T8" fmla="*/ 83 w 216"/>
                <a:gd name="T9" fmla="*/ 108 h 222"/>
                <a:gd name="T10" fmla="*/ 60 w 216"/>
                <a:gd name="T11" fmla="*/ 157 h 222"/>
                <a:gd name="T12" fmla="*/ 39 w 216"/>
                <a:gd name="T13" fmla="*/ 185 h 222"/>
                <a:gd name="T14" fmla="*/ 24 w 216"/>
                <a:gd name="T15" fmla="*/ 202 h 222"/>
                <a:gd name="T16" fmla="*/ 0 w 216"/>
                <a:gd name="T17" fmla="*/ 181 h 222"/>
                <a:gd name="T18" fmla="*/ 71 w 216"/>
                <a:gd name="T19" fmla="*/ 35 h 222"/>
                <a:gd name="T20" fmla="*/ 210 w 216"/>
                <a:gd name="T21" fmla="*/ 35 h 222"/>
                <a:gd name="T22" fmla="*/ 202 w 216"/>
                <a:gd name="T23" fmla="*/ 93 h 222"/>
                <a:gd name="T24" fmla="*/ 172 w 216"/>
                <a:gd name="T25" fmla="*/ 93 h 222"/>
                <a:gd name="T26" fmla="*/ 176 w 216"/>
                <a:gd name="T27" fmla="*/ 63 h 222"/>
                <a:gd name="T28" fmla="*/ 125 w 216"/>
                <a:gd name="T29" fmla="*/ 63 h 222"/>
                <a:gd name="T30" fmla="*/ 125 w 216"/>
                <a:gd name="T31" fmla="*/ 201 h 222"/>
                <a:gd name="T32" fmla="*/ 124 w 216"/>
                <a:gd name="T33" fmla="*/ 208 h 222"/>
                <a:gd name="T34" fmla="*/ 118 w 216"/>
                <a:gd name="T35" fmla="*/ 214 h 222"/>
                <a:gd name="T36" fmla="*/ 105 w 216"/>
                <a:gd name="T37" fmla="*/ 219 h 222"/>
                <a:gd name="T38" fmla="*/ 82 w 216"/>
                <a:gd name="T39" fmla="*/ 222 h 222"/>
                <a:gd name="T40" fmla="*/ 72 w 216"/>
                <a:gd name="T41" fmla="*/ 195 h 222"/>
                <a:gd name="T42" fmla="*/ 92 w 216"/>
                <a:gd name="T43" fmla="*/ 193 h 222"/>
                <a:gd name="T44" fmla="*/ 95 w 216"/>
                <a:gd name="T45" fmla="*/ 189 h 222"/>
                <a:gd name="T46" fmla="*/ 95 w 216"/>
                <a:gd name="T47" fmla="*/ 182 h 222"/>
                <a:gd name="T48" fmla="*/ 95 w 216"/>
                <a:gd name="T49" fmla="*/ 63 h 222"/>
                <a:gd name="T50" fmla="*/ 59 w 216"/>
                <a:gd name="T51" fmla="*/ 63 h 222"/>
                <a:gd name="T52" fmla="*/ 43 w 216"/>
                <a:gd name="T53" fmla="*/ 90 h 222"/>
                <a:gd name="T54" fmla="*/ 28 w 216"/>
                <a:gd name="T55" fmla="*/ 110 h 222"/>
                <a:gd name="T56" fmla="*/ 2 w 216"/>
                <a:gd name="T57" fmla="*/ 93 h 222"/>
                <a:gd name="T58" fmla="*/ 34 w 216"/>
                <a:gd name="T59" fmla="*/ 39 h 222"/>
                <a:gd name="T60" fmla="*/ 48 w 216"/>
                <a:gd name="T61" fmla="*/ 7 h 222"/>
                <a:gd name="T62" fmla="*/ 50 w 216"/>
                <a:gd name="T63" fmla="*/ 0 h 222"/>
                <a:gd name="T64" fmla="*/ 81 w 216"/>
                <a:gd name="T65" fmla="*/ 9 h 222"/>
                <a:gd name="T66" fmla="*/ 71 w 216"/>
                <a:gd name="T67" fmla="*/ 35 h 222"/>
                <a:gd name="T68" fmla="*/ 135 w 216"/>
                <a:gd name="T69" fmla="*/ 112 h 222"/>
                <a:gd name="T70" fmla="*/ 161 w 216"/>
                <a:gd name="T71" fmla="*/ 99 h 222"/>
                <a:gd name="T72" fmla="*/ 179 w 216"/>
                <a:gd name="T73" fmla="*/ 126 h 222"/>
                <a:gd name="T74" fmla="*/ 216 w 216"/>
                <a:gd name="T75" fmla="*/ 182 h 222"/>
                <a:gd name="T76" fmla="*/ 192 w 216"/>
                <a:gd name="T77" fmla="*/ 199 h 222"/>
                <a:gd name="T78" fmla="*/ 166 w 216"/>
                <a:gd name="T79" fmla="*/ 158 h 222"/>
                <a:gd name="T80" fmla="*/ 147 w 216"/>
                <a:gd name="T81" fmla="*/ 128 h 222"/>
                <a:gd name="T82" fmla="*/ 135 w 216"/>
                <a:gd name="T83" fmla="*/ 11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 h="222">
                  <a:moveTo>
                    <a:pt x="0" y="181"/>
                  </a:moveTo>
                  <a:cubicBezTo>
                    <a:pt x="5" y="177"/>
                    <a:pt x="10" y="173"/>
                    <a:pt x="14" y="168"/>
                  </a:cubicBezTo>
                  <a:cubicBezTo>
                    <a:pt x="18" y="164"/>
                    <a:pt x="24" y="156"/>
                    <a:pt x="32" y="145"/>
                  </a:cubicBezTo>
                  <a:cubicBezTo>
                    <a:pt x="45" y="127"/>
                    <a:pt x="56" y="95"/>
                    <a:pt x="56" y="95"/>
                  </a:cubicBezTo>
                  <a:cubicBezTo>
                    <a:pt x="60" y="97"/>
                    <a:pt x="83" y="108"/>
                    <a:pt x="83" y="108"/>
                  </a:cubicBezTo>
                  <a:cubicBezTo>
                    <a:pt x="76" y="128"/>
                    <a:pt x="68" y="143"/>
                    <a:pt x="60" y="157"/>
                  </a:cubicBezTo>
                  <a:cubicBezTo>
                    <a:pt x="52" y="170"/>
                    <a:pt x="45" y="179"/>
                    <a:pt x="39" y="185"/>
                  </a:cubicBezTo>
                  <a:cubicBezTo>
                    <a:pt x="24" y="202"/>
                    <a:pt x="24" y="202"/>
                    <a:pt x="24" y="202"/>
                  </a:cubicBezTo>
                  <a:cubicBezTo>
                    <a:pt x="21" y="199"/>
                    <a:pt x="10" y="189"/>
                    <a:pt x="0" y="181"/>
                  </a:cubicBezTo>
                  <a:close/>
                  <a:moveTo>
                    <a:pt x="71" y="35"/>
                  </a:moveTo>
                  <a:cubicBezTo>
                    <a:pt x="210" y="35"/>
                    <a:pt x="210" y="35"/>
                    <a:pt x="210" y="35"/>
                  </a:cubicBezTo>
                  <a:cubicBezTo>
                    <a:pt x="202" y="93"/>
                    <a:pt x="202" y="93"/>
                    <a:pt x="202" y="93"/>
                  </a:cubicBezTo>
                  <a:cubicBezTo>
                    <a:pt x="172" y="93"/>
                    <a:pt x="202" y="93"/>
                    <a:pt x="172" y="93"/>
                  </a:cubicBezTo>
                  <a:cubicBezTo>
                    <a:pt x="173" y="84"/>
                    <a:pt x="176" y="63"/>
                    <a:pt x="176" y="63"/>
                  </a:cubicBezTo>
                  <a:cubicBezTo>
                    <a:pt x="125" y="63"/>
                    <a:pt x="125" y="63"/>
                    <a:pt x="125" y="63"/>
                  </a:cubicBezTo>
                  <a:cubicBezTo>
                    <a:pt x="125" y="201"/>
                    <a:pt x="125" y="201"/>
                    <a:pt x="125" y="201"/>
                  </a:cubicBezTo>
                  <a:cubicBezTo>
                    <a:pt x="125" y="204"/>
                    <a:pt x="124" y="206"/>
                    <a:pt x="124" y="208"/>
                  </a:cubicBezTo>
                  <a:cubicBezTo>
                    <a:pt x="123" y="210"/>
                    <a:pt x="121" y="212"/>
                    <a:pt x="118" y="214"/>
                  </a:cubicBezTo>
                  <a:cubicBezTo>
                    <a:pt x="115" y="216"/>
                    <a:pt x="111" y="218"/>
                    <a:pt x="105" y="219"/>
                  </a:cubicBezTo>
                  <a:cubicBezTo>
                    <a:pt x="98" y="220"/>
                    <a:pt x="91" y="221"/>
                    <a:pt x="82" y="222"/>
                  </a:cubicBezTo>
                  <a:cubicBezTo>
                    <a:pt x="79" y="212"/>
                    <a:pt x="72" y="195"/>
                    <a:pt x="72" y="195"/>
                  </a:cubicBezTo>
                  <a:cubicBezTo>
                    <a:pt x="80" y="194"/>
                    <a:pt x="87" y="195"/>
                    <a:pt x="92" y="193"/>
                  </a:cubicBezTo>
                  <a:cubicBezTo>
                    <a:pt x="93" y="192"/>
                    <a:pt x="94" y="190"/>
                    <a:pt x="95" y="189"/>
                  </a:cubicBezTo>
                  <a:cubicBezTo>
                    <a:pt x="95" y="188"/>
                    <a:pt x="95" y="186"/>
                    <a:pt x="95" y="182"/>
                  </a:cubicBezTo>
                  <a:cubicBezTo>
                    <a:pt x="95" y="63"/>
                    <a:pt x="95" y="63"/>
                    <a:pt x="95" y="63"/>
                  </a:cubicBezTo>
                  <a:cubicBezTo>
                    <a:pt x="59" y="63"/>
                    <a:pt x="59" y="63"/>
                    <a:pt x="59" y="63"/>
                  </a:cubicBezTo>
                  <a:cubicBezTo>
                    <a:pt x="52" y="75"/>
                    <a:pt x="47" y="84"/>
                    <a:pt x="43" y="90"/>
                  </a:cubicBezTo>
                  <a:cubicBezTo>
                    <a:pt x="39" y="96"/>
                    <a:pt x="34" y="103"/>
                    <a:pt x="28" y="110"/>
                  </a:cubicBezTo>
                  <a:cubicBezTo>
                    <a:pt x="25" y="108"/>
                    <a:pt x="13" y="101"/>
                    <a:pt x="2" y="93"/>
                  </a:cubicBezTo>
                  <a:cubicBezTo>
                    <a:pt x="16" y="75"/>
                    <a:pt x="26" y="56"/>
                    <a:pt x="34" y="39"/>
                  </a:cubicBezTo>
                  <a:cubicBezTo>
                    <a:pt x="42" y="22"/>
                    <a:pt x="46" y="11"/>
                    <a:pt x="48" y="7"/>
                  </a:cubicBezTo>
                  <a:cubicBezTo>
                    <a:pt x="50" y="0"/>
                    <a:pt x="50" y="0"/>
                    <a:pt x="50" y="0"/>
                  </a:cubicBezTo>
                  <a:cubicBezTo>
                    <a:pt x="54" y="1"/>
                    <a:pt x="69" y="6"/>
                    <a:pt x="81" y="9"/>
                  </a:cubicBezTo>
                  <a:lnTo>
                    <a:pt x="71" y="35"/>
                  </a:lnTo>
                  <a:close/>
                  <a:moveTo>
                    <a:pt x="135" y="112"/>
                  </a:moveTo>
                  <a:cubicBezTo>
                    <a:pt x="145" y="108"/>
                    <a:pt x="153" y="103"/>
                    <a:pt x="161" y="99"/>
                  </a:cubicBezTo>
                  <a:cubicBezTo>
                    <a:pt x="169" y="110"/>
                    <a:pt x="175" y="119"/>
                    <a:pt x="179" y="126"/>
                  </a:cubicBezTo>
                  <a:cubicBezTo>
                    <a:pt x="184" y="133"/>
                    <a:pt x="196" y="151"/>
                    <a:pt x="216" y="182"/>
                  </a:cubicBezTo>
                  <a:cubicBezTo>
                    <a:pt x="212" y="184"/>
                    <a:pt x="192" y="199"/>
                    <a:pt x="192" y="199"/>
                  </a:cubicBezTo>
                  <a:cubicBezTo>
                    <a:pt x="185" y="186"/>
                    <a:pt x="175" y="172"/>
                    <a:pt x="166" y="158"/>
                  </a:cubicBezTo>
                  <a:cubicBezTo>
                    <a:pt x="158" y="144"/>
                    <a:pt x="151" y="134"/>
                    <a:pt x="147" y="128"/>
                  </a:cubicBezTo>
                  <a:lnTo>
                    <a:pt x="135" y="11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4" name="Freeform 59"/>
            <p:cNvSpPr>
              <a:spLocks noEditPoints="1"/>
            </p:cNvSpPr>
            <p:nvPr/>
          </p:nvSpPr>
          <p:spPr bwMode="auto">
            <a:xfrm>
              <a:off x="1160030" y="3320298"/>
              <a:ext cx="142663" cy="154652"/>
            </a:xfrm>
            <a:custGeom>
              <a:avLst/>
              <a:gdLst>
                <a:gd name="T0" fmla="*/ 0 w 190"/>
                <a:gd name="T1" fmla="*/ 198 h 204"/>
                <a:gd name="T2" fmla="*/ 0 w 190"/>
                <a:gd name="T3" fmla="*/ 0 h 204"/>
                <a:gd name="T4" fmla="*/ 190 w 190"/>
                <a:gd name="T5" fmla="*/ 0 h 204"/>
                <a:gd name="T6" fmla="*/ 190 w 190"/>
                <a:gd name="T7" fmla="*/ 178 h 204"/>
                <a:gd name="T8" fmla="*/ 188 w 190"/>
                <a:gd name="T9" fmla="*/ 190 h 204"/>
                <a:gd name="T10" fmla="*/ 176 w 190"/>
                <a:gd name="T11" fmla="*/ 199 h 204"/>
                <a:gd name="T12" fmla="*/ 144 w 190"/>
                <a:gd name="T13" fmla="*/ 204 h 204"/>
                <a:gd name="T14" fmla="*/ 135 w 190"/>
                <a:gd name="T15" fmla="*/ 176 h 204"/>
                <a:gd name="T16" fmla="*/ 150 w 190"/>
                <a:gd name="T17" fmla="*/ 174 h 204"/>
                <a:gd name="T18" fmla="*/ 160 w 190"/>
                <a:gd name="T19" fmla="*/ 171 h 204"/>
                <a:gd name="T20" fmla="*/ 161 w 190"/>
                <a:gd name="T21" fmla="*/ 165 h 204"/>
                <a:gd name="T22" fmla="*/ 161 w 190"/>
                <a:gd name="T23" fmla="*/ 28 h 204"/>
                <a:gd name="T24" fmla="*/ 30 w 190"/>
                <a:gd name="T25" fmla="*/ 28 h 204"/>
                <a:gd name="T26" fmla="*/ 30 w 190"/>
                <a:gd name="T27" fmla="*/ 60 h 204"/>
                <a:gd name="T28" fmla="*/ 49 w 190"/>
                <a:gd name="T29" fmla="*/ 47 h 204"/>
                <a:gd name="T30" fmla="*/ 61 w 190"/>
                <a:gd name="T31" fmla="*/ 65 h 204"/>
                <a:gd name="T32" fmla="*/ 63 w 190"/>
                <a:gd name="T33" fmla="*/ 54 h 204"/>
                <a:gd name="T34" fmla="*/ 65 w 190"/>
                <a:gd name="T35" fmla="*/ 42 h 204"/>
                <a:gd name="T36" fmla="*/ 66 w 190"/>
                <a:gd name="T37" fmla="*/ 33 h 204"/>
                <a:gd name="T38" fmla="*/ 92 w 190"/>
                <a:gd name="T39" fmla="*/ 38 h 204"/>
                <a:gd name="T40" fmla="*/ 90 w 190"/>
                <a:gd name="T41" fmla="*/ 53 h 204"/>
                <a:gd name="T42" fmla="*/ 88 w 190"/>
                <a:gd name="T43" fmla="*/ 66 h 204"/>
                <a:gd name="T44" fmla="*/ 108 w 190"/>
                <a:gd name="T45" fmla="*/ 52 h 204"/>
                <a:gd name="T46" fmla="*/ 119 w 190"/>
                <a:gd name="T47" fmla="*/ 67 h 204"/>
                <a:gd name="T48" fmla="*/ 122 w 190"/>
                <a:gd name="T49" fmla="*/ 37 h 204"/>
                <a:gd name="T50" fmla="*/ 150 w 190"/>
                <a:gd name="T51" fmla="*/ 41 h 204"/>
                <a:gd name="T52" fmla="*/ 147 w 190"/>
                <a:gd name="T53" fmla="*/ 62 h 204"/>
                <a:gd name="T54" fmla="*/ 143 w 190"/>
                <a:gd name="T55" fmla="*/ 83 h 204"/>
                <a:gd name="T56" fmla="*/ 140 w 190"/>
                <a:gd name="T57" fmla="*/ 98 h 204"/>
                <a:gd name="T58" fmla="*/ 157 w 190"/>
                <a:gd name="T59" fmla="*/ 127 h 204"/>
                <a:gd name="T60" fmla="*/ 161 w 190"/>
                <a:gd name="T61" fmla="*/ 135 h 204"/>
                <a:gd name="T62" fmla="*/ 140 w 190"/>
                <a:gd name="T63" fmla="*/ 154 h 204"/>
                <a:gd name="T64" fmla="*/ 135 w 190"/>
                <a:gd name="T65" fmla="*/ 143 h 204"/>
                <a:gd name="T66" fmla="*/ 128 w 190"/>
                <a:gd name="T67" fmla="*/ 130 h 204"/>
                <a:gd name="T68" fmla="*/ 112 w 190"/>
                <a:gd name="T69" fmla="*/ 157 h 204"/>
                <a:gd name="T70" fmla="*/ 102 w 190"/>
                <a:gd name="T71" fmla="*/ 170 h 204"/>
                <a:gd name="T72" fmla="*/ 80 w 190"/>
                <a:gd name="T73" fmla="*/ 154 h 204"/>
                <a:gd name="T74" fmla="*/ 97 w 190"/>
                <a:gd name="T75" fmla="*/ 132 h 204"/>
                <a:gd name="T76" fmla="*/ 107 w 190"/>
                <a:gd name="T77" fmla="*/ 112 h 204"/>
                <a:gd name="T78" fmla="*/ 111 w 190"/>
                <a:gd name="T79" fmla="*/ 102 h 204"/>
                <a:gd name="T80" fmla="*/ 101 w 190"/>
                <a:gd name="T81" fmla="*/ 87 h 204"/>
                <a:gd name="T82" fmla="*/ 87 w 190"/>
                <a:gd name="T83" fmla="*/ 67 h 204"/>
                <a:gd name="T84" fmla="*/ 83 w 190"/>
                <a:gd name="T85" fmla="*/ 86 h 204"/>
                <a:gd name="T86" fmla="*/ 80 w 190"/>
                <a:gd name="T87" fmla="*/ 94 h 204"/>
                <a:gd name="T88" fmla="*/ 98 w 190"/>
                <a:gd name="T89" fmla="*/ 126 h 204"/>
                <a:gd name="T90" fmla="*/ 75 w 190"/>
                <a:gd name="T91" fmla="*/ 141 h 204"/>
                <a:gd name="T92" fmla="*/ 69 w 190"/>
                <a:gd name="T93" fmla="*/ 127 h 204"/>
                <a:gd name="T94" fmla="*/ 63 w 190"/>
                <a:gd name="T95" fmla="*/ 137 h 204"/>
                <a:gd name="T96" fmla="*/ 48 w 190"/>
                <a:gd name="T97" fmla="*/ 159 h 204"/>
                <a:gd name="T98" fmla="*/ 30 w 190"/>
                <a:gd name="T99" fmla="*/ 139 h 204"/>
                <a:gd name="T100" fmla="*/ 30 w 190"/>
                <a:gd name="T101" fmla="*/ 198 h 204"/>
                <a:gd name="T102" fmla="*/ 0 w 190"/>
                <a:gd name="T103" fmla="*/ 198 h 204"/>
                <a:gd name="T104" fmla="*/ 30 w 190"/>
                <a:gd name="T105" fmla="*/ 136 h 204"/>
                <a:gd name="T106" fmla="*/ 43 w 190"/>
                <a:gd name="T107" fmla="*/ 119 h 204"/>
                <a:gd name="T108" fmla="*/ 52 w 190"/>
                <a:gd name="T109" fmla="*/ 97 h 204"/>
                <a:gd name="T110" fmla="*/ 36 w 190"/>
                <a:gd name="T111" fmla="*/ 72 h 204"/>
                <a:gd name="T112" fmla="*/ 30 w 190"/>
                <a:gd name="T113" fmla="*/ 64 h 204"/>
                <a:gd name="T114" fmla="*/ 30 w 190"/>
                <a:gd name="T115" fmla="*/ 13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0" h="204">
                  <a:moveTo>
                    <a:pt x="0" y="198"/>
                  </a:moveTo>
                  <a:cubicBezTo>
                    <a:pt x="0" y="0"/>
                    <a:pt x="0" y="0"/>
                    <a:pt x="0" y="0"/>
                  </a:cubicBezTo>
                  <a:cubicBezTo>
                    <a:pt x="190" y="0"/>
                    <a:pt x="190" y="0"/>
                    <a:pt x="190" y="0"/>
                  </a:cubicBezTo>
                  <a:cubicBezTo>
                    <a:pt x="190" y="178"/>
                    <a:pt x="190" y="178"/>
                    <a:pt x="190" y="178"/>
                  </a:cubicBezTo>
                  <a:cubicBezTo>
                    <a:pt x="190" y="183"/>
                    <a:pt x="189" y="188"/>
                    <a:pt x="188" y="190"/>
                  </a:cubicBezTo>
                  <a:cubicBezTo>
                    <a:pt x="186" y="194"/>
                    <a:pt x="183" y="197"/>
                    <a:pt x="176" y="199"/>
                  </a:cubicBezTo>
                  <a:cubicBezTo>
                    <a:pt x="169" y="202"/>
                    <a:pt x="159" y="203"/>
                    <a:pt x="144" y="204"/>
                  </a:cubicBezTo>
                  <a:cubicBezTo>
                    <a:pt x="144" y="202"/>
                    <a:pt x="135" y="176"/>
                    <a:pt x="135" y="176"/>
                  </a:cubicBezTo>
                  <a:cubicBezTo>
                    <a:pt x="147" y="175"/>
                    <a:pt x="140" y="176"/>
                    <a:pt x="150" y="174"/>
                  </a:cubicBezTo>
                  <a:cubicBezTo>
                    <a:pt x="155" y="174"/>
                    <a:pt x="159" y="173"/>
                    <a:pt x="160" y="171"/>
                  </a:cubicBezTo>
                  <a:cubicBezTo>
                    <a:pt x="161" y="169"/>
                    <a:pt x="161" y="167"/>
                    <a:pt x="161" y="165"/>
                  </a:cubicBezTo>
                  <a:cubicBezTo>
                    <a:pt x="161" y="28"/>
                    <a:pt x="161" y="28"/>
                    <a:pt x="161" y="28"/>
                  </a:cubicBezTo>
                  <a:cubicBezTo>
                    <a:pt x="30" y="28"/>
                    <a:pt x="30" y="28"/>
                    <a:pt x="30" y="28"/>
                  </a:cubicBezTo>
                  <a:cubicBezTo>
                    <a:pt x="30" y="60"/>
                    <a:pt x="30" y="60"/>
                    <a:pt x="30" y="60"/>
                  </a:cubicBezTo>
                  <a:cubicBezTo>
                    <a:pt x="49" y="47"/>
                    <a:pt x="42" y="53"/>
                    <a:pt x="49" y="47"/>
                  </a:cubicBezTo>
                  <a:cubicBezTo>
                    <a:pt x="53" y="53"/>
                    <a:pt x="57" y="59"/>
                    <a:pt x="61" y="65"/>
                  </a:cubicBezTo>
                  <a:cubicBezTo>
                    <a:pt x="62" y="61"/>
                    <a:pt x="63" y="57"/>
                    <a:pt x="63" y="54"/>
                  </a:cubicBezTo>
                  <a:cubicBezTo>
                    <a:pt x="64" y="50"/>
                    <a:pt x="64" y="47"/>
                    <a:pt x="65" y="42"/>
                  </a:cubicBezTo>
                  <a:cubicBezTo>
                    <a:pt x="66" y="33"/>
                    <a:pt x="66" y="33"/>
                    <a:pt x="66" y="33"/>
                  </a:cubicBezTo>
                  <a:cubicBezTo>
                    <a:pt x="75" y="35"/>
                    <a:pt x="77" y="35"/>
                    <a:pt x="92" y="38"/>
                  </a:cubicBezTo>
                  <a:cubicBezTo>
                    <a:pt x="92" y="41"/>
                    <a:pt x="90" y="53"/>
                    <a:pt x="90" y="53"/>
                  </a:cubicBezTo>
                  <a:cubicBezTo>
                    <a:pt x="88" y="66"/>
                    <a:pt x="88" y="66"/>
                    <a:pt x="88" y="66"/>
                  </a:cubicBezTo>
                  <a:cubicBezTo>
                    <a:pt x="108" y="52"/>
                    <a:pt x="108" y="52"/>
                    <a:pt x="108" y="52"/>
                  </a:cubicBezTo>
                  <a:cubicBezTo>
                    <a:pt x="111" y="57"/>
                    <a:pt x="115" y="62"/>
                    <a:pt x="119" y="67"/>
                  </a:cubicBezTo>
                  <a:cubicBezTo>
                    <a:pt x="121" y="56"/>
                    <a:pt x="122" y="37"/>
                    <a:pt x="122" y="37"/>
                  </a:cubicBezTo>
                  <a:cubicBezTo>
                    <a:pt x="150" y="41"/>
                    <a:pt x="123" y="37"/>
                    <a:pt x="150" y="41"/>
                  </a:cubicBezTo>
                  <a:cubicBezTo>
                    <a:pt x="150" y="44"/>
                    <a:pt x="147" y="62"/>
                    <a:pt x="147" y="62"/>
                  </a:cubicBezTo>
                  <a:cubicBezTo>
                    <a:pt x="145" y="71"/>
                    <a:pt x="144" y="78"/>
                    <a:pt x="143" y="83"/>
                  </a:cubicBezTo>
                  <a:cubicBezTo>
                    <a:pt x="140" y="98"/>
                    <a:pt x="140" y="98"/>
                    <a:pt x="140" y="98"/>
                  </a:cubicBezTo>
                  <a:cubicBezTo>
                    <a:pt x="151" y="117"/>
                    <a:pt x="156" y="127"/>
                    <a:pt x="157" y="127"/>
                  </a:cubicBezTo>
                  <a:cubicBezTo>
                    <a:pt x="161" y="135"/>
                    <a:pt x="161" y="135"/>
                    <a:pt x="161" y="135"/>
                  </a:cubicBezTo>
                  <a:cubicBezTo>
                    <a:pt x="140" y="154"/>
                    <a:pt x="161" y="135"/>
                    <a:pt x="140" y="154"/>
                  </a:cubicBezTo>
                  <a:cubicBezTo>
                    <a:pt x="136" y="146"/>
                    <a:pt x="135" y="144"/>
                    <a:pt x="135" y="143"/>
                  </a:cubicBezTo>
                  <a:cubicBezTo>
                    <a:pt x="128" y="130"/>
                    <a:pt x="128" y="130"/>
                    <a:pt x="128" y="130"/>
                  </a:cubicBezTo>
                  <a:cubicBezTo>
                    <a:pt x="120" y="144"/>
                    <a:pt x="120" y="146"/>
                    <a:pt x="112" y="157"/>
                  </a:cubicBezTo>
                  <a:cubicBezTo>
                    <a:pt x="110" y="161"/>
                    <a:pt x="106" y="165"/>
                    <a:pt x="102" y="170"/>
                  </a:cubicBezTo>
                  <a:cubicBezTo>
                    <a:pt x="80" y="154"/>
                    <a:pt x="102" y="170"/>
                    <a:pt x="80" y="154"/>
                  </a:cubicBezTo>
                  <a:cubicBezTo>
                    <a:pt x="88" y="147"/>
                    <a:pt x="93" y="139"/>
                    <a:pt x="97" y="132"/>
                  </a:cubicBezTo>
                  <a:cubicBezTo>
                    <a:pt x="101" y="125"/>
                    <a:pt x="105" y="118"/>
                    <a:pt x="107" y="112"/>
                  </a:cubicBezTo>
                  <a:cubicBezTo>
                    <a:pt x="111" y="102"/>
                    <a:pt x="111" y="102"/>
                    <a:pt x="111" y="102"/>
                  </a:cubicBezTo>
                  <a:cubicBezTo>
                    <a:pt x="102" y="87"/>
                    <a:pt x="103" y="89"/>
                    <a:pt x="101" y="87"/>
                  </a:cubicBezTo>
                  <a:cubicBezTo>
                    <a:pt x="100" y="84"/>
                    <a:pt x="95" y="76"/>
                    <a:pt x="87" y="67"/>
                  </a:cubicBezTo>
                  <a:cubicBezTo>
                    <a:pt x="85" y="77"/>
                    <a:pt x="84" y="83"/>
                    <a:pt x="83" y="86"/>
                  </a:cubicBezTo>
                  <a:cubicBezTo>
                    <a:pt x="80" y="94"/>
                    <a:pt x="80" y="94"/>
                    <a:pt x="80" y="94"/>
                  </a:cubicBezTo>
                  <a:cubicBezTo>
                    <a:pt x="86" y="104"/>
                    <a:pt x="92" y="114"/>
                    <a:pt x="98" y="126"/>
                  </a:cubicBezTo>
                  <a:cubicBezTo>
                    <a:pt x="76" y="141"/>
                    <a:pt x="75" y="141"/>
                    <a:pt x="75" y="141"/>
                  </a:cubicBezTo>
                  <a:cubicBezTo>
                    <a:pt x="73" y="136"/>
                    <a:pt x="69" y="127"/>
                    <a:pt x="69" y="127"/>
                  </a:cubicBezTo>
                  <a:cubicBezTo>
                    <a:pt x="67" y="129"/>
                    <a:pt x="65" y="133"/>
                    <a:pt x="63" y="137"/>
                  </a:cubicBezTo>
                  <a:cubicBezTo>
                    <a:pt x="61" y="140"/>
                    <a:pt x="56" y="148"/>
                    <a:pt x="48" y="159"/>
                  </a:cubicBezTo>
                  <a:cubicBezTo>
                    <a:pt x="30" y="139"/>
                    <a:pt x="48" y="159"/>
                    <a:pt x="30" y="139"/>
                  </a:cubicBezTo>
                  <a:cubicBezTo>
                    <a:pt x="30" y="198"/>
                    <a:pt x="30" y="198"/>
                    <a:pt x="30" y="198"/>
                  </a:cubicBezTo>
                  <a:lnTo>
                    <a:pt x="0" y="198"/>
                  </a:lnTo>
                  <a:close/>
                  <a:moveTo>
                    <a:pt x="30" y="136"/>
                  </a:moveTo>
                  <a:cubicBezTo>
                    <a:pt x="35" y="130"/>
                    <a:pt x="39" y="124"/>
                    <a:pt x="43" y="119"/>
                  </a:cubicBezTo>
                  <a:cubicBezTo>
                    <a:pt x="46" y="114"/>
                    <a:pt x="49" y="106"/>
                    <a:pt x="52" y="97"/>
                  </a:cubicBezTo>
                  <a:cubicBezTo>
                    <a:pt x="43" y="83"/>
                    <a:pt x="38" y="75"/>
                    <a:pt x="36" y="72"/>
                  </a:cubicBezTo>
                  <a:cubicBezTo>
                    <a:pt x="30" y="64"/>
                    <a:pt x="30" y="64"/>
                    <a:pt x="30" y="64"/>
                  </a:cubicBezTo>
                  <a:lnTo>
                    <a:pt x="30" y="13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5" name="Freeform 60"/>
            <p:cNvSpPr>
              <a:spLocks noEditPoints="1"/>
            </p:cNvSpPr>
            <p:nvPr/>
          </p:nvSpPr>
          <p:spPr bwMode="auto">
            <a:xfrm>
              <a:off x="1329069" y="3305911"/>
              <a:ext cx="166640" cy="167839"/>
            </a:xfrm>
            <a:custGeom>
              <a:avLst/>
              <a:gdLst>
                <a:gd name="T0" fmla="*/ 74 w 222"/>
                <a:gd name="T1" fmla="*/ 113 h 223"/>
                <a:gd name="T2" fmla="*/ 131 w 222"/>
                <a:gd name="T3" fmla="*/ 84 h 223"/>
                <a:gd name="T4" fmla="*/ 120 w 222"/>
                <a:gd name="T5" fmla="*/ 66 h 223"/>
                <a:gd name="T6" fmla="*/ 108 w 222"/>
                <a:gd name="T7" fmla="*/ 85 h 223"/>
                <a:gd name="T8" fmla="*/ 101 w 222"/>
                <a:gd name="T9" fmla="*/ 82 h 223"/>
                <a:gd name="T10" fmla="*/ 83 w 222"/>
                <a:gd name="T11" fmla="*/ 74 h 223"/>
                <a:gd name="T12" fmla="*/ 118 w 222"/>
                <a:gd name="T13" fmla="*/ 0 h 223"/>
                <a:gd name="T14" fmla="*/ 147 w 222"/>
                <a:gd name="T15" fmla="*/ 6 h 223"/>
                <a:gd name="T16" fmla="*/ 141 w 222"/>
                <a:gd name="T17" fmla="*/ 21 h 223"/>
                <a:gd name="T18" fmla="*/ 196 w 222"/>
                <a:gd name="T19" fmla="*/ 21 h 223"/>
                <a:gd name="T20" fmla="*/ 204 w 222"/>
                <a:gd name="T21" fmla="*/ 32 h 223"/>
                <a:gd name="T22" fmla="*/ 168 w 222"/>
                <a:gd name="T23" fmla="*/ 86 h 223"/>
                <a:gd name="T24" fmla="*/ 222 w 222"/>
                <a:gd name="T25" fmla="*/ 114 h 223"/>
                <a:gd name="T26" fmla="*/ 211 w 222"/>
                <a:gd name="T27" fmla="*/ 138 h 223"/>
                <a:gd name="T28" fmla="*/ 197 w 222"/>
                <a:gd name="T29" fmla="*/ 133 h 223"/>
                <a:gd name="T30" fmla="*/ 197 w 222"/>
                <a:gd name="T31" fmla="*/ 223 h 223"/>
                <a:gd name="T32" fmla="*/ 171 w 222"/>
                <a:gd name="T33" fmla="*/ 223 h 223"/>
                <a:gd name="T34" fmla="*/ 171 w 222"/>
                <a:gd name="T35" fmla="*/ 218 h 223"/>
                <a:gd name="T36" fmla="*/ 124 w 222"/>
                <a:gd name="T37" fmla="*/ 218 h 223"/>
                <a:gd name="T38" fmla="*/ 124 w 222"/>
                <a:gd name="T39" fmla="*/ 223 h 223"/>
                <a:gd name="T40" fmla="*/ 97 w 222"/>
                <a:gd name="T41" fmla="*/ 222 h 223"/>
                <a:gd name="T42" fmla="*/ 97 w 222"/>
                <a:gd name="T43" fmla="*/ 132 h 223"/>
                <a:gd name="T44" fmla="*/ 89 w 222"/>
                <a:gd name="T45" fmla="*/ 136 h 223"/>
                <a:gd name="T46" fmla="*/ 74 w 222"/>
                <a:gd name="T47" fmla="*/ 113 h 223"/>
                <a:gd name="T48" fmla="*/ 105 w 222"/>
                <a:gd name="T49" fmla="*/ 128 h 223"/>
                <a:gd name="T50" fmla="*/ 185 w 222"/>
                <a:gd name="T51" fmla="*/ 128 h 223"/>
                <a:gd name="T52" fmla="*/ 148 w 222"/>
                <a:gd name="T53" fmla="*/ 103 h 223"/>
                <a:gd name="T54" fmla="*/ 105 w 222"/>
                <a:gd name="T55" fmla="*/ 128 h 223"/>
                <a:gd name="T56" fmla="*/ 124 w 222"/>
                <a:gd name="T57" fmla="*/ 194 h 223"/>
                <a:gd name="T58" fmla="*/ 171 w 222"/>
                <a:gd name="T59" fmla="*/ 194 h 223"/>
                <a:gd name="T60" fmla="*/ 171 w 222"/>
                <a:gd name="T61" fmla="*/ 153 h 223"/>
                <a:gd name="T62" fmla="*/ 124 w 222"/>
                <a:gd name="T63" fmla="*/ 153 h 223"/>
                <a:gd name="T64" fmla="*/ 124 w 222"/>
                <a:gd name="T65" fmla="*/ 194 h 223"/>
                <a:gd name="T66" fmla="*/ 150 w 222"/>
                <a:gd name="T67" fmla="*/ 67 h 223"/>
                <a:gd name="T68" fmla="*/ 167 w 222"/>
                <a:gd name="T69" fmla="*/ 45 h 223"/>
                <a:gd name="T70" fmla="*/ 138 w 222"/>
                <a:gd name="T71" fmla="*/ 45 h 223"/>
                <a:gd name="T72" fmla="*/ 150 w 222"/>
                <a:gd name="T73" fmla="*/ 67 h 223"/>
                <a:gd name="T74" fmla="*/ 0 w 222"/>
                <a:gd name="T75" fmla="*/ 65 h 223"/>
                <a:gd name="T76" fmla="*/ 42 w 222"/>
                <a:gd name="T77" fmla="*/ 1 h 223"/>
                <a:gd name="T78" fmla="*/ 68 w 222"/>
                <a:gd name="T79" fmla="*/ 12 h 223"/>
                <a:gd name="T80" fmla="*/ 30 w 222"/>
                <a:gd name="T81" fmla="*/ 69 h 223"/>
                <a:gd name="T82" fmla="*/ 47 w 222"/>
                <a:gd name="T83" fmla="*/ 70 h 223"/>
                <a:gd name="T84" fmla="*/ 68 w 222"/>
                <a:gd name="T85" fmla="*/ 37 h 223"/>
                <a:gd name="T86" fmla="*/ 91 w 222"/>
                <a:gd name="T87" fmla="*/ 51 h 223"/>
                <a:gd name="T88" fmla="*/ 39 w 222"/>
                <a:gd name="T89" fmla="*/ 124 h 223"/>
                <a:gd name="T90" fmla="*/ 78 w 222"/>
                <a:gd name="T91" fmla="*/ 118 h 223"/>
                <a:gd name="T92" fmla="*/ 75 w 222"/>
                <a:gd name="T93" fmla="*/ 145 h 223"/>
                <a:gd name="T94" fmla="*/ 9 w 222"/>
                <a:gd name="T95" fmla="*/ 155 h 223"/>
                <a:gd name="T96" fmla="*/ 1 w 222"/>
                <a:gd name="T97" fmla="*/ 129 h 223"/>
                <a:gd name="T98" fmla="*/ 31 w 222"/>
                <a:gd name="T99" fmla="*/ 92 h 223"/>
                <a:gd name="T100" fmla="*/ 3 w 222"/>
                <a:gd name="T101" fmla="*/ 93 h 223"/>
                <a:gd name="T102" fmla="*/ 0 w 222"/>
                <a:gd name="T103" fmla="*/ 65 h 223"/>
                <a:gd name="T104" fmla="*/ 3 w 222"/>
                <a:gd name="T105" fmla="*/ 189 h 223"/>
                <a:gd name="T106" fmla="*/ 84 w 222"/>
                <a:gd name="T107" fmla="*/ 163 h 223"/>
                <a:gd name="T108" fmla="*/ 81 w 222"/>
                <a:gd name="T109" fmla="*/ 192 h 223"/>
                <a:gd name="T110" fmla="*/ 15 w 222"/>
                <a:gd name="T111" fmla="*/ 217 h 223"/>
                <a:gd name="T112" fmla="*/ 3 w 222"/>
                <a:gd name="T113" fmla="*/ 18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2" h="223">
                  <a:moveTo>
                    <a:pt x="74" y="113"/>
                  </a:moveTo>
                  <a:cubicBezTo>
                    <a:pt x="110" y="99"/>
                    <a:pt x="131" y="84"/>
                    <a:pt x="131" y="84"/>
                  </a:cubicBezTo>
                  <a:cubicBezTo>
                    <a:pt x="126" y="77"/>
                    <a:pt x="123" y="72"/>
                    <a:pt x="120" y="66"/>
                  </a:cubicBezTo>
                  <a:cubicBezTo>
                    <a:pt x="116" y="73"/>
                    <a:pt x="112" y="79"/>
                    <a:pt x="108" y="85"/>
                  </a:cubicBezTo>
                  <a:cubicBezTo>
                    <a:pt x="103" y="83"/>
                    <a:pt x="102" y="82"/>
                    <a:pt x="101" y="82"/>
                  </a:cubicBezTo>
                  <a:cubicBezTo>
                    <a:pt x="100" y="81"/>
                    <a:pt x="98" y="80"/>
                    <a:pt x="83" y="74"/>
                  </a:cubicBezTo>
                  <a:cubicBezTo>
                    <a:pt x="103" y="48"/>
                    <a:pt x="116" y="8"/>
                    <a:pt x="118" y="0"/>
                  </a:cubicBezTo>
                  <a:cubicBezTo>
                    <a:pt x="145" y="5"/>
                    <a:pt x="119" y="0"/>
                    <a:pt x="147" y="6"/>
                  </a:cubicBezTo>
                  <a:cubicBezTo>
                    <a:pt x="145" y="11"/>
                    <a:pt x="143" y="16"/>
                    <a:pt x="141" y="21"/>
                  </a:cubicBezTo>
                  <a:cubicBezTo>
                    <a:pt x="141" y="21"/>
                    <a:pt x="195" y="21"/>
                    <a:pt x="196" y="21"/>
                  </a:cubicBezTo>
                  <a:cubicBezTo>
                    <a:pt x="204" y="32"/>
                    <a:pt x="204" y="32"/>
                    <a:pt x="204" y="32"/>
                  </a:cubicBezTo>
                  <a:cubicBezTo>
                    <a:pt x="200" y="40"/>
                    <a:pt x="187" y="66"/>
                    <a:pt x="168" y="86"/>
                  </a:cubicBezTo>
                  <a:cubicBezTo>
                    <a:pt x="179" y="95"/>
                    <a:pt x="191" y="105"/>
                    <a:pt x="222" y="114"/>
                  </a:cubicBezTo>
                  <a:cubicBezTo>
                    <a:pt x="220" y="118"/>
                    <a:pt x="214" y="131"/>
                    <a:pt x="211" y="138"/>
                  </a:cubicBezTo>
                  <a:cubicBezTo>
                    <a:pt x="206" y="137"/>
                    <a:pt x="202" y="135"/>
                    <a:pt x="197" y="133"/>
                  </a:cubicBezTo>
                  <a:cubicBezTo>
                    <a:pt x="197" y="223"/>
                    <a:pt x="197" y="223"/>
                    <a:pt x="197" y="223"/>
                  </a:cubicBezTo>
                  <a:cubicBezTo>
                    <a:pt x="171" y="223"/>
                    <a:pt x="171" y="223"/>
                    <a:pt x="171" y="223"/>
                  </a:cubicBezTo>
                  <a:cubicBezTo>
                    <a:pt x="171" y="218"/>
                    <a:pt x="171" y="218"/>
                    <a:pt x="171" y="218"/>
                  </a:cubicBezTo>
                  <a:cubicBezTo>
                    <a:pt x="124" y="218"/>
                    <a:pt x="124" y="218"/>
                    <a:pt x="124" y="218"/>
                  </a:cubicBezTo>
                  <a:cubicBezTo>
                    <a:pt x="124" y="223"/>
                    <a:pt x="124" y="223"/>
                    <a:pt x="124" y="223"/>
                  </a:cubicBezTo>
                  <a:cubicBezTo>
                    <a:pt x="97" y="222"/>
                    <a:pt x="97" y="222"/>
                    <a:pt x="97" y="222"/>
                  </a:cubicBezTo>
                  <a:cubicBezTo>
                    <a:pt x="97" y="132"/>
                    <a:pt x="97" y="132"/>
                    <a:pt x="97" y="132"/>
                  </a:cubicBezTo>
                  <a:cubicBezTo>
                    <a:pt x="94" y="133"/>
                    <a:pt x="92" y="135"/>
                    <a:pt x="89" y="136"/>
                  </a:cubicBezTo>
                  <a:cubicBezTo>
                    <a:pt x="84" y="128"/>
                    <a:pt x="74" y="113"/>
                    <a:pt x="74" y="113"/>
                  </a:cubicBezTo>
                  <a:close/>
                  <a:moveTo>
                    <a:pt x="105" y="128"/>
                  </a:moveTo>
                  <a:cubicBezTo>
                    <a:pt x="185" y="128"/>
                    <a:pt x="185" y="128"/>
                    <a:pt x="185" y="128"/>
                  </a:cubicBezTo>
                  <a:cubicBezTo>
                    <a:pt x="166" y="119"/>
                    <a:pt x="148" y="103"/>
                    <a:pt x="148" y="103"/>
                  </a:cubicBezTo>
                  <a:cubicBezTo>
                    <a:pt x="134" y="112"/>
                    <a:pt x="120" y="121"/>
                    <a:pt x="105" y="128"/>
                  </a:cubicBezTo>
                  <a:close/>
                  <a:moveTo>
                    <a:pt x="124" y="194"/>
                  </a:moveTo>
                  <a:cubicBezTo>
                    <a:pt x="171" y="194"/>
                    <a:pt x="171" y="194"/>
                    <a:pt x="171" y="194"/>
                  </a:cubicBezTo>
                  <a:cubicBezTo>
                    <a:pt x="171" y="153"/>
                    <a:pt x="171" y="153"/>
                    <a:pt x="171" y="153"/>
                  </a:cubicBezTo>
                  <a:cubicBezTo>
                    <a:pt x="124" y="153"/>
                    <a:pt x="124" y="153"/>
                    <a:pt x="124" y="153"/>
                  </a:cubicBezTo>
                  <a:lnTo>
                    <a:pt x="124" y="194"/>
                  </a:lnTo>
                  <a:close/>
                  <a:moveTo>
                    <a:pt x="150" y="67"/>
                  </a:moveTo>
                  <a:cubicBezTo>
                    <a:pt x="153" y="64"/>
                    <a:pt x="162" y="54"/>
                    <a:pt x="167" y="45"/>
                  </a:cubicBezTo>
                  <a:cubicBezTo>
                    <a:pt x="138" y="45"/>
                    <a:pt x="138" y="45"/>
                    <a:pt x="138" y="45"/>
                  </a:cubicBezTo>
                  <a:cubicBezTo>
                    <a:pt x="144" y="59"/>
                    <a:pt x="146" y="61"/>
                    <a:pt x="150" y="67"/>
                  </a:cubicBezTo>
                  <a:close/>
                  <a:moveTo>
                    <a:pt x="0" y="65"/>
                  </a:moveTo>
                  <a:cubicBezTo>
                    <a:pt x="34" y="23"/>
                    <a:pt x="42" y="1"/>
                    <a:pt x="42" y="1"/>
                  </a:cubicBezTo>
                  <a:cubicBezTo>
                    <a:pt x="68" y="12"/>
                    <a:pt x="41" y="0"/>
                    <a:pt x="68" y="12"/>
                  </a:cubicBezTo>
                  <a:cubicBezTo>
                    <a:pt x="62" y="24"/>
                    <a:pt x="47" y="48"/>
                    <a:pt x="30" y="69"/>
                  </a:cubicBezTo>
                  <a:cubicBezTo>
                    <a:pt x="36" y="69"/>
                    <a:pt x="42" y="70"/>
                    <a:pt x="47" y="70"/>
                  </a:cubicBezTo>
                  <a:cubicBezTo>
                    <a:pt x="51" y="64"/>
                    <a:pt x="65" y="44"/>
                    <a:pt x="68" y="37"/>
                  </a:cubicBezTo>
                  <a:cubicBezTo>
                    <a:pt x="91" y="51"/>
                    <a:pt x="69" y="37"/>
                    <a:pt x="91" y="51"/>
                  </a:cubicBezTo>
                  <a:cubicBezTo>
                    <a:pt x="78" y="71"/>
                    <a:pt x="60" y="98"/>
                    <a:pt x="39" y="124"/>
                  </a:cubicBezTo>
                  <a:cubicBezTo>
                    <a:pt x="55" y="122"/>
                    <a:pt x="78" y="118"/>
                    <a:pt x="78" y="118"/>
                  </a:cubicBezTo>
                  <a:cubicBezTo>
                    <a:pt x="77" y="122"/>
                    <a:pt x="75" y="145"/>
                    <a:pt x="75" y="145"/>
                  </a:cubicBezTo>
                  <a:cubicBezTo>
                    <a:pt x="9" y="155"/>
                    <a:pt x="75" y="145"/>
                    <a:pt x="9" y="155"/>
                  </a:cubicBezTo>
                  <a:cubicBezTo>
                    <a:pt x="7" y="145"/>
                    <a:pt x="1" y="129"/>
                    <a:pt x="1" y="129"/>
                  </a:cubicBezTo>
                  <a:cubicBezTo>
                    <a:pt x="5" y="126"/>
                    <a:pt x="28" y="98"/>
                    <a:pt x="31" y="92"/>
                  </a:cubicBezTo>
                  <a:cubicBezTo>
                    <a:pt x="22" y="92"/>
                    <a:pt x="12" y="93"/>
                    <a:pt x="3" y="93"/>
                  </a:cubicBezTo>
                  <a:cubicBezTo>
                    <a:pt x="3" y="89"/>
                    <a:pt x="1" y="73"/>
                    <a:pt x="0" y="65"/>
                  </a:cubicBezTo>
                  <a:close/>
                  <a:moveTo>
                    <a:pt x="3" y="189"/>
                  </a:moveTo>
                  <a:cubicBezTo>
                    <a:pt x="15" y="186"/>
                    <a:pt x="72" y="168"/>
                    <a:pt x="84" y="163"/>
                  </a:cubicBezTo>
                  <a:cubicBezTo>
                    <a:pt x="82" y="191"/>
                    <a:pt x="81" y="192"/>
                    <a:pt x="81" y="192"/>
                  </a:cubicBezTo>
                  <a:cubicBezTo>
                    <a:pt x="74" y="194"/>
                    <a:pt x="19" y="215"/>
                    <a:pt x="15" y="217"/>
                  </a:cubicBezTo>
                  <a:cubicBezTo>
                    <a:pt x="14" y="214"/>
                    <a:pt x="8" y="198"/>
                    <a:pt x="3" y="18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16" name="组合 157"/>
            <p:cNvGrpSpPr/>
            <p:nvPr/>
          </p:nvGrpSpPr>
          <p:grpSpPr>
            <a:xfrm>
              <a:off x="386701" y="3265720"/>
              <a:ext cx="362830" cy="326686"/>
              <a:chOff x="421537" y="3278338"/>
              <a:chExt cx="312900" cy="281730"/>
            </a:xfrm>
            <a:grpFill/>
          </p:grpSpPr>
          <p:sp>
            <p:nvSpPr>
              <p:cNvPr id="17" name="Freeform 5"/>
              <p:cNvSpPr>
                <a:spLocks/>
              </p:cNvSpPr>
              <p:nvPr/>
            </p:nvSpPr>
            <p:spPr bwMode="auto">
              <a:xfrm>
                <a:off x="531832" y="3291525"/>
                <a:ext cx="32369" cy="17983"/>
              </a:xfrm>
              <a:custGeom>
                <a:avLst/>
                <a:gdLst>
                  <a:gd name="T0" fmla="*/ 5 w 43"/>
                  <a:gd name="T1" fmla="*/ 17 h 23"/>
                  <a:gd name="T2" fmla="*/ 27 w 43"/>
                  <a:gd name="T3" fmla="*/ 4 h 23"/>
                  <a:gd name="T4" fmla="*/ 40 w 43"/>
                  <a:gd name="T5" fmla="*/ 5 h 23"/>
                  <a:gd name="T6" fmla="*/ 16 w 43"/>
                  <a:gd name="T7" fmla="*/ 19 h 23"/>
                  <a:gd name="T8" fmla="*/ 5 w 43"/>
                  <a:gd name="T9" fmla="*/ 17 h 23"/>
                </a:gdLst>
                <a:ahLst/>
                <a:cxnLst>
                  <a:cxn ang="0">
                    <a:pos x="T0" y="T1"/>
                  </a:cxn>
                  <a:cxn ang="0">
                    <a:pos x="T2" y="T3"/>
                  </a:cxn>
                  <a:cxn ang="0">
                    <a:pos x="T4" y="T5"/>
                  </a:cxn>
                  <a:cxn ang="0">
                    <a:pos x="T6" y="T7"/>
                  </a:cxn>
                  <a:cxn ang="0">
                    <a:pos x="T8" y="T9"/>
                  </a:cxn>
                </a:cxnLst>
                <a:rect l="0" t="0" r="r" b="b"/>
                <a:pathLst>
                  <a:path w="43" h="23">
                    <a:moveTo>
                      <a:pt x="5" y="17"/>
                    </a:moveTo>
                    <a:cubicBezTo>
                      <a:pt x="11" y="11"/>
                      <a:pt x="19" y="7"/>
                      <a:pt x="27" y="4"/>
                    </a:cubicBezTo>
                    <a:cubicBezTo>
                      <a:pt x="29" y="4"/>
                      <a:pt x="43" y="0"/>
                      <a:pt x="40" y="5"/>
                    </a:cubicBezTo>
                    <a:cubicBezTo>
                      <a:pt x="34" y="13"/>
                      <a:pt x="24" y="16"/>
                      <a:pt x="16" y="19"/>
                    </a:cubicBezTo>
                    <a:cubicBezTo>
                      <a:pt x="14" y="20"/>
                      <a:pt x="0" y="23"/>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6"/>
              <p:cNvSpPr>
                <a:spLocks/>
              </p:cNvSpPr>
              <p:nvPr/>
            </p:nvSpPr>
            <p:spPr bwMode="auto">
              <a:xfrm>
                <a:off x="565400" y="3283133"/>
                <a:ext cx="32369" cy="16784"/>
              </a:xfrm>
              <a:custGeom>
                <a:avLst/>
                <a:gdLst>
                  <a:gd name="T0" fmla="*/ 3 w 43"/>
                  <a:gd name="T1" fmla="*/ 14 h 21"/>
                  <a:gd name="T2" fmla="*/ 25 w 43"/>
                  <a:gd name="T3" fmla="*/ 4 h 21"/>
                  <a:gd name="T4" fmla="*/ 43 w 43"/>
                  <a:gd name="T5" fmla="*/ 6 h 21"/>
                  <a:gd name="T6" fmla="*/ 19 w 43"/>
                  <a:gd name="T7" fmla="*/ 17 h 21"/>
                  <a:gd name="T8" fmla="*/ 3 w 43"/>
                  <a:gd name="T9" fmla="*/ 14 h 21"/>
                </a:gdLst>
                <a:ahLst/>
                <a:cxnLst>
                  <a:cxn ang="0">
                    <a:pos x="T0" y="T1"/>
                  </a:cxn>
                  <a:cxn ang="0">
                    <a:pos x="T2" y="T3"/>
                  </a:cxn>
                  <a:cxn ang="0">
                    <a:pos x="T4" y="T5"/>
                  </a:cxn>
                  <a:cxn ang="0">
                    <a:pos x="T6" y="T7"/>
                  </a:cxn>
                  <a:cxn ang="0">
                    <a:pos x="T8" y="T9"/>
                  </a:cxn>
                </a:cxnLst>
                <a:rect l="0" t="0" r="r" b="b"/>
                <a:pathLst>
                  <a:path w="43" h="21">
                    <a:moveTo>
                      <a:pt x="3" y="14"/>
                    </a:moveTo>
                    <a:cubicBezTo>
                      <a:pt x="8" y="8"/>
                      <a:pt x="17" y="6"/>
                      <a:pt x="25" y="4"/>
                    </a:cubicBezTo>
                    <a:cubicBezTo>
                      <a:pt x="29" y="3"/>
                      <a:pt x="43" y="0"/>
                      <a:pt x="43" y="6"/>
                    </a:cubicBezTo>
                    <a:cubicBezTo>
                      <a:pt x="39" y="14"/>
                      <a:pt x="26" y="16"/>
                      <a:pt x="19" y="17"/>
                    </a:cubicBezTo>
                    <a:cubicBezTo>
                      <a:pt x="16" y="18"/>
                      <a:pt x="0" y="21"/>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7"/>
              <p:cNvSpPr>
                <a:spLocks/>
              </p:cNvSpPr>
              <p:nvPr/>
            </p:nvSpPr>
            <p:spPr bwMode="auto">
              <a:xfrm>
                <a:off x="603763" y="3280736"/>
                <a:ext cx="31170" cy="11989"/>
              </a:xfrm>
              <a:custGeom>
                <a:avLst/>
                <a:gdLst>
                  <a:gd name="T0" fmla="*/ 0 w 42"/>
                  <a:gd name="T1" fmla="*/ 9 h 16"/>
                  <a:gd name="T2" fmla="*/ 21 w 42"/>
                  <a:gd name="T3" fmla="*/ 2 h 16"/>
                  <a:gd name="T4" fmla="*/ 42 w 42"/>
                  <a:gd name="T5" fmla="*/ 6 h 16"/>
                  <a:gd name="T6" fmla="*/ 21 w 42"/>
                  <a:gd name="T7" fmla="*/ 14 h 16"/>
                  <a:gd name="T8" fmla="*/ 0 w 42"/>
                  <a:gd name="T9" fmla="*/ 9 h 16"/>
                </a:gdLst>
                <a:ahLst/>
                <a:cxnLst>
                  <a:cxn ang="0">
                    <a:pos x="T0" y="T1"/>
                  </a:cxn>
                  <a:cxn ang="0">
                    <a:pos x="T2" y="T3"/>
                  </a:cxn>
                  <a:cxn ang="0">
                    <a:pos x="T4" y="T5"/>
                  </a:cxn>
                  <a:cxn ang="0">
                    <a:pos x="T6" y="T7"/>
                  </a:cxn>
                  <a:cxn ang="0">
                    <a:pos x="T8" y="T9"/>
                  </a:cxn>
                </a:cxnLst>
                <a:rect l="0" t="0" r="r" b="b"/>
                <a:pathLst>
                  <a:path w="42" h="16">
                    <a:moveTo>
                      <a:pt x="0" y="9"/>
                    </a:moveTo>
                    <a:cubicBezTo>
                      <a:pt x="3" y="2"/>
                      <a:pt x="15" y="2"/>
                      <a:pt x="21" y="2"/>
                    </a:cubicBezTo>
                    <a:cubicBezTo>
                      <a:pt x="27" y="1"/>
                      <a:pt x="39" y="0"/>
                      <a:pt x="42" y="6"/>
                    </a:cubicBezTo>
                    <a:cubicBezTo>
                      <a:pt x="42" y="13"/>
                      <a:pt x="26" y="14"/>
                      <a:pt x="21" y="14"/>
                    </a:cubicBezTo>
                    <a:cubicBezTo>
                      <a:pt x="17" y="14"/>
                      <a:pt x="0" y="16"/>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8"/>
              <p:cNvSpPr>
                <a:spLocks/>
              </p:cNvSpPr>
              <p:nvPr/>
            </p:nvSpPr>
            <p:spPr bwMode="auto">
              <a:xfrm>
                <a:off x="492270" y="3317900"/>
                <a:ext cx="28772" cy="22778"/>
              </a:xfrm>
              <a:custGeom>
                <a:avLst/>
                <a:gdLst>
                  <a:gd name="T0" fmla="*/ 4 w 39"/>
                  <a:gd name="T1" fmla="*/ 22 h 30"/>
                  <a:gd name="T2" fmla="*/ 26 w 39"/>
                  <a:gd name="T3" fmla="*/ 4 h 30"/>
                  <a:gd name="T4" fmla="*/ 35 w 39"/>
                  <a:gd name="T5" fmla="*/ 7 h 30"/>
                  <a:gd name="T6" fmla="*/ 10 w 39"/>
                  <a:gd name="T7" fmla="*/ 27 h 30"/>
                  <a:gd name="T8" fmla="*/ 4 w 39"/>
                  <a:gd name="T9" fmla="*/ 22 h 30"/>
                </a:gdLst>
                <a:ahLst/>
                <a:cxnLst>
                  <a:cxn ang="0">
                    <a:pos x="T0" y="T1"/>
                  </a:cxn>
                  <a:cxn ang="0">
                    <a:pos x="T2" y="T3"/>
                  </a:cxn>
                  <a:cxn ang="0">
                    <a:pos x="T4" y="T5"/>
                  </a:cxn>
                  <a:cxn ang="0">
                    <a:pos x="T6" y="T7"/>
                  </a:cxn>
                  <a:cxn ang="0">
                    <a:pos x="T8" y="T9"/>
                  </a:cxn>
                </a:cxnLst>
                <a:rect l="0" t="0" r="r" b="b"/>
                <a:pathLst>
                  <a:path w="39" h="30">
                    <a:moveTo>
                      <a:pt x="4" y="22"/>
                    </a:moveTo>
                    <a:cubicBezTo>
                      <a:pt x="10" y="14"/>
                      <a:pt x="18" y="8"/>
                      <a:pt x="26" y="4"/>
                    </a:cubicBezTo>
                    <a:cubicBezTo>
                      <a:pt x="31" y="2"/>
                      <a:pt x="39" y="0"/>
                      <a:pt x="35" y="7"/>
                    </a:cubicBezTo>
                    <a:cubicBezTo>
                      <a:pt x="29" y="16"/>
                      <a:pt x="20" y="22"/>
                      <a:pt x="10" y="27"/>
                    </a:cubicBezTo>
                    <a:cubicBezTo>
                      <a:pt x="5" y="30"/>
                      <a:pt x="0" y="28"/>
                      <a:pt x="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9"/>
              <p:cNvSpPr>
                <a:spLocks/>
              </p:cNvSpPr>
              <p:nvPr/>
            </p:nvSpPr>
            <p:spPr bwMode="auto">
              <a:xfrm>
                <a:off x="519843" y="3305911"/>
                <a:ext cx="34767" cy="22778"/>
              </a:xfrm>
              <a:custGeom>
                <a:avLst/>
                <a:gdLst>
                  <a:gd name="T0" fmla="*/ 5 w 47"/>
                  <a:gd name="T1" fmla="*/ 21 h 30"/>
                  <a:gd name="T2" fmla="*/ 30 w 47"/>
                  <a:gd name="T3" fmla="*/ 4 h 30"/>
                  <a:gd name="T4" fmla="*/ 44 w 47"/>
                  <a:gd name="T5" fmla="*/ 8 h 30"/>
                  <a:gd name="T6" fmla="*/ 17 w 47"/>
                  <a:gd name="T7" fmla="*/ 27 h 30"/>
                  <a:gd name="T8" fmla="*/ 5 w 47"/>
                  <a:gd name="T9" fmla="*/ 21 h 30"/>
                </a:gdLst>
                <a:ahLst/>
                <a:cxnLst>
                  <a:cxn ang="0">
                    <a:pos x="T0" y="T1"/>
                  </a:cxn>
                  <a:cxn ang="0">
                    <a:pos x="T2" y="T3"/>
                  </a:cxn>
                  <a:cxn ang="0">
                    <a:pos x="T4" y="T5"/>
                  </a:cxn>
                  <a:cxn ang="0">
                    <a:pos x="T6" y="T7"/>
                  </a:cxn>
                  <a:cxn ang="0">
                    <a:pos x="T8" y="T9"/>
                  </a:cxn>
                </a:cxnLst>
                <a:rect l="0" t="0" r="r" b="b"/>
                <a:pathLst>
                  <a:path w="47" h="30">
                    <a:moveTo>
                      <a:pt x="5" y="21"/>
                    </a:moveTo>
                    <a:cubicBezTo>
                      <a:pt x="11" y="13"/>
                      <a:pt x="20" y="8"/>
                      <a:pt x="30" y="4"/>
                    </a:cubicBezTo>
                    <a:cubicBezTo>
                      <a:pt x="34" y="3"/>
                      <a:pt x="47" y="0"/>
                      <a:pt x="44" y="8"/>
                    </a:cubicBezTo>
                    <a:cubicBezTo>
                      <a:pt x="38" y="17"/>
                      <a:pt x="27" y="23"/>
                      <a:pt x="17" y="27"/>
                    </a:cubicBezTo>
                    <a:cubicBezTo>
                      <a:pt x="12" y="28"/>
                      <a:pt x="0" y="30"/>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10"/>
              <p:cNvSpPr>
                <a:spLocks/>
              </p:cNvSpPr>
              <p:nvPr/>
            </p:nvSpPr>
            <p:spPr bwMode="auto">
              <a:xfrm>
                <a:off x="557008" y="3296321"/>
                <a:ext cx="37164" cy="20380"/>
              </a:xfrm>
              <a:custGeom>
                <a:avLst/>
                <a:gdLst>
                  <a:gd name="T0" fmla="*/ 3 w 50"/>
                  <a:gd name="T1" fmla="*/ 18 h 27"/>
                  <a:gd name="T2" fmla="*/ 30 w 50"/>
                  <a:gd name="T3" fmla="*/ 3 h 27"/>
                  <a:gd name="T4" fmla="*/ 50 w 50"/>
                  <a:gd name="T5" fmla="*/ 8 h 27"/>
                  <a:gd name="T6" fmla="*/ 22 w 50"/>
                  <a:gd name="T7" fmla="*/ 24 h 27"/>
                  <a:gd name="T8" fmla="*/ 3 w 50"/>
                  <a:gd name="T9" fmla="*/ 18 h 27"/>
                </a:gdLst>
                <a:ahLst/>
                <a:cxnLst>
                  <a:cxn ang="0">
                    <a:pos x="T0" y="T1"/>
                  </a:cxn>
                  <a:cxn ang="0">
                    <a:pos x="T2" y="T3"/>
                  </a:cxn>
                  <a:cxn ang="0">
                    <a:pos x="T4" y="T5"/>
                  </a:cxn>
                  <a:cxn ang="0">
                    <a:pos x="T6" y="T7"/>
                  </a:cxn>
                  <a:cxn ang="0">
                    <a:pos x="T8" y="T9"/>
                  </a:cxn>
                </a:cxnLst>
                <a:rect l="0" t="0" r="r" b="b"/>
                <a:pathLst>
                  <a:path w="50" h="27">
                    <a:moveTo>
                      <a:pt x="3" y="18"/>
                    </a:moveTo>
                    <a:cubicBezTo>
                      <a:pt x="9" y="9"/>
                      <a:pt x="20" y="5"/>
                      <a:pt x="30" y="3"/>
                    </a:cubicBezTo>
                    <a:cubicBezTo>
                      <a:pt x="35" y="2"/>
                      <a:pt x="50" y="0"/>
                      <a:pt x="50" y="8"/>
                    </a:cubicBezTo>
                    <a:cubicBezTo>
                      <a:pt x="46" y="19"/>
                      <a:pt x="31" y="22"/>
                      <a:pt x="22" y="24"/>
                    </a:cubicBezTo>
                    <a:cubicBezTo>
                      <a:pt x="17" y="25"/>
                      <a:pt x="0" y="27"/>
                      <a:pt x="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 name="Freeform 11"/>
              <p:cNvSpPr>
                <a:spLocks/>
              </p:cNvSpPr>
              <p:nvPr/>
            </p:nvSpPr>
            <p:spPr bwMode="auto">
              <a:xfrm>
                <a:off x="601365" y="3292724"/>
                <a:ext cx="37164" cy="16784"/>
              </a:xfrm>
              <a:custGeom>
                <a:avLst/>
                <a:gdLst>
                  <a:gd name="T0" fmla="*/ 0 w 50"/>
                  <a:gd name="T1" fmla="*/ 12 h 22"/>
                  <a:gd name="T2" fmla="*/ 25 w 50"/>
                  <a:gd name="T3" fmla="*/ 1 h 22"/>
                  <a:gd name="T4" fmla="*/ 50 w 50"/>
                  <a:gd name="T5" fmla="*/ 9 h 22"/>
                  <a:gd name="T6" fmla="*/ 25 w 50"/>
                  <a:gd name="T7" fmla="*/ 22 h 22"/>
                  <a:gd name="T8" fmla="*/ 0 w 50"/>
                  <a:gd name="T9" fmla="*/ 12 h 22"/>
                </a:gdLst>
                <a:ahLst/>
                <a:cxnLst>
                  <a:cxn ang="0">
                    <a:pos x="T0" y="T1"/>
                  </a:cxn>
                  <a:cxn ang="0">
                    <a:pos x="T2" y="T3"/>
                  </a:cxn>
                  <a:cxn ang="0">
                    <a:pos x="T4" y="T5"/>
                  </a:cxn>
                  <a:cxn ang="0">
                    <a:pos x="T6" y="T7"/>
                  </a:cxn>
                  <a:cxn ang="0">
                    <a:pos x="T8" y="T9"/>
                  </a:cxn>
                </a:cxnLst>
                <a:rect l="0" t="0" r="r" b="b"/>
                <a:pathLst>
                  <a:path w="50" h="22">
                    <a:moveTo>
                      <a:pt x="0" y="12"/>
                    </a:moveTo>
                    <a:cubicBezTo>
                      <a:pt x="3" y="3"/>
                      <a:pt x="17" y="1"/>
                      <a:pt x="25" y="1"/>
                    </a:cubicBezTo>
                    <a:cubicBezTo>
                      <a:pt x="33" y="0"/>
                      <a:pt x="47" y="0"/>
                      <a:pt x="50" y="9"/>
                    </a:cubicBezTo>
                    <a:cubicBezTo>
                      <a:pt x="50" y="19"/>
                      <a:pt x="32" y="21"/>
                      <a:pt x="25" y="22"/>
                    </a:cubicBezTo>
                    <a:cubicBezTo>
                      <a:pt x="18" y="22"/>
                      <a:pt x="0" y="22"/>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12"/>
              <p:cNvSpPr>
                <a:spLocks/>
              </p:cNvSpPr>
              <p:nvPr/>
            </p:nvSpPr>
            <p:spPr bwMode="auto">
              <a:xfrm>
                <a:off x="477883" y="3340678"/>
                <a:ext cx="28772" cy="29971"/>
              </a:xfrm>
              <a:custGeom>
                <a:avLst/>
                <a:gdLst>
                  <a:gd name="T0" fmla="*/ 3 w 37"/>
                  <a:gd name="T1" fmla="*/ 26 h 40"/>
                  <a:gd name="T2" fmla="*/ 26 w 37"/>
                  <a:gd name="T3" fmla="*/ 3 h 40"/>
                  <a:gd name="T4" fmla="*/ 34 w 37"/>
                  <a:gd name="T5" fmla="*/ 11 h 40"/>
                  <a:gd name="T6" fmla="*/ 9 w 37"/>
                  <a:gd name="T7" fmla="*/ 37 h 40"/>
                  <a:gd name="T8" fmla="*/ 3 w 37"/>
                  <a:gd name="T9" fmla="*/ 26 h 40"/>
                </a:gdLst>
                <a:ahLst/>
                <a:cxnLst>
                  <a:cxn ang="0">
                    <a:pos x="T0" y="T1"/>
                  </a:cxn>
                  <a:cxn ang="0">
                    <a:pos x="T2" y="T3"/>
                  </a:cxn>
                  <a:cxn ang="0">
                    <a:pos x="T4" y="T5"/>
                  </a:cxn>
                  <a:cxn ang="0">
                    <a:pos x="T6" y="T7"/>
                  </a:cxn>
                  <a:cxn ang="0">
                    <a:pos x="T8" y="T9"/>
                  </a:cxn>
                </a:cxnLst>
                <a:rect l="0" t="0" r="r" b="b"/>
                <a:pathLst>
                  <a:path w="37" h="40">
                    <a:moveTo>
                      <a:pt x="3" y="26"/>
                    </a:moveTo>
                    <a:cubicBezTo>
                      <a:pt x="8" y="16"/>
                      <a:pt x="16" y="8"/>
                      <a:pt x="26" y="3"/>
                    </a:cubicBezTo>
                    <a:cubicBezTo>
                      <a:pt x="33" y="0"/>
                      <a:pt x="37" y="4"/>
                      <a:pt x="34" y="11"/>
                    </a:cubicBezTo>
                    <a:cubicBezTo>
                      <a:pt x="29" y="22"/>
                      <a:pt x="20" y="31"/>
                      <a:pt x="9" y="37"/>
                    </a:cubicBezTo>
                    <a:cubicBezTo>
                      <a:pt x="1" y="40"/>
                      <a:pt x="0" y="32"/>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5" name="Freeform 13"/>
              <p:cNvSpPr>
                <a:spLocks/>
              </p:cNvSpPr>
              <p:nvPr/>
            </p:nvSpPr>
            <p:spPr bwMode="auto">
              <a:xfrm>
                <a:off x="506656" y="3327491"/>
                <a:ext cx="38363" cy="29971"/>
              </a:xfrm>
              <a:custGeom>
                <a:avLst/>
                <a:gdLst>
                  <a:gd name="T0" fmla="*/ 4 w 50"/>
                  <a:gd name="T1" fmla="*/ 25 h 39"/>
                  <a:gd name="T2" fmla="*/ 31 w 50"/>
                  <a:gd name="T3" fmla="*/ 2 h 39"/>
                  <a:gd name="T4" fmla="*/ 47 w 50"/>
                  <a:gd name="T5" fmla="*/ 11 h 39"/>
                  <a:gd name="T6" fmla="*/ 17 w 50"/>
                  <a:gd name="T7" fmla="*/ 37 h 39"/>
                  <a:gd name="T8" fmla="*/ 4 w 50"/>
                  <a:gd name="T9" fmla="*/ 25 h 39"/>
                </a:gdLst>
                <a:ahLst/>
                <a:cxnLst>
                  <a:cxn ang="0">
                    <a:pos x="T0" y="T1"/>
                  </a:cxn>
                  <a:cxn ang="0">
                    <a:pos x="T2" y="T3"/>
                  </a:cxn>
                  <a:cxn ang="0">
                    <a:pos x="T4" y="T5"/>
                  </a:cxn>
                  <a:cxn ang="0">
                    <a:pos x="T6" y="T7"/>
                  </a:cxn>
                  <a:cxn ang="0">
                    <a:pos x="T8" y="T9"/>
                  </a:cxn>
                </a:cxnLst>
                <a:rect l="0" t="0" r="r" b="b"/>
                <a:pathLst>
                  <a:path w="50" h="39">
                    <a:moveTo>
                      <a:pt x="4" y="25"/>
                    </a:moveTo>
                    <a:cubicBezTo>
                      <a:pt x="9" y="14"/>
                      <a:pt x="20" y="7"/>
                      <a:pt x="31" y="2"/>
                    </a:cubicBezTo>
                    <a:cubicBezTo>
                      <a:pt x="39" y="0"/>
                      <a:pt x="50" y="1"/>
                      <a:pt x="47" y="11"/>
                    </a:cubicBezTo>
                    <a:cubicBezTo>
                      <a:pt x="41" y="24"/>
                      <a:pt x="29" y="32"/>
                      <a:pt x="17" y="37"/>
                    </a:cubicBezTo>
                    <a:cubicBezTo>
                      <a:pt x="8" y="39"/>
                      <a:pt x="0" y="3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6" name="Freeform 14"/>
              <p:cNvSpPr>
                <a:spLocks/>
              </p:cNvSpPr>
              <p:nvPr/>
            </p:nvSpPr>
            <p:spPr bwMode="auto">
              <a:xfrm>
                <a:off x="464696" y="3369451"/>
                <a:ext cx="27574" cy="38363"/>
              </a:xfrm>
              <a:custGeom>
                <a:avLst/>
                <a:gdLst>
                  <a:gd name="T0" fmla="*/ 2 w 36"/>
                  <a:gd name="T1" fmla="*/ 31 h 51"/>
                  <a:gd name="T2" fmla="*/ 25 w 36"/>
                  <a:gd name="T3" fmla="*/ 4 h 51"/>
                  <a:gd name="T4" fmla="*/ 34 w 36"/>
                  <a:gd name="T5" fmla="*/ 19 h 51"/>
                  <a:gd name="T6" fmla="*/ 10 w 36"/>
                  <a:gd name="T7" fmla="*/ 49 h 51"/>
                  <a:gd name="T8" fmla="*/ 2 w 36"/>
                  <a:gd name="T9" fmla="*/ 31 h 51"/>
                </a:gdLst>
                <a:ahLst/>
                <a:cxnLst>
                  <a:cxn ang="0">
                    <a:pos x="T0" y="T1"/>
                  </a:cxn>
                  <a:cxn ang="0">
                    <a:pos x="T2" y="T3"/>
                  </a:cxn>
                  <a:cxn ang="0">
                    <a:pos x="T4" y="T5"/>
                  </a:cxn>
                  <a:cxn ang="0">
                    <a:pos x="T6" y="T7"/>
                  </a:cxn>
                  <a:cxn ang="0">
                    <a:pos x="T8" y="T9"/>
                  </a:cxn>
                </a:cxnLst>
                <a:rect l="0" t="0" r="r" b="b"/>
                <a:pathLst>
                  <a:path w="36" h="51">
                    <a:moveTo>
                      <a:pt x="2" y="31"/>
                    </a:moveTo>
                    <a:cubicBezTo>
                      <a:pt x="6" y="20"/>
                      <a:pt x="14" y="10"/>
                      <a:pt x="25" y="4"/>
                    </a:cubicBezTo>
                    <a:cubicBezTo>
                      <a:pt x="35" y="0"/>
                      <a:pt x="36" y="11"/>
                      <a:pt x="34" y="19"/>
                    </a:cubicBezTo>
                    <a:cubicBezTo>
                      <a:pt x="30" y="31"/>
                      <a:pt x="22" y="44"/>
                      <a:pt x="10" y="49"/>
                    </a:cubicBezTo>
                    <a:cubicBezTo>
                      <a:pt x="0" y="51"/>
                      <a:pt x="0" y="38"/>
                      <a:pt x="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Freeform 15"/>
              <p:cNvSpPr>
                <a:spLocks/>
              </p:cNvSpPr>
              <p:nvPr/>
            </p:nvSpPr>
            <p:spPr bwMode="auto">
              <a:xfrm>
                <a:off x="494667" y="3358661"/>
                <a:ext cx="38363" cy="39562"/>
              </a:xfrm>
              <a:custGeom>
                <a:avLst/>
                <a:gdLst>
                  <a:gd name="T0" fmla="*/ 3 w 51"/>
                  <a:gd name="T1" fmla="*/ 31 h 53"/>
                  <a:gd name="T2" fmla="*/ 31 w 51"/>
                  <a:gd name="T3" fmla="*/ 3 h 53"/>
                  <a:gd name="T4" fmla="*/ 49 w 51"/>
                  <a:gd name="T5" fmla="*/ 19 h 53"/>
                  <a:gd name="T6" fmla="*/ 18 w 51"/>
                  <a:gd name="T7" fmla="*/ 51 h 53"/>
                  <a:gd name="T8" fmla="*/ 3 w 51"/>
                  <a:gd name="T9" fmla="*/ 31 h 53"/>
                </a:gdLst>
                <a:ahLst/>
                <a:cxnLst>
                  <a:cxn ang="0">
                    <a:pos x="T0" y="T1"/>
                  </a:cxn>
                  <a:cxn ang="0">
                    <a:pos x="T2" y="T3"/>
                  </a:cxn>
                  <a:cxn ang="0">
                    <a:pos x="T4" y="T5"/>
                  </a:cxn>
                  <a:cxn ang="0">
                    <a:pos x="T6" y="T7"/>
                  </a:cxn>
                  <a:cxn ang="0">
                    <a:pos x="T8" y="T9"/>
                  </a:cxn>
                </a:cxnLst>
                <a:rect l="0" t="0" r="r" b="b"/>
                <a:pathLst>
                  <a:path w="51" h="53">
                    <a:moveTo>
                      <a:pt x="3" y="31"/>
                    </a:moveTo>
                    <a:cubicBezTo>
                      <a:pt x="8" y="18"/>
                      <a:pt x="18" y="7"/>
                      <a:pt x="31" y="3"/>
                    </a:cubicBezTo>
                    <a:cubicBezTo>
                      <a:pt x="43" y="0"/>
                      <a:pt x="51" y="7"/>
                      <a:pt x="49" y="19"/>
                    </a:cubicBezTo>
                    <a:cubicBezTo>
                      <a:pt x="44" y="34"/>
                      <a:pt x="33" y="46"/>
                      <a:pt x="18" y="51"/>
                    </a:cubicBezTo>
                    <a:cubicBezTo>
                      <a:pt x="6" y="53"/>
                      <a:pt x="0" y="42"/>
                      <a:pt x="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Freeform 16"/>
              <p:cNvSpPr>
                <a:spLocks/>
              </p:cNvSpPr>
              <p:nvPr/>
            </p:nvSpPr>
            <p:spPr bwMode="auto">
              <a:xfrm>
                <a:off x="455105" y="3410212"/>
                <a:ext cx="25176" cy="41960"/>
              </a:xfrm>
              <a:custGeom>
                <a:avLst/>
                <a:gdLst>
                  <a:gd name="T0" fmla="*/ 2 w 34"/>
                  <a:gd name="T1" fmla="*/ 32 h 56"/>
                  <a:gd name="T2" fmla="*/ 21 w 34"/>
                  <a:gd name="T3" fmla="*/ 3 h 56"/>
                  <a:gd name="T4" fmla="*/ 33 w 34"/>
                  <a:gd name="T5" fmla="*/ 25 h 56"/>
                  <a:gd name="T6" fmla="*/ 12 w 34"/>
                  <a:gd name="T7" fmla="*/ 56 h 56"/>
                  <a:gd name="T8" fmla="*/ 2 w 34"/>
                  <a:gd name="T9" fmla="*/ 32 h 56"/>
                </a:gdLst>
                <a:ahLst/>
                <a:cxnLst>
                  <a:cxn ang="0">
                    <a:pos x="T0" y="T1"/>
                  </a:cxn>
                  <a:cxn ang="0">
                    <a:pos x="T2" y="T3"/>
                  </a:cxn>
                  <a:cxn ang="0">
                    <a:pos x="T4" y="T5"/>
                  </a:cxn>
                  <a:cxn ang="0">
                    <a:pos x="T6" y="T7"/>
                  </a:cxn>
                  <a:cxn ang="0">
                    <a:pos x="T8" y="T9"/>
                  </a:cxn>
                </a:cxnLst>
                <a:rect l="0" t="0" r="r" b="b"/>
                <a:pathLst>
                  <a:path w="34" h="56">
                    <a:moveTo>
                      <a:pt x="2" y="32"/>
                    </a:moveTo>
                    <a:cubicBezTo>
                      <a:pt x="4" y="21"/>
                      <a:pt x="10" y="7"/>
                      <a:pt x="21" y="3"/>
                    </a:cubicBezTo>
                    <a:cubicBezTo>
                      <a:pt x="33" y="0"/>
                      <a:pt x="34" y="17"/>
                      <a:pt x="33" y="25"/>
                    </a:cubicBezTo>
                    <a:cubicBezTo>
                      <a:pt x="31" y="37"/>
                      <a:pt x="25" y="53"/>
                      <a:pt x="12" y="56"/>
                    </a:cubicBezTo>
                    <a:cubicBezTo>
                      <a:pt x="1" y="56"/>
                      <a:pt x="0" y="40"/>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Freeform 17"/>
              <p:cNvSpPr>
                <a:spLocks/>
              </p:cNvSpPr>
              <p:nvPr/>
            </p:nvSpPr>
            <p:spPr bwMode="auto">
              <a:xfrm>
                <a:off x="485076" y="3401820"/>
                <a:ext cx="37164" cy="46755"/>
              </a:xfrm>
              <a:custGeom>
                <a:avLst/>
                <a:gdLst>
                  <a:gd name="T0" fmla="*/ 1 w 50"/>
                  <a:gd name="T1" fmla="*/ 35 h 62"/>
                  <a:gd name="T2" fmla="*/ 28 w 50"/>
                  <a:gd name="T3" fmla="*/ 2 h 62"/>
                  <a:gd name="T4" fmla="*/ 49 w 50"/>
                  <a:gd name="T5" fmla="*/ 27 h 62"/>
                  <a:gd name="T6" fmla="*/ 20 w 50"/>
                  <a:gd name="T7" fmla="*/ 62 h 62"/>
                  <a:gd name="T8" fmla="*/ 1 w 50"/>
                  <a:gd name="T9" fmla="*/ 35 h 62"/>
                </a:gdLst>
                <a:ahLst/>
                <a:cxnLst>
                  <a:cxn ang="0">
                    <a:pos x="T0" y="T1"/>
                  </a:cxn>
                  <a:cxn ang="0">
                    <a:pos x="T2" y="T3"/>
                  </a:cxn>
                  <a:cxn ang="0">
                    <a:pos x="T4" y="T5"/>
                  </a:cxn>
                  <a:cxn ang="0">
                    <a:pos x="T6" y="T7"/>
                  </a:cxn>
                  <a:cxn ang="0">
                    <a:pos x="T8" y="T9"/>
                  </a:cxn>
                </a:cxnLst>
                <a:rect l="0" t="0" r="r" b="b"/>
                <a:pathLst>
                  <a:path w="50" h="62">
                    <a:moveTo>
                      <a:pt x="1" y="35"/>
                    </a:moveTo>
                    <a:cubicBezTo>
                      <a:pt x="4" y="20"/>
                      <a:pt x="14" y="6"/>
                      <a:pt x="28" y="2"/>
                    </a:cubicBezTo>
                    <a:cubicBezTo>
                      <a:pt x="43" y="0"/>
                      <a:pt x="50" y="14"/>
                      <a:pt x="49" y="27"/>
                    </a:cubicBezTo>
                    <a:cubicBezTo>
                      <a:pt x="47" y="43"/>
                      <a:pt x="36" y="59"/>
                      <a:pt x="20" y="62"/>
                    </a:cubicBezTo>
                    <a:cubicBezTo>
                      <a:pt x="5" y="62"/>
                      <a:pt x="0" y="47"/>
                      <a:pt x="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Freeform 18"/>
              <p:cNvSpPr>
                <a:spLocks/>
              </p:cNvSpPr>
              <p:nvPr/>
            </p:nvSpPr>
            <p:spPr bwMode="auto">
              <a:xfrm>
                <a:off x="529434" y="3394626"/>
                <a:ext cx="49153" cy="51551"/>
              </a:xfrm>
              <a:custGeom>
                <a:avLst/>
                <a:gdLst>
                  <a:gd name="T0" fmla="*/ 1 w 65"/>
                  <a:gd name="T1" fmla="*/ 36 h 68"/>
                  <a:gd name="T2" fmla="*/ 35 w 65"/>
                  <a:gd name="T3" fmla="*/ 1 h 68"/>
                  <a:gd name="T4" fmla="*/ 65 w 65"/>
                  <a:gd name="T5" fmla="*/ 30 h 68"/>
                  <a:gd name="T6" fmla="*/ 29 w 65"/>
                  <a:gd name="T7" fmla="*/ 66 h 68"/>
                  <a:gd name="T8" fmla="*/ 1 w 65"/>
                  <a:gd name="T9" fmla="*/ 36 h 68"/>
                </a:gdLst>
                <a:ahLst/>
                <a:cxnLst>
                  <a:cxn ang="0">
                    <a:pos x="T0" y="T1"/>
                  </a:cxn>
                  <a:cxn ang="0">
                    <a:pos x="T2" y="T3"/>
                  </a:cxn>
                  <a:cxn ang="0">
                    <a:pos x="T4" y="T5"/>
                  </a:cxn>
                  <a:cxn ang="0">
                    <a:pos x="T6" y="T7"/>
                  </a:cxn>
                  <a:cxn ang="0">
                    <a:pos x="T8" y="T9"/>
                  </a:cxn>
                </a:cxnLst>
                <a:rect l="0" t="0" r="r" b="b"/>
                <a:pathLst>
                  <a:path w="65" h="68">
                    <a:moveTo>
                      <a:pt x="1" y="36"/>
                    </a:moveTo>
                    <a:cubicBezTo>
                      <a:pt x="4" y="18"/>
                      <a:pt x="18" y="4"/>
                      <a:pt x="35" y="1"/>
                    </a:cubicBezTo>
                    <a:cubicBezTo>
                      <a:pt x="52" y="0"/>
                      <a:pt x="65" y="13"/>
                      <a:pt x="65" y="30"/>
                    </a:cubicBezTo>
                    <a:cubicBezTo>
                      <a:pt x="63" y="48"/>
                      <a:pt x="48" y="65"/>
                      <a:pt x="29" y="66"/>
                    </a:cubicBezTo>
                    <a:cubicBezTo>
                      <a:pt x="12" y="68"/>
                      <a:pt x="0" y="52"/>
                      <a:pt x="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Freeform 19"/>
              <p:cNvSpPr>
                <a:spLocks/>
              </p:cNvSpPr>
              <p:nvPr/>
            </p:nvSpPr>
            <p:spPr bwMode="auto">
              <a:xfrm>
                <a:off x="585780" y="3391030"/>
                <a:ext cx="53948" cy="51551"/>
              </a:xfrm>
              <a:custGeom>
                <a:avLst/>
                <a:gdLst>
                  <a:gd name="T0" fmla="*/ 1 w 72"/>
                  <a:gd name="T1" fmla="*/ 34 h 68"/>
                  <a:gd name="T2" fmla="*/ 37 w 72"/>
                  <a:gd name="T3" fmla="*/ 0 h 68"/>
                  <a:gd name="T4" fmla="*/ 72 w 72"/>
                  <a:gd name="T5" fmla="*/ 32 h 68"/>
                  <a:gd name="T6" fmla="*/ 35 w 72"/>
                  <a:gd name="T7" fmla="*/ 68 h 68"/>
                  <a:gd name="T8" fmla="*/ 1 w 72"/>
                  <a:gd name="T9" fmla="*/ 34 h 68"/>
                </a:gdLst>
                <a:ahLst/>
                <a:cxnLst>
                  <a:cxn ang="0">
                    <a:pos x="T0" y="T1"/>
                  </a:cxn>
                  <a:cxn ang="0">
                    <a:pos x="T2" y="T3"/>
                  </a:cxn>
                  <a:cxn ang="0">
                    <a:pos x="T4" y="T5"/>
                  </a:cxn>
                  <a:cxn ang="0">
                    <a:pos x="T6" y="T7"/>
                  </a:cxn>
                  <a:cxn ang="0">
                    <a:pos x="T8" y="T9"/>
                  </a:cxn>
                </a:cxnLst>
                <a:rect l="0" t="0" r="r" b="b"/>
                <a:pathLst>
                  <a:path w="72" h="68">
                    <a:moveTo>
                      <a:pt x="1" y="34"/>
                    </a:moveTo>
                    <a:cubicBezTo>
                      <a:pt x="2" y="15"/>
                      <a:pt x="20" y="2"/>
                      <a:pt x="37" y="0"/>
                    </a:cubicBezTo>
                    <a:cubicBezTo>
                      <a:pt x="56" y="0"/>
                      <a:pt x="72" y="13"/>
                      <a:pt x="72" y="32"/>
                    </a:cubicBezTo>
                    <a:cubicBezTo>
                      <a:pt x="71" y="51"/>
                      <a:pt x="54" y="67"/>
                      <a:pt x="35" y="68"/>
                    </a:cubicBezTo>
                    <a:cubicBezTo>
                      <a:pt x="17" y="68"/>
                      <a:pt x="0" y="53"/>
                      <a:pt x="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20"/>
              <p:cNvSpPr>
                <a:spLocks/>
              </p:cNvSpPr>
              <p:nvPr/>
            </p:nvSpPr>
            <p:spPr bwMode="auto">
              <a:xfrm>
                <a:off x="481480" y="3456967"/>
                <a:ext cx="37164" cy="47954"/>
              </a:xfrm>
              <a:custGeom>
                <a:avLst/>
                <a:gdLst>
                  <a:gd name="T0" fmla="*/ 0 w 49"/>
                  <a:gd name="T1" fmla="*/ 32 h 64"/>
                  <a:gd name="T2" fmla="*/ 24 w 49"/>
                  <a:gd name="T3" fmla="*/ 0 h 64"/>
                  <a:gd name="T4" fmla="*/ 49 w 49"/>
                  <a:gd name="T5" fmla="*/ 32 h 64"/>
                  <a:gd name="T6" fmla="*/ 23 w 49"/>
                  <a:gd name="T7" fmla="*/ 64 h 64"/>
                  <a:gd name="T8" fmla="*/ 0 w 49"/>
                  <a:gd name="T9" fmla="*/ 32 h 64"/>
                </a:gdLst>
                <a:ahLst/>
                <a:cxnLst>
                  <a:cxn ang="0">
                    <a:pos x="T0" y="T1"/>
                  </a:cxn>
                  <a:cxn ang="0">
                    <a:pos x="T2" y="T3"/>
                  </a:cxn>
                  <a:cxn ang="0">
                    <a:pos x="T4" y="T5"/>
                  </a:cxn>
                  <a:cxn ang="0">
                    <a:pos x="T6" y="T7"/>
                  </a:cxn>
                  <a:cxn ang="0">
                    <a:pos x="T8" y="T9"/>
                  </a:cxn>
                </a:cxnLst>
                <a:rect l="0" t="0" r="r" b="b"/>
                <a:pathLst>
                  <a:path w="49" h="64">
                    <a:moveTo>
                      <a:pt x="0" y="32"/>
                    </a:moveTo>
                    <a:cubicBezTo>
                      <a:pt x="1" y="18"/>
                      <a:pt x="9" y="3"/>
                      <a:pt x="24" y="0"/>
                    </a:cubicBezTo>
                    <a:cubicBezTo>
                      <a:pt x="41" y="1"/>
                      <a:pt x="48" y="17"/>
                      <a:pt x="49" y="32"/>
                    </a:cubicBezTo>
                    <a:cubicBezTo>
                      <a:pt x="48" y="46"/>
                      <a:pt x="39" y="63"/>
                      <a:pt x="23" y="64"/>
                    </a:cubicBezTo>
                    <a:cubicBezTo>
                      <a:pt x="8" y="61"/>
                      <a:pt x="1" y="46"/>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21"/>
              <p:cNvSpPr>
                <a:spLocks/>
              </p:cNvSpPr>
              <p:nvPr/>
            </p:nvSpPr>
            <p:spPr bwMode="auto">
              <a:xfrm>
                <a:off x="527036" y="3454569"/>
                <a:ext cx="47954" cy="50352"/>
              </a:xfrm>
              <a:custGeom>
                <a:avLst/>
                <a:gdLst>
                  <a:gd name="T0" fmla="*/ 0 w 63"/>
                  <a:gd name="T1" fmla="*/ 35 h 67"/>
                  <a:gd name="T2" fmla="*/ 31 w 63"/>
                  <a:gd name="T3" fmla="*/ 0 h 67"/>
                  <a:gd name="T4" fmla="*/ 63 w 63"/>
                  <a:gd name="T5" fmla="*/ 33 h 67"/>
                  <a:gd name="T6" fmla="*/ 30 w 63"/>
                  <a:gd name="T7" fmla="*/ 67 h 67"/>
                  <a:gd name="T8" fmla="*/ 0 w 63"/>
                  <a:gd name="T9" fmla="*/ 35 h 67"/>
                </a:gdLst>
                <a:ahLst/>
                <a:cxnLst>
                  <a:cxn ang="0">
                    <a:pos x="T0" y="T1"/>
                  </a:cxn>
                  <a:cxn ang="0">
                    <a:pos x="T2" y="T3"/>
                  </a:cxn>
                  <a:cxn ang="0">
                    <a:pos x="T4" y="T5"/>
                  </a:cxn>
                  <a:cxn ang="0">
                    <a:pos x="T6" y="T7"/>
                  </a:cxn>
                  <a:cxn ang="0">
                    <a:pos x="T8" y="T9"/>
                  </a:cxn>
                </a:cxnLst>
                <a:rect l="0" t="0" r="r" b="b"/>
                <a:pathLst>
                  <a:path w="63" h="67">
                    <a:moveTo>
                      <a:pt x="0" y="35"/>
                    </a:moveTo>
                    <a:cubicBezTo>
                      <a:pt x="2" y="18"/>
                      <a:pt x="14" y="3"/>
                      <a:pt x="31" y="0"/>
                    </a:cubicBezTo>
                    <a:cubicBezTo>
                      <a:pt x="49" y="1"/>
                      <a:pt x="62" y="16"/>
                      <a:pt x="63" y="33"/>
                    </a:cubicBezTo>
                    <a:cubicBezTo>
                      <a:pt x="62" y="51"/>
                      <a:pt x="48" y="66"/>
                      <a:pt x="30" y="67"/>
                    </a:cubicBezTo>
                    <a:cubicBezTo>
                      <a:pt x="13" y="66"/>
                      <a:pt x="1" y="52"/>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22"/>
              <p:cNvSpPr>
                <a:spLocks/>
              </p:cNvSpPr>
              <p:nvPr/>
            </p:nvSpPr>
            <p:spPr bwMode="auto">
              <a:xfrm>
                <a:off x="579786" y="3450972"/>
                <a:ext cx="51551" cy="50352"/>
              </a:xfrm>
              <a:custGeom>
                <a:avLst/>
                <a:gdLst>
                  <a:gd name="T0" fmla="*/ 0 w 68"/>
                  <a:gd name="T1" fmla="*/ 35 h 67"/>
                  <a:gd name="T2" fmla="*/ 35 w 68"/>
                  <a:gd name="T3" fmla="*/ 0 h 67"/>
                  <a:gd name="T4" fmla="*/ 68 w 68"/>
                  <a:gd name="T5" fmla="*/ 33 h 67"/>
                  <a:gd name="T6" fmla="*/ 33 w 68"/>
                  <a:gd name="T7" fmla="*/ 67 h 67"/>
                  <a:gd name="T8" fmla="*/ 0 w 68"/>
                  <a:gd name="T9" fmla="*/ 35 h 67"/>
                </a:gdLst>
                <a:ahLst/>
                <a:cxnLst>
                  <a:cxn ang="0">
                    <a:pos x="T0" y="T1"/>
                  </a:cxn>
                  <a:cxn ang="0">
                    <a:pos x="T2" y="T3"/>
                  </a:cxn>
                  <a:cxn ang="0">
                    <a:pos x="T4" y="T5"/>
                  </a:cxn>
                  <a:cxn ang="0">
                    <a:pos x="T6" y="T7"/>
                  </a:cxn>
                  <a:cxn ang="0">
                    <a:pos x="T8" y="T9"/>
                  </a:cxn>
                </a:cxnLst>
                <a:rect l="0" t="0" r="r" b="b"/>
                <a:pathLst>
                  <a:path w="68" h="67">
                    <a:moveTo>
                      <a:pt x="0" y="35"/>
                    </a:moveTo>
                    <a:cubicBezTo>
                      <a:pt x="1" y="16"/>
                      <a:pt x="17" y="2"/>
                      <a:pt x="35" y="0"/>
                    </a:cubicBezTo>
                    <a:cubicBezTo>
                      <a:pt x="53" y="1"/>
                      <a:pt x="67" y="15"/>
                      <a:pt x="68" y="33"/>
                    </a:cubicBezTo>
                    <a:cubicBezTo>
                      <a:pt x="66" y="52"/>
                      <a:pt x="51" y="66"/>
                      <a:pt x="33" y="67"/>
                    </a:cubicBezTo>
                    <a:cubicBezTo>
                      <a:pt x="15" y="67"/>
                      <a:pt x="0" y="5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 name="Freeform 23"/>
              <p:cNvSpPr>
                <a:spLocks/>
              </p:cNvSpPr>
              <p:nvPr/>
            </p:nvSpPr>
            <p:spPr bwMode="auto">
              <a:xfrm>
                <a:off x="515047" y="3295122"/>
                <a:ext cx="28802" cy="14386"/>
              </a:xfrm>
              <a:custGeom>
                <a:avLst/>
                <a:gdLst>
                  <a:gd name="T0" fmla="*/ 4 w 34"/>
                  <a:gd name="T1" fmla="*/ 15 h 19"/>
                  <a:gd name="T2" fmla="*/ 23 w 34"/>
                  <a:gd name="T3" fmla="*/ 4 h 19"/>
                  <a:gd name="T4" fmla="*/ 31 w 34"/>
                  <a:gd name="T5" fmla="*/ 3 h 19"/>
                  <a:gd name="T6" fmla="*/ 11 w 34"/>
                  <a:gd name="T7" fmla="*/ 15 h 19"/>
                  <a:gd name="T8" fmla="*/ 4 w 34"/>
                  <a:gd name="T9" fmla="*/ 15 h 19"/>
                </a:gdLst>
                <a:ahLst/>
                <a:cxnLst>
                  <a:cxn ang="0">
                    <a:pos x="T0" y="T1"/>
                  </a:cxn>
                  <a:cxn ang="0">
                    <a:pos x="T2" y="T3"/>
                  </a:cxn>
                  <a:cxn ang="0">
                    <a:pos x="T4" y="T5"/>
                  </a:cxn>
                  <a:cxn ang="0">
                    <a:pos x="T6" y="T7"/>
                  </a:cxn>
                  <a:cxn ang="0">
                    <a:pos x="T8" y="T9"/>
                  </a:cxn>
                </a:cxnLst>
                <a:rect l="0" t="0" r="r" b="b"/>
                <a:pathLst>
                  <a:path w="34" h="19">
                    <a:moveTo>
                      <a:pt x="4" y="15"/>
                    </a:moveTo>
                    <a:cubicBezTo>
                      <a:pt x="10" y="10"/>
                      <a:pt x="16" y="7"/>
                      <a:pt x="23" y="4"/>
                    </a:cubicBezTo>
                    <a:cubicBezTo>
                      <a:pt x="24" y="4"/>
                      <a:pt x="34" y="0"/>
                      <a:pt x="31" y="3"/>
                    </a:cubicBezTo>
                    <a:cubicBezTo>
                      <a:pt x="25" y="8"/>
                      <a:pt x="18" y="12"/>
                      <a:pt x="11" y="15"/>
                    </a:cubicBezTo>
                    <a:cubicBezTo>
                      <a:pt x="10" y="16"/>
                      <a:pt x="0" y="19"/>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 name="Freeform 24"/>
              <p:cNvSpPr>
                <a:spLocks/>
              </p:cNvSpPr>
              <p:nvPr/>
            </p:nvSpPr>
            <p:spPr bwMode="auto">
              <a:xfrm>
                <a:off x="540223" y="3284332"/>
                <a:ext cx="31546" cy="14386"/>
              </a:xfrm>
              <a:custGeom>
                <a:avLst/>
                <a:gdLst>
                  <a:gd name="T0" fmla="*/ 3 w 37"/>
                  <a:gd name="T1" fmla="*/ 14 h 18"/>
                  <a:gd name="T2" fmla="*/ 23 w 37"/>
                  <a:gd name="T3" fmla="*/ 4 h 18"/>
                  <a:gd name="T4" fmla="*/ 35 w 37"/>
                  <a:gd name="T5" fmla="*/ 4 h 18"/>
                  <a:gd name="T6" fmla="*/ 14 w 37"/>
                  <a:gd name="T7" fmla="*/ 14 h 18"/>
                  <a:gd name="T8" fmla="*/ 3 w 37"/>
                  <a:gd name="T9" fmla="*/ 14 h 18"/>
                </a:gdLst>
                <a:ahLst/>
                <a:cxnLst>
                  <a:cxn ang="0">
                    <a:pos x="T0" y="T1"/>
                  </a:cxn>
                  <a:cxn ang="0">
                    <a:pos x="T2" y="T3"/>
                  </a:cxn>
                  <a:cxn ang="0">
                    <a:pos x="T4" y="T5"/>
                  </a:cxn>
                  <a:cxn ang="0">
                    <a:pos x="T6" y="T7"/>
                  </a:cxn>
                  <a:cxn ang="0">
                    <a:pos x="T8" y="T9"/>
                  </a:cxn>
                </a:cxnLst>
                <a:rect l="0" t="0" r="r" b="b"/>
                <a:pathLst>
                  <a:path w="37" h="18">
                    <a:moveTo>
                      <a:pt x="3" y="14"/>
                    </a:moveTo>
                    <a:cubicBezTo>
                      <a:pt x="9" y="9"/>
                      <a:pt x="16" y="7"/>
                      <a:pt x="23" y="4"/>
                    </a:cubicBezTo>
                    <a:cubicBezTo>
                      <a:pt x="24" y="4"/>
                      <a:pt x="37" y="0"/>
                      <a:pt x="35" y="4"/>
                    </a:cubicBezTo>
                    <a:cubicBezTo>
                      <a:pt x="29" y="9"/>
                      <a:pt x="21" y="11"/>
                      <a:pt x="14" y="14"/>
                    </a:cubicBezTo>
                    <a:cubicBezTo>
                      <a:pt x="12" y="14"/>
                      <a:pt x="0" y="18"/>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 name="Freeform 25"/>
              <p:cNvSpPr>
                <a:spLocks/>
              </p:cNvSpPr>
              <p:nvPr/>
            </p:nvSpPr>
            <p:spPr bwMode="auto">
              <a:xfrm>
                <a:off x="570195" y="3278338"/>
                <a:ext cx="31546" cy="10790"/>
              </a:xfrm>
              <a:custGeom>
                <a:avLst/>
                <a:gdLst>
                  <a:gd name="T0" fmla="*/ 2 w 37"/>
                  <a:gd name="T1" fmla="*/ 11 h 15"/>
                  <a:gd name="T2" fmla="*/ 22 w 37"/>
                  <a:gd name="T3" fmla="*/ 4 h 15"/>
                  <a:gd name="T4" fmla="*/ 37 w 37"/>
                  <a:gd name="T5" fmla="*/ 4 h 15"/>
                  <a:gd name="T6" fmla="*/ 17 w 37"/>
                  <a:gd name="T7" fmla="*/ 11 h 15"/>
                  <a:gd name="T8" fmla="*/ 2 w 37"/>
                  <a:gd name="T9" fmla="*/ 11 h 15"/>
                </a:gdLst>
                <a:ahLst/>
                <a:cxnLst>
                  <a:cxn ang="0">
                    <a:pos x="T0" y="T1"/>
                  </a:cxn>
                  <a:cxn ang="0">
                    <a:pos x="T2" y="T3"/>
                  </a:cxn>
                  <a:cxn ang="0">
                    <a:pos x="T4" y="T5"/>
                  </a:cxn>
                  <a:cxn ang="0">
                    <a:pos x="T6" y="T7"/>
                  </a:cxn>
                  <a:cxn ang="0">
                    <a:pos x="T8" y="T9"/>
                  </a:cxn>
                </a:cxnLst>
                <a:rect l="0" t="0" r="r" b="b"/>
                <a:pathLst>
                  <a:path w="37" h="15">
                    <a:moveTo>
                      <a:pt x="2" y="11"/>
                    </a:moveTo>
                    <a:cubicBezTo>
                      <a:pt x="7" y="6"/>
                      <a:pt x="15" y="5"/>
                      <a:pt x="22" y="4"/>
                    </a:cubicBezTo>
                    <a:cubicBezTo>
                      <a:pt x="24" y="3"/>
                      <a:pt x="37" y="0"/>
                      <a:pt x="37" y="4"/>
                    </a:cubicBezTo>
                    <a:cubicBezTo>
                      <a:pt x="34" y="10"/>
                      <a:pt x="23" y="10"/>
                      <a:pt x="17" y="11"/>
                    </a:cubicBezTo>
                    <a:cubicBezTo>
                      <a:pt x="15" y="12"/>
                      <a:pt x="0" y="15"/>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 name="Freeform 26"/>
              <p:cNvSpPr>
                <a:spLocks/>
              </p:cNvSpPr>
              <p:nvPr/>
            </p:nvSpPr>
            <p:spPr bwMode="auto">
              <a:xfrm>
                <a:off x="483877" y="3317900"/>
                <a:ext cx="24687" cy="16784"/>
              </a:xfrm>
              <a:custGeom>
                <a:avLst/>
                <a:gdLst>
                  <a:gd name="T0" fmla="*/ 3 w 29"/>
                  <a:gd name="T1" fmla="*/ 18 h 23"/>
                  <a:gd name="T2" fmla="*/ 21 w 29"/>
                  <a:gd name="T3" fmla="*/ 3 h 23"/>
                  <a:gd name="T4" fmla="*/ 25 w 29"/>
                  <a:gd name="T5" fmla="*/ 4 h 23"/>
                  <a:gd name="T6" fmla="*/ 6 w 29"/>
                  <a:gd name="T7" fmla="*/ 21 h 23"/>
                  <a:gd name="T8" fmla="*/ 3 w 29"/>
                  <a:gd name="T9" fmla="*/ 18 h 23"/>
                </a:gdLst>
                <a:ahLst/>
                <a:cxnLst>
                  <a:cxn ang="0">
                    <a:pos x="T0" y="T1"/>
                  </a:cxn>
                  <a:cxn ang="0">
                    <a:pos x="T2" y="T3"/>
                  </a:cxn>
                  <a:cxn ang="0">
                    <a:pos x="T4" y="T5"/>
                  </a:cxn>
                  <a:cxn ang="0">
                    <a:pos x="T6" y="T7"/>
                  </a:cxn>
                  <a:cxn ang="0">
                    <a:pos x="T8" y="T9"/>
                  </a:cxn>
                </a:cxnLst>
                <a:rect l="0" t="0" r="r" b="b"/>
                <a:pathLst>
                  <a:path w="29" h="23">
                    <a:moveTo>
                      <a:pt x="3" y="18"/>
                    </a:moveTo>
                    <a:cubicBezTo>
                      <a:pt x="8" y="12"/>
                      <a:pt x="14" y="7"/>
                      <a:pt x="21" y="3"/>
                    </a:cubicBezTo>
                    <a:cubicBezTo>
                      <a:pt x="24" y="2"/>
                      <a:pt x="29" y="0"/>
                      <a:pt x="25" y="4"/>
                    </a:cubicBezTo>
                    <a:cubicBezTo>
                      <a:pt x="20" y="11"/>
                      <a:pt x="13" y="16"/>
                      <a:pt x="6" y="21"/>
                    </a:cubicBezTo>
                    <a:cubicBezTo>
                      <a:pt x="2" y="23"/>
                      <a:pt x="0" y="22"/>
                      <a:pt x="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9" name="Freeform 27"/>
              <p:cNvSpPr>
                <a:spLocks/>
              </p:cNvSpPr>
              <p:nvPr/>
            </p:nvSpPr>
            <p:spPr bwMode="auto">
              <a:xfrm>
                <a:off x="503059" y="3304713"/>
                <a:ext cx="31546" cy="17983"/>
              </a:xfrm>
              <a:custGeom>
                <a:avLst/>
                <a:gdLst>
                  <a:gd name="T0" fmla="*/ 4 w 37"/>
                  <a:gd name="T1" fmla="*/ 19 h 24"/>
                  <a:gd name="T2" fmla="*/ 25 w 37"/>
                  <a:gd name="T3" fmla="*/ 4 h 24"/>
                  <a:gd name="T4" fmla="*/ 33 w 37"/>
                  <a:gd name="T5" fmla="*/ 5 h 24"/>
                  <a:gd name="T6" fmla="*/ 11 w 37"/>
                  <a:gd name="T7" fmla="*/ 20 h 24"/>
                  <a:gd name="T8" fmla="*/ 4 w 37"/>
                  <a:gd name="T9" fmla="*/ 19 h 24"/>
                </a:gdLst>
                <a:ahLst/>
                <a:cxnLst>
                  <a:cxn ang="0">
                    <a:pos x="T0" y="T1"/>
                  </a:cxn>
                  <a:cxn ang="0">
                    <a:pos x="T2" y="T3"/>
                  </a:cxn>
                  <a:cxn ang="0">
                    <a:pos x="T4" y="T5"/>
                  </a:cxn>
                  <a:cxn ang="0">
                    <a:pos x="T6" y="T7"/>
                  </a:cxn>
                  <a:cxn ang="0">
                    <a:pos x="T8" y="T9"/>
                  </a:cxn>
                </a:cxnLst>
                <a:rect l="0" t="0" r="r" b="b"/>
                <a:pathLst>
                  <a:path w="37" h="24">
                    <a:moveTo>
                      <a:pt x="4" y="19"/>
                    </a:moveTo>
                    <a:cubicBezTo>
                      <a:pt x="10" y="12"/>
                      <a:pt x="17" y="8"/>
                      <a:pt x="25" y="4"/>
                    </a:cubicBezTo>
                    <a:cubicBezTo>
                      <a:pt x="27" y="3"/>
                      <a:pt x="37" y="0"/>
                      <a:pt x="33" y="5"/>
                    </a:cubicBezTo>
                    <a:cubicBezTo>
                      <a:pt x="27" y="12"/>
                      <a:pt x="19" y="16"/>
                      <a:pt x="11" y="20"/>
                    </a:cubicBezTo>
                    <a:cubicBezTo>
                      <a:pt x="8" y="22"/>
                      <a:pt x="0" y="24"/>
                      <a:pt x="4"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0" name="Freeform 28"/>
              <p:cNvSpPr>
                <a:spLocks/>
              </p:cNvSpPr>
              <p:nvPr/>
            </p:nvSpPr>
            <p:spPr bwMode="auto">
              <a:xfrm>
                <a:off x="452707" y="3345474"/>
                <a:ext cx="21945" cy="22778"/>
              </a:xfrm>
              <a:custGeom>
                <a:avLst/>
                <a:gdLst>
                  <a:gd name="T0" fmla="*/ 5 w 25"/>
                  <a:gd name="T1" fmla="*/ 21 h 30"/>
                  <a:gd name="T2" fmla="*/ 20 w 25"/>
                  <a:gd name="T3" fmla="*/ 3 h 30"/>
                  <a:gd name="T4" fmla="*/ 21 w 25"/>
                  <a:gd name="T5" fmla="*/ 8 h 30"/>
                  <a:gd name="T6" fmla="*/ 5 w 25"/>
                  <a:gd name="T7" fmla="*/ 27 h 30"/>
                  <a:gd name="T8" fmla="*/ 5 w 25"/>
                  <a:gd name="T9" fmla="*/ 21 h 30"/>
                </a:gdLst>
                <a:ahLst/>
                <a:cxnLst>
                  <a:cxn ang="0">
                    <a:pos x="T0" y="T1"/>
                  </a:cxn>
                  <a:cxn ang="0">
                    <a:pos x="T2" y="T3"/>
                  </a:cxn>
                  <a:cxn ang="0">
                    <a:pos x="T4" y="T5"/>
                  </a:cxn>
                  <a:cxn ang="0">
                    <a:pos x="T6" y="T7"/>
                  </a:cxn>
                  <a:cxn ang="0">
                    <a:pos x="T8" y="T9"/>
                  </a:cxn>
                </a:cxnLst>
                <a:rect l="0" t="0" r="r" b="b"/>
                <a:pathLst>
                  <a:path w="25" h="30">
                    <a:moveTo>
                      <a:pt x="5" y="21"/>
                    </a:moveTo>
                    <a:cubicBezTo>
                      <a:pt x="9" y="14"/>
                      <a:pt x="14" y="8"/>
                      <a:pt x="20" y="3"/>
                    </a:cubicBezTo>
                    <a:cubicBezTo>
                      <a:pt x="25" y="0"/>
                      <a:pt x="23" y="5"/>
                      <a:pt x="21" y="8"/>
                    </a:cubicBezTo>
                    <a:cubicBezTo>
                      <a:pt x="17" y="15"/>
                      <a:pt x="11" y="21"/>
                      <a:pt x="5" y="27"/>
                    </a:cubicBezTo>
                    <a:cubicBezTo>
                      <a:pt x="0" y="30"/>
                      <a:pt x="4" y="23"/>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1" name="Freeform 29"/>
              <p:cNvSpPr>
                <a:spLocks/>
              </p:cNvSpPr>
              <p:nvPr/>
            </p:nvSpPr>
            <p:spPr bwMode="auto">
              <a:xfrm>
                <a:off x="469491" y="3333485"/>
                <a:ext cx="24687" cy="22778"/>
              </a:xfrm>
              <a:custGeom>
                <a:avLst/>
                <a:gdLst>
                  <a:gd name="T0" fmla="*/ 3 w 29"/>
                  <a:gd name="T1" fmla="*/ 22 h 31"/>
                  <a:gd name="T2" fmla="*/ 22 w 29"/>
                  <a:gd name="T3" fmla="*/ 3 h 31"/>
                  <a:gd name="T4" fmla="*/ 26 w 29"/>
                  <a:gd name="T5" fmla="*/ 7 h 31"/>
                  <a:gd name="T6" fmla="*/ 6 w 29"/>
                  <a:gd name="T7" fmla="*/ 27 h 31"/>
                  <a:gd name="T8" fmla="*/ 3 w 29"/>
                  <a:gd name="T9" fmla="*/ 22 h 31"/>
                </a:gdLst>
                <a:ahLst/>
                <a:cxnLst>
                  <a:cxn ang="0">
                    <a:pos x="T0" y="T1"/>
                  </a:cxn>
                  <a:cxn ang="0">
                    <a:pos x="T2" y="T3"/>
                  </a:cxn>
                  <a:cxn ang="0">
                    <a:pos x="T4" y="T5"/>
                  </a:cxn>
                  <a:cxn ang="0">
                    <a:pos x="T6" y="T7"/>
                  </a:cxn>
                  <a:cxn ang="0">
                    <a:pos x="T8" y="T9"/>
                  </a:cxn>
                </a:cxnLst>
                <a:rect l="0" t="0" r="r" b="b"/>
                <a:pathLst>
                  <a:path w="29" h="31">
                    <a:moveTo>
                      <a:pt x="3" y="22"/>
                    </a:moveTo>
                    <a:cubicBezTo>
                      <a:pt x="8" y="14"/>
                      <a:pt x="15" y="8"/>
                      <a:pt x="22" y="3"/>
                    </a:cubicBezTo>
                    <a:cubicBezTo>
                      <a:pt x="27" y="0"/>
                      <a:pt x="29" y="2"/>
                      <a:pt x="26" y="7"/>
                    </a:cubicBezTo>
                    <a:cubicBezTo>
                      <a:pt x="20" y="15"/>
                      <a:pt x="14" y="22"/>
                      <a:pt x="6" y="27"/>
                    </a:cubicBezTo>
                    <a:cubicBezTo>
                      <a:pt x="0" y="31"/>
                      <a:pt x="1" y="25"/>
                      <a:pt x="3"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2" name="Freeform 30"/>
              <p:cNvSpPr>
                <a:spLocks/>
              </p:cNvSpPr>
              <p:nvPr/>
            </p:nvSpPr>
            <p:spPr bwMode="auto">
              <a:xfrm>
                <a:off x="640927" y="3292724"/>
                <a:ext cx="37164" cy="16784"/>
              </a:xfrm>
              <a:custGeom>
                <a:avLst/>
                <a:gdLst>
                  <a:gd name="T0" fmla="*/ 0 w 51"/>
                  <a:gd name="T1" fmla="*/ 9 h 22"/>
                  <a:gd name="T2" fmla="*/ 21 w 51"/>
                  <a:gd name="T3" fmla="*/ 1 h 22"/>
                  <a:gd name="T4" fmla="*/ 48 w 51"/>
                  <a:gd name="T5" fmla="*/ 12 h 22"/>
                  <a:gd name="T6" fmla="*/ 28 w 51"/>
                  <a:gd name="T7" fmla="*/ 22 h 22"/>
                  <a:gd name="T8" fmla="*/ 0 w 51"/>
                  <a:gd name="T9" fmla="*/ 9 h 22"/>
                </a:gdLst>
                <a:ahLst/>
                <a:cxnLst>
                  <a:cxn ang="0">
                    <a:pos x="T0" y="T1"/>
                  </a:cxn>
                  <a:cxn ang="0">
                    <a:pos x="T2" y="T3"/>
                  </a:cxn>
                  <a:cxn ang="0">
                    <a:pos x="T4" y="T5"/>
                  </a:cxn>
                  <a:cxn ang="0">
                    <a:pos x="T6" y="T7"/>
                  </a:cxn>
                  <a:cxn ang="0">
                    <a:pos x="T8" y="T9"/>
                  </a:cxn>
                </a:cxnLst>
                <a:rect l="0" t="0" r="r" b="b"/>
                <a:pathLst>
                  <a:path w="51" h="22">
                    <a:moveTo>
                      <a:pt x="0" y="9"/>
                    </a:moveTo>
                    <a:cubicBezTo>
                      <a:pt x="0" y="0"/>
                      <a:pt x="15" y="0"/>
                      <a:pt x="21" y="1"/>
                    </a:cubicBezTo>
                    <a:cubicBezTo>
                      <a:pt x="30" y="1"/>
                      <a:pt x="43" y="4"/>
                      <a:pt x="48" y="12"/>
                    </a:cubicBezTo>
                    <a:cubicBezTo>
                      <a:pt x="51" y="22"/>
                      <a:pt x="34" y="22"/>
                      <a:pt x="28" y="22"/>
                    </a:cubicBezTo>
                    <a:cubicBezTo>
                      <a:pt x="19" y="21"/>
                      <a:pt x="4" y="1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Freeform 31"/>
              <p:cNvSpPr>
                <a:spLocks/>
              </p:cNvSpPr>
              <p:nvPr/>
            </p:nvSpPr>
            <p:spPr bwMode="auto">
              <a:xfrm>
                <a:off x="439520" y="3365854"/>
                <a:ext cx="21945" cy="28772"/>
              </a:xfrm>
              <a:custGeom>
                <a:avLst/>
                <a:gdLst>
                  <a:gd name="T0" fmla="*/ 6 w 26"/>
                  <a:gd name="T1" fmla="*/ 24 h 38"/>
                  <a:gd name="T2" fmla="*/ 20 w 26"/>
                  <a:gd name="T3" fmla="*/ 4 h 38"/>
                  <a:gd name="T4" fmla="*/ 21 w 26"/>
                  <a:gd name="T5" fmla="*/ 12 h 38"/>
                  <a:gd name="T6" fmla="*/ 6 w 26"/>
                  <a:gd name="T7" fmla="*/ 34 h 38"/>
                  <a:gd name="T8" fmla="*/ 6 w 26"/>
                  <a:gd name="T9" fmla="*/ 24 h 38"/>
                </a:gdLst>
                <a:ahLst/>
                <a:cxnLst>
                  <a:cxn ang="0">
                    <a:pos x="T0" y="T1"/>
                  </a:cxn>
                  <a:cxn ang="0">
                    <a:pos x="T2" y="T3"/>
                  </a:cxn>
                  <a:cxn ang="0">
                    <a:pos x="T4" y="T5"/>
                  </a:cxn>
                  <a:cxn ang="0">
                    <a:pos x="T6" y="T7"/>
                  </a:cxn>
                  <a:cxn ang="0">
                    <a:pos x="T8" y="T9"/>
                  </a:cxn>
                </a:cxnLst>
                <a:rect l="0" t="0" r="r" b="b"/>
                <a:pathLst>
                  <a:path w="26" h="38">
                    <a:moveTo>
                      <a:pt x="6" y="24"/>
                    </a:moveTo>
                    <a:cubicBezTo>
                      <a:pt x="10" y="17"/>
                      <a:pt x="14" y="10"/>
                      <a:pt x="20" y="4"/>
                    </a:cubicBezTo>
                    <a:cubicBezTo>
                      <a:pt x="26" y="0"/>
                      <a:pt x="22" y="10"/>
                      <a:pt x="21" y="12"/>
                    </a:cubicBezTo>
                    <a:cubicBezTo>
                      <a:pt x="17" y="20"/>
                      <a:pt x="12" y="29"/>
                      <a:pt x="6" y="34"/>
                    </a:cubicBezTo>
                    <a:cubicBezTo>
                      <a:pt x="0" y="38"/>
                      <a:pt x="5" y="26"/>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4" name="Freeform 32"/>
              <p:cNvSpPr>
                <a:spLocks/>
              </p:cNvSpPr>
              <p:nvPr/>
            </p:nvSpPr>
            <p:spPr bwMode="auto">
              <a:xfrm>
                <a:off x="453906" y="3353866"/>
                <a:ext cx="26059" cy="31170"/>
              </a:xfrm>
              <a:custGeom>
                <a:avLst/>
                <a:gdLst>
                  <a:gd name="T0" fmla="*/ 4 w 30"/>
                  <a:gd name="T1" fmla="*/ 26 h 40"/>
                  <a:gd name="T2" fmla="*/ 23 w 30"/>
                  <a:gd name="T3" fmla="*/ 4 h 40"/>
                  <a:gd name="T4" fmla="*/ 26 w 30"/>
                  <a:gd name="T5" fmla="*/ 12 h 40"/>
                  <a:gd name="T6" fmla="*/ 7 w 30"/>
                  <a:gd name="T7" fmla="*/ 36 h 40"/>
                  <a:gd name="T8" fmla="*/ 4 w 30"/>
                  <a:gd name="T9" fmla="*/ 26 h 40"/>
                </a:gdLst>
                <a:ahLst/>
                <a:cxnLst>
                  <a:cxn ang="0">
                    <a:pos x="T0" y="T1"/>
                  </a:cxn>
                  <a:cxn ang="0">
                    <a:pos x="T2" y="T3"/>
                  </a:cxn>
                  <a:cxn ang="0">
                    <a:pos x="T4" y="T5"/>
                  </a:cxn>
                  <a:cxn ang="0">
                    <a:pos x="T6" y="T7"/>
                  </a:cxn>
                  <a:cxn ang="0">
                    <a:pos x="T8" y="T9"/>
                  </a:cxn>
                </a:cxnLst>
                <a:rect l="0" t="0" r="r" b="b"/>
                <a:pathLst>
                  <a:path w="30" h="40">
                    <a:moveTo>
                      <a:pt x="4" y="26"/>
                    </a:moveTo>
                    <a:cubicBezTo>
                      <a:pt x="9" y="17"/>
                      <a:pt x="15" y="10"/>
                      <a:pt x="23" y="4"/>
                    </a:cubicBezTo>
                    <a:cubicBezTo>
                      <a:pt x="30" y="0"/>
                      <a:pt x="29" y="8"/>
                      <a:pt x="26" y="12"/>
                    </a:cubicBezTo>
                    <a:cubicBezTo>
                      <a:pt x="22" y="21"/>
                      <a:pt x="15" y="30"/>
                      <a:pt x="7" y="36"/>
                    </a:cubicBezTo>
                    <a:cubicBezTo>
                      <a:pt x="0" y="40"/>
                      <a:pt x="3" y="29"/>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33"/>
              <p:cNvSpPr>
                <a:spLocks/>
              </p:cNvSpPr>
              <p:nvPr/>
            </p:nvSpPr>
            <p:spPr bwMode="auto">
              <a:xfrm>
                <a:off x="543820" y="3317900"/>
                <a:ext cx="44358" cy="27574"/>
              </a:xfrm>
              <a:custGeom>
                <a:avLst/>
                <a:gdLst>
                  <a:gd name="T0" fmla="*/ 3 w 58"/>
                  <a:gd name="T1" fmla="*/ 22 h 37"/>
                  <a:gd name="T2" fmla="*/ 33 w 58"/>
                  <a:gd name="T3" fmla="*/ 1 h 37"/>
                  <a:gd name="T4" fmla="*/ 56 w 58"/>
                  <a:gd name="T5" fmla="*/ 12 h 37"/>
                  <a:gd name="T6" fmla="*/ 24 w 58"/>
                  <a:gd name="T7" fmla="*/ 35 h 37"/>
                  <a:gd name="T8" fmla="*/ 3 w 58"/>
                  <a:gd name="T9" fmla="*/ 22 h 37"/>
                </a:gdLst>
                <a:ahLst/>
                <a:cxnLst>
                  <a:cxn ang="0">
                    <a:pos x="T0" y="T1"/>
                  </a:cxn>
                  <a:cxn ang="0">
                    <a:pos x="T2" y="T3"/>
                  </a:cxn>
                  <a:cxn ang="0">
                    <a:pos x="T4" y="T5"/>
                  </a:cxn>
                  <a:cxn ang="0">
                    <a:pos x="T6" y="T7"/>
                  </a:cxn>
                  <a:cxn ang="0">
                    <a:pos x="T8" y="T9"/>
                  </a:cxn>
                </a:cxnLst>
                <a:rect l="0" t="0" r="r" b="b"/>
                <a:pathLst>
                  <a:path w="58" h="37">
                    <a:moveTo>
                      <a:pt x="3" y="22"/>
                    </a:moveTo>
                    <a:cubicBezTo>
                      <a:pt x="8" y="10"/>
                      <a:pt x="21" y="4"/>
                      <a:pt x="33" y="1"/>
                    </a:cubicBezTo>
                    <a:cubicBezTo>
                      <a:pt x="42" y="0"/>
                      <a:pt x="58" y="0"/>
                      <a:pt x="56" y="12"/>
                    </a:cubicBezTo>
                    <a:cubicBezTo>
                      <a:pt x="53" y="26"/>
                      <a:pt x="36" y="33"/>
                      <a:pt x="24" y="35"/>
                    </a:cubicBezTo>
                    <a:cubicBezTo>
                      <a:pt x="15" y="37"/>
                      <a:pt x="0" y="35"/>
                      <a:pt x="3"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34"/>
              <p:cNvSpPr>
                <a:spLocks/>
              </p:cNvSpPr>
              <p:nvPr/>
            </p:nvSpPr>
            <p:spPr bwMode="auto">
              <a:xfrm>
                <a:off x="594172" y="3311906"/>
                <a:ext cx="44358" cy="26375"/>
              </a:xfrm>
              <a:custGeom>
                <a:avLst/>
                <a:gdLst>
                  <a:gd name="T0" fmla="*/ 1 w 59"/>
                  <a:gd name="T1" fmla="*/ 18 h 35"/>
                  <a:gd name="T2" fmla="*/ 31 w 59"/>
                  <a:gd name="T3" fmla="*/ 0 h 35"/>
                  <a:gd name="T4" fmla="*/ 59 w 59"/>
                  <a:gd name="T5" fmla="*/ 15 h 35"/>
                  <a:gd name="T6" fmla="*/ 29 w 59"/>
                  <a:gd name="T7" fmla="*/ 35 h 35"/>
                  <a:gd name="T8" fmla="*/ 1 w 59"/>
                  <a:gd name="T9" fmla="*/ 18 h 35"/>
                </a:gdLst>
                <a:ahLst/>
                <a:cxnLst>
                  <a:cxn ang="0">
                    <a:pos x="T0" y="T1"/>
                  </a:cxn>
                  <a:cxn ang="0">
                    <a:pos x="T2" y="T3"/>
                  </a:cxn>
                  <a:cxn ang="0">
                    <a:pos x="T4" y="T5"/>
                  </a:cxn>
                  <a:cxn ang="0">
                    <a:pos x="T6" y="T7"/>
                  </a:cxn>
                  <a:cxn ang="0">
                    <a:pos x="T8" y="T9"/>
                  </a:cxn>
                </a:cxnLst>
                <a:rect l="0" t="0" r="r" b="b"/>
                <a:pathLst>
                  <a:path w="59" h="35">
                    <a:moveTo>
                      <a:pt x="1" y="18"/>
                    </a:moveTo>
                    <a:cubicBezTo>
                      <a:pt x="4" y="6"/>
                      <a:pt x="20" y="1"/>
                      <a:pt x="31" y="0"/>
                    </a:cubicBezTo>
                    <a:cubicBezTo>
                      <a:pt x="41" y="0"/>
                      <a:pt x="57" y="3"/>
                      <a:pt x="59" y="15"/>
                    </a:cubicBezTo>
                    <a:cubicBezTo>
                      <a:pt x="58" y="29"/>
                      <a:pt x="40" y="34"/>
                      <a:pt x="29" y="35"/>
                    </a:cubicBezTo>
                    <a:cubicBezTo>
                      <a:pt x="19" y="35"/>
                      <a:pt x="0" y="32"/>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Freeform 35"/>
              <p:cNvSpPr>
                <a:spLocks/>
              </p:cNvSpPr>
              <p:nvPr/>
            </p:nvSpPr>
            <p:spPr bwMode="auto">
              <a:xfrm>
                <a:off x="644524" y="3311906"/>
                <a:ext cx="41960" cy="27574"/>
              </a:xfrm>
              <a:custGeom>
                <a:avLst/>
                <a:gdLst>
                  <a:gd name="T0" fmla="*/ 0 w 57"/>
                  <a:gd name="T1" fmla="*/ 15 h 36"/>
                  <a:gd name="T2" fmla="*/ 24 w 57"/>
                  <a:gd name="T3" fmla="*/ 1 h 36"/>
                  <a:gd name="T4" fmla="*/ 55 w 57"/>
                  <a:gd name="T5" fmla="*/ 19 h 36"/>
                  <a:gd name="T6" fmla="*/ 31 w 57"/>
                  <a:gd name="T7" fmla="*/ 35 h 36"/>
                  <a:gd name="T8" fmla="*/ 0 w 57"/>
                  <a:gd name="T9" fmla="*/ 15 h 36"/>
                </a:gdLst>
                <a:ahLst/>
                <a:cxnLst>
                  <a:cxn ang="0">
                    <a:pos x="T0" y="T1"/>
                  </a:cxn>
                  <a:cxn ang="0">
                    <a:pos x="T2" y="T3"/>
                  </a:cxn>
                  <a:cxn ang="0">
                    <a:pos x="T4" y="T5"/>
                  </a:cxn>
                  <a:cxn ang="0">
                    <a:pos x="T6" y="T7"/>
                  </a:cxn>
                  <a:cxn ang="0">
                    <a:pos x="T8" y="T9"/>
                  </a:cxn>
                </a:cxnLst>
                <a:rect l="0" t="0" r="r" b="b"/>
                <a:pathLst>
                  <a:path w="57" h="36">
                    <a:moveTo>
                      <a:pt x="0" y="15"/>
                    </a:moveTo>
                    <a:cubicBezTo>
                      <a:pt x="0" y="3"/>
                      <a:pt x="15" y="0"/>
                      <a:pt x="24" y="1"/>
                    </a:cubicBezTo>
                    <a:cubicBezTo>
                      <a:pt x="36" y="2"/>
                      <a:pt x="50" y="7"/>
                      <a:pt x="55" y="19"/>
                    </a:cubicBezTo>
                    <a:cubicBezTo>
                      <a:pt x="57" y="32"/>
                      <a:pt x="41" y="36"/>
                      <a:pt x="31" y="35"/>
                    </a:cubicBezTo>
                    <a:cubicBezTo>
                      <a:pt x="19" y="34"/>
                      <a:pt x="3" y="29"/>
                      <a:pt x="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8" name="Freeform 36"/>
              <p:cNvSpPr>
                <a:spLocks/>
              </p:cNvSpPr>
              <p:nvPr/>
            </p:nvSpPr>
            <p:spPr bwMode="auto">
              <a:xfrm>
                <a:off x="690080" y="3317900"/>
                <a:ext cx="38363" cy="27574"/>
              </a:xfrm>
              <a:custGeom>
                <a:avLst/>
                <a:gdLst>
                  <a:gd name="T0" fmla="*/ 2 w 51"/>
                  <a:gd name="T1" fmla="*/ 13 h 37"/>
                  <a:gd name="T2" fmla="*/ 19 w 51"/>
                  <a:gd name="T3" fmla="*/ 1 h 37"/>
                  <a:gd name="T4" fmla="*/ 48 w 51"/>
                  <a:gd name="T5" fmla="*/ 22 h 37"/>
                  <a:gd name="T6" fmla="*/ 32 w 51"/>
                  <a:gd name="T7" fmla="*/ 36 h 37"/>
                  <a:gd name="T8" fmla="*/ 2 w 51"/>
                  <a:gd name="T9" fmla="*/ 13 h 37"/>
                </a:gdLst>
                <a:ahLst/>
                <a:cxnLst>
                  <a:cxn ang="0">
                    <a:pos x="T0" y="T1"/>
                  </a:cxn>
                  <a:cxn ang="0">
                    <a:pos x="T2" y="T3"/>
                  </a:cxn>
                  <a:cxn ang="0">
                    <a:pos x="T4" y="T5"/>
                  </a:cxn>
                  <a:cxn ang="0">
                    <a:pos x="T6" y="T7"/>
                  </a:cxn>
                  <a:cxn ang="0">
                    <a:pos x="T8" y="T9"/>
                  </a:cxn>
                </a:cxnLst>
                <a:rect l="0" t="0" r="r" b="b"/>
                <a:pathLst>
                  <a:path w="51" h="37">
                    <a:moveTo>
                      <a:pt x="2" y="13"/>
                    </a:moveTo>
                    <a:cubicBezTo>
                      <a:pt x="0" y="3"/>
                      <a:pt x="11" y="0"/>
                      <a:pt x="19" y="1"/>
                    </a:cubicBezTo>
                    <a:cubicBezTo>
                      <a:pt x="31" y="4"/>
                      <a:pt x="42" y="11"/>
                      <a:pt x="48" y="22"/>
                    </a:cubicBezTo>
                    <a:cubicBezTo>
                      <a:pt x="51" y="33"/>
                      <a:pt x="41" y="37"/>
                      <a:pt x="32" y="36"/>
                    </a:cubicBezTo>
                    <a:cubicBezTo>
                      <a:pt x="20" y="33"/>
                      <a:pt x="7" y="26"/>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 name="Freeform 37"/>
              <p:cNvSpPr>
                <a:spLocks/>
              </p:cNvSpPr>
              <p:nvPr/>
            </p:nvSpPr>
            <p:spPr bwMode="auto">
              <a:xfrm>
                <a:off x="428730" y="3393428"/>
                <a:ext cx="19202" cy="32369"/>
              </a:xfrm>
              <a:custGeom>
                <a:avLst/>
                <a:gdLst>
                  <a:gd name="T0" fmla="*/ 5 w 23"/>
                  <a:gd name="T1" fmla="*/ 25 h 42"/>
                  <a:gd name="T2" fmla="*/ 17 w 23"/>
                  <a:gd name="T3" fmla="*/ 4 h 42"/>
                  <a:gd name="T4" fmla="*/ 18 w 23"/>
                  <a:gd name="T5" fmla="*/ 17 h 42"/>
                  <a:gd name="T6" fmla="*/ 5 w 23"/>
                  <a:gd name="T7" fmla="*/ 40 h 42"/>
                  <a:gd name="T8" fmla="*/ 5 w 23"/>
                  <a:gd name="T9" fmla="*/ 25 h 42"/>
                </a:gdLst>
                <a:ahLst/>
                <a:cxnLst>
                  <a:cxn ang="0">
                    <a:pos x="T0" y="T1"/>
                  </a:cxn>
                  <a:cxn ang="0">
                    <a:pos x="T2" y="T3"/>
                  </a:cxn>
                  <a:cxn ang="0">
                    <a:pos x="T4" y="T5"/>
                  </a:cxn>
                  <a:cxn ang="0">
                    <a:pos x="T6" y="T7"/>
                  </a:cxn>
                  <a:cxn ang="0">
                    <a:pos x="T8" y="T9"/>
                  </a:cxn>
                </a:cxnLst>
                <a:rect l="0" t="0" r="r" b="b"/>
                <a:pathLst>
                  <a:path w="23" h="42">
                    <a:moveTo>
                      <a:pt x="5" y="25"/>
                    </a:moveTo>
                    <a:cubicBezTo>
                      <a:pt x="8" y="18"/>
                      <a:pt x="11" y="9"/>
                      <a:pt x="17" y="4"/>
                    </a:cubicBezTo>
                    <a:cubicBezTo>
                      <a:pt x="23" y="0"/>
                      <a:pt x="19" y="15"/>
                      <a:pt x="18" y="17"/>
                    </a:cubicBezTo>
                    <a:cubicBezTo>
                      <a:pt x="15" y="25"/>
                      <a:pt x="12" y="35"/>
                      <a:pt x="5" y="40"/>
                    </a:cubicBezTo>
                    <a:cubicBezTo>
                      <a:pt x="0" y="42"/>
                      <a:pt x="4" y="28"/>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 name="Freeform 38"/>
              <p:cNvSpPr>
                <a:spLocks/>
              </p:cNvSpPr>
              <p:nvPr/>
            </p:nvSpPr>
            <p:spPr bwMode="auto">
              <a:xfrm>
                <a:off x="440719" y="3382638"/>
                <a:ext cx="26059" cy="35966"/>
              </a:xfrm>
              <a:custGeom>
                <a:avLst/>
                <a:gdLst>
                  <a:gd name="T0" fmla="*/ 5 w 30"/>
                  <a:gd name="T1" fmla="*/ 29 h 47"/>
                  <a:gd name="T2" fmla="*/ 22 w 30"/>
                  <a:gd name="T3" fmla="*/ 4 h 47"/>
                  <a:gd name="T4" fmla="*/ 26 w 30"/>
                  <a:gd name="T5" fmla="*/ 18 h 47"/>
                  <a:gd name="T6" fmla="*/ 8 w 30"/>
                  <a:gd name="T7" fmla="*/ 44 h 47"/>
                  <a:gd name="T8" fmla="*/ 5 w 30"/>
                  <a:gd name="T9" fmla="*/ 29 h 47"/>
                </a:gdLst>
                <a:ahLst/>
                <a:cxnLst>
                  <a:cxn ang="0">
                    <a:pos x="T0" y="T1"/>
                  </a:cxn>
                  <a:cxn ang="0">
                    <a:pos x="T2" y="T3"/>
                  </a:cxn>
                  <a:cxn ang="0">
                    <a:pos x="T4" y="T5"/>
                  </a:cxn>
                  <a:cxn ang="0">
                    <a:pos x="T6" y="T7"/>
                  </a:cxn>
                  <a:cxn ang="0">
                    <a:pos x="T8" y="T9"/>
                  </a:cxn>
                </a:cxnLst>
                <a:rect l="0" t="0" r="r" b="b"/>
                <a:pathLst>
                  <a:path w="30" h="47">
                    <a:moveTo>
                      <a:pt x="5" y="29"/>
                    </a:moveTo>
                    <a:cubicBezTo>
                      <a:pt x="9" y="19"/>
                      <a:pt x="14" y="10"/>
                      <a:pt x="22" y="4"/>
                    </a:cubicBezTo>
                    <a:cubicBezTo>
                      <a:pt x="30" y="0"/>
                      <a:pt x="27" y="14"/>
                      <a:pt x="26" y="18"/>
                    </a:cubicBezTo>
                    <a:cubicBezTo>
                      <a:pt x="23" y="27"/>
                      <a:pt x="18" y="39"/>
                      <a:pt x="8" y="44"/>
                    </a:cubicBezTo>
                    <a:cubicBezTo>
                      <a:pt x="0" y="47"/>
                      <a:pt x="4" y="32"/>
                      <a:pt x="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1" name="Freeform 39"/>
              <p:cNvSpPr>
                <a:spLocks/>
              </p:cNvSpPr>
              <p:nvPr/>
            </p:nvSpPr>
            <p:spPr bwMode="auto">
              <a:xfrm>
                <a:off x="536627" y="3349070"/>
                <a:ext cx="47954" cy="39562"/>
              </a:xfrm>
              <a:custGeom>
                <a:avLst/>
                <a:gdLst>
                  <a:gd name="T0" fmla="*/ 2 w 63"/>
                  <a:gd name="T1" fmla="*/ 30 h 53"/>
                  <a:gd name="T2" fmla="*/ 35 w 63"/>
                  <a:gd name="T3" fmla="*/ 1 h 53"/>
                  <a:gd name="T4" fmla="*/ 62 w 63"/>
                  <a:gd name="T5" fmla="*/ 21 h 53"/>
                  <a:gd name="T6" fmla="*/ 26 w 63"/>
                  <a:gd name="T7" fmla="*/ 52 h 53"/>
                  <a:gd name="T8" fmla="*/ 2 w 63"/>
                  <a:gd name="T9" fmla="*/ 30 h 53"/>
                </a:gdLst>
                <a:ahLst/>
                <a:cxnLst>
                  <a:cxn ang="0">
                    <a:pos x="T0" y="T1"/>
                  </a:cxn>
                  <a:cxn ang="0">
                    <a:pos x="T2" y="T3"/>
                  </a:cxn>
                  <a:cxn ang="0">
                    <a:pos x="T4" y="T5"/>
                  </a:cxn>
                  <a:cxn ang="0">
                    <a:pos x="T6" y="T7"/>
                  </a:cxn>
                  <a:cxn ang="0">
                    <a:pos x="T8" y="T9"/>
                  </a:cxn>
                </a:cxnLst>
                <a:rect l="0" t="0" r="r" b="b"/>
                <a:pathLst>
                  <a:path w="63" h="53">
                    <a:moveTo>
                      <a:pt x="2" y="30"/>
                    </a:moveTo>
                    <a:cubicBezTo>
                      <a:pt x="7" y="15"/>
                      <a:pt x="21" y="5"/>
                      <a:pt x="35" y="1"/>
                    </a:cubicBezTo>
                    <a:cubicBezTo>
                      <a:pt x="48" y="0"/>
                      <a:pt x="63" y="6"/>
                      <a:pt x="62" y="21"/>
                    </a:cubicBezTo>
                    <a:cubicBezTo>
                      <a:pt x="59" y="38"/>
                      <a:pt x="42" y="49"/>
                      <a:pt x="26" y="52"/>
                    </a:cubicBezTo>
                    <a:cubicBezTo>
                      <a:pt x="13" y="53"/>
                      <a:pt x="0" y="45"/>
                      <a:pt x="2"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2" name="Freeform 40"/>
              <p:cNvSpPr>
                <a:spLocks/>
              </p:cNvSpPr>
              <p:nvPr/>
            </p:nvSpPr>
            <p:spPr bwMode="auto">
              <a:xfrm>
                <a:off x="591774" y="3344275"/>
                <a:ext cx="50352" cy="39562"/>
              </a:xfrm>
              <a:custGeom>
                <a:avLst/>
                <a:gdLst>
                  <a:gd name="T0" fmla="*/ 1 w 67"/>
                  <a:gd name="T1" fmla="*/ 26 h 52"/>
                  <a:gd name="T2" fmla="*/ 35 w 67"/>
                  <a:gd name="T3" fmla="*/ 0 h 52"/>
                  <a:gd name="T4" fmla="*/ 67 w 67"/>
                  <a:gd name="T5" fmla="*/ 23 h 52"/>
                  <a:gd name="T6" fmla="*/ 33 w 67"/>
                  <a:gd name="T7" fmla="*/ 52 h 52"/>
                  <a:gd name="T8" fmla="*/ 1 w 67"/>
                  <a:gd name="T9" fmla="*/ 26 h 52"/>
                </a:gdLst>
                <a:ahLst/>
                <a:cxnLst>
                  <a:cxn ang="0">
                    <a:pos x="T0" y="T1"/>
                  </a:cxn>
                  <a:cxn ang="0">
                    <a:pos x="T2" y="T3"/>
                  </a:cxn>
                  <a:cxn ang="0">
                    <a:pos x="T4" y="T5"/>
                  </a:cxn>
                  <a:cxn ang="0">
                    <a:pos x="T6" y="T7"/>
                  </a:cxn>
                  <a:cxn ang="0">
                    <a:pos x="T8" y="T9"/>
                  </a:cxn>
                </a:cxnLst>
                <a:rect l="0" t="0" r="r" b="b"/>
                <a:pathLst>
                  <a:path w="67" h="52">
                    <a:moveTo>
                      <a:pt x="1" y="26"/>
                    </a:moveTo>
                    <a:cubicBezTo>
                      <a:pt x="4" y="10"/>
                      <a:pt x="20" y="1"/>
                      <a:pt x="35" y="0"/>
                    </a:cubicBezTo>
                    <a:cubicBezTo>
                      <a:pt x="49" y="0"/>
                      <a:pt x="65" y="7"/>
                      <a:pt x="67" y="23"/>
                    </a:cubicBezTo>
                    <a:cubicBezTo>
                      <a:pt x="66" y="40"/>
                      <a:pt x="48" y="50"/>
                      <a:pt x="33" y="52"/>
                    </a:cubicBezTo>
                    <a:cubicBezTo>
                      <a:pt x="18" y="52"/>
                      <a:pt x="0" y="43"/>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 name="Freeform 41"/>
              <p:cNvSpPr>
                <a:spLocks/>
              </p:cNvSpPr>
              <p:nvPr/>
            </p:nvSpPr>
            <p:spPr bwMode="auto">
              <a:xfrm>
                <a:off x="646921" y="3344275"/>
                <a:ext cx="44358" cy="38363"/>
              </a:xfrm>
              <a:custGeom>
                <a:avLst/>
                <a:gdLst>
                  <a:gd name="T0" fmla="*/ 0 w 60"/>
                  <a:gd name="T1" fmla="*/ 22 h 50"/>
                  <a:gd name="T2" fmla="*/ 28 w 60"/>
                  <a:gd name="T3" fmla="*/ 1 h 50"/>
                  <a:gd name="T4" fmla="*/ 59 w 60"/>
                  <a:gd name="T5" fmla="*/ 26 h 50"/>
                  <a:gd name="T6" fmla="*/ 33 w 60"/>
                  <a:gd name="T7" fmla="*/ 50 h 50"/>
                  <a:gd name="T8" fmla="*/ 0 w 60"/>
                  <a:gd name="T9" fmla="*/ 22 h 50"/>
                </a:gdLst>
                <a:ahLst/>
                <a:cxnLst>
                  <a:cxn ang="0">
                    <a:pos x="T0" y="T1"/>
                  </a:cxn>
                  <a:cxn ang="0">
                    <a:pos x="T2" y="T3"/>
                  </a:cxn>
                  <a:cxn ang="0">
                    <a:pos x="T4" y="T5"/>
                  </a:cxn>
                  <a:cxn ang="0">
                    <a:pos x="T6" y="T7"/>
                  </a:cxn>
                  <a:cxn ang="0">
                    <a:pos x="T8" y="T9"/>
                  </a:cxn>
                </a:cxnLst>
                <a:rect l="0" t="0" r="r" b="b"/>
                <a:pathLst>
                  <a:path w="60" h="50">
                    <a:moveTo>
                      <a:pt x="0" y="22"/>
                    </a:moveTo>
                    <a:cubicBezTo>
                      <a:pt x="1" y="8"/>
                      <a:pt x="15" y="0"/>
                      <a:pt x="28" y="1"/>
                    </a:cubicBezTo>
                    <a:cubicBezTo>
                      <a:pt x="42" y="2"/>
                      <a:pt x="56" y="11"/>
                      <a:pt x="59" y="26"/>
                    </a:cubicBezTo>
                    <a:cubicBezTo>
                      <a:pt x="60" y="41"/>
                      <a:pt x="46" y="50"/>
                      <a:pt x="33" y="50"/>
                    </a:cubicBezTo>
                    <a:cubicBezTo>
                      <a:pt x="17" y="48"/>
                      <a:pt x="2" y="39"/>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 name="Freeform 42"/>
              <p:cNvSpPr>
                <a:spLocks/>
              </p:cNvSpPr>
              <p:nvPr/>
            </p:nvSpPr>
            <p:spPr bwMode="auto">
              <a:xfrm>
                <a:off x="693676" y="3351468"/>
                <a:ext cx="40761" cy="38363"/>
              </a:xfrm>
              <a:custGeom>
                <a:avLst/>
                <a:gdLst>
                  <a:gd name="T0" fmla="*/ 2 w 54"/>
                  <a:gd name="T1" fmla="*/ 21 h 51"/>
                  <a:gd name="T2" fmla="*/ 22 w 54"/>
                  <a:gd name="T3" fmla="*/ 1 h 51"/>
                  <a:gd name="T4" fmla="*/ 51 w 54"/>
                  <a:gd name="T5" fmla="*/ 28 h 51"/>
                  <a:gd name="T6" fmla="*/ 33 w 54"/>
                  <a:gd name="T7" fmla="*/ 50 h 51"/>
                  <a:gd name="T8" fmla="*/ 2 w 54"/>
                  <a:gd name="T9" fmla="*/ 21 h 51"/>
                </a:gdLst>
                <a:ahLst/>
                <a:cxnLst>
                  <a:cxn ang="0">
                    <a:pos x="T0" y="T1"/>
                  </a:cxn>
                  <a:cxn ang="0">
                    <a:pos x="T2" y="T3"/>
                  </a:cxn>
                  <a:cxn ang="0">
                    <a:pos x="T4" y="T5"/>
                  </a:cxn>
                  <a:cxn ang="0">
                    <a:pos x="T6" y="T7"/>
                  </a:cxn>
                  <a:cxn ang="0">
                    <a:pos x="T8" y="T9"/>
                  </a:cxn>
                </a:cxnLst>
                <a:rect l="0" t="0" r="r" b="b"/>
                <a:pathLst>
                  <a:path w="54" h="51">
                    <a:moveTo>
                      <a:pt x="2" y="21"/>
                    </a:moveTo>
                    <a:cubicBezTo>
                      <a:pt x="0" y="8"/>
                      <a:pt x="10" y="0"/>
                      <a:pt x="22" y="1"/>
                    </a:cubicBezTo>
                    <a:cubicBezTo>
                      <a:pt x="36" y="4"/>
                      <a:pt x="47" y="14"/>
                      <a:pt x="51" y="28"/>
                    </a:cubicBezTo>
                    <a:cubicBezTo>
                      <a:pt x="54" y="41"/>
                      <a:pt x="46" y="51"/>
                      <a:pt x="33" y="50"/>
                    </a:cubicBezTo>
                    <a:cubicBezTo>
                      <a:pt x="17" y="47"/>
                      <a:pt x="5" y="36"/>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 name="Freeform 43"/>
              <p:cNvSpPr>
                <a:spLocks/>
              </p:cNvSpPr>
              <p:nvPr/>
            </p:nvSpPr>
            <p:spPr bwMode="auto">
              <a:xfrm>
                <a:off x="421537" y="3425797"/>
                <a:ext cx="16458" cy="31170"/>
              </a:xfrm>
              <a:custGeom>
                <a:avLst/>
                <a:gdLst>
                  <a:gd name="T0" fmla="*/ 4 w 20"/>
                  <a:gd name="T1" fmla="*/ 24 h 42"/>
                  <a:gd name="T2" fmla="*/ 13 w 20"/>
                  <a:gd name="T3" fmla="*/ 2 h 42"/>
                  <a:gd name="T4" fmla="*/ 16 w 20"/>
                  <a:gd name="T5" fmla="*/ 20 h 42"/>
                  <a:gd name="T6" fmla="*/ 6 w 20"/>
                  <a:gd name="T7" fmla="*/ 42 h 42"/>
                  <a:gd name="T8" fmla="*/ 4 w 20"/>
                  <a:gd name="T9" fmla="*/ 24 h 42"/>
                </a:gdLst>
                <a:ahLst/>
                <a:cxnLst>
                  <a:cxn ang="0">
                    <a:pos x="T0" y="T1"/>
                  </a:cxn>
                  <a:cxn ang="0">
                    <a:pos x="T2" y="T3"/>
                  </a:cxn>
                  <a:cxn ang="0">
                    <a:pos x="T4" y="T5"/>
                  </a:cxn>
                  <a:cxn ang="0">
                    <a:pos x="T6" y="T7"/>
                  </a:cxn>
                  <a:cxn ang="0">
                    <a:pos x="T8" y="T9"/>
                  </a:cxn>
                </a:cxnLst>
                <a:rect l="0" t="0" r="r" b="b"/>
                <a:pathLst>
                  <a:path w="20" h="42">
                    <a:moveTo>
                      <a:pt x="4" y="24"/>
                    </a:moveTo>
                    <a:cubicBezTo>
                      <a:pt x="5" y="17"/>
                      <a:pt x="7" y="7"/>
                      <a:pt x="13" y="2"/>
                    </a:cubicBezTo>
                    <a:cubicBezTo>
                      <a:pt x="20" y="0"/>
                      <a:pt x="16" y="17"/>
                      <a:pt x="16" y="20"/>
                    </a:cubicBezTo>
                    <a:cubicBezTo>
                      <a:pt x="15" y="26"/>
                      <a:pt x="13" y="40"/>
                      <a:pt x="6" y="42"/>
                    </a:cubicBezTo>
                    <a:cubicBezTo>
                      <a:pt x="0" y="42"/>
                      <a:pt x="3" y="28"/>
                      <a:pt x="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6" name="Freeform 44"/>
              <p:cNvSpPr>
                <a:spLocks/>
              </p:cNvSpPr>
              <p:nvPr/>
            </p:nvSpPr>
            <p:spPr bwMode="auto">
              <a:xfrm>
                <a:off x="433526" y="3418603"/>
                <a:ext cx="19182" cy="37164"/>
              </a:xfrm>
              <a:custGeom>
                <a:avLst/>
                <a:gdLst>
                  <a:gd name="T0" fmla="*/ 3 w 26"/>
                  <a:gd name="T1" fmla="*/ 28 h 49"/>
                  <a:gd name="T2" fmla="*/ 17 w 26"/>
                  <a:gd name="T3" fmla="*/ 3 h 49"/>
                  <a:gd name="T4" fmla="*/ 23 w 26"/>
                  <a:gd name="T5" fmla="*/ 22 h 49"/>
                  <a:gd name="T6" fmla="*/ 8 w 26"/>
                  <a:gd name="T7" fmla="*/ 49 h 49"/>
                  <a:gd name="T8" fmla="*/ 3 w 26"/>
                  <a:gd name="T9" fmla="*/ 28 h 49"/>
                </a:gdLst>
                <a:ahLst/>
                <a:cxnLst>
                  <a:cxn ang="0">
                    <a:pos x="T0" y="T1"/>
                  </a:cxn>
                  <a:cxn ang="0">
                    <a:pos x="T2" y="T3"/>
                  </a:cxn>
                  <a:cxn ang="0">
                    <a:pos x="T4" y="T5"/>
                  </a:cxn>
                  <a:cxn ang="0">
                    <a:pos x="T6" y="T7"/>
                  </a:cxn>
                  <a:cxn ang="0">
                    <a:pos x="T8" y="T9"/>
                  </a:cxn>
                </a:cxnLst>
                <a:rect l="0" t="0" r="r" b="b"/>
                <a:pathLst>
                  <a:path w="26" h="49">
                    <a:moveTo>
                      <a:pt x="3" y="28"/>
                    </a:moveTo>
                    <a:cubicBezTo>
                      <a:pt x="5" y="19"/>
                      <a:pt x="8" y="7"/>
                      <a:pt x="17" y="3"/>
                    </a:cubicBezTo>
                    <a:cubicBezTo>
                      <a:pt x="26" y="0"/>
                      <a:pt x="23" y="18"/>
                      <a:pt x="23" y="22"/>
                    </a:cubicBezTo>
                    <a:cubicBezTo>
                      <a:pt x="21" y="31"/>
                      <a:pt x="18" y="46"/>
                      <a:pt x="8" y="49"/>
                    </a:cubicBezTo>
                    <a:cubicBezTo>
                      <a:pt x="0" y="49"/>
                      <a:pt x="2" y="33"/>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7" name="Freeform 45"/>
              <p:cNvSpPr>
                <a:spLocks/>
              </p:cNvSpPr>
              <p:nvPr/>
            </p:nvSpPr>
            <p:spPr bwMode="auto">
              <a:xfrm>
                <a:off x="642126" y="3392229"/>
                <a:ext cx="46755" cy="45556"/>
              </a:xfrm>
              <a:custGeom>
                <a:avLst/>
                <a:gdLst>
                  <a:gd name="T0" fmla="*/ 0 w 62"/>
                  <a:gd name="T1" fmla="*/ 30 h 61"/>
                  <a:gd name="T2" fmla="*/ 31 w 62"/>
                  <a:gd name="T3" fmla="*/ 0 h 61"/>
                  <a:gd name="T4" fmla="*/ 61 w 62"/>
                  <a:gd name="T5" fmla="*/ 31 h 61"/>
                  <a:gd name="T6" fmla="*/ 32 w 62"/>
                  <a:gd name="T7" fmla="*/ 61 h 61"/>
                  <a:gd name="T8" fmla="*/ 0 w 62"/>
                  <a:gd name="T9" fmla="*/ 30 h 61"/>
                </a:gdLst>
                <a:ahLst/>
                <a:cxnLst>
                  <a:cxn ang="0">
                    <a:pos x="T0" y="T1"/>
                  </a:cxn>
                  <a:cxn ang="0">
                    <a:pos x="T2" y="T3"/>
                  </a:cxn>
                  <a:cxn ang="0">
                    <a:pos x="T4" y="T5"/>
                  </a:cxn>
                  <a:cxn ang="0">
                    <a:pos x="T6" y="T7"/>
                  </a:cxn>
                  <a:cxn ang="0">
                    <a:pos x="T8" y="T9"/>
                  </a:cxn>
                </a:cxnLst>
                <a:rect l="0" t="0" r="r" b="b"/>
                <a:pathLst>
                  <a:path w="62" h="61">
                    <a:moveTo>
                      <a:pt x="0" y="30"/>
                    </a:moveTo>
                    <a:cubicBezTo>
                      <a:pt x="1" y="13"/>
                      <a:pt x="14" y="1"/>
                      <a:pt x="31" y="0"/>
                    </a:cubicBezTo>
                    <a:cubicBezTo>
                      <a:pt x="47" y="2"/>
                      <a:pt x="60" y="14"/>
                      <a:pt x="61" y="31"/>
                    </a:cubicBezTo>
                    <a:cubicBezTo>
                      <a:pt x="62" y="47"/>
                      <a:pt x="48" y="60"/>
                      <a:pt x="32" y="61"/>
                    </a:cubicBezTo>
                    <a:cubicBezTo>
                      <a:pt x="15" y="60"/>
                      <a:pt x="1" y="47"/>
                      <a:pt x="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46"/>
              <p:cNvSpPr>
                <a:spLocks/>
              </p:cNvSpPr>
              <p:nvPr/>
            </p:nvSpPr>
            <p:spPr bwMode="auto">
              <a:xfrm>
                <a:off x="431128" y="3461762"/>
                <a:ext cx="14386" cy="35966"/>
              </a:xfrm>
              <a:custGeom>
                <a:avLst/>
                <a:gdLst>
                  <a:gd name="T0" fmla="*/ 0 w 20"/>
                  <a:gd name="T1" fmla="*/ 23 h 48"/>
                  <a:gd name="T2" fmla="*/ 10 w 20"/>
                  <a:gd name="T3" fmla="*/ 0 h 48"/>
                  <a:gd name="T4" fmla="*/ 20 w 20"/>
                  <a:gd name="T5" fmla="*/ 24 h 48"/>
                  <a:gd name="T6" fmla="*/ 9 w 20"/>
                  <a:gd name="T7" fmla="*/ 48 h 48"/>
                  <a:gd name="T8" fmla="*/ 0 w 20"/>
                  <a:gd name="T9" fmla="*/ 23 h 48"/>
                </a:gdLst>
                <a:ahLst/>
                <a:cxnLst>
                  <a:cxn ang="0">
                    <a:pos x="T0" y="T1"/>
                  </a:cxn>
                  <a:cxn ang="0">
                    <a:pos x="T2" y="T3"/>
                  </a:cxn>
                  <a:cxn ang="0">
                    <a:pos x="T4" y="T5"/>
                  </a:cxn>
                  <a:cxn ang="0">
                    <a:pos x="T6" y="T7"/>
                  </a:cxn>
                  <a:cxn ang="0">
                    <a:pos x="T8" y="T9"/>
                  </a:cxn>
                </a:cxnLst>
                <a:rect l="0" t="0" r="r" b="b"/>
                <a:pathLst>
                  <a:path w="20" h="48">
                    <a:moveTo>
                      <a:pt x="0" y="23"/>
                    </a:moveTo>
                    <a:cubicBezTo>
                      <a:pt x="1" y="16"/>
                      <a:pt x="2" y="2"/>
                      <a:pt x="10" y="0"/>
                    </a:cubicBezTo>
                    <a:cubicBezTo>
                      <a:pt x="20" y="0"/>
                      <a:pt x="20" y="18"/>
                      <a:pt x="20" y="24"/>
                    </a:cubicBezTo>
                    <a:cubicBezTo>
                      <a:pt x="19" y="31"/>
                      <a:pt x="18" y="48"/>
                      <a:pt x="9" y="48"/>
                    </a:cubicBezTo>
                    <a:cubicBezTo>
                      <a:pt x="0" y="44"/>
                      <a:pt x="0" y="31"/>
                      <a:pt x="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9" name="Freeform 47"/>
              <p:cNvSpPr>
                <a:spLocks/>
              </p:cNvSpPr>
              <p:nvPr/>
            </p:nvSpPr>
            <p:spPr bwMode="auto">
              <a:xfrm>
                <a:off x="450309" y="3459364"/>
                <a:ext cx="23977" cy="41960"/>
              </a:xfrm>
              <a:custGeom>
                <a:avLst/>
                <a:gdLst>
                  <a:gd name="T0" fmla="*/ 0 w 32"/>
                  <a:gd name="T1" fmla="*/ 28 h 56"/>
                  <a:gd name="T2" fmla="*/ 15 w 32"/>
                  <a:gd name="T3" fmla="*/ 0 h 56"/>
                  <a:gd name="T4" fmla="*/ 32 w 32"/>
                  <a:gd name="T5" fmla="*/ 28 h 56"/>
                  <a:gd name="T6" fmla="*/ 14 w 32"/>
                  <a:gd name="T7" fmla="*/ 56 h 56"/>
                  <a:gd name="T8" fmla="*/ 0 w 32"/>
                  <a:gd name="T9" fmla="*/ 28 h 56"/>
                </a:gdLst>
                <a:ahLst/>
                <a:cxnLst>
                  <a:cxn ang="0">
                    <a:pos x="T0" y="T1"/>
                  </a:cxn>
                  <a:cxn ang="0">
                    <a:pos x="T2" y="T3"/>
                  </a:cxn>
                  <a:cxn ang="0">
                    <a:pos x="T4" y="T5"/>
                  </a:cxn>
                  <a:cxn ang="0">
                    <a:pos x="T6" y="T7"/>
                  </a:cxn>
                  <a:cxn ang="0">
                    <a:pos x="T8" y="T9"/>
                  </a:cxn>
                </a:cxnLst>
                <a:rect l="0" t="0" r="r" b="b"/>
                <a:pathLst>
                  <a:path w="32" h="56">
                    <a:moveTo>
                      <a:pt x="0" y="28"/>
                    </a:moveTo>
                    <a:cubicBezTo>
                      <a:pt x="0" y="18"/>
                      <a:pt x="4" y="2"/>
                      <a:pt x="15" y="0"/>
                    </a:cubicBezTo>
                    <a:cubicBezTo>
                      <a:pt x="29" y="0"/>
                      <a:pt x="31" y="18"/>
                      <a:pt x="32" y="28"/>
                    </a:cubicBezTo>
                    <a:cubicBezTo>
                      <a:pt x="31" y="38"/>
                      <a:pt x="27" y="56"/>
                      <a:pt x="14" y="56"/>
                    </a:cubicBezTo>
                    <a:cubicBezTo>
                      <a:pt x="3" y="53"/>
                      <a:pt x="0" y="38"/>
                      <a:pt x="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Freeform 48"/>
              <p:cNvSpPr>
                <a:spLocks/>
              </p:cNvSpPr>
              <p:nvPr/>
            </p:nvSpPr>
            <p:spPr bwMode="auto">
              <a:xfrm>
                <a:off x="453906" y="3507319"/>
                <a:ext cx="23977" cy="40761"/>
              </a:xfrm>
              <a:custGeom>
                <a:avLst/>
                <a:gdLst>
                  <a:gd name="T0" fmla="*/ 1 w 33"/>
                  <a:gd name="T1" fmla="*/ 23 h 54"/>
                  <a:gd name="T2" fmla="*/ 13 w 33"/>
                  <a:gd name="T3" fmla="*/ 1 h 54"/>
                  <a:gd name="T4" fmla="*/ 33 w 33"/>
                  <a:gd name="T5" fmla="*/ 31 h 54"/>
                  <a:gd name="T6" fmla="*/ 19 w 33"/>
                  <a:gd name="T7" fmla="*/ 51 h 54"/>
                  <a:gd name="T8" fmla="*/ 1 w 33"/>
                  <a:gd name="T9" fmla="*/ 23 h 54"/>
                </a:gdLst>
                <a:ahLst/>
                <a:cxnLst>
                  <a:cxn ang="0">
                    <a:pos x="T0" y="T1"/>
                  </a:cxn>
                  <a:cxn ang="0">
                    <a:pos x="T2" y="T3"/>
                  </a:cxn>
                  <a:cxn ang="0">
                    <a:pos x="T4" y="T5"/>
                  </a:cxn>
                  <a:cxn ang="0">
                    <a:pos x="T6" y="T7"/>
                  </a:cxn>
                  <a:cxn ang="0">
                    <a:pos x="T8" y="T9"/>
                  </a:cxn>
                </a:cxnLst>
                <a:rect l="0" t="0" r="r" b="b"/>
                <a:pathLst>
                  <a:path w="33" h="54">
                    <a:moveTo>
                      <a:pt x="1" y="23"/>
                    </a:moveTo>
                    <a:cubicBezTo>
                      <a:pt x="0" y="15"/>
                      <a:pt x="2" y="0"/>
                      <a:pt x="13" y="1"/>
                    </a:cubicBezTo>
                    <a:cubicBezTo>
                      <a:pt x="26" y="4"/>
                      <a:pt x="31" y="19"/>
                      <a:pt x="33" y="31"/>
                    </a:cubicBezTo>
                    <a:cubicBezTo>
                      <a:pt x="33" y="39"/>
                      <a:pt x="31" y="54"/>
                      <a:pt x="19" y="51"/>
                    </a:cubicBezTo>
                    <a:cubicBezTo>
                      <a:pt x="8" y="47"/>
                      <a:pt x="2" y="34"/>
                      <a:pt x="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Freeform 49"/>
              <p:cNvSpPr>
                <a:spLocks/>
              </p:cNvSpPr>
              <p:nvPr/>
            </p:nvSpPr>
            <p:spPr bwMode="auto">
              <a:xfrm>
                <a:off x="483878" y="3512114"/>
                <a:ext cx="37164" cy="44358"/>
              </a:xfrm>
              <a:custGeom>
                <a:avLst/>
                <a:gdLst>
                  <a:gd name="T0" fmla="*/ 1 w 49"/>
                  <a:gd name="T1" fmla="*/ 26 h 58"/>
                  <a:gd name="T2" fmla="*/ 21 w 49"/>
                  <a:gd name="T3" fmla="*/ 0 h 58"/>
                  <a:gd name="T4" fmla="*/ 48 w 49"/>
                  <a:gd name="T5" fmla="*/ 32 h 58"/>
                  <a:gd name="T6" fmla="*/ 26 w 49"/>
                  <a:gd name="T7" fmla="*/ 56 h 58"/>
                  <a:gd name="T8" fmla="*/ 1 w 49"/>
                  <a:gd name="T9" fmla="*/ 26 h 58"/>
                </a:gdLst>
                <a:ahLst/>
                <a:cxnLst>
                  <a:cxn ang="0">
                    <a:pos x="T0" y="T1"/>
                  </a:cxn>
                  <a:cxn ang="0">
                    <a:pos x="T2" y="T3"/>
                  </a:cxn>
                  <a:cxn ang="0">
                    <a:pos x="T4" y="T5"/>
                  </a:cxn>
                  <a:cxn ang="0">
                    <a:pos x="T6" y="T7"/>
                  </a:cxn>
                  <a:cxn ang="0">
                    <a:pos x="T8" y="T9"/>
                  </a:cxn>
                </a:cxnLst>
                <a:rect l="0" t="0" r="r" b="b"/>
                <a:pathLst>
                  <a:path w="49" h="58">
                    <a:moveTo>
                      <a:pt x="1" y="26"/>
                    </a:moveTo>
                    <a:cubicBezTo>
                      <a:pt x="0" y="13"/>
                      <a:pt x="7" y="0"/>
                      <a:pt x="21" y="0"/>
                    </a:cubicBezTo>
                    <a:cubicBezTo>
                      <a:pt x="36" y="2"/>
                      <a:pt x="46" y="17"/>
                      <a:pt x="48" y="32"/>
                    </a:cubicBezTo>
                    <a:cubicBezTo>
                      <a:pt x="49" y="45"/>
                      <a:pt x="41" y="58"/>
                      <a:pt x="26" y="56"/>
                    </a:cubicBezTo>
                    <a:cubicBezTo>
                      <a:pt x="12" y="53"/>
                      <a:pt x="3" y="40"/>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Freeform 50"/>
              <p:cNvSpPr>
                <a:spLocks/>
              </p:cNvSpPr>
              <p:nvPr/>
            </p:nvSpPr>
            <p:spPr bwMode="auto">
              <a:xfrm>
                <a:off x="534229" y="3515710"/>
                <a:ext cx="44358" cy="44358"/>
              </a:xfrm>
              <a:custGeom>
                <a:avLst/>
                <a:gdLst>
                  <a:gd name="T0" fmla="*/ 0 w 60"/>
                  <a:gd name="T1" fmla="*/ 29 h 59"/>
                  <a:gd name="T2" fmla="*/ 28 w 60"/>
                  <a:gd name="T3" fmla="*/ 0 h 59"/>
                  <a:gd name="T4" fmla="*/ 60 w 60"/>
                  <a:gd name="T5" fmla="*/ 32 h 59"/>
                  <a:gd name="T6" fmla="*/ 31 w 60"/>
                  <a:gd name="T7" fmla="*/ 59 h 59"/>
                  <a:gd name="T8" fmla="*/ 0 w 60"/>
                  <a:gd name="T9" fmla="*/ 29 h 59"/>
                </a:gdLst>
                <a:ahLst/>
                <a:cxnLst>
                  <a:cxn ang="0">
                    <a:pos x="T0" y="T1"/>
                  </a:cxn>
                  <a:cxn ang="0">
                    <a:pos x="T2" y="T3"/>
                  </a:cxn>
                  <a:cxn ang="0">
                    <a:pos x="T4" y="T5"/>
                  </a:cxn>
                  <a:cxn ang="0">
                    <a:pos x="T6" y="T7"/>
                  </a:cxn>
                  <a:cxn ang="0">
                    <a:pos x="T8" y="T9"/>
                  </a:cxn>
                </a:cxnLst>
                <a:rect l="0" t="0" r="r" b="b"/>
                <a:pathLst>
                  <a:path w="60" h="59">
                    <a:moveTo>
                      <a:pt x="0" y="29"/>
                    </a:moveTo>
                    <a:cubicBezTo>
                      <a:pt x="0" y="13"/>
                      <a:pt x="12" y="1"/>
                      <a:pt x="28" y="0"/>
                    </a:cubicBezTo>
                    <a:cubicBezTo>
                      <a:pt x="45" y="2"/>
                      <a:pt x="59" y="15"/>
                      <a:pt x="60" y="32"/>
                    </a:cubicBezTo>
                    <a:cubicBezTo>
                      <a:pt x="60" y="48"/>
                      <a:pt x="47" y="59"/>
                      <a:pt x="31" y="59"/>
                    </a:cubicBezTo>
                    <a:cubicBezTo>
                      <a:pt x="15" y="57"/>
                      <a:pt x="3" y="45"/>
                      <a:pt x="0"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pic>
        <p:nvPicPr>
          <p:cNvPr id="63" name="图片 62" descr="屏幕快照 2016-05-19 下午4.03.17.png"/>
          <p:cNvPicPr>
            <a:picLocks noChangeAspect="1"/>
          </p:cNvPicPr>
          <p:nvPr userDrawn="1"/>
        </p:nvPicPr>
        <p:blipFill rotWithShape="1">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ackgroundRemoval t="0" b="100000" l="0" r="100000">
                        <a14:foregroundMark x1="80031" y1="77396" x2="80031" y2="77396"/>
                        <a14:foregroundMark x1="76599" y1="90909" x2="76599" y2="90909"/>
                        <a14:foregroundMark x1="79251" y1="80344" x2="79251" y2="80344"/>
                        <a14:foregroundMark x1="15445" y1="31941" x2="15445" y2="31941"/>
                      </a14:backgroundRemoval>
                    </a14:imgEffect>
                  </a14:imgLayer>
                </a14:imgProps>
              </a:ext>
              <a:ext uri="{28A0092B-C50C-407E-A947-70E740481C1C}">
                <a14:useLocalDpi xmlns:a14="http://schemas.microsoft.com/office/drawing/2010/main" val="0"/>
              </a:ext>
            </a:extLst>
          </a:blip>
          <a:srcRect b="3711"/>
          <a:stretch/>
        </p:blipFill>
        <p:spPr>
          <a:xfrm>
            <a:off x="8228707" y="1465943"/>
            <a:ext cx="3623563" cy="221539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1067253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700"/>
                                        <p:tgtEl>
                                          <p:spTgt spid="63"/>
                                        </p:tgtEl>
                                      </p:cBhvr>
                                    </p:animEffect>
                                    <p:anim calcmode="lin" valueType="num">
                                      <p:cBhvr>
                                        <p:cTn id="8" dur="700" fill="hold"/>
                                        <p:tgtEl>
                                          <p:spTgt spid="63"/>
                                        </p:tgtEl>
                                        <p:attrNameLst>
                                          <p:attrName>ppt_x</p:attrName>
                                        </p:attrNameLst>
                                      </p:cBhvr>
                                      <p:tavLst>
                                        <p:tav tm="0">
                                          <p:val>
                                            <p:strVal val="#ppt_x"/>
                                          </p:val>
                                        </p:tav>
                                        <p:tav tm="100000">
                                          <p:val>
                                            <p:strVal val="#ppt_x"/>
                                          </p:val>
                                        </p:tav>
                                      </p:tavLst>
                                    </p:anim>
                                    <p:anim calcmode="lin" valueType="num">
                                      <p:cBhvr>
                                        <p:cTn id="9" dur="7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8EC266-1B1E-45B3-97C3-EE9240E2561B}" type="datetimeFigureOut">
              <a:rPr lang="zh-CN" altLang="en-US" smtClean="0"/>
              <a:t>17/4/24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1E103FA-9F68-4435-B3FA-420B5DAF701A}" type="slidenum">
              <a:rPr lang="zh-CN" altLang="en-US" smtClean="0"/>
              <a:t>‹#›</a:t>
            </a:fld>
            <a:endParaRPr lang="zh-CN" altLang="en-US"/>
          </a:p>
        </p:txBody>
      </p:sp>
    </p:spTree>
    <p:extLst>
      <p:ext uri="{BB962C8B-B14F-4D97-AF65-F5344CB8AC3E}">
        <p14:creationId xmlns:p14="http://schemas.microsoft.com/office/powerpoint/2010/main" val="192671768"/>
      </p:ext>
    </p:extLst>
  </p:cSld>
  <p:clrMapOvr>
    <a:masterClrMapping/>
  </p:clrMapOvr>
  <p:transition xmlns:p14="http://schemas.microsoft.com/office/powerpoint/2010/mai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515"/>
            <a:ext cx="12192000" cy="6858000"/>
          </a:xfrm>
          <a:prstGeom prst="rect">
            <a:avLst/>
          </a:prstGeom>
        </p:spPr>
      </p:pic>
      <p:sp>
        <p:nvSpPr>
          <p:cNvPr id="2" name="标题 1"/>
          <p:cNvSpPr>
            <a:spLocks noGrp="1"/>
          </p:cNvSpPr>
          <p:nvPr>
            <p:ph type="title" hasCustomPrompt="1"/>
          </p:nvPr>
        </p:nvSpPr>
        <p:spPr>
          <a:xfrm>
            <a:off x="430695" y="4333461"/>
            <a:ext cx="4777409" cy="665923"/>
          </a:xfrm>
        </p:spPr>
        <p:txBody>
          <a:bodyPr>
            <a:normAutofit/>
          </a:bodyPr>
          <a:lstStyle>
            <a:lvl1pPr>
              <a:defRPr sz="4000" b="1">
                <a:solidFill>
                  <a:schemeClr val="accent3"/>
                </a:solidFill>
                <a:latin typeface="+mn-ea"/>
                <a:ea typeface="+mn-ea"/>
              </a:defRPr>
            </a:lvl1pPr>
          </a:lstStyle>
          <a:p>
            <a:r>
              <a:rPr lang="en-US" altLang="zh-CN" smtClean="0"/>
              <a:t>1.</a:t>
            </a:r>
            <a:r>
              <a:rPr lang="zh-CN" altLang="en-US" smtClean="0"/>
              <a:t>公司介绍</a:t>
            </a:r>
          </a:p>
        </p:txBody>
      </p:sp>
    </p:spTree>
    <p:extLst>
      <p:ext uri="{BB962C8B-B14F-4D97-AF65-F5344CB8AC3E}">
        <p14:creationId xmlns:p14="http://schemas.microsoft.com/office/powerpoint/2010/main" val="530612883"/>
      </p:ext>
    </p:extLst>
  </p:cSld>
  <p:clrMapOvr>
    <a:masterClrMapping/>
  </p:clrMapOvr>
  <p:transition xmlns:p14="http://schemas.microsoft.com/office/powerpoint/2010/mai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4"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hasCustomPrompt="1"/>
          </p:nvPr>
        </p:nvSpPr>
        <p:spPr>
          <a:xfrm>
            <a:off x="430695" y="4333461"/>
            <a:ext cx="4777409" cy="665923"/>
          </a:xfrm>
        </p:spPr>
        <p:txBody>
          <a:bodyPr>
            <a:normAutofit/>
          </a:bodyPr>
          <a:lstStyle>
            <a:lvl1pPr>
              <a:defRPr sz="4000" b="1">
                <a:solidFill>
                  <a:schemeClr val="accent3"/>
                </a:solidFill>
                <a:latin typeface="+mn-ea"/>
                <a:ea typeface="+mn-ea"/>
              </a:defRPr>
            </a:lvl1pPr>
          </a:lstStyle>
          <a:p>
            <a:r>
              <a:rPr lang="en-US" altLang="zh-CN" smtClean="0"/>
              <a:t>2.</a:t>
            </a:r>
            <a:r>
              <a:rPr lang="zh-CN" altLang="en-US" smtClean="0"/>
              <a:t>公司使命</a:t>
            </a:r>
          </a:p>
        </p:txBody>
      </p:sp>
    </p:spTree>
    <p:extLst>
      <p:ext uri="{BB962C8B-B14F-4D97-AF65-F5344CB8AC3E}">
        <p14:creationId xmlns:p14="http://schemas.microsoft.com/office/powerpoint/2010/main" val="37530014"/>
      </p:ext>
    </p:extLst>
  </p:cSld>
  <p:clrMapOvr>
    <a:masterClrMapping/>
  </p:clrMapOvr>
  <p:transition xmlns:p14="http://schemas.microsoft.com/office/powerpoint/2010/mai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5"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hasCustomPrompt="1"/>
          </p:nvPr>
        </p:nvSpPr>
        <p:spPr>
          <a:xfrm>
            <a:off x="430695" y="4333461"/>
            <a:ext cx="4777409" cy="665923"/>
          </a:xfrm>
        </p:spPr>
        <p:txBody>
          <a:bodyPr>
            <a:normAutofit/>
          </a:bodyPr>
          <a:lstStyle>
            <a:lvl1pPr>
              <a:defRPr sz="4000" b="1">
                <a:solidFill>
                  <a:schemeClr val="accent3"/>
                </a:solidFill>
                <a:latin typeface="+mn-ea"/>
                <a:ea typeface="+mn-ea"/>
              </a:defRPr>
            </a:lvl1pPr>
          </a:lstStyle>
          <a:p>
            <a:r>
              <a:rPr lang="en-US" altLang="zh-CN" smtClean="0"/>
              <a:t>3.</a:t>
            </a:r>
            <a:r>
              <a:rPr lang="zh-CN" altLang="en-US" smtClean="0"/>
              <a:t>优势资源</a:t>
            </a:r>
          </a:p>
        </p:txBody>
      </p:sp>
    </p:spTree>
    <p:extLst>
      <p:ext uri="{BB962C8B-B14F-4D97-AF65-F5344CB8AC3E}">
        <p14:creationId xmlns:p14="http://schemas.microsoft.com/office/powerpoint/2010/main" val="3054348917"/>
      </p:ext>
    </p:extLst>
  </p:cSld>
  <p:clrMapOvr>
    <a:masterClrMapping/>
  </p:clrMapOvr>
  <p:transition xmlns:p14="http://schemas.microsoft.com/office/powerpoint/2010/mai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pic>
        <p:nvPicPr>
          <p:cNvPr id="4"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hasCustomPrompt="1"/>
          </p:nvPr>
        </p:nvSpPr>
        <p:spPr>
          <a:xfrm>
            <a:off x="430695" y="4333461"/>
            <a:ext cx="4777409" cy="665923"/>
          </a:xfrm>
        </p:spPr>
        <p:txBody>
          <a:bodyPr>
            <a:normAutofit/>
          </a:bodyPr>
          <a:lstStyle>
            <a:lvl1pPr>
              <a:defRPr sz="4000" b="1">
                <a:solidFill>
                  <a:schemeClr val="accent3"/>
                </a:solidFill>
                <a:latin typeface="+mn-ea"/>
                <a:ea typeface="+mn-ea"/>
              </a:defRPr>
            </a:lvl1pPr>
          </a:lstStyle>
          <a:p>
            <a:r>
              <a:rPr lang="en-US" altLang="zh-CN" smtClean="0"/>
              <a:t>4.</a:t>
            </a:r>
            <a:r>
              <a:rPr lang="zh-CN" altLang="en-US" smtClean="0"/>
              <a:t>四大业务介绍</a:t>
            </a:r>
          </a:p>
        </p:txBody>
      </p:sp>
    </p:spTree>
    <p:extLst>
      <p:ext uri="{BB962C8B-B14F-4D97-AF65-F5344CB8AC3E}">
        <p14:creationId xmlns:p14="http://schemas.microsoft.com/office/powerpoint/2010/main" val="1310977515"/>
      </p:ext>
    </p:extLst>
  </p:cSld>
  <p:clrMapOvr>
    <a:masterClrMapping/>
  </p:clrMapOvr>
  <p:transition xmlns:p14="http://schemas.microsoft.com/office/powerpoint/2010/mai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l="224" r="-1" b="10326"/>
          <a:stretch/>
        </p:blipFill>
        <p:spPr>
          <a:xfrm>
            <a:off x="-25139" y="0"/>
            <a:ext cx="12217139" cy="6862715"/>
          </a:xfrm>
          <a:prstGeom prst="rect">
            <a:avLst/>
          </a:prstGeom>
        </p:spPr>
      </p:pic>
      <p:sp>
        <p:nvSpPr>
          <p:cNvPr id="2" name="标题 1"/>
          <p:cNvSpPr>
            <a:spLocks noGrp="1"/>
          </p:cNvSpPr>
          <p:nvPr>
            <p:ph type="title" hasCustomPrompt="1"/>
          </p:nvPr>
        </p:nvSpPr>
        <p:spPr>
          <a:xfrm>
            <a:off x="430695" y="4333461"/>
            <a:ext cx="4777409" cy="665923"/>
          </a:xfrm>
        </p:spPr>
        <p:txBody>
          <a:bodyPr>
            <a:normAutofit/>
          </a:bodyPr>
          <a:lstStyle>
            <a:lvl1pPr>
              <a:defRPr sz="4000" b="1">
                <a:solidFill>
                  <a:schemeClr val="accent3"/>
                </a:solidFill>
                <a:latin typeface="+mn-ea"/>
                <a:ea typeface="+mn-ea"/>
              </a:defRPr>
            </a:lvl1pPr>
          </a:lstStyle>
          <a:p>
            <a:r>
              <a:rPr lang="en-US" altLang="zh-CN" smtClean="0"/>
              <a:t>5.</a:t>
            </a:r>
            <a:r>
              <a:rPr lang="zh-CN" altLang="en-US" smtClean="0"/>
              <a:t>资质与荣誉</a:t>
            </a:r>
          </a:p>
        </p:txBody>
      </p:sp>
    </p:spTree>
    <p:extLst>
      <p:ext uri="{BB962C8B-B14F-4D97-AF65-F5344CB8AC3E}">
        <p14:creationId xmlns:p14="http://schemas.microsoft.com/office/powerpoint/2010/main" val="734867745"/>
      </p:ext>
    </p:extLst>
  </p:cSld>
  <p:clrMapOvr>
    <a:masterClrMapping/>
  </p:clrMapOvr>
  <p:transition xmlns:p14="http://schemas.microsoft.com/office/powerpoint/2010/mai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pic>
        <p:nvPicPr>
          <p:cNvPr id="6" name="图片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8653"/>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hasCustomPrompt="1"/>
          </p:nvPr>
        </p:nvSpPr>
        <p:spPr>
          <a:xfrm>
            <a:off x="430695" y="4333461"/>
            <a:ext cx="4777409" cy="665923"/>
          </a:xfrm>
        </p:spPr>
        <p:txBody>
          <a:bodyPr>
            <a:normAutofit/>
          </a:bodyPr>
          <a:lstStyle>
            <a:lvl1pPr>
              <a:defRPr sz="4000" b="1">
                <a:solidFill>
                  <a:schemeClr val="accent3"/>
                </a:solidFill>
                <a:latin typeface="+mn-ea"/>
                <a:ea typeface="+mn-ea"/>
              </a:defRPr>
            </a:lvl1pPr>
          </a:lstStyle>
          <a:p>
            <a:r>
              <a:rPr lang="en-US" altLang="zh-CN" smtClean="0"/>
              <a:t>6.</a:t>
            </a:r>
            <a:r>
              <a:rPr lang="zh-CN" altLang="en-US" smtClean="0"/>
              <a:t>文化与战略</a:t>
            </a:r>
          </a:p>
        </p:txBody>
      </p:sp>
    </p:spTree>
    <p:extLst>
      <p:ext uri="{BB962C8B-B14F-4D97-AF65-F5344CB8AC3E}">
        <p14:creationId xmlns:p14="http://schemas.microsoft.com/office/powerpoint/2010/main" val="2175163140"/>
      </p:ext>
    </p:extLst>
  </p:cSld>
  <p:clrMapOvr>
    <a:masterClrMapping/>
  </p:clrMapOvr>
  <p:transition xmlns:p14="http://schemas.microsoft.com/office/powerpoint/2010/mai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文本框 6"/>
          <p:cNvSpPr txBox="1"/>
          <p:nvPr userDrawn="1"/>
        </p:nvSpPr>
        <p:spPr>
          <a:xfrm>
            <a:off x="5410140" y="6488668"/>
            <a:ext cx="1371721" cy="297454"/>
          </a:xfrm>
          <a:prstGeom prst="rect">
            <a:avLst/>
          </a:prstGeom>
          <a:noFill/>
        </p:spPr>
        <p:txBody>
          <a:bodyPr wrap="none" rtlCol="0">
            <a:spAutoFit/>
          </a:bodyPr>
          <a:lstStyle/>
          <a:p>
            <a:pPr algn="ctr"/>
            <a:r>
              <a:rPr lang="en-US" altLang="zh-CN" sz="1333" dirty="0">
                <a:solidFill>
                  <a:prstClr val="white">
                    <a:lumMod val="50000"/>
                  </a:prstClr>
                </a:solidFill>
                <a:ea typeface="宋体" panose="02010600030101010101" pitchFamily="2" charset="-122"/>
              </a:rPr>
              <a:t>www.cernet.com</a:t>
            </a:r>
            <a:endParaRPr lang="zh-CN" altLang="en-US" sz="1333" dirty="0">
              <a:solidFill>
                <a:prstClr val="white">
                  <a:lumMod val="50000"/>
                </a:prstClr>
              </a:solidFill>
              <a:ea typeface="宋体" panose="02010600030101010101" pitchFamily="2" charset="-122"/>
            </a:endParaRPr>
          </a:p>
        </p:txBody>
      </p:sp>
      <p:cxnSp>
        <p:nvCxnSpPr>
          <p:cNvPr id="3" name="直接连接符 2"/>
          <p:cNvCxnSpPr/>
          <p:nvPr userDrawn="1"/>
        </p:nvCxnSpPr>
        <p:spPr>
          <a:xfrm>
            <a:off x="319873" y="6515557"/>
            <a:ext cx="11510683"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矩形 3"/>
          <p:cNvSpPr/>
          <p:nvPr userDrawn="1"/>
        </p:nvSpPr>
        <p:spPr>
          <a:xfrm>
            <a:off x="0" y="342997"/>
            <a:ext cx="379307" cy="494859"/>
          </a:xfrm>
          <a:prstGeom prst="rect">
            <a:avLst/>
          </a:prstGeom>
          <a:solidFill>
            <a:srgbClr val="349E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a:solidFill>
                <a:prstClr val="white"/>
              </a:solidFill>
            </a:endParaRPr>
          </a:p>
        </p:txBody>
      </p:sp>
      <p:grpSp>
        <p:nvGrpSpPr>
          <p:cNvPr id="64" name="Group 47"/>
          <p:cNvGrpSpPr/>
          <p:nvPr userDrawn="1"/>
        </p:nvGrpSpPr>
        <p:grpSpPr>
          <a:xfrm>
            <a:off x="10811521" y="1012597"/>
            <a:ext cx="1217324" cy="113531"/>
            <a:chOff x="1948342" y="5767817"/>
            <a:chExt cx="2434648" cy="227062"/>
          </a:xfrm>
          <a:solidFill>
            <a:schemeClr val="bg1">
              <a:lumMod val="75000"/>
            </a:schemeClr>
          </a:solidFill>
        </p:grpSpPr>
        <p:grpSp>
          <p:nvGrpSpPr>
            <p:cNvPr id="65" name="Group 48"/>
            <p:cNvGrpSpPr/>
            <p:nvPr/>
          </p:nvGrpSpPr>
          <p:grpSpPr>
            <a:xfrm>
              <a:off x="1948342" y="5922203"/>
              <a:ext cx="2434648" cy="72676"/>
              <a:chOff x="1878897" y="12847070"/>
              <a:chExt cx="2434648" cy="72676"/>
            </a:xfrm>
            <a:grpFill/>
          </p:grpSpPr>
          <p:sp>
            <p:nvSpPr>
              <p:cNvPr id="79" name="Oval 62"/>
              <p:cNvSpPr>
                <a:spLocks noChangeAspect="1"/>
              </p:cNvSpPr>
              <p:nvPr/>
            </p:nvSpPr>
            <p:spPr>
              <a:xfrm rot="18861538">
                <a:off x="1878897" y="12851892"/>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80" name="Oval 63"/>
              <p:cNvSpPr>
                <a:spLocks noChangeAspect="1"/>
              </p:cNvSpPr>
              <p:nvPr/>
            </p:nvSpPr>
            <p:spPr>
              <a:xfrm rot="18861538">
                <a:off x="2094410" y="12849481"/>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81" name="Oval 64"/>
              <p:cNvSpPr>
                <a:spLocks noChangeAspect="1"/>
              </p:cNvSpPr>
              <p:nvPr/>
            </p:nvSpPr>
            <p:spPr>
              <a:xfrm rot="18861538">
                <a:off x="2309923" y="12847070"/>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82" name="Oval 65"/>
              <p:cNvSpPr>
                <a:spLocks noChangeAspect="1"/>
              </p:cNvSpPr>
              <p:nvPr/>
            </p:nvSpPr>
            <p:spPr>
              <a:xfrm rot="18861538">
                <a:off x="2525435" y="12852609"/>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83" name="Oval 66"/>
              <p:cNvSpPr>
                <a:spLocks noChangeAspect="1"/>
              </p:cNvSpPr>
              <p:nvPr/>
            </p:nvSpPr>
            <p:spPr>
              <a:xfrm rot="18861538">
                <a:off x="2740948" y="12850198"/>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84" name="Oval 67"/>
              <p:cNvSpPr>
                <a:spLocks noChangeAspect="1"/>
              </p:cNvSpPr>
              <p:nvPr/>
            </p:nvSpPr>
            <p:spPr>
              <a:xfrm rot="18861538">
                <a:off x="2956461" y="12855738"/>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85" name="Oval 68"/>
              <p:cNvSpPr>
                <a:spLocks noChangeAspect="1"/>
              </p:cNvSpPr>
              <p:nvPr/>
            </p:nvSpPr>
            <p:spPr>
              <a:xfrm rot="18861538">
                <a:off x="3171973" y="12853326"/>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86" name="Oval 69"/>
              <p:cNvSpPr>
                <a:spLocks noChangeAspect="1"/>
              </p:cNvSpPr>
              <p:nvPr/>
            </p:nvSpPr>
            <p:spPr>
              <a:xfrm rot="18861538">
                <a:off x="3387486" y="12850915"/>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87" name="Oval 70"/>
              <p:cNvSpPr>
                <a:spLocks noChangeAspect="1"/>
              </p:cNvSpPr>
              <p:nvPr/>
            </p:nvSpPr>
            <p:spPr>
              <a:xfrm rot="18861538">
                <a:off x="3602999" y="12848504"/>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88" name="Oval 71"/>
              <p:cNvSpPr>
                <a:spLocks noChangeAspect="1"/>
              </p:cNvSpPr>
              <p:nvPr/>
            </p:nvSpPr>
            <p:spPr>
              <a:xfrm rot="18861538">
                <a:off x="3818511" y="12854043"/>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89" name="Oval 72"/>
              <p:cNvSpPr>
                <a:spLocks noChangeAspect="1"/>
              </p:cNvSpPr>
              <p:nvPr/>
            </p:nvSpPr>
            <p:spPr>
              <a:xfrm rot="18861538">
                <a:off x="4034024" y="12851632"/>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90" name="Oval 73"/>
              <p:cNvSpPr>
                <a:spLocks noChangeAspect="1"/>
              </p:cNvSpPr>
              <p:nvPr/>
            </p:nvSpPr>
            <p:spPr>
              <a:xfrm rot="18861538">
                <a:off x="4249537" y="12849221"/>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grpSp>
        <p:grpSp>
          <p:nvGrpSpPr>
            <p:cNvPr id="66" name="Group 49"/>
            <p:cNvGrpSpPr/>
            <p:nvPr/>
          </p:nvGrpSpPr>
          <p:grpSpPr>
            <a:xfrm>
              <a:off x="1948342" y="5767817"/>
              <a:ext cx="2434648" cy="72676"/>
              <a:chOff x="1878897" y="12847070"/>
              <a:chExt cx="2434648" cy="72676"/>
            </a:xfrm>
            <a:grpFill/>
          </p:grpSpPr>
          <p:sp>
            <p:nvSpPr>
              <p:cNvPr id="67" name="Oval 50"/>
              <p:cNvSpPr>
                <a:spLocks noChangeAspect="1"/>
              </p:cNvSpPr>
              <p:nvPr/>
            </p:nvSpPr>
            <p:spPr>
              <a:xfrm rot="18861538">
                <a:off x="1878897" y="12851892"/>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68" name="Oval 51"/>
              <p:cNvSpPr>
                <a:spLocks noChangeAspect="1"/>
              </p:cNvSpPr>
              <p:nvPr/>
            </p:nvSpPr>
            <p:spPr>
              <a:xfrm rot="18861538">
                <a:off x="2094410" y="12849481"/>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69" name="Oval 52"/>
              <p:cNvSpPr>
                <a:spLocks noChangeAspect="1"/>
              </p:cNvSpPr>
              <p:nvPr/>
            </p:nvSpPr>
            <p:spPr>
              <a:xfrm rot="18861538">
                <a:off x="2309923" y="12847070"/>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70" name="Oval 53"/>
              <p:cNvSpPr>
                <a:spLocks noChangeAspect="1"/>
              </p:cNvSpPr>
              <p:nvPr/>
            </p:nvSpPr>
            <p:spPr>
              <a:xfrm rot="18861538">
                <a:off x="2525435" y="12852609"/>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71" name="Oval 54"/>
              <p:cNvSpPr>
                <a:spLocks noChangeAspect="1"/>
              </p:cNvSpPr>
              <p:nvPr/>
            </p:nvSpPr>
            <p:spPr>
              <a:xfrm rot="18861538">
                <a:off x="2740948" y="12850198"/>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72" name="Oval 55"/>
              <p:cNvSpPr>
                <a:spLocks noChangeAspect="1"/>
              </p:cNvSpPr>
              <p:nvPr/>
            </p:nvSpPr>
            <p:spPr>
              <a:xfrm rot="18861538">
                <a:off x="2956461" y="12855738"/>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73" name="Oval 56"/>
              <p:cNvSpPr>
                <a:spLocks noChangeAspect="1"/>
              </p:cNvSpPr>
              <p:nvPr/>
            </p:nvSpPr>
            <p:spPr>
              <a:xfrm rot="18861538">
                <a:off x="3171973" y="12853326"/>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74" name="Oval 57"/>
              <p:cNvSpPr>
                <a:spLocks noChangeAspect="1"/>
              </p:cNvSpPr>
              <p:nvPr/>
            </p:nvSpPr>
            <p:spPr>
              <a:xfrm rot="18861538">
                <a:off x="3387486" y="12850915"/>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75" name="Oval 58"/>
              <p:cNvSpPr>
                <a:spLocks noChangeAspect="1"/>
              </p:cNvSpPr>
              <p:nvPr/>
            </p:nvSpPr>
            <p:spPr>
              <a:xfrm rot="18861538">
                <a:off x="3602999" y="12848504"/>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76" name="Oval 59"/>
              <p:cNvSpPr>
                <a:spLocks noChangeAspect="1"/>
              </p:cNvSpPr>
              <p:nvPr/>
            </p:nvSpPr>
            <p:spPr>
              <a:xfrm rot="18861538">
                <a:off x="3818511" y="12854043"/>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77" name="Oval 60"/>
              <p:cNvSpPr>
                <a:spLocks noChangeAspect="1"/>
              </p:cNvSpPr>
              <p:nvPr/>
            </p:nvSpPr>
            <p:spPr>
              <a:xfrm rot="18861538">
                <a:off x="4034024" y="12851632"/>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sp>
            <p:nvSpPr>
              <p:cNvPr id="78" name="Oval 61"/>
              <p:cNvSpPr>
                <a:spLocks noChangeAspect="1"/>
              </p:cNvSpPr>
              <p:nvPr/>
            </p:nvSpPr>
            <p:spPr>
              <a:xfrm rot="18861538">
                <a:off x="4249537" y="12849221"/>
                <a:ext cx="64008" cy="64008"/>
              </a:xfrm>
              <a:prstGeom prst="ellipse">
                <a:avLst/>
              </a:prstGeom>
              <a:grpFill/>
              <a:ln w="12700" cap="flat" cmpd="sng" algn="ctr">
                <a:solidFill>
                  <a:schemeClr val="bg1">
                    <a:lumMod val="85000"/>
                  </a:schemeClr>
                </a:solidFill>
                <a:prstDash val="solid"/>
                <a:miter lim="800000"/>
              </a:ln>
              <a:effectLst/>
            </p:spPr>
            <p:txBody>
              <a:bodyPr rtlCol="0" anchor="ctr"/>
              <a:lstStyle/>
              <a:p>
                <a:pPr algn="ctr" defTabSz="913874">
                  <a:defRPr/>
                </a:pPr>
                <a:endParaRPr lang="en-US" sz="675" kern="0" dirty="0">
                  <a:solidFill>
                    <a:prstClr val="white"/>
                  </a:solidFill>
                </a:endParaRPr>
              </a:p>
            </p:txBody>
          </p:sp>
        </p:grpSp>
      </p:grpSp>
      <p:grpSp>
        <p:nvGrpSpPr>
          <p:cNvPr id="149" name="Group 4"/>
          <p:cNvGrpSpPr>
            <a:grpSpLocks noChangeAspect="1"/>
          </p:cNvGrpSpPr>
          <p:nvPr userDrawn="1"/>
        </p:nvGrpSpPr>
        <p:grpSpPr bwMode="auto">
          <a:xfrm>
            <a:off x="10606440" y="515946"/>
            <a:ext cx="1429032" cy="377239"/>
            <a:chOff x="254" y="2177"/>
            <a:chExt cx="894" cy="236"/>
          </a:xfrm>
        </p:grpSpPr>
        <p:sp>
          <p:nvSpPr>
            <p:cNvPr id="150" name="Freeform 5"/>
            <p:cNvSpPr>
              <a:spLocks/>
            </p:cNvSpPr>
            <p:nvPr/>
          </p:nvSpPr>
          <p:spPr bwMode="auto">
            <a:xfrm>
              <a:off x="344" y="2189"/>
              <a:ext cx="27" cy="15"/>
            </a:xfrm>
            <a:custGeom>
              <a:avLst/>
              <a:gdLst>
                <a:gd name="T0" fmla="*/ 5 w 43"/>
                <a:gd name="T1" fmla="*/ 17 h 23"/>
                <a:gd name="T2" fmla="*/ 27 w 43"/>
                <a:gd name="T3" fmla="*/ 4 h 23"/>
                <a:gd name="T4" fmla="*/ 40 w 43"/>
                <a:gd name="T5" fmla="*/ 5 h 23"/>
                <a:gd name="T6" fmla="*/ 16 w 43"/>
                <a:gd name="T7" fmla="*/ 19 h 23"/>
                <a:gd name="T8" fmla="*/ 5 w 43"/>
                <a:gd name="T9" fmla="*/ 17 h 23"/>
              </a:gdLst>
              <a:ahLst/>
              <a:cxnLst>
                <a:cxn ang="0">
                  <a:pos x="T0" y="T1"/>
                </a:cxn>
                <a:cxn ang="0">
                  <a:pos x="T2" y="T3"/>
                </a:cxn>
                <a:cxn ang="0">
                  <a:pos x="T4" y="T5"/>
                </a:cxn>
                <a:cxn ang="0">
                  <a:pos x="T6" y="T7"/>
                </a:cxn>
                <a:cxn ang="0">
                  <a:pos x="T8" y="T9"/>
                </a:cxn>
              </a:cxnLst>
              <a:rect l="0" t="0" r="r" b="b"/>
              <a:pathLst>
                <a:path w="43" h="23">
                  <a:moveTo>
                    <a:pt x="5" y="17"/>
                  </a:moveTo>
                  <a:cubicBezTo>
                    <a:pt x="11" y="11"/>
                    <a:pt x="19" y="7"/>
                    <a:pt x="27" y="4"/>
                  </a:cubicBezTo>
                  <a:cubicBezTo>
                    <a:pt x="29" y="4"/>
                    <a:pt x="43" y="0"/>
                    <a:pt x="40" y="5"/>
                  </a:cubicBezTo>
                  <a:cubicBezTo>
                    <a:pt x="34" y="13"/>
                    <a:pt x="24" y="16"/>
                    <a:pt x="16" y="19"/>
                  </a:cubicBezTo>
                  <a:cubicBezTo>
                    <a:pt x="14" y="20"/>
                    <a:pt x="0" y="23"/>
                    <a:pt x="5" y="17"/>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51" name="Freeform 6"/>
            <p:cNvSpPr>
              <a:spLocks/>
            </p:cNvSpPr>
            <p:nvPr/>
          </p:nvSpPr>
          <p:spPr bwMode="auto">
            <a:xfrm>
              <a:off x="372" y="2182"/>
              <a:ext cx="27" cy="14"/>
            </a:xfrm>
            <a:custGeom>
              <a:avLst/>
              <a:gdLst>
                <a:gd name="T0" fmla="*/ 3 w 43"/>
                <a:gd name="T1" fmla="*/ 14 h 21"/>
                <a:gd name="T2" fmla="*/ 25 w 43"/>
                <a:gd name="T3" fmla="*/ 4 h 21"/>
                <a:gd name="T4" fmla="*/ 43 w 43"/>
                <a:gd name="T5" fmla="*/ 6 h 21"/>
                <a:gd name="T6" fmla="*/ 19 w 43"/>
                <a:gd name="T7" fmla="*/ 17 h 21"/>
                <a:gd name="T8" fmla="*/ 3 w 43"/>
                <a:gd name="T9" fmla="*/ 14 h 21"/>
              </a:gdLst>
              <a:ahLst/>
              <a:cxnLst>
                <a:cxn ang="0">
                  <a:pos x="T0" y="T1"/>
                </a:cxn>
                <a:cxn ang="0">
                  <a:pos x="T2" y="T3"/>
                </a:cxn>
                <a:cxn ang="0">
                  <a:pos x="T4" y="T5"/>
                </a:cxn>
                <a:cxn ang="0">
                  <a:pos x="T6" y="T7"/>
                </a:cxn>
                <a:cxn ang="0">
                  <a:pos x="T8" y="T9"/>
                </a:cxn>
              </a:cxnLst>
              <a:rect l="0" t="0" r="r" b="b"/>
              <a:pathLst>
                <a:path w="43" h="21">
                  <a:moveTo>
                    <a:pt x="3" y="14"/>
                  </a:moveTo>
                  <a:cubicBezTo>
                    <a:pt x="8" y="8"/>
                    <a:pt x="17" y="6"/>
                    <a:pt x="25" y="4"/>
                  </a:cubicBezTo>
                  <a:cubicBezTo>
                    <a:pt x="29" y="3"/>
                    <a:pt x="43" y="0"/>
                    <a:pt x="43" y="6"/>
                  </a:cubicBezTo>
                  <a:cubicBezTo>
                    <a:pt x="39" y="14"/>
                    <a:pt x="26" y="16"/>
                    <a:pt x="19" y="17"/>
                  </a:cubicBezTo>
                  <a:cubicBezTo>
                    <a:pt x="16" y="18"/>
                    <a:pt x="0" y="21"/>
                    <a:pt x="3" y="14"/>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52" name="Freeform 7"/>
            <p:cNvSpPr>
              <a:spLocks/>
            </p:cNvSpPr>
            <p:nvPr/>
          </p:nvSpPr>
          <p:spPr bwMode="auto">
            <a:xfrm>
              <a:off x="404" y="2180"/>
              <a:ext cx="26" cy="10"/>
            </a:xfrm>
            <a:custGeom>
              <a:avLst/>
              <a:gdLst>
                <a:gd name="T0" fmla="*/ 0 w 42"/>
                <a:gd name="T1" fmla="*/ 9 h 16"/>
                <a:gd name="T2" fmla="*/ 21 w 42"/>
                <a:gd name="T3" fmla="*/ 2 h 16"/>
                <a:gd name="T4" fmla="*/ 42 w 42"/>
                <a:gd name="T5" fmla="*/ 6 h 16"/>
                <a:gd name="T6" fmla="*/ 21 w 42"/>
                <a:gd name="T7" fmla="*/ 14 h 16"/>
                <a:gd name="T8" fmla="*/ 0 w 42"/>
                <a:gd name="T9" fmla="*/ 9 h 16"/>
              </a:gdLst>
              <a:ahLst/>
              <a:cxnLst>
                <a:cxn ang="0">
                  <a:pos x="T0" y="T1"/>
                </a:cxn>
                <a:cxn ang="0">
                  <a:pos x="T2" y="T3"/>
                </a:cxn>
                <a:cxn ang="0">
                  <a:pos x="T4" y="T5"/>
                </a:cxn>
                <a:cxn ang="0">
                  <a:pos x="T6" y="T7"/>
                </a:cxn>
                <a:cxn ang="0">
                  <a:pos x="T8" y="T9"/>
                </a:cxn>
              </a:cxnLst>
              <a:rect l="0" t="0" r="r" b="b"/>
              <a:pathLst>
                <a:path w="42" h="16">
                  <a:moveTo>
                    <a:pt x="0" y="9"/>
                  </a:moveTo>
                  <a:cubicBezTo>
                    <a:pt x="3" y="2"/>
                    <a:pt x="15" y="2"/>
                    <a:pt x="21" y="2"/>
                  </a:cubicBezTo>
                  <a:cubicBezTo>
                    <a:pt x="27" y="1"/>
                    <a:pt x="39" y="0"/>
                    <a:pt x="42" y="6"/>
                  </a:cubicBezTo>
                  <a:cubicBezTo>
                    <a:pt x="42" y="13"/>
                    <a:pt x="26" y="14"/>
                    <a:pt x="21" y="14"/>
                  </a:cubicBezTo>
                  <a:cubicBezTo>
                    <a:pt x="17" y="14"/>
                    <a:pt x="0" y="16"/>
                    <a:pt x="0" y="9"/>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53" name="Freeform 8"/>
            <p:cNvSpPr>
              <a:spLocks/>
            </p:cNvSpPr>
            <p:nvPr/>
          </p:nvSpPr>
          <p:spPr bwMode="auto">
            <a:xfrm>
              <a:off x="311" y="2211"/>
              <a:ext cx="24" cy="19"/>
            </a:xfrm>
            <a:custGeom>
              <a:avLst/>
              <a:gdLst>
                <a:gd name="T0" fmla="*/ 4 w 39"/>
                <a:gd name="T1" fmla="*/ 22 h 30"/>
                <a:gd name="T2" fmla="*/ 26 w 39"/>
                <a:gd name="T3" fmla="*/ 4 h 30"/>
                <a:gd name="T4" fmla="*/ 35 w 39"/>
                <a:gd name="T5" fmla="*/ 7 h 30"/>
                <a:gd name="T6" fmla="*/ 10 w 39"/>
                <a:gd name="T7" fmla="*/ 27 h 30"/>
                <a:gd name="T8" fmla="*/ 4 w 39"/>
                <a:gd name="T9" fmla="*/ 22 h 30"/>
              </a:gdLst>
              <a:ahLst/>
              <a:cxnLst>
                <a:cxn ang="0">
                  <a:pos x="T0" y="T1"/>
                </a:cxn>
                <a:cxn ang="0">
                  <a:pos x="T2" y="T3"/>
                </a:cxn>
                <a:cxn ang="0">
                  <a:pos x="T4" y="T5"/>
                </a:cxn>
                <a:cxn ang="0">
                  <a:pos x="T6" y="T7"/>
                </a:cxn>
                <a:cxn ang="0">
                  <a:pos x="T8" y="T9"/>
                </a:cxn>
              </a:cxnLst>
              <a:rect l="0" t="0" r="r" b="b"/>
              <a:pathLst>
                <a:path w="39" h="30">
                  <a:moveTo>
                    <a:pt x="4" y="22"/>
                  </a:moveTo>
                  <a:cubicBezTo>
                    <a:pt x="10" y="14"/>
                    <a:pt x="18" y="8"/>
                    <a:pt x="26" y="4"/>
                  </a:cubicBezTo>
                  <a:cubicBezTo>
                    <a:pt x="31" y="2"/>
                    <a:pt x="39" y="0"/>
                    <a:pt x="35" y="7"/>
                  </a:cubicBezTo>
                  <a:cubicBezTo>
                    <a:pt x="29" y="16"/>
                    <a:pt x="20" y="22"/>
                    <a:pt x="10" y="27"/>
                  </a:cubicBezTo>
                  <a:cubicBezTo>
                    <a:pt x="5" y="30"/>
                    <a:pt x="0" y="28"/>
                    <a:pt x="4" y="22"/>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54" name="Freeform 9"/>
            <p:cNvSpPr>
              <a:spLocks/>
            </p:cNvSpPr>
            <p:nvPr/>
          </p:nvSpPr>
          <p:spPr bwMode="auto">
            <a:xfrm>
              <a:off x="334" y="2201"/>
              <a:ext cx="29" cy="19"/>
            </a:xfrm>
            <a:custGeom>
              <a:avLst/>
              <a:gdLst>
                <a:gd name="T0" fmla="*/ 5 w 47"/>
                <a:gd name="T1" fmla="*/ 21 h 30"/>
                <a:gd name="T2" fmla="*/ 30 w 47"/>
                <a:gd name="T3" fmla="*/ 4 h 30"/>
                <a:gd name="T4" fmla="*/ 44 w 47"/>
                <a:gd name="T5" fmla="*/ 8 h 30"/>
                <a:gd name="T6" fmla="*/ 17 w 47"/>
                <a:gd name="T7" fmla="*/ 27 h 30"/>
                <a:gd name="T8" fmla="*/ 5 w 47"/>
                <a:gd name="T9" fmla="*/ 21 h 30"/>
              </a:gdLst>
              <a:ahLst/>
              <a:cxnLst>
                <a:cxn ang="0">
                  <a:pos x="T0" y="T1"/>
                </a:cxn>
                <a:cxn ang="0">
                  <a:pos x="T2" y="T3"/>
                </a:cxn>
                <a:cxn ang="0">
                  <a:pos x="T4" y="T5"/>
                </a:cxn>
                <a:cxn ang="0">
                  <a:pos x="T6" y="T7"/>
                </a:cxn>
                <a:cxn ang="0">
                  <a:pos x="T8" y="T9"/>
                </a:cxn>
              </a:cxnLst>
              <a:rect l="0" t="0" r="r" b="b"/>
              <a:pathLst>
                <a:path w="47" h="30">
                  <a:moveTo>
                    <a:pt x="5" y="21"/>
                  </a:moveTo>
                  <a:cubicBezTo>
                    <a:pt x="11" y="13"/>
                    <a:pt x="20" y="8"/>
                    <a:pt x="30" y="4"/>
                  </a:cubicBezTo>
                  <a:cubicBezTo>
                    <a:pt x="34" y="3"/>
                    <a:pt x="47" y="0"/>
                    <a:pt x="44" y="8"/>
                  </a:cubicBezTo>
                  <a:cubicBezTo>
                    <a:pt x="38" y="17"/>
                    <a:pt x="27" y="23"/>
                    <a:pt x="17" y="27"/>
                  </a:cubicBezTo>
                  <a:cubicBezTo>
                    <a:pt x="12" y="28"/>
                    <a:pt x="0" y="30"/>
                    <a:pt x="5" y="21"/>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55" name="Freeform 10"/>
            <p:cNvSpPr>
              <a:spLocks/>
            </p:cNvSpPr>
            <p:nvPr/>
          </p:nvSpPr>
          <p:spPr bwMode="auto">
            <a:xfrm>
              <a:off x="365" y="2193"/>
              <a:ext cx="31" cy="17"/>
            </a:xfrm>
            <a:custGeom>
              <a:avLst/>
              <a:gdLst>
                <a:gd name="T0" fmla="*/ 3 w 50"/>
                <a:gd name="T1" fmla="*/ 18 h 27"/>
                <a:gd name="T2" fmla="*/ 30 w 50"/>
                <a:gd name="T3" fmla="*/ 3 h 27"/>
                <a:gd name="T4" fmla="*/ 50 w 50"/>
                <a:gd name="T5" fmla="*/ 8 h 27"/>
                <a:gd name="T6" fmla="*/ 22 w 50"/>
                <a:gd name="T7" fmla="*/ 24 h 27"/>
                <a:gd name="T8" fmla="*/ 3 w 50"/>
                <a:gd name="T9" fmla="*/ 18 h 27"/>
              </a:gdLst>
              <a:ahLst/>
              <a:cxnLst>
                <a:cxn ang="0">
                  <a:pos x="T0" y="T1"/>
                </a:cxn>
                <a:cxn ang="0">
                  <a:pos x="T2" y="T3"/>
                </a:cxn>
                <a:cxn ang="0">
                  <a:pos x="T4" y="T5"/>
                </a:cxn>
                <a:cxn ang="0">
                  <a:pos x="T6" y="T7"/>
                </a:cxn>
                <a:cxn ang="0">
                  <a:pos x="T8" y="T9"/>
                </a:cxn>
              </a:cxnLst>
              <a:rect l="0" t="0" r="r" b="b"/>
              <a:pathLst>
                <a:path w="50" h="27">
                  <a:moveTo>
                    <a:pt x="3" y="18"/>
                  </a:moveTo>
                  <a:cubicBezTo>
                    <a:pt x="9" y="9"/>
                    <a:pt x="20" y="5"/>
                    <a:pt x="30" y="3"/>
                  </a:cubicBezTo>
                  <a:cubicBezTo>
                    <a:pt x="35" y="2"/>
                    <a:pt x="50" y="0"/>
                    <a:pt x="50" y="8"/>
                  </a:cubicBezTo>
                  <a:cubicBezTo>
                    <a:pt x="46" y="19"/>
                    <a:pt x="31" y="22"/>
                    <a:pt x="22" y="24"/>
                  </a:cubicBezTo>
                  <a:cubicBezTo>
                    <a:pt x="17" y="25"/>
                    <a:pt x="0" y="27"/>
                    <a:pt x="3" y="18"/>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56" name="Freeform 11"/>
            <p:cNvSpPr>
              <a:spLocks/>
            </p:cNvSpPr>
            <p:nvPr/>
          </p:nvSpPr>
          <p:spPr bwMode="auto">
            <a:xfrm>
              <a:off x="402" y="2190"/>
              <a:ext cx="31" cy="14"/>
            </a:xfrm>
            <a:custGeom>
              <a:avLst/>
              <a:gdLst>
                <a:gd name="T0" fmla="*/ 0 w 50"/>
                <a:gd name="T1" fmla="*/ 12 h 22"/>
                <a:gd name="T2" fmla="*/ 25 w 50"/>
                <a:gd name="T3" fmla="*/ 1 h 22"/>
                <a:gd name="T4" fmla="*/ 50 w 50"/>
                <a:gd name="T5" fmla="*/ 9 h 22"/>
                <a:gd name="T6" fmla="*/ 25 w 50"/>
                <a:gd name="T7" fmla="*/ 22 h 22"/>
                <a:gd name="T8" fmla="*/ 0 w 50"/>
                <a:gd name="T9" fmla="*/ 12 h 22"/>
              </a:gdLst>
              <a:ahLst/>
              <a:cxnLst>
                <a:cxn ang="0">
                  <a:pos x="T0" y="T1"/>
                </a:cxn>
                <a:cxn ang="0">
                  <a:pos x="T2" y="T3"/>
                </a:cxn>
                <a:cxn ang="0">
                  <a:pos x="T4" y="T5"/>
                </a:cxn>
                <a:cxn ang="0">
                  <a:pos x="T6" y="T7"/>
                </a:cxn>
                <a:cxn ang="0">
                  <a:pos x="T8" y="T9"/>
                </a:cxn>
              </a:cxnLst>
              <a:rect l="0" t="0" r="r" b="b"/>
              <a:pathLst>
                <a:path w="50" h="22">
                  <a:moveTo>
                    <a:pt x="0" y="12"/>
                  </a:moveTo>
                  <a:cubicBezTo>
                    <a:pt x="3" y="3"/>
                    <a:pt x="17" y="1"/>
                    <a:pt x="25" y="1"/>
                  </a:cubicBezTo>
                  <a:cubicBezTo>
                    <a:pt x="33" y="0"/>
                    <a:pt x="47" y="0"/>
                    <a:pt x="50" y="9"/>
                  </a:cubicBezTo>
                  <a:cubicBezTo>
                    <a:pt x="50" y="19"/>
                    <a:pt x="32" y="21"/>
                    <a:pt x="25" y="22"/>
                  </a:cubicBezTo>
                  <a:cubicBezTo>
                    <a:pt x="18" y="22"/>
                    <a:pt x="0" y="22"/>
                    <a:pt x="0" y="12"/>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57" name="Freeform 12"/>
            <p:cNvSpPr>
              <a:spLocks/>
            </p:cNvSpPr>
            <p:nvPr/>
          </p:nvSpPr>
          <p:spPr bwMode="auto">
            <a:xfrm>
              <a:off x="299" y="2230"/>
              <a:ext cx="24" cy="25"/>
            </a:xfrm>
            <a:custGeom>
              <a:avLst/>
              <a:gdLst>
                <a:gd name="T0" fmla="*/ 3 w 37"/>
                <a:gd name="T1" fmla="*/ 26 h 40"/>
                <a:gd name="T2" fmla="*/ 26 w 37"/>
                <a:gd name="T3" fmla="*/ 3 h 40"/>
                <a:gd name="T4" fmla="*/ 34 w 37"/>
                <a:gd name="T5" fmla="*/ 11 h 40"/>
                <a:gd name="T6" fmla="*/ 9 w 37"/>
                <a:gd name="T7" fmla="*/ 37 h 40"/>
                <a:gd name="T8" fmla="*/ 3 w 37"/>
                <a:gd name="T9" fmla="*/ 26 h 40"/>
              </a:gdLst>
              <a:ahLst/>
              <a:cxnLst>
                <a:cxn ang="0">
                  <a:pos x="T0" y="T1"/>
                </a:cxn>
                <a:cxn ang="0">
                  <a:pos x="T2" y="T3"/>
                </a:cxn>
                <a:cxn ang="0">
                  <a:pos x="T4" y="T5"/>
                </a:cxn>
                <a:cxn ang="0">
                  <a:pos x="T6" y="T7"/>
                </a:cxn>
                <a:cxn ang="0">
                  <a:pos x="T8" y="T9"/>
                </a:cxn>
              </a:cxnLst>
              <a:rect l="0" t="0" r="r" b="b"/>
              <a:pathLst>
                <a:path w="37" h="40">
                  <a:moveTo>
                    <a:pt x="3" y="26"/>
                  </a:moveTo>
                  <a:cubicBezTo>
                    <a:pt x="8" y="16"/>
                    <a:pt x="16" y="8"/>
                    <a:pt x="26" y="3"/>
                  </a:cubicBezTo>
                  <a:cubicBezTo>
                    <a:pt x="33" y="0"/>
                    <a:pt x="37" y="4"/>
                    <a:pt x="34" y="11"/>
                  </a:cubicBezTo>
                  <a:cubicBezTo>
                    <a:pt x="29" y="22"/>
                    <a:pt x="20" y="31"/>
                    <a:pt x="9" y="37"/>
                  </a:cubicBezTo>
                  <a:cubicBezTo>
                    <a:pt x="1" y="40"/>
                    <a:pt x="0" y="32"/>
                    <a:pt x="3" y="26"/>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58" name="Freeform 13"/>
            <p:cNvSpPr>
              <a:spLocks/>
            </p:cNvSpPr>
            <p:nvPr/>
          </p:nvSpPr>
          <p:spPr bwMode="auto">
            <a:xfrm>
              <a:off x="323" y="2219"/>
              <a:ext cx="32" cy="25"/>
            </a:xfrm>
            <a:custGeom>
              <a:avLst/>
              <a:gdLst>
                <a:gd name="T0" fmla="*/ 4 w 50"/>
                <a:gd name="T1" fmla="*/ 25 h 39"/>
                <a:gd name="T2" fmla="*/ 31 w 50"/>
                <a:gd name="T3" fmla="*/ 2 h 39"/>
                <a:gd name="T4" fmla="*/ 47 w 50"/>
                <a:gd name="T5" fmla="*/ 11 h 39"/>
                <a:gd name="T6" fmla="*/ 17 w 50"/>
                <a:gd name="T7" fmla="*/ 37 h 39"/>
                <a:gd name="T8" fmla="*/ 4 w 50"/>
                <a:gd name="T9" fmla="*/ 25 h 39"/>
              </a:gdLst>
              <a:ahLst/>
              <a:cxnLst>
                <a:cxn ang="0">
                  <a:pos x="T0" y="T1"/>
                </a:cxn>
                <a:cxn ang="0">
                  <a:pos x="T2" y="T3"/>
                </a:cxn>
                <a:cxn ang="0">
                  <a:pos x="T4" y="T5"/>
                </a:cxn>
                <a:cxn ang="0">
                  <a:pos x="T6" y="T7"/>
                </a:cxn>
                <a:cxn ang="0">
                  <a:pos x="T8" y="T9"/>
                </a:cxn>
              </a:cxnLst>
              <a:rect l="0" t="0" r="r" b="b"/>
              <a:pathLst>
                <a:path w="50" h="39">
                  <a:moveTo>
                    <a:pt x="4" y="25"/>
                  </a:moveTo>
                  <a:cubicBezTo>
                    <a:pt x="9" y="14"/>
                    <a:pt x="20" y="7"/>
                    <a:pt x="31" y="2"/>
                  </a:cubicBezTo>
                  <a:cubicBezTo>
                    <a:pt x="39" y="0"/>
                    <a:pt x="50" y="1"/>
                    <a:pt x="47" y="11"/>
                  </a:cubicBezTo>
                  <a:cubicBezTo>
                    <a:pt x="41" y="24"/>
                    <a:pt x="29" y="32"/>
                    <a:pt x="17" y="37"/>
                  </a:cubicBezTo>
                  <a:cubicBezTo>
                    <a:pt x="8" y="39"/>
                    <a:pt x="0" y="35"/>
                    <a:pt x="4" y="25"/>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59" name="Freeform 14"/>
            <p:cNvSpPr>
              <a:spLocks/>
            </p:cNvSpPr>
            <p:nvPr/>
          </p:nvSpPr>
          <p:spPr bwMode="auto">
            <a:xfrm>
              <a:off x="288" y="2254"/>
              <a:ext cx="23" cy="32"/>
            </a:xfrm>
            <a:custGeom>
              <a:avLst/>
              <a:gdLst>
                <a:gd name="T0" fmla="*/ 2 w 36"/>
                <a:gd name="T1" fmla="*/ 31 h 51"/>
                <a:gd name="T2" fmla="*/ 25 w 36"/>
                <a:gd name="T3" fmla="*/ 4 h 51"/>
                <a:gd name="T4" fmla="*/ 34 w 36"/>
                <a:gd name="T5" fmla="*/ 19 h 51"/>
                <a:gd name="T6" fmla="*/ 10 w 36"/>
                <a:gd name="T7" fmla="*/ 49 h 51"/>
                <a:gd name="T8" fmla="*/ 2 w 36"/>
                <a:gd name="T9" fmla="*/ 31 h 51"/>
              </a:gdLst>
              <a:ahLst/>
              <a:cxnLst>
                <a:cxn ang="0">
                  <a:pos x="T0" y="T1"/>
                </a:cxn>
                <a:cxn ang="0">
                  <a:pos x="T2" y="T3"/>
                </a:cxn>
                <a:cxn ang="0">
                  <a:pos x="T4" y="T5"/>
                </a:cxn>
                <a:cxn ang="0">
                  <a:pos x="T6" y="T7"/>
                </a:cxn>
                <a:cxn ang="0">
                  <a:pos x="T8" y="T9"/>
                </a:cxn>
              </a:cxnLst>
              <a:rect l="0" t="0" r="r" b="b"/>
              <a:pathLst>
                <a:path w="36" h="51">
                  <a:moveTo>
                    <a:pt x="2" y="31"/>
                  </a:moveTo>
                  <a:cubicBezTo>
                    <a:pt x="6" y="20"/>
                    <a:pt x="14" y="10"/>
                    <a:pt x="25" y="4"/>
                  </a:cubicBezTo>
                  <a:cubicBezTo>
                    <a:pt x="35" y="0"/>
                    <a:pt x="36" y="11"/>
                    <a:pt x="34" y="19"/>
                  </a:cubicBezTo>
                  <a:cubicBezTo>
                    <a:pt x="30" y="31"/>
                    <a:pt x="22" y="44"/>
                    <a:pt x="10" y="49"/>
                  </a:cubicBezTo>
                  <a:cubicBezTo>
                    <a:pt x="0" y="51"/>
                    <a:pt x="0" y="38"/>
                    <a:pt x="2" y="31"/>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60" name="Freeform 15"/>
            <p:cNvSpPr>
              <a:spLocks/>
            </p:cNvSpPr>
            <p:nvPr/>
          </p:nvSpPr>
          <p:spPr bwMode="auto">
            <a:xfrm>
              <a:off x="313" y="2245"/>
              <a:ext cx="32" cy="33"/>
            </a:xfrm>
            <a:custGeom>
              <a:avLst/>
              <a:gdLst>
                <a:gd name="T0" fmla="*/ 3 w 51"/>
                <a:gd name="T1" fmla="*/ 31 h 53"/>
                <a:gd name="T2" fmla="*/ 31 w 51"/>
                <a:gd name="T3" fmla="*/ 3 h 53"/>
                <a:gd name="T4" fmla="*/ 49 w 51"/>
                <a:gd name="T5" fmla="*/ 19 h 53"/>
                <a:gd name="T6" fmla="*/ 18 w 51"/>
                <a:gd name="T7" fmla="*/ 51 h 53"/>
                <a:gd name="T8" fmla="*/ 3 w 51"/>
                <a:gd name="T9" fmla="*/ 31 h 53"/>
              </a:gdLst>
              <a:ahLst/>
              <a:cxnLst>
                <a:cxn ang="0">
                  <a:pos x="T0" y="T1"/>
                </a:cxn>
                <a:cxn ang="0">
                  <a:pos x="T2" y="T3"/>
                </a:cxn>
                <a:cxn ang="0">
                  <a:pos x="T4" y="T5"/>
                </a:cxn>
                <a:cxn ang="0">
                  <a:pos x="T6" y="T7"/>
                </a:cxn>
                <a:cxn ang="0">
                  <a:pos x="T8" y="T9"/>
                </a:cxn>
              </a:cxnLst>
              <a:rect l="0" t="0" r="r" b="b"/>
              <a:pathLst>
                <a:path w="51" h="53">
                  <a:moveTo>
                    <a:pt x="3" y="31"/>
                  </a:moveTo>
                  <a:cubicBezTo>
                    <a:pt x="8" y="18"/>
                    <a:pt x="18" y="7"/>
                    <a:pt x="31" y="3"/>
                  </a:cubicBezTo>
                  <a:cubicBezTo>
                    <a:pt x="43" y="0"/>
                    <a:pt x="51" y="7"/>
                    <a:pt x="49" y="19"/>
                  </a:cubicBezTo>
                  <a:cubicBezTo>
                    <a:pt x="44" y="34"/>
                    <a:pt x="33" y="46"/>
                    <a:pt x="18" y="51"/>
                  </a:cubicBezTo>
                  <a:cubicBezTo>
                    <a:pt x="6" y="53"/>
                    <a:pt x="0" y="42"/>
                    <a:pt x="3" y="31"/>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61" name="Freeform 16"/>
            <p:cNvSpPr>
              <a:spLocks/>
            </p:cNvSpPr>
            <p:nvPr/>
          </p:nvSpPr>
          <p:spPr bwMode="auto">
            <a:xfrm>
              <a:off x="280" y="2288"/>
              <a:ext cx="21" cy="35"/>
            </a:xfrm>
            <a:custGeom>
              <a:avLst/>
              <a:gdLst>
                <a:gd name="T0" fmla="*/ 2 w 34"/>
                <a:gd name="T1" fmla="*/ 32 h 56"/>
                <a:gd name="T2" fmla="*/ 21 w 34"/>
                <a:gd name="T3" fmla="*/ 3 h 56"/>
                <a:gd name="T4" fmla="*/ 33 w 34"/>
                <a:gd name="T5" fmla="*/ 25 h 56"/>
                <a:gd name="T6" fmla="*/ 12 w 34"/>
                <a:gd name="T7" fmla="*/ 56 h 56"/>
                <a:gd name="T8" fmla="*/ 2 w 34"/>
                <a:gd name="T9" fmla="*/ 32 h 56"/>
              </a:gdLst>
              <a:ahLst/>
              <a:cxnLst>
                <a:cxn ang="0">
                  <a:pos x="T0" y="T1"/>
                </a:cxn>
                <a:cxn ang="0">
                  <a:pos x="T2" y="T3"/>
                </a:cxn>
                <a:cxn ang="0">
                  <a:pos x="T4" y="T5"/>
                </a:cxn>
                <a:cxn ang="0">
                  <a:pos x="T6" y="T7"/>
                </a:cxn>
                <a:cxn ang="0">
                  <a:pos x="T8" y="T9"/>
                </a:cxn>
              </a:cxnLst>
              <a:rect l="0" t="0" r="r" b="b"/>
              <a:pathLst>
                <a:path w="34" h="56">
                  <a:moveTo>
                    <a:pt x="2" y="32"/>
                  </a:moveTo>
                  <a:cubicBezTo>
                    <a:pt x="4" y="21"/>
                    <a:pt x="10" y="7"/>
                    <a:pt x="21" y="3"/>
                  </a:cubicBezTo>
                  <a:cubicBezTo>
                    <a:pt x="33" y="0"/>
                    <a:pt x="34" y="17"/>
                    <a:pt x="33" y="25"/>
                  </a:cubicBezTo>
                  <a:cubicBezTo>
                    <a:pt x="31" y="37"/>
                    <a:pt x="25" y="53"/>
                    <a:pt x="12" y="56"/>
                  </a:cubicBezTo>
                  <a:cubicBezTo>
                    <a:pt x="1" y="56"/>
                    <a:pt x="0" y="40"/>
                    <a:pt x="2" y="32"/>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62" name="Freeform 17"/>
            <p:cNvSpPr>
              <a:spLocks/>
            </p:cNvSpPr>
            <p:nvPr/>
          </p:nvSpPr>
          <p:spPr bwMode="auto">
            <a:xfrm>
              <a:off x="305" y="2281"/>
              <a:ext cx="31" cy="39"/>
            </a:xfrm>
            <a:custGeom>
              <a:avLst/>
              <a:gdLst>
                <a:gd name="T0" fmla="*/ 1 w 50"/>
                <a:gd name="T1" fmla="*/ 35 h 62"/>
                <a:gd name="T2" fmla="*/ 28 w 50"/>
                <a:gd name="T3" fmla="*/ 2 h 62"/>
                <a:gd name="T4" fmla="*/ 49 w 50"/>
                <a:gd name="T5" fmla="*/ 27 h 62"/>
                <a:gd name="T6" fmla="*/ 20 w 50"/>
                <a:gd name="T7" fmla="*/ 62 h 62"/>
                <a:gd name="T8" fmla="*/ 1 w 50"/>
                <a:gd name="T9" fmla="*/ 35 h 62"/>
              </a:gdLst>
              <a:ahLst/>
              <a:cxnLst>
                <a:cxn ang="0">
                  <a:pos x="T0" y="T1"/>
                </a:cxn>
                <a:cxn ang="0">
                  <a:pos x="T2" y="T3"/>
                </a:cxn>
                <a:cxn ang="0">
                  <a:pos x="T4" y="T5"/>
                </a:cxn>
                <a:cxn ang="0">
                  <a:pos x="T6" y="T7"/>
                </a:cxn>
                <a:cxn ang="0">
                  <a:pos x="T8" y="T9"/>
                </a:cxn>
              </a:cxnLst>
              <a:rect l="0" t="0" r="r" b="b"/>
              <a:pathLst>
                <a:path w="50" h="62">
                  <a:moveTo>
                    <a:pt x="1" y="35"/>
                  </a:moveTo>
                  <a:cubicBezTo>
                    <a:pt x="4" y="20"/>
                    <a:pt x="14" y="6"/>
                    <a:pt x="28" y="2"/>
                  </a:cubicBezTo>
                  <a:cubicBezTo>
                    <a:pt x="43" y="0"/>
                    <a:pt x="50" y="14"/>
                    <a:pt x="49" y="27"/>
                  </a:cubicBezTo>
                  <a:cubicBezTo>
                    <a:pt x="47" y="43"/>
                    <a:pt x="36" y="59"/>
                    <a:pt x="20" y="62"/>
                  </a:cubicBezTo>
                  <a:cubicBezTo>
                    <a:pt x="5" y="62"/>
                    <a:pt x="0" y="47"/>
                    <a:pt x="1" y="35"/>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63" name="Freeform 18"/>
            <p:cNvSpPr>
              <a:spLocks/>
            </p:cNvSpPr>
            <p:nvPr/>
          </p:nvSpPr>
          <p:spPr bwMode="auto">
            <a:xfrm>
              <a:off x="342" y="2275"/>
              <a:ext cx="41" cy="43"/>
            </a:xfrm>
            <a:custGeom>
              <a:avLst/>
              <a:gdLst>
                <a:gd name="T0" fmla="*/ 1 w 65"/>
                <a:gd name="T1" fmla="*/ 36 h 68"/>
                <a:gd name="T2" fmla="*/ 35 w 65"/>
                <a:gd name="T3" fmla="*/ 1 h 68"/>
                <a:gd name="T4" fmla="*/ 65 w 65"/>
                <a:gd name="T5" fmla="*/ 30 h 68"/>
                <a:gd name="T6" fmla="*/ 29 w 65"/>
                <a:gd name="T7" fmla="*/ 66 h 68"/>
                <a:gd name="T8" fmla="*/ 1 w 65"/>
                <a:gd name="T9" fmla="*/ 36 h 68"/>
              </a:gdLst>
              <a:ahLst/>
              <a:cxnLst>
                <a:cxn ang="0">
                  <a:pos x="T0" y="T1"/>
                </a:cxn>
                <a:cxn ang="0">
                  <a:pos x="T2" y="T3"/>
                </a:cxn>
                <a:cxn ang="0">
                  <a:pos x="T4" y="T5"/>
                </a:cxn>
                <a:cxn ang="0">
                  <a:pos x="T6" y="T7"/>
                </a:cxn>
                <a:cxn ang="0">
                  <a:pos x="T8" y="T9"/>
                </a:cxn>
              </a:cxnLst>
              <a:rect l="0" t="0" r="r" b="b"/>
              <a:pathLst>
                <a:path w="65" h="68">
                  <a:moveTo>
                    <a:pt x="1" y="36"/>
                  </a:moveTo>
                  <a:cubicBezTo>
                    <a:pt x="4" y="18"/>
                    <a:pt x="18" y="4"/>
                    <a:pt x="35" y="1"/>
                  </a:cubicBezTo>
                  <a:cubicBezTo>
                    <a:pt x="52" y="0"/>
                    <a:pt x="65" y="13"/>
                    <a:pt x="65" y="30"/>
                  </a:cubicBezTo>
                  <a:cubicBezTo>
                    <a:pt x="63" y="48"/>
                    <a:pt x="48" y="65"/>
                    <a:pt x="29" y="66"/>
                  </a:cubicBezTo>
                  <a:cubicBezTo>
                    <a:pt x="12" y="68"/>
                    <a:pt x="0" y="52"/>
                    <a:pt x="1" y="36"/>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64" name="Freeform 19"/>
            <p:cNvSpPr>
              <a:spLocks/>
            </p:cNvSpPr>
            <p:nvPr/>
          </p:nvSpPr>
          <p:spPr bwMode="auto">
            <a:xfrm>
              <a:off x="389" y="2272"/>
              <a:ext cx="45" cy="43"/>
            </a:xfrm>
            <a:custGeom>
              <a:avLst/>
              <a:gdLst>
                <a:gd name="T0" fmla="*/ 1 w 72"/>
                <a:gd name="T1" fmla="*/ 34 h 68"/>
                <a:gd name="T2" fmla="*/ 37 w 72"/>
                <a:gd name="T3" fmla="*/ 0 h 68"/>
                <a:gd name="T4" fmla="*/ 72 w 72"/>
                <a:gd name="T5" fmla="*/ 32 h 68"/>
                <a:gd name="T6" fmla="*/ 35 w 72"/>
                <a:gd name="T7" fmla="*/ 68 h 68"/>
                <a:gd name="T8" fmla="*/ 1 w 72"/>
                <a:gd name="T9" fmla="*/ 34 h 68"/>
              </a:gdLst>
              <a:ahLst/>
              <a:cxnLst>
                <a:cxn ang="0">
                  <a:pos x="T0" y="T1"/>
                </a:cxn>
                <a:cxn ang="0">
                  <a:pos x="T2" y="T3"/>
                </a:cxn>
                <a:cxn ang="0">
                  <a:pos x="T4" y="T5"/>
                </a:cxn>
                <a:cxn ang="0">
                  <a:pos x="T6" y="T7"/>
                </a:cxn>
                <a:cxn ang="0">
                  <a:pos x="T8" y="T9"/>
                </a:cxn>
              </a:cxnLst>
              <a:rect l="0" t="0" r="r" b="b"/>
              <a:pathLst>
                <a:path w="72" h="68">
                  <a:moveTo>
                    <a:pt x="1" y="34"/>
                  </a:moveTo>
                  <a:cubicBezTo>
                    <a:pt x="2" y="15"/>
                    <a:pt x="20" y="2"/>
                    <a:pt x="37" y="0"/>
                  </a:cubicBezTo>
                  <a:cubicBezTo>
                    <a:pt x="56" y="0"/>
                    <a:pt x="72" y="13"/>
                    <a:pt x="72" y="32"/>
                  </a:cubicBezTo>
                  <a:cubicBezTo>
                    <a:pt x="71" y="51"/>
                    <a:pt x="54" y="67"/>
                    <a:pt x="35" y="68"/>
                  </a:cubicBezTo>
                  <a:cubicBezTo>
                    <a:pt x="17" y="68"/>
                    <a:pt x="0" y="53"/>
                    <a:pt x="1" y="34"/>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65" name="Freeform 20"/>
            <p:cNvSpPr>
              <a:spLocks/>
            </p:cNvSpPr>
            <p:nvPr/>
          </p:nvSpPr>
          <p:spPr bwMode="auto">
            <a:xfrm>
              <a:off x="302" y="2327"/>
              <a:ext cx="31" cy="40"/>
            </a:xfrm>
            <a:custGeom>
              <a:avLst/>
              <a:gdLst>
                <a:gd name="T0" fmla="*/ 0 w 49"/>
                <a:gd name="T1" fmla="*/ 32 h 64"/>
                <a:gd name="T2" fmla="*/ 24 w 49"/>
                <a:gd name="T3" fmla="*/ 0 h 64"/>
                <a:gd name="T4" fmla="*/ 49 w 49"/>
                <a:gd name="T5" fmla="*/ 32 h 64"/>
                <a:gd name="T6" fmla="*/ 23 w 49"/>
                <a:gd name="T7" fmla="*/ 64 h 64"/>
                <a:gd name="T8" fmla="*/ 0 w 49"/>
                <a:gd name="T9" fmla="*/ 32 h 64"/>
              </a:gdLst>
              <a:ahLst/>
              <a:cxnLst>
                <a:cxn ang="0">
                  <a:pos x="T0" y="T1"/>
                </a:cxn>
                <a:cxn ang="0">
                  <a:pos x="T2" y="T3"/>
                </a:cxn>
                <a:cxn ang="0">
                  <a:pos x="T4" y="T5"/>
                </a:cxn>
                <a:cxn ang="0">
                  <a:pos x="T6" y="T7"/>
                </a:cxn>
                <a:cxn ang="0">
                  <a:pos x="T8" y="T9"/>
                </a:cxn>
              </a:cxnLst>
              <a:rect l="0" t="0" r="r" b="b"/>
              <a:pathLst>
                <a:path w="49" h="64">
                  <a:moveTo>
                    <a:pt x="0" y="32"/>
                  </a:moveTo>
                  <a:cubicBezTo>
                    <a:pt x="1" y="18"/>
                    <a:pt x="9" y="3"/>
                    <a:pt x="24" y="0"/>
                  </a:cubicBezTo>
                  <a:cubicBezTo>
                    <a:pt x="41" y="1"/>
                    <a:pt x="48" y="17"/>
                    <a:pt x="49" y="32"/>
                  </a:cubicBezTo>
                  <a:cubicBezTo>
                    <a:pt x="48" y="46"/>
                    <a:pt x="39" y="63"/>
                    <a:pt x="23" y="64"/>
                  </a:cubicBezTo>
                  <a:cubicBezTo>
                    <a:pt x="8" y="61"/>
                    <a:pt x="1" y="46"/>
                    <a:pt x="0" y="32"/>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66" name="Freeform 21"/>
            <p:cNvSpPr>
              <a:spLocks/>
            </p:cNvSpPr>
            <p:nvPr/>
          </p:nvSpPr>
          <p:spPr bwMode="auto">
            <a:xfrm>
              <a:off x="340" y="2325"/>
              <a:ext cx="40" cy="42"/>
            </a:xfrm>
            <a:custGeom>
              <a:avLst/>
              <a:gdLst>
                <a:gd name="T0" fmla="*/ 0 w 63"/>
                <a:gd name="T1" fmla="*/ 35 h 67"/>
                <a:gd name="T2" fmla="*/ 31 w 63"/>
                <a:gd name="T3" fmla="*/ 0 h 67"/>
                <a:gd name="T4" fmla="*/ 63 w 63"/>
                <a:gd name="T5" fmla="*/ 33 h 67"/>
                <a:gd name="T6" fmla="*/ 30 w 63"/>
                <a:gd name="T7" fmla="*/ 67 h 67"/>
                <a:gd name="T8" fmla="*/ 0 w 63"/>
                <a:gd name="T9" fmla="*/ 35 h 67"/>
              </a:gdLst>
              <a:ahLst/>
              <a:cxnLst>
                <a:cxn ang="0">
                  <a:pos x="T0" y="T1"/>
                </a:cxn>
                <a:cxn ang="0">
                  <a:pos x="T2" y="T3"/>
                </a:cxn>
                <a:cxn ang="0">
                  <a:pos x="T4" y="T5"/>
                </a:cxn>
                <a:cxn ang="0">
                  <a:pos x="T6" y="T7"/>
                </a:cxn>
                <a:cxn ang="0">
                  <a:pos x="T8" y="T9"/>
                </a:cxn>
              </a:cxnLst>
              <a:rect l="0" t="0" r="r" b="b"/>
              <a:pathLst>
                <a:path w="63" h="67">
                  <a:moveTo>
                    <a:pt x="0" y="35"/>
                  </a:moveTo>
                  <a:cubicBezTo>
                    <a:pt x="2" y="18"/>
                    <a:pt x="14" y="3"/>
                    <a:pt x="31" y="0"/>
                  </a:cubicBezTo>
                  <a:cubicBezTo>
                    <a:pt x="49" y="1"/>
                    <a:pt x="62" y="16"/>
                    <a:pt x="63" y="33"/>
                  </a:cubicBezTo>
                  <a:cubicBezTo>
                    <a:pt x="62" y="51"/>
                    <a:pt x="48" y="66"/>
                    <a:pt x="30" y="67"/>
                  </a:cubicBezTo>
                  <a:cubicBezTo>
                    <a:pt x="13" y="66"/>
                    <a:pt x="1" y="52"/>
                    <a:pt x="0" y="35"/>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67" name="Freeform 22"/>
            <p:cNvSpPr>
              <a:spLocks/>
            </p:cNvSpPr>
            <p:nvPr/>
          </p:nvSpPr>
          <p:spPr bwMode="auto">
            <a:xfrm>
              <a:off x="384" y="2322"/>
              <a:ext cx="43" cy="42"/>
            </a:xfrm>
            <a:custGeom>
              <a:avLst/>
              <a:gdLst>
                <a:gd name="T0" fmla="*/ 0 w 68"/>
                <a:gd name="T1" fmla="*/ 35 h 67"/>
                <a:gd name="T2" fmla="*/ 35 w 68"/>
                <a:gd name="T3" fmla="*/ 0 h 67"/>
                <a:gd name="T4" fmla="*/ 68 w 68"/>
                <a:gd name="T5" fmla="*/ 33 h 67"/>
                <a:gd name="T6" fmla="*/ 33 w 68"/>
                <a:gd name="T7" fmla="*/ 67 h 67"/>
                <a:gd name="T8" fmla="*/ 0 w 68"/>
                <a:gd name="T9" fmla="*/ 35 h 67"/>
              </a:gdLst>
              <a:ahLst/>
              <a:cxnLst>
                <a:cxn ang="0">
                  <a:pos x="T0" y="T1"/>
                </a:cxn>
                <a:cxn ang="0">
                  <a:pos x="T2" y="T3"/>
                </a:cxn>
                <a:cxn ang="0">
                  <a:pos x="T4" y="T5"/>
                </a:cxn>
                <a:cxn ang="0">
                  <a:pos x="T6" y="T7"/>
                </a:cxn>
                <a:cxn ang="0">
                  <a:pos x="T8" y="T9"/>
                </a:cxn>
              </a:cxnLst>
              <a:rect l="0" t="0" r="r" b="b"/>
              <a:pathLst>
                <a:path w="68" h="67">
                  <a:moveTo>
                    <a:pt x="0" y="35"/>
                  </a:moveTo>
                  <a:cubicBezTo>
                    <a:pt x="1" y="16"/>
                    <a:pt x="17" y="2"/>
                    <a:pt x="35" y="0"/>
                  </a:cubicBezTo>
                  <a:cubicBezTo>
                    <a:pt x="53" y="1"/>
                    <a:pt x="67" y="15"/>
                    <a:pt x="68" y="33"/>
                  </a:cubicBezTo>
                  <a:cubicBezTo>
                    <a:pt x="66" y="52"/>
                    <a:pt x="51" y="66"/>
                    <a:pt x="33" y="67"/>
                  </a:cubicBezTo>
                  <a:cubicBezTo>
                    <a:pt x="15" y="67"/>
                    <a:pt x="0" y="53"/>
                    <a:pt x="0" y="35"/>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68" name="Freeform 23"/>
            <p:cNvSpPr>
              <a:spLocks/>
            </p:cNvSpPr>
            <p:nvPr/>
          </p:nvSpPr>
          <p:spPr bwMode="auto">
            <a:xfrm>
              <a:off x="332" y="2191"/>
              <a:ext cx="21" cy="12"/>
            </a:xfrm>
            <a:custGeom>
              <a:avLst/>
              <a:gdLst>
                <a:gd name="T0" fmla="*/ 4 w 34"/>
                <a:gd name="T1" fmla="*/ 15 h 19"/>
                <a:gd name="T2" fmla="*/ 23 w 34"/>
                <a:gd name="T3" fmla="*/ 4 h 19"/>
                <a:gd name="T4" fmla="*/ 31 w 34"/>
                <a:gd name="T5" fmla="*/ 3 h 19"/>
                <a:gd name="T6" fmla="*/ 11 w 34"/>
                <a:gd name="T7" fmla="*/ 15 h 19"/>
                <a:gd name="T8" fmla="*/ 4 w 34"/>
                <a:gd name="T9" fmla="*/ 15 h 19"/>
              </a:gdLst>
              <a:ahLst/>
              <a:cxnLst>
                <a:cxn ang="0">
                  <a:pos x="T0" y="T1"/>
                </a:cxn>
                <a:cxn ang="0">
                  <a:pos x="T2" y="T3"/>
                </a:cxn>
                <a:cxn ang="0">
                  <a:pos x="T4" y="T5"/>
                </a:cxn>
                <a:cxn ang="0">
                  <a:pos x="T6" y="T7"/>
                </a:cxn>
                <a:cxn ang="0">
                  <a:pos x="T8" y="T9"/>
                </a:cxn>
              </a:cxnLst>
              <a:rect l="0" t="0" r="r" b="b"/>
              <a:pathLst>
                <a:path w="34" h="19">
                  <a:moveTo>
                    <a:pt x="4" y="15"/>
                  </a:moveTo>
                  <a:cubicBezTo>
                    <a:pt x="10" y="10"/>
                    <a:pt x="16" y="7"/>
                    <a:pt x="23" y="4"/>
                  </a:cubicBezTo>
                  <a:cubicBezTo>
                    <a:pt x="24" y="4"/>
                    <a:pt x="34" y="0"/>
                    <a:pt x="31" y="3"/>
                  </a:cubicBezTo>
                  <a:cubicBezTo>
                    <a:pt x="25" y="8"/>
                    <a:pt x="18" y="12"/>
                    <a:pt x="11" y="15"/>
                  </a:cubicBezTo>
                  <a:cubicBezTo>
                    <a:pt x="10" y="16"/>
                    <a:pt x="0" y="19"/>
                    <a:pt x="4" y="15"/>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69" name="Freeform 24"/>
            <p:cNvSpPr>
              <a:spLocks/>
            </p:cNvSpPr>
            <p:nvPr/>
          </p:nvSpPr>
          <p:spPr bwMode="auto">
            <a:xfrm>
              <a:off x="353" y="2182"/>
              <a:ext cx="23" cy="12"/>
            </a:xfrm>
            <a:custGeom>
              <a:avLst/>
              <a:gdLst>
                <a:gd name="T0" fmla="*/ 3 w 37"/>
                <a:gd name="T1" fmla="*/ 14 h 18"/>
                <a:gd name="T2" fmla="*/ 23 w 37"/>
                <a:gd name="T3" fmla="*/ 4 h 18"/>
                <a:gd name="T4" fmla="*/ 35 w 37"/>
                <a:gd name="T5" fmla="*/ 4 h 18"/>
                <a:gd name="T6" fmla="*/ 14 w 37"/>
                <a:gd name="T7" fmla="*/ 14 h 18"/>
                <a:gd name="T8" fmla="*/ 3 w 37"/>
                <a:gd name="T9" fmla="*/ 14 h 18"/>
              </a:gdLst>
              <a:ahLst/>
              <a:cxnLst>
                <a:cxn ang="0">
                  <a:pos x="T0" y="T1"/>
                </a:cxn>
                <a:cxn ang="0">
                  <a:pos x="T2" y="T3"/>
                </a:cxn>
                <a:cxn ang="0">
                  <a:pos x="T4" y="T5"/>
                </a:cxn>
                <a:cxn ang="0">
                  <a:pos x="T6" y="T7"/>
                </a:cxn>
                <a:cxn ang="0">
                  <a:pos x="T8" y="T9"/>
                </a:cxn>
              </a:cxnLst>
              <a:rect l="0" t="0" r="r" b="b"/>
              <a:pathLst>
                <a:path w="37" h="18">
                  <a:moveTo>
                    <a:pt x="3" y="14"/>
                  </a:moveTo>
                  <a:cubicBezTo>
                    <a:pt x="9" y="9"/>
                    <a:pt x="16" y="7"/>
                    <a:pt x="23" y="4"/>
                  </a:cubicBezTo>
                  <a:cubicBezTo>
                    <a:pt x="24" y="4"/>
                    <a:pt x="37" y="0"/>
                    <a:pt x="35" y="4"/>
                  </a:cubicBezTo>
                  <a:cubicBezTo>
                    <a:pt x="29" y="9"/>
                    <a:pt x="21" y="11"/>
                    <a:pt x="14" y="14"/>
                  </a:cubicBezTo>
                  <a:cubicBezTo>
                    <a:pt x="12" y="14"/>
                    <a:pt x="0" y="18"/>
                    <a:pt x="3" y="14"/>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70" name="Freeform 25"/>
            <p:cNvSpPr>
              <a:spLocks/>
            </p:cNvSpPr>
            <p:nvPr/>
          </p:nvSpPr>
          <p:spPr bwMode="auto">
            <a:xfrm>
              <a:off x="378" y="2177"/>
              <a:ext cx="23" cy="9"/>
            </a:xfrm>
            <a:custGeom>
              <a:avLst/>
              <a:gdLst>
                <a:gd name="T0" fmla="*/ 2 w 37"/>
                <a:gd name="T1" fmla="*/ 11 h 15"/>
                <a:gd name="T2" fmla="*/ 22 w 37"/>
                <a:gd name="T3" fmla="*/ 4 h 15"/>
                <a:gd name="T4" fmla="*/ 37 w 37"/>
                <a:gd name="T5" fmla="*/ 4 h 15"/>
                <a:gd name="T6" fmla="*/ 17 w 37"/>
                <a:gd name="T7" fmla="*/ 11 h 15"/>
                <a:gd name="T8" fmla="*/ 2 w 37"/>
                <a:gd name="T9" fmla="*/ 11 h 15"/>
              </a:gdLst>
              <a:ahLst/>
              <a:cxnLst>
                <a:cxn ang="0">
                  <a:pos x="T0" y="T1"/>
                </a:cxn>
                <a:cxn ang="0">
                  <a:pos x="T2" y="T3"/>
                </a:cxn>
                <a:cxn ang="0">
                  <a:pos x="T4" y="T5"/>
                </a:cxn>
                <a:cxn ang="0">
                  <a:pos x="T6" y="T7"/>
                </a:cxn>
                <a:cxn ang="0">
                  <a:pos x="T8" y="T9"/>
                </a:cxn>
              </a:cxnLst>
              <a:rect l="0" t="0" r="r" b="b"/>
              <a:pathLst>
                <a:path w="37" h="15">
                  <a:moveTo>
                    <a:pt x="2" y="11"/>
                  </a:moveTo>
                  <a:cubicBezTo>
                    <a:pt x="7" y="6"/>
                    <a:pt x="15" y="5"/>
                    <a:pt x="22" y="4"/>
                  </a:cubicBezTo>
                  <a:cubicBezTo>
                    <a:pt x="24" y="3"/>
                    <a:pt x="37" y="0"/>
                    <a:pt x="37" y="4"/>
                  </a:cubicBezTo>
                  <a:cubicBezTo>
                    <a:pt x="34" y="10"/>
                    <a:pt x="23" y="10"/>
                    <a:pt x="17" y="11"/>
                  </a:cubicBezTo>
                  <a:cubicBezTo>
                    <a:pt x="15" y="12"/>
                    <a:pt x="0" y="15"/>
                    <a:pt x="2" y="11"/>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71" name="Freeform 26"/>
            <p:cNvSpPr>
              <a:spLocks/>
            </p:cNvSpPr>
            <p:nvPr/>
          </p:nvSpPr>
          <p:spPr bwMode="auto">
            <a:xfrm>
              <a:off x="306" y="2210"/>
              <a:ext cx="18" cy="14"/>
            </a:xfrm>
            <a:custGeom>
              <a:avLst/>
              <a:gdLst>
                <a:gd name="T0" fmla="*/ 3 w 29"/>
                <a:gd name="T1" fmla="*/ 18 h 23"/>
                <a:gd name="T2" fmla="*/ 21 w 29"/>
                <a:gd name="T3" fmla="*/ 3 h 23"/>
                <a:gd name="T4" fmla="*/ 25 w 29"/>
                <a:gd name="T5" fmla="*/ 4 h 23"/>
                <a:gd name="T6" fmla="*/ 6 w 29"/>
                <a:gd name="T7" fmla="*/ 21 h 23"/>
                <a:gd name="T8" fmla="*/ 3 w 29"/>
                <a:gd name="T9" fmla="*/ 18 h 23"/>
              </a:gdLst>
              <a:ahLst/>
              <a:cxnLst>
                <a:cxn ang="0">
                  <a:pos x="T0" y="T1"/>
                </a:cxn>
                <a:cxn ang="0">
                  <a:pos x="T2" y="T3"/>
                </a:cxn>
                <a:cxn ang="0">
                  <a:pos x="T4" y="T5"/>
                </a:cxn>
                <a:cxn ang="0">
                  <a:pos x="T6" y="T7"/>
                </a:cxn>
                <a:cxn ang="0">
                  <a:pos x="T8" y="T9"/>
                </a:cxn>
              </a:cxnLst>
              <a:rect l="0" t="0" r="r" b="b"/>
              <a:pathLst>
                <a:path w="29" h="23">
                  <a:moveTo>
                    <a:pt x="3" y="18"/>
                  </a:moveTo>
                  <a:cubicBezTo>
                    <a:pt x="8" y="12"/>
                    <a:pt x="14" y="7"/>
                    <a:pt x="21" y="3"/>
                  </a:cubicBezTo>
                  <a:cubicBezTo>
                    <a:pt x="24" y="2"/>
                    <a:pt x="29" y="0"/>
                    <a:pt x="25" y="4"/>
                  </a:cubicBezTo>
                  <a:cubicBezTo>
                    <a:pt x="20" y="11"/>
                    <a:pt x="13" y="16"/>
                    <a:pt x="6" y="21"/>
                  </a:cubicBezTo>
                  <a:cubicBezTo>
                    <a:pt x="2" y="23"/>
                    <a:pt x="0" y="22"/>
                    <a:pt x="3" y="18"/>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72" name="Freeform 27"/>
            <p:cNvSpPr>
              <a:spLocks/>
            </p:cNvSpPr>
            <p:nvPr/>
          </p:nvSpPr>
          <p:spPr bwMode="auto">
            <a:xfrm>
              <a:off x="322" y="2199"/>
              <a:ext cx="23" cy="15"/>
            </a:xfrm>
            <a:custGeom>
              <a:avLst/>
              <a:gdLst>
                <a:gd name="T0" fmla="*/ 4 w 37"/>
                <a:gd name="T1" fmla="*/ 19 h 24"/>
                <a:gd name="T2" fmla="*/ 25 w 37"/>
                <a:gd name="T3" fmla="*/ 4 h 24"/>
                <a:gd name="T4" fmla="*/ 33 w 37"/>
                <a:gd name="T5" fmla="*/ 5 h 24"/>
                <a:gd name="T6" fmla="*/ 11 w 37"/>
                <a:gd name="T7" fmla="*/ 20 h 24"/>
                <a:gd name="T8" fmla="*/ 4 w 37"/>
                <a:gd name="T9" fmla="*/ 19 h 24"/>
              </a:gdLst>
              <a:ahLst/>
              <a:cxnLst>
                <a:cxn ang="0">
                  <a:pos x="T0" y="T1"/>
                </a:cxn>
                <a:cxn ang="0">
                  <a:pos x="T2" y="T3"/>
                </a:cxn>
                <a:cxn ang="0">
                  <a:pos x="T4" y="T5"/>
                </a:cxn>
                <a:cxn ang="0">
                  <a:pos x="T6" y="T7"/>
                </a:cxn>
                <a:cxn ang="0">
                  <a:pos x="T8" y="T9"/>
                </a:cxn>
              </a:cxnLst>
              <a:rect l="0" t="0" r="r" b="b"/>
              <a:pathLst>
                <a:path w="37" h="24">
                  <a:moveTo>
                    <a:pt x="4" y="19"/>
                  </a:moveTo>
                  <a:cubicBezTo>
                    <a:pt x="10" y="12"/>
                    <a:pt x="17" y="8"/>
                    <a:pt x="25" y="4"/>
                  </a:cubicBezTo>
                  <a:cubicBezTo>
                    <a:pt x="27" y="3"/>
                    <a:pt x="37" y="0"/>
                    <a:pt x="33" y="5"/>
                  </a:cubicBezTo>
                  <a:cubicBezTo>
                    <a:pt x="27" y="12"/>
                    <a:pt x="19" y="16"/>
                    <a:pt x="11" y="20"/>
                  </a:cubicBezTo>
                  <a:cubicBezTo>
                    <a:pt x="8" y="22"/>
                    <a:pt x="0" y="24"/>
                    <a:pt x="4" y="19"/>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73" name="Freeform 28"/>
            <p:cNvSpPr>
              <a:spLocks/>
            </p:cNvSpPr>
            <p:nvPr/>
          </p:nvSpPr>
          <p:spPr bwMode="auto">
            <a:xfrm>
              <a:off x="280" y="2233"/>
              <a:ext cx="16" cy="19"/>
            </a:xfrm>
            <a:custGeom>
              <a:avLst/>
              <a:gdLst>
                <a:gd name="T0" fmla="*/ 5 w 25"/>
                <a:gd name="T1" fmla="*/ 21 h 30"/>
                <a:gd name="T2" fmla="*/ 20 w 25"/>
                <a:gd name="T3" fmla="*/ 3 h 30"/>
                <a:gd name="T4" fmla="*/ 21 w 25"/>
                <a:gd name="T5" fmla="*/ 8 h 30"/>
                <a:gd name="T6" fmla="*/ 5 w 25"/>
                <a:gd name="T7" fmla="*/ 27 h 30"/>
                <a:gd name="T8" fmla="*/ 5 w 25"/>
                <a:gd name="T9" fmla="*/ 21 h 30"/>
              </a:gdLst>
              <a:ahLst/>
              <a:cxnLst>
                <a:cxn ang="0">
                  <a:pos x="T0" y="T1"/>
                </a:cxn>
                <a:cxn ang="0">
                  <a:pos x="T2" y="T3"/>
                </a:cxn>
                <a:cxn ang="0">
                  <a:pos x="T4" y="T5"/>
                </a:cxn>
                <a:cxn ang="0">
                  <a:pos x="T6" y="T7"/>
                </a:cxn>
                <a:cxn ang="0">
                  <a:pos x="T8" y="T9"/>
                </a:cxn>
              </a:cxnLst>
              <a:rect l="0" t="0" r="r" b="b"/>
              <a:pathLst>
                <a:path w="25" h="30">
                  <a:moveTo>
                    <a:pt x="5" y="21"/>
                  </a:moveTo>
                  <a:cubicBezTo>
                    <a:pt x="9" y="14"/>
                    <a:pt x="14" y="8"/>
                    <a:pt x="20" y="3"/>
                  </a:cubicBezTo>
                  <a:cubicBezTo>
                    <a:pt x="25" y="0"/>
                    <a:pt x="23" y="5"/>
                    <a:pt x="21" y="8"/>
                  </a:cubicBezTo>
                  <a:cubicBezTo>
                    <a:pt x="17" y="15"/>
                    <a:pt x="11" y="21"/>
                    <a:pt x="5" y="27"/>
                  </a:cubicBezTo>
                  <a:cubicBezTo>
                    <a:pt x="0" y="30"/>
                    <a:pt x="4" y="23"/>
                    <a:pt x="5" y="21"/>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74" name="Freeform 29"/>
            <p:cNvSpPr>
              <a:spLocks/>
            </p:cNvSpPr>
            <p:nvPr/>
          </p:nvSpPr>
          <p:spPr bwMode="auto">
            <a:xfrm>
              <a:off x="294" y="2223"/>
              <a:ext cx="18" cy="19"/>
            </a:xfrm>
            <a:custGeom>
              <a:avLst/>
              <a:gdLst>
                <a:gd name="T0" fmla="*/ 3 w 29"/>
                <a:gd name="T1" fmla="*/ 22 h 31"/>
                <a:gd name="T2" fmla="*/ 22 w 29"/>
                <a:gd name="T3" fmla="*/ 3 h 31"/>
                <a:gd name="T4" fmla="*/ 26 w 29"/>
                <a:gd name="T5" fmla="*/ 7 h 31"/>
                <a:gd name="T6" fmla="*/ 6 w 29"/>
                <a:gd name="T7" fmla="*/ 27 h 31"/>
                <a:gd name="T8" fmla="*/ 3 w 29"/>
                <a:gd name="T9" fmla="*/ 22 h 31"/>
              </a:gdLst>
              <a:ahLst/>
              <a:cxnLst>
                <a:cxn ang="0">
                  <a:pos x="T0" y="T1"/>
                </a:cxn>
                <a:cxn ang="0">
                  <a:pos x="T2" y="T3"/>
                </a:cxn>
                <a:cxn ang="0">
                  <a:pos x="T4" y="T5"/>
                </a:cxn>
                <a:cxn ang="0">
                  <a:pos x="T6" y="T7"/>
                </a:cxn>
                <a:cxn ang="0">
                  <a:pos x="T8" y="T9"/>
                </a:cxn>
              </a:cxnLst>
              <a:rect l="0" t="0" r="r" b="b"/>
              <a:pathLst>
                <a:path w="29" h="31">
                  <a:moveTo>
                    <a:pt x="3" y="22"/>
                  </a:moveTo>
                  <a:cubicBezTo>
                    <a:pt x="8" y="14"/>
                    <a:pt x="15" y="8"/>
                    <a:pt x="22" y="3"/>
                  </a:cubicBezTo>
                  <a:cubicBezTo>
                    <a:pt x="27" y="0"/>
                    <a:pt x="29" y="2"/>
                    <a:pt x="26" y="7"/>
                  </a:cubicBezTo>
                  <a:cubicBezTo>
                    <a:pt x="20" y="15"/>
                    <a:pt x="14" y="22"/>
                    <a:pt x="6" y="27"/>
                  </a:cubicBezTo>
                  <a:cubicBezTo>
                    <a:pt x="0" y="31"/>
                    <a:pt x="1" y="25"/>
                    <a:pt x="3" y="22"/>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75" name="Freeform 30"/>
            <p:cNvSpPr>
              <a:spLocks/>
            </p:cNvSpPr>
            <p:nvPr/>
          </p:nvSpPr>
          <p:spPr bwMode="auto">
            <a:xfrm>
              <a:off x="437" y="2190"/>
              <a:ext cx="31" cy="14"/>
            </a:xfrm>
            <a:custGeom>
              <a:avLst/>
              <a:gdLst>
                <a:gd name="T0" fmla="*/ 0 w 51"/>
                <a:gd name="T1" fmla="*/ 9 h 22"/>
                <a:gd name="T2" fmla="*/ 21 w 51"/>
                <a:gd name="T3" fmla="*/ 1 h 22"/>
                <a:gd name="T4" fmla="*/ 48 w 51"/>
                <a:gd name="T5" fmla="*/ 12 h 22"/>
                <a:gd name="T6" fmla="*/ 28 w 51"/>
                <a:gd name="T7" fmla="*/ 22 h 22"/>
                <a:gd name="T8" fmla="*/ 0 w 51"/>
                <a:gd name="T9" fmla="*/ 9 h 22"/>
              </a:gdLst>
              <a:ahLst/>
              <a:cxnLst>
                <a:cxn ang="0">
                  <a:pos x="T0" y="T1"/>
                </a:cxn>
                <a:cxn ang="0">
                  <a:pos x="T2" y="T3"/>
                </a:cxn>
                <a:cxn ang="0">
                  <a:pos x="T4" y="T5"/>
                </a:cxn>
                <a:cxn ang="0">
                  <a:pos x="T6" y="T7"/>
                </a:cxn>
                <a:cxn ang="0">
                  <a:pos x="T8" y="T9"/>
                </a:cxn>
              </a:cxnLst>
              <a:rect l="0" t="0" r="r" b="b"/>
              <a:pathLst>
                <a:path w="51" h="22">
                  <a:moveTo>
                    <a:pt x="0" y="9"/>
                  </a:moveTo>
                  <a:cubicBezTo>
                    <a:pt x="0" y="0"/>
                    <a:pt x="15" y="0"/>
                    <a:pt x="21" y="1"/>
                  </a:cubicBezTo>
                  <a:cubicBezTo>
                    <a:pt x="30" y="1"/>
                    <a:pt x="43" y="4"/>
                    <a:pt x="48" y="12"/>
                  </a:cubicBezTo>
                  <a:cubicBezTo>
                    <a:pt x="51" y="22"/>
                    <a:pt x="34" y="22"/>
                    <a:pt x="28" y="22"/>
                  </a:cubicBezTo>
                  <a:cubicBezTo>
                    <a:pt x="19" y="21"/>
                    <a:pt x="4" y="19"/>
                    <a:pt x="0" y="9"/>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76" name="Freeform 31"/>
            <p:cNvSpPr>
              <a:spLocks/>
            </p:cNvSpPr>
            <p:nvPr/>
          </p:nvSpPr>
          <p:spPr bwMode="auto">
            <a:xfrm>
              <a:off x="269" y="2250"/>
              <a:ext cx="16" cy="24"/>
            </a:xfrm>
            <a:custGeom>
              <a:avLst/>
              <a:gdLst>
                <a:gd name="T0" fmla="*/ 6 w 26"/>
                <a:gd name="T1" fmla="*/ 24 h 38"/>
                <a:gd name="T2" fmla="*/ 20 w 26"/>
                <a:gd name="T3" fmla="*/ 4 h 38"/>
                <a:gd name="T4" fmla="*/ 21 w 26"/>
                <a:gd name="T5" fmla="*/ 12 h 38"/>
                <a:gd name="T6" fmla="*/ 6 w 26"/>
                <a:gd name="T7" fmla="*/ 34 h 38"/>
                <a:gd name="T8" fmla="*/ 6 w 26"/>
                <a:gd name="T9" fmla="*/ 24 h 38"/>
              </a:gdLst>
              <a:ahLst/>
              <a:cxnLst>
                <a:cxn ang="0">
                  <a:pos x="T0" y="T1"/>
                </a:cxn>
                <a:cxn ang="0">
                  <a:pos x="T2" y="T3"/>
                </a:cxn>
                <a:cxn ang="0">
                  <a:pos x="T4" y="T5"/>
                </a:cxn>
                <a:cxn ang="0">
                  <a:pos x="T6" y="T7"/>
                </a:cxn>
                <a:cxn ang="0">
                  <a:pos x="T8" y="T9"/>
                </a:cxn>
              </a:cxnLst>
              <a:rect l="0" t="0" r="r" b="b"/>
              <a:pathLst>
                <a:path w="26" h="38">
                  <a:moveTo>
                    <a:pt x="6" y="24"/>
                  </a:moveTo>
                  <a:cubicBezTo>
                    <a:pt x="10" y="17"/>
                    <a:pt x="14" y="10"/>
                    <a:pt x="20" y="4"/>
                  </a:cubicBezTo>
                  <a:cubicBezTo>
                    <a:pt x="26" y="0"/>
                    <a:pt x="22" y="10"/>
                    <a:pt x="21" y="12"/>
                  </a:cubicBezTo>
                  <a:cubicBezTo>
                    <a:pt x="17" y="20"/>
                    <a:pt x="12" y="29"/>
                    <a:pt x="6" y="34"/>
                  </a:cubicBezTo>
                  <a:cubicBezTo>
                    <a:pt x="0" y="38"/>
                    <a:pt x="5" y="26"/>
                    <a:pt x="6" y="24"/>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77" name="Freeform 32"/>
            <p:cNvSpPr>
              <a:spLocks/>
            </p:cNvSpPr>
            <p:nvPr/>
          </p:nvSpPr>
          <p:spPr bwMode="auto">
            <a:xfrm>
              <a:off x="281" y="2240"/>
              <a:ext cx="19" cy="26"/>
            </a:xfrm>
            <a:custGeom>
              <a:avLst/>
              <a:gdLst>
                <a:gd name="T0" fmla="*/ 4 w 30"/>
                <a:gd name="T1" fmla="*/ 26 h 40"/>
                <a:gd name="T2" fmla="*/ 23 w 30"/>
                <a:gd name="T3" fmla="*/ 4 h 40"/>
                <a:gd name="T4" fmla="*/ 26 w 30"/>
                <a:gd name="T5" fmla="*/ 12 h 40"/>
                <a:gd name="T6" fmla="*/ 7 w 30"/>
                <a:gd name="T7" fmla="*/ 36 h 40"/>
                <a:gd name="T8" fmla="*/ 4 w 30"/>
                <a:gd name="T9" fmla="*/ 26 h 40"/>
              </a:gdLst>
              <a:ahLst/>
              <a:cxnLst>
                <a:cxn ang="0">
                  <a:pos x="T0" y="T1"/>
                </a:cxn>
                <a:cxn ang="0">
                  <a:pos x="T2" y="T3"/>
                </a:cxn>
                <a:cxn ang="0">
                  <a:pos x="T4" y="T5"/>
                </a:cxn>
                <a:cxn ang="0">
                  <a:pos x="T6" y="T7"/>
                </a:cxn>
                <a:cxn ang="0">
                  <a:pos x="T8" y="T9"/>
                </a:cxn>
              </a:cxnLst>
              <a:rect l="0" t="0" r="r" b="b"/>
              <a:pathLst>
                <a:path w="30" h="40">
                  <a:moveTo>
                    <a:pt x="4" y="26"/>
                  </a:moveTo>
                  <a:cubicBezTo>
                    <a:pt x="9" y="17"/>
                    <a:pt x="15" y="10"/>
                    <a:pt x="23" y="4"/>
                  </a:cubicBezTo>
                  <a:cubicBezTo>
                    <a:pt x="30" y="0"/>
                    <a:pt x="29" y="8"/>
                    <a:pt x="26" y="12"/>
                  </a:cubicBezTo>
                  <a:cubicBezTo>
                    <a:pt x="22" y="21"/>
                    <a:pt x="15" y="30"/>
                    <a:pt x="7" y="36"/>
                  </a:cubicBezTo>
                  <a:cubicBezTo>
                    <a:pt x="0" y="40"/>
                    <a:pt x="3" y="29"/>
                    <a:pt x="4" y="2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78" name="Freeform 33"/>
            <p:cNvSpPr>
              <a:spLocks/>
            </p:cNvSpPr>
            <p:nvPr/>
          </p:nvSpPr>
          <p:spPr bwMode="auto">
            <a:xfrm>
              <a:off x="356" y="2211"/>
              <a:ext cx="37" cy="23"/>
            </a:xfrm>
            <a:custGeom>
              <a:avLst/>
              <a:gdLst>
                <a:gd name="T0" fmla="*/ 3 w 58"/>
                <a:gd name="T1" fmla="*/ 22 h 37"/>
                <a:gd name="T2" fmla="*/ 33 w 58"/>
                <a:gd name="T3" fmla="*/ 1 h 37"/>
                <a:gd name="T4" fmla="*/ 56 w 58"/>
                <a:gd name="T5" fmla="*/ 12 h 37"/>
                <a:gd name="T6" fmla="*/ 24 w 58"/>
                <a:gd name="T7" fmla="*/ 35 h 37"/>
                <a:gd name="T8" fmla="*/ 3 w 58"/>
                <a:gd name="T9" fmla="*/ 22 h 37"/>
              </a:gdLst>
              <a:ahLst/>
              <a:cxnLst>
                <a:cxn ang="0">
                  <a:pos x="T0" y="T1"/>
                </a:cxn>
                <a:cxn ang="0">
                  <a:pos x="T2" y="T3"/>
                </a:cxn>
                <a:cxn ang="0">
                  <a:pos x="T4" y="T5"/>
                </a:cxn>
                <a:cxn ang="0">
                  <a:pos x="T6" y="T7"/>
                </a:cxn>
                <a:cxn ang="0">
                  <a:pos x="T8" y="T9"/>
                </a:cxn>
              </a:cxnLst>
              <a:rect l="0" t="0" r="r" b="b"/>
              <a:pathLst>
                <a:path w="58" h="37">
                  <a:moveTo>
                    <a:pt x="3" y="22"/>
                  </a:moveTo>
                  <a:cubicBezTo>
                    <a:pt x="8" y="10"/>
                    <a:pt x="21" y="4"/>
                    <a:pt x="33" y="1"/>
                  </a:cubicBezTo>
                  <a:cubicBezTo>
                    <a:pt x="42" y="0"/>
                    <a:pt x="58" y="0"/>
                    <a:pt x="56" y="12"/>
                  </a:cubicBezTo>
                  <a:cubicBezTo>
                    <a:pt x="53" y="26"/>
                    <a:pt x="36" y="33"/>
                    <a:pt x="24" y="35"/>
                  </a:cubicBezTo>
                  <a:cubicBezTo>
                    <a:pt x="15" y="37"/>
                    <a:pt x="0" y="35"/>
                    <a:pt x="3" y="22"/>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79" name="Freeform 34"/>
            <p:cNvSpPr>
              <a:spLocks/>
            </p:cNvSpPr>
            <p:nvPr/>
          </p:nvSpPr>
          <p:spPr bwMode="auto">
            <a:xfrm>
              <a:off x="398" y="2206"/>
              <a:ext cx="37" cy="22"/>
            </a:xfrm>
            <a:custGeom>
              <a:avLst/>
              <a:gdLst>
                <a:gd name="T0" fmla="*/ 1 w 59"/>
                <a:gd name="T1" fmla="*/ 18 h 35"/>
                <a:gd name="T2" fmla="*/ 31 w 59"/>
                <a:gd name="T3" fmla="*/ 0 h 35"/>
                <a:gd name="T4" fmla="*/ 59 w 59"/>
                <a:gd name="T5" fmla="*/ 15 h 35"/>
                <a:gd name="T6" fmla="*/ 29 w 59"/>
                <a:gd name="T7" fmla="*/ 35 h 35"/>
                <a:gd name="T8" fmla="*/ 1 w 59"/>
                <a:gd name="T9" fmla="*/ 18 h 35"/>
              </a:gdLst>
              <a:ahLst/>
              <a:cxnLst>
                <a:cxn ang="0">
                  <a:pos x="T0" y="T1"/>
                </a:cxn>
                <a:cxn ang="0">
                  <a:pos x="T2" y="T3"/>
                </a:cxn>
                <a:cxn ang="0">
                  <a:pos x="T4" y="T5"/>
                </a:cxn>
                <a:cxn ang="0">
                  <a:pos x="T6" y="T7"/>
                </a:cxn>
                <a:cxn ang="0">
                  <a:pos x="T8" y="T9"/>
                </a:cxn>
              </a:cxnLst>
              <a:rect l="0" t="0" r="r" b="b"/>
              <a:pathLst>
                <a:path w="59" h="35">
                  <a:moveTo>
                    <a:pt x="1" y="18"/>
                  </a:moveTo>
                  <a:cubicBezTo>
                    <a:pt x="4" y="6"/>
                    <a:pt x="20" y="1"/>
                    <a:pt x="31" y="0"/>
                  </a:cubicBezTo>
                  <a:cubicBezTo>
                    <a:pt x="41" y="0"/>
                    <a:pt x="57" y="3"/>
                    <a:pt x="59" y="15"/>
                  </a:cubicBezTo>
                  <a:cubicBezTo>
                    <a:pt x="58" y="29"/>
                    <a:pt x="40" y="34"/>
                    <a:pt x="29" y="35"/>
                  </a:cubicBezTo>
                  <a:cubicBezTo>
                    <a:pt x="19" y="35"/>
                    <a:pt x="0" y="32"/>
                    <a:pt x="1" y="18"/>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80" name="Freeform 35"/>
            <p:cNvSpPr>
              <a:spLocks/>
            </p:cNvSpPr>
            <p:nvPr/>
          </p:nvSpPr>
          <p:spPr bwMode="auto">
            <a:xfrm>
              <a:off x="440" y="2206"/>
              <a:ext cx="35" cy="23"/>
            </a:xfrm>
            <a:custGeom>
              <a:avLst/>
              <a:gdLst>
                <a:gd name="T0" fmla="*/ 0 w 57"/>
                <a:gd name="T1" fmla="*/ 15 h 36"/>
                <a:gd name="T2" fmla="*/ 24 w 57"/>
                <a:gd name="T3" fmla="*/ 1 h 36"/>
                <a:gd name="T4" fmla="*/ 55 w 57"/>
                <a:gd name="T5" fmla="*/ 19 h 36"/>
                <a:gd name="T6" fmla="*/ 31 w 57"/>
                <a:gd name="T7" fmla="*/ 35 h 36"/>
                <a:gd name="T8" fmla="*/ 0 w 57"/>
                <a:gd name="T9" fmla="*/ 15 h 36"/>
              </a:gdLst>
              <a:ahLst/>
              <a:cxnLst>
                <a:cxn ang="0">
                  <a:pos x="T0" y="T1"/>
                </a:cxn>
                <a:cxn ang="0">
                  <a:pos x="T2" y="T3"/>
                </a:cxn>
                <a:cxn ang="0">
                  <a:pos x="T4" y="T5"/>
                </a:cxn>
                <a:cxn ang="0">
                  <a:pos x="T6" y="T7"/>
                </a:cxn>
                <a:cxn ang="0">
                  <a:pos x="T8" y="T9"/>
                </a:cxn>
              </a:cxnLst>
              <a:rect l="0" t="0" r="r" b="b"/>
              <a:pathLst>
                <a:path w="57" h="36">
                  <a:moveTo>
                    <a:pt x="0" y="15"/>
                  </a:moveTo>
                  <a:cubicBezTo>
                    <a:pt x="0" y="3"/>
                    <a:pt x="15" y="0"/>
                    <a:pt x="24" y="1"/>
                  </a:cubicBezTo>
                  <a:cubicBezTo>
                    <a:pt x="36" y="2"/>
                    <a:pt x="50" y="7"/>
                    <a:pt x="55" y="19"/>
                  </a:cubicBezTo>
                  <a:cubicBezTo>
                    <a:pt x="57" y="32"/>
                    <a:pt x="41" y="36"/>
                    <a:pt x="31" y="35"/>
                  </a:cubicBezTo>
                  <a:cubicBezTo>
                    <a:pt x="19" y="34"/>
                    <a:pt x="3" y="29"/>
                    <a:pt x="0" y="15"/>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81" name="Freeform 36"/>
            <p:cNvSpPr>
              <a:spLocks/>
            </p:cNvSpPr>
            <p:nvPr/>
          </p:nvSpPr>
          <p:spPr bwMode="auto">
            <a:xfrm>
              <a:off x="478" y="2211"/>
              <a:ext cx="32" cy="23"/>
            </a:xfrm>
            <a:custGeom>
              <a:avLst/>
              <a:gdLst>
                <a:gd name="T0" fmla="*/ 2 w 51"/>
                <a:gd name="T1" fmla="*/ 13 h 37"/>
                <a:gd name="T2" fmla="*/ 19 w 51"/>
                <a:gd name="T3" fmla="*/ 1 h 37"/>
                <a:gd name="T4" fmla="*/ 48 w 51"/>
                <a:gd name="T5" fmla="*/ 22 h 37"/>
                <a:gd name="T6" fmla="*/ 32 w 51"/>
                <a:gd name="T7" fmla="*/ 36 h 37"/>
                <a:gd name="T8" fmla="*/ 2 w 51"/>
                <a:gd name="T9" fmla="*/ 13 h 37"/>
              </a:gdLst>
              <a:ahLst/>
              <a:cxnLst>
                <a:cxn ang="0">
                  <a:pos x="T0" y="T1"/>
                </a:cxn>
                <a:cxn ang="0">
                  <a:pos x="T2" y="T3"/>
                </a:cxn>
                <a:cxn ang="0">
                  <a:pos x="T4" y="T5"/>
                </a:cxn>
                <a:cxn ang="0">
                  <a:pos x="T6" y="T7"/>
                </a:cxn>
                <a:cxn ang="0">
                  <a:pos x="T8" y="T9"/>
                </a:cxn>
              </a:cxnLst>
              <a:rect l="0" t="0" r="r" b="b"/>
              <a:pathLst>
                <a:path w="51" h="37">
                  <a:moveTo>
                    <a:pt x="2" y="13"/>
                  </a:moveTo>
                  <a:cubicBezTo>
                    <a:pt x="0" y="3"/>
                    <a:pt x="11" y="0"/>
                    <a:pt x="19" y="1"/>
                  </a:cubicBezTo>
                  <a:cubicBezTo>
                    <a:pt x="31" y="4"/>
                    <a:pt x="42" y="11"/>
                    <a:pt x="48" y="22"/>
                  </a:cubicBezTo>
                  <a:cubicBezTo>
                    <a:pt x="51" y="33"/>
                    <a:pt x="41" y="37"/>
                    <a:pt x="32" y="36"/>
                  </a:cubicBezTo>
                  <a:cubicBezTo>
                    <a:pt x="20" y="33"/>
                    <a:pt x="7" y="26"/>
                    <a:pt x="2" y="13"/>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82" name="Freeform 37"/>
            <p:cNvSpPr>
              <a:spLocks/>
            </p:cNvSpPr>
            <p:nvPr/>
          </p:nvSpPr>
          <p:spPr bwMode="auto">
            <a:xfrm>
              <a:off x="260" y="2273"/>
              <a:ext cx="14" cy="27"/>
            </a:xfrm>
            <a:custGeom>
              <a:avLst/>
              <a:gdLst>
                <a:gd name="T0" fmla="*/ 5 w 23"/>
                <a:gd name="T1" fmla="*/ 25 h 42"/>
                <a:gd name="T2" fmla="*/ 17 w 23"/>
                <a:gd name="T3" fmla="*/ 4 h 42"/>
                <a:gd name="T4" fmla="*/ 18 w 23"/>
                <a:gd name="T5" fmla="*/ 17 h 42"/>
                <a:gd name="T6" fmla="*/ 5 w 23"/>
                <a:gd name="T7" fmla="*/ 40 h 42"/>
                <a:gd name="T8" fmla="*/ 5 w 23"/>
                <a:gd name="T9" fmla="*/ 25 h 42"/>
              </a:gdLst>
              <a:ahLst/>
              <a:cxnLst>
                <a:cxn ang="0">
                  <a:pos x="T0" y="T1"/>
                </a:cxn>
                <a:cxn ang="0">
                  <a:pos x="T2" y="T3"/>
                </a:cxn>
                <a:cxn ang="0">
                  <a:pos x="T4" y="T5"/>
                </a:cxn>
                <a:cxn ang="0">
                  <a:pos x="T6" y="T7"/>
                </a:cxn>
                <a:cxn ang="0">
                  <a:pos x="T8" y="T9"/>
                </a:cxn>
              </a:cxnLst>
              <a:rect l="0" t="0" r="r" b="b"/>
              <a:pathLst>
                <a:path w="23" h="42">
                  <a:moveTo>
                    <a:pt x="5" y="25"/>
                  </a:moveTo>
                  <a:cubicBezTo>
                    <a:pt x="8" y="18"/>
                    <a:pt x="11" y="9"/>
                    <a:pt x="17" y="4"/>
                  </a:cubicBezTo>
                  <a:cubicBezTo>
                    <a:pt x="23" y="0"/>
                    <a:pt x="19" y="15"/>
                    <a:pt x="18" y="17"/>
                  </a:cubicBezTo>
                  <a:cubicBezTo>
                    <a:pt x="15" y="25"/>
                    <a:pt x="12" y="35"/>
                    <a:pt x="5" y="40"/>
                  </a:cubicBezTo>
                  <a:cubicBezTo>
                    <a:pt x="0" y="42"/>
                    <a:pt x="4" y="28"/>
                    <a:pt x="5" y="25"/>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83" name="Freeform 38"/>
            <p:cNvSpPr>
              <a:spLocks/>
            </p:cNvSpPr>
            <p:nvPr/>
          </p:nvSpPr>
          <p:spPr bwMode="auto">
            <a:xfrm>
              <a:off x="270" y="2264"/>
              <a:ext cx="19" cy="30"/>
            </a:xfrm>
            <a:custGeom>
              <a:avLst/>
              <a:gdLst>
                <a:gd name="T0" fmla="*/ 5 w 30"/>
                <a:gd name="T1" fmla="*/ 29 h 47"/>
                <a:gd name="T2" fmla="*/ 22 w 30"/>
                <a:gd name="T3" fmla="*/ 4 h 47"/>
                <a:gd name="T4" fmla="*/ 26 w 30"/>
                <a:gd name="T5" fmla="*/ 18 h 47"/>
                <a:gd name="T6" fmla="*/ 8 w 30"/>
                <a:gd name="T7" fmla="*/ 44 h 47"/>
                <a:gd name="T8" fmla="*/ 5 w 30"/>
                <a:gd name="T9" fmla="*/ 29 h 47"/>
              </a:gdLst>
              <a:ahLst/>
              <a:cxnLst>
                <a:cxn ang="0">
                  <a:pos x="T0" y="T1"/>
                </a:cxn>
                <a:cxn ang="0">
                  <a:pos x="T2" y="T3"/>
                </a:cxn>
                <a:cxn ang="0">
                  <a:pos x="T4" y="T5"/>
                </a:cxn>
                <a:cxn ang="0">
                  <a:pos x="T6" y="T7"/>
                </a:cxn>
                <a:cxn ang="0">
                  <a:pos x="T8" y="T9"/>
                </a:cxn>
              </a:cxnLst>
              <a:rect l="0" t="0" r="r" b="b"/>
              <a:pathLst>
                <a:path w="30" h="47">
                  <a:moveTo>
                    <a:pt x="5" y="29"/>
                  </a:moveTo>
                  <a:cubicBezTo>
                    <a:pt x="9" y="19"/>
                    <a:pt x="14" y="10"/>
                    <a:pt x="22" y="4"/>
                  </a:cubicBezTo>
                  <a:cubicBezTo>
                    <a:pt x="30" y="0"/>
                    <a:pt x="27" y="14"/>
                    <a:pt x="26" y="18"/>
                  </a:cubicBezTo>
                  <a:cubicBezTo>
                    <a:pt x="23" y="27"/>
                    <a:pt x="18" y="39"/>
                    <a:pt x="8" y="44"/>
                  </a:cubicBezTo>
                  <a:cubicBezTo>
                    <a:pt x="0" y="47"/>
                    <a:pt x="4" y="32"/>
                    <a:pt x="5" y="29"/>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84" name="Freeform 39"/>
            <p:cNvSpPr>
              <a:spLocks/>
            </p:cNvSpPr>
            <p:nvPr/>
          </p:nvSpPr>
          <p:spPr bwMode="auto">
            <a:xfrm>
              <a:off x="348" y="2237"/>
              <a:ext cx="40" cy="33"/>
            </a:xfrm>
            <a:custGeom>
              <a:avLst/>
              <a:gdLst>
                <a:gd name="T0" fmla="*/ 2 w 63"/>
                <a:gd name="T1" fmla="*/ 30 h 53"/>
                <a:gd name="T2" fmla="*/ 35 w 63"/>
                <a:gd name="T3" fmla="*/ 1 h 53"/>
                <a:gd name="T4" fmla="*/ 62 w 63"/>
                <a:gd name="T5" fmla="*/ 21 h 53"/>
                <a:gd name="T6" fmla="*/ 26 w 63"/>
                <a:gd name="T7" fmla="*/ 52 h 53"/>
                <a:gd name="T8" fmla="*/ 2 w 63"/>
                <a:gd name="T9" fmla="*/ 30 h 53"/>
              </a:gdLst>
              <a:ahLst/>
              <a:cxnLst>
                <a:cxn ang="0">
                  <a:pos x="T0" y="T1"/>
                </a:cxn>
                <a:cxn ang="0">
                  <a:pos x="T2" y="T3"/>
                </a:cxn>
                <a:cxn ang="0">
                  <a:pos x="T4" y="T5"/>
                </a:cxn>
                <a:cxn ang="0">
                  <a:pos x="T6" y="T7"/>
                </a:cxn>
                <a:cxn ang="0">
                  <a:pos x="T8" y="T9"/>
                </a:cxn>
              </a:cxnLst>
              <a:rect l="0" t="0" r="r" b="b"/>
              <a:pathLst>
                <a:path w="63" h="53">
                  <a:moveTo>
                    <a:pt x="2" y="30"/>
                  </a:moveTo>
                  <a:cubicBezTo>
                    <a:pt x="7" y="15"/>
                    <a:pt x="21" y="5"/>
                    <a:pt x="35" y="1"/>
                  </a:cubicBezTo>
                  <a:cubicBezTo>
                    <a:pt x="48" y="0"/>
                    <a:pt x="63" y="6"/>
                    <a:pt x="62" y="21"/>
                  </a:cubicBezTo>
                  <a:cubicBezTo>
                    <a:pt x="59" y="38"/>
                    <a:pt x="42" y="49"/>
                    <a:pt x="26" y="52"/>
                  </a:cubicBezTo>
                  <a:cubicBezTo>
                    <a:pt x="13" y="53"/>
                    <a:pt x="0" y="45"/>
                    <a:pt x="2" y="3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85" name="Freeform 40"/>
            <p:cNvSpPr>
              <a:spLocks/>
            </p:cNvSpPr>
            <p:nvPr/>
          </p:nvSpPr>
          <p:spPr bwMode="auto">
            <a:xfrm>
              <a:off x="394" y="2233"/>
              <a:ext cx="42" cy="33"/>
            </a:xfrm>
            <a:custGeom>
              <a:avLst/>
              <a:gdLst>
                <a:gd name="T0" fmla="*/ 1 w 67"/>
                <a:gd name="T1" fmla="*/ 26 h 52"/>
                <a:gd name="T2" fmla="*/ 35 w 67"/>
                <a:gd name="T3" fmla="*/ 0 h 52"/>
                <a:gd name="T4" fmla="*/ 67 w 67"/>
                <a:gd name="T5" fmla="*/ 23 h 52"/>
                <a:gd name="T6" fmla="*/ 33 w 67"/>
                <a:gd name="T7" fmla="*/ 52 h 52"/>
                <a:gd name="T8" fmla="*/ 1 w 67"/>
                <a:gd name="T9" fmla="*/ 26 h 52"/>
              </a:gdLst>
              <a:ahLst/>
              <a:cxnLst>
                <a:cxn ang="0">
                  <a:pos x="T0" y="T1"/>
                </a:cxn>
                <a:cxn ang="0">
                  <a:pos x="T2" y="T3"/>
                </a:cxn>
                <a:cxn ang="0">
                  <a:pos x="T4" y="T5"/>
                </a:cxn>
                <a:cxn ang="0">
                  <a:pos x="T6" y="T7"/>
                </a:cxn>
                <a:cxn ang="0">
                  <a:pos x="T8" y="T9"/>
                </a:cxn>
              </a:cxnLst>
              <a:rect l="0" t="0" r="r" b="b"/>
              <a:pathLst>
                <a:path w="67" h="52">
                  <a:moveTo>
                    <a:pt x="1" y="26"/>
                  </a:moveTo>
                  <a:cubicBezTo>
                    <a:pt x="4" y="10"/>
                    <a:pt x="20" y="1"/>
                    <a:pt x="35" y="0"/>
                  </a:cubicBezTo>
                  <a:cubicBezTo>
                    <a:pt x="49" y="0"/>
                    <a:pt x="65" y="7"/>
                    <a:pt x="67" y="23"/>
                  </a:cubicBezTo>
                  <a:cubicBezTo>
                    <a:pt x="66" y="40"/>
                    <a:pt x="48" y="50"/>
                    <a:pt x="33" y="52"/>
                  </a:cubicBezTo>
                  <a:cubicBezTo>
                    <a:pt x="18" y="52"/>
                    <a:pt x="0" y="43"/>
                    <a:pt x="1" y="2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86" name="Freeform 41"/>
            <p:cNvSpPr>
              <a:spLocks/>
            </p:cNvSpPr>
            <p:nvPr/>
          </p:nvSpPr>
          <p:spPr bwMode="auto">
            <a:xfrm>
              <a:off x="442" y="2233"/>
              <a:ext cx="37" cy="32"/>
            </a:xfrm>
            <a:custGeom>
              <a:avLst/>
              <a:gdLst>
                <a:gd name="T0" fmla="*/ 0 w 60"/>
                <a:gd name="T1" fmla="*/ 22 h 50"/>
                <a:gd name="T2" fmla="*/ 28 w 60"/>
                <a:gd name="T3" fmla="*/ 1 h 50"/>
                <a:gd name="T4" fmla="*/ 59 w 60"/>
                <a:gd name="T5" fmla="*/ 26 h 50"/>
                <a:gd name="T6" fmla="*/ 33 w 60"/>
                <a:gd name="T7" fmla="*/ 50 h 50"/>
                <a:gd name="T8" fmla="*/ 0 w 60"/>
                <a:gd name="T9" fmla="*/ 22 h 50"/>
              </a:gdLst>
              <a:ahLst/>
              <a:cxnLst>
                <a:cxn ang="0">
                  <a:pos x="T0" y="T1"/>
                </a:cxn>
                <a:cxn ang="0">
                  <a:pos x="T2" y="T3"/>
                </a:cxn>
                <a:cxn ang="0">
                  <a:pos x="T4" y="T5"/>
                </a:cxn>
                <a:cxn ang="0">
                  <a:pos x="T6" y="T7"/>
                </a:cxn>
                <a:cxn ang="0">
                  <a:pos x="T8" y="T9"/>
                </a:cxn>
              </a:cxnLst>
              <a:rect l="0" t="0" r="r" b="b"/>
              <a:pathLst>
                <a:path w="60" h="50">
                  <a:moveTo>
                    <a:pt x="0" y="22"/>
                  </a:moveTo>
                  <a:cubicBezTo>
                    <a:pt x="1" y="8"/>
                    <a:pt x="15" y="0"/>
                    <a:pt x="28" y="1"/>
                  </a:cubicBezTo>
                  <a:cubicBezTo>
                    <a:pt x="42" y="2"/>
                    <a:pt x="56" y="11"/>
                    <a:pt x="59" y="26"/>
                  </a:cubicBezTo>
                  <a:cubicBezTo>
                    <a:pt x="60" y="41"/>
                    <a:pt x="46" y="50"/>
                    <a:pt x="33" y="50"/>
                  </a:cubicBezTo>
                  <a:cubicBezTo>
                    <a:pt x="17" y="48"/>
                    <a:pt x="2" y="39"/>
                    <a:pt x="0" y="22"/>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87" name="Freeform 42"/>
            <p:cNvSpPr>
              <a:spLocks/>
            </p:cNvSpPr>
            <p:nvPr/>
          </p:nvSpPr>
          <p:spPr bwMode="auto">
            <a:xfrm>
              <a:off x="481" y="2239"/>
              <a:ext cx="34" cy="32"/>
            </a:xfrm>
            <a:custGeom>
              <a:avLst/>
              <a:gdLst>
                <a:gd name="T0" fmla="*/ 2 w 54"/>
                <a:gd name="T1" fmla="*/ 21 h 51"/>
                <a:gd name="T2" fmla="*/ 22 w 54"/>
                <a:gd name="T3" fmla="*/ 1 h 51"/>
                <a:gd name="T4" fmla="*/ 51 w 54"/>
                <a:gd name="T5" fmla="*/ 28 h 51"/>
                <a:gd name="T6" fmla="*/ 33 w 54"/>
                <a:gd name="T7" fmla="*/ 50 h 51"/>
                <a:gd name="T8" fmla="*/ 2 w 54"/>
                <a:gd name="T9" fmla="*/ 21 h 51"/>
              </a:gdLst>
              <a:ahLst/>
              <a:cxnLst>
                <a:cxn ang="0">
                  <a:pos x="T0" y="T1"/>
                </a:cxn>
                <a:cxn ang="0">
                  <a:pos x="T2" y="T3"/>
                </a:cxn>
                <a:cxn ang="0">
                  <a:pos x="T4" y="T5"/>
                </a:cxn>
                <a:cxn ang="0">
                  <a:pos x="T6" y="T7"/>
                </a:cxn>
                <a:cxn ang="0">
                  <a:pos x="T8" y="T9"/>
                </a:cxn>
              </a:cxnLst>
              <a:rect l="0" t="0" r="r" b="b"/>
              <a:pathLst>
                <a:path w="54" h="51">
                  <a:moveTo>
                    <a:pt x="2" y="21"/>
                  </a:moveTo>
                  <a:cubicBezTo>
                    <a:pt x="0" y="8"/>
                    <a:pt x="10" y="0"/>
                    <a:pt x="22" y="1"/>
                  </a:cubicBezTo>
                  <a:cubicBezTo>
                    <a:pt x="36" y="4"/>
                    <a:pt x="47" y="14"/>
                    <a:pt x="51" y="28"/>
                  </a:cubicBezTo>
                  <a:cubicBezTo>
                    <a:pt x="54" y="41"/>
                    <a:pt x="46" y="51"/>
                    <a:pt x="33" y="50"/>
                  </a:cubicBezTo>
                  <a:cubicBezTo>
                    <a:pt x="17" y="47"/>
                    <a:pt x="5" y="36"/>
                    <a:pt x="2" y="21"/>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88" name="Freeform 43"/>
            <p:cNvSpPr>
              <a:spLocks/>
            </p:cNvSpPr>
            <p:nvPr/>
          </p:nvSpPr>
          <p:spPr bwMode="auto">
            <a:xfrm>
              <a:off x="254" y="2301"/>
              <a:ext cx="12" cy="26"/>
            </a:xfrm>
            <a:custGeom>
              <a:avLst/>
              <a:gdLst>
                <a:gd name="T0" fmla="*/ 4 w 20"/>
                <a:gd name="T1" fmla="*/ 24 h 42"/>
                <a:gd name="T2" fmla="*/ 13 w 20"/>
                <a:gd name="T3" fmla="*/ 2 h 42"/>
                <a:gd name="T4" fmla="*/ 16 w 20"/>
                <a:gd name="T5" fmla="*/ 20 h 42"/>
                <a:gd name="T6" fmla="*/ 6 w 20"/>
                <a:gd name="T7" fmla="*/ 42 h 42"/>
                <a:gd name="T8" fmla="*/ 4 w 20"/>
                <a:gd name="T9" fmla="*/ 24 h 42"/>
              </a:gdLst>
              <a:ahLst/>
              <a:cxnLst>
                <a:cxn ang="0">
                  <a:pos x="T0" y="T1"/>
                </a:cxn>
                <a:cxn ang="0">
                  <a:pos x="T2" y="T3"/>
                </a:cxn>
                <a:cxn ang="0">
                  <a:pos x="T4" y="T5"/>
                </a:cxn>
                <a:cxn ang="0">
                  <a:pos x="T6" y="T7"/>
                </a:cxn>
                <a:cxn ang="0">
                  <a:pos x="T8" y="T9"/>
                </a:cxn>
              </a:cxnLst>
              <a:rect l="0" t="0" r="r" b="b"/>
              <a:pathLst>
                <a:path w="20" h="42">
                  <a:moveTo>
                    <a:pt x="4" y="24"/>
                  </a:moveTo>
                  <a:cubicBezTo>
                    <a:pt x="5" y="17"/>
                    <a:pt x="7" y="7"/>
                    <a:pt x="13" y="2"/>
                  </a:cubicBezTo>
                  <a:cubicBezTo>
                    <a:pt x="20" y="0"/>
                    <a:pt x="16" y="17"/>
                    <a:pt x="16" y="20"/>
                  </a:cubicBezTo>
                  <a:cubicBezTo>
                    <a:pt x="15" y="26"/>
                    <a:pt x="13" y="40"/>
                    <a:pt x="6" y="42"/>
                  </a:cubicBezTo>
                  <a:cubicBezTo>
                    <a:pt x="0" y="42"/>
                    <a:pt x="3" y="28"/>
                    <a:pt x="4" y="24"/>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89" name="Freeform 44"/>
            <p:cNvSpPr>
              <a:spLocks/>
            </p:cNvSpPr>
            <p:nvPr/>
          </p:nvSpPr>
          <p:spPr bwMode="auto">
            <a:xfrm>
              <a:off x="264" y="2295"/>
              <a:ext cx="16" cy="31"/>
            </a:xfrm>
            <a:custGeom>
              <a:avLst/>
              <a:gdLst>
                <a:gd name="T0" fmla="*/ 3 w 26"/>
                <a:gd name="T1" fmla="*/ 28 h 49"/>
                <a:gd name="T2" fmla="*/ 17 w 26"/>
                <a:gd name="T3" fmla="*/ 3 h 49"/>
                <a:gd name="T4" fmla="*/ 23 w 26"/>
                <a:gd name="T5" fmla="*/ 22 h 49"/>
                <a:gd name="T6" fmla="*/ 8 w 26"/>
                <a:gd name="T7" fmla="*/ 49 h 49"/>
                <a:gd name="T8" fmla="*/ 3 w 26"/>
                <a:gd name="T9" fmla="*/ 28 h 49"/>
              </a:gdLst>
              <a:ahLst/>
              <a:cxnLst>
                <a:cxn ang="0">
                  <a:pos x="T0" y="T1"/>
                </a:cxn>
                <a:cxn ang="0">
                  <a:pos x="T2" y="T3"/>
                </a:cxn>
                <a:cxn ang="0">
                  <a:pos x="T4" y="T5"/>
                </a:cxn>
                <a:cxn ang="0">
                  <a:pos x="T6" y="T7"/>
                </a:cxn>
                <a:cxn ang="0">
                  <a:pos x="T8" y="T9"/>
                </a:cxn>
              </a:cxnLst>
              <a:rect l="0" t="0" r="r" b="b"/>
              <a:pathLst>
                <a:path w="26" h="49">
                  <a:moveTo>
                    <a:pt x="3" y="28"/>
                  </a:moveTo>
                  <a:cubicBezTo>
                    <a:pt x="5" y="19"/>
                    <a:pt x="8" y="7"/>
                    <a:pt x="17" y="3"/>
                  </a:cubicBezTo>
                  <a:cubicBezTo>
                    <a:pt x="26" y="0"/>
                    <a:pt x="23" y="18"/>
                    <a:pt x="23" y="22"/>
                  </a:cubicBezTo>
                  <a:cubicBezTo>
                    <a:pt x="21" y="31"/>
                    <a:pt x="18" y="46"/>
                    <a:pt x="8" y="49"/>
                  </a:cubicBezTo>
                  <a:cubicBezTo>
                    <a:pt x="0" y="49"/>
                    <a:pt x="2" y="33"/>
                    <a:pt x="3" y="28"/>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90" name="Freeform 45"/>
            <p:cNvSpPr>
              <a:spLocks/>
            </p:cNvSpPr>
            <p:nvPr/>
          </p:nvSpPr>
          <p:spPr bwMode="auto">
            <a:xfrm>
              <a:off x="438" y="2273"/>
              <a:ext cx="39" cy="38"/>
            </a:xfrm>
            <a:custGeom>
              <a:avLst/>
              <a:gdLst>
                <a:gd name="T0" fmla="*/ 0 w 62"/>
                <a:gd name="T1" fmla="*/ 30 h 61"/>
                <a:gd name="T2" fmla="*/ 31 w 62"/>
                <a:gd name="T3" fmla="*/ 0 h 61"/>
                <a:gd name="T4" fmla="*/ 61 w 62"/>
                <a:gd name="T5" fmla="*/ 31 h 61"/>
                <a:gd name="T6" fmla="*/ 32 w 62"/>
                <a:gd name="T7" fmla="*/ 61 h 61"/>
                <a:gd name="T8" fmla="*/ 0 w 62"/>
                <a:gd name="T9" fmla="*/ 30 h 61"/>
              </a:gdLst>
              <a:ahLst/>
              <a:cxnLst>
                <a:cxn ang="0">
                  <a:pos x="T0" y="T1"/>
                </a:cxn>
                <a:cxn ang="0">
                  <a:pos x="T2" y="T3"/>
                </a:cxn>
                <a:cxn ang="0">
                  <a:pos x="T4" y="T5"/>
                </a:cxn>
                <a:cxn ang="0">
                  <a:pos x="T6" y="T7"/>
                </a:cxn>
                <a:cxn ang="0">
                  <a:pos x="T8" y="T9"/>
                </a:cxn>
              </a:cxnLst>
              <a:rect l="0" t="0" r="r" b="b"/>
              <a:pathLst>
                <a:path w="62" h="61">
                  <a:moveTo>
                    <a:pt x="0" y="30"/>
                  </a:moveTo>
                  <a:cubicBezTo>
                    <a:pt x="1" y="13"/>
                    <a:pt x="14" y="1"/>
                    <a:pt x="31" y="0"/>
                  </a:cubicBezTo>
                  <a:cubicBezTo>
                    <a:pt x="47" y="2"/>
                    <a:pt x="60" y="14"/>
                    <a:pt x="61" y="31"/>
                  </a:cubicBezTo>
                  <a:cubicBezTo>
                    <a:pt x="62" y="47"/>
                    <a:pt x="48" y="60"/>
                    <a:pt x="32" y="61"/>
                  </a:cubicBezTo>
                  <a:cubicBezTo>
                    <a:pt x="15" y="60"/>
                    <a:pt x="1" y="47"/>
                    <a:pt x="0" y="3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91" name="Freeform 46"/>
            <p:cNvSpPr>
              <a:spLocks/>
            </p:cNvSpPr>
            <p:nvPr/>
          </p:nvSpPr>
          <p:spPr bwMode="auto">
            <a:xfrm>
              <a:off x="262" y="2331"/>
              <a:ext cx="12" cy="30"/>
            </a:xfrm>
            <a:custGeom>
              <a:avLst/>
              <a:gdLst>
                <a:gd name="T0" fmla="*/ 0 w 20"/>
                <a:gd name="T1" fmla="*/ 23 h 48"/>
                <a:gd name="T2" fmla="*/ 10 w 20"/>
                <a:gd name="T3" fmla="*/ 0 h 48"/>
                <a:gd name="T4" fmla="*/ 20 w 20"/>
                <a:gd name="T5" fmla="*/ 24 h 48"/>
                <a:gd name="T6" fmla="*/ 9 w 20"/>
                <a:gd name="T7" fmla="*/ 48 h 48"/>
                <a:gd name="T8" fmla="*/ 0 w 20"/>
                <a:gd name="T9" fmla="*/ 23 h 48"/>
              </a:gdLst>
              <a:ahLst/>
              <a:cxnLst>
                <a:cxn ang="0">
                  <a:pos x="T0" y="T1"/>
                </a:cxn>
                <a:cxn ang="0">
                  <a:pos x="T2" y="T3"/>
                </a:cxn>
                <a:cxn ang="0">
                  <a:pos x="T4" y="T5"/>
                </a:cxn>
                <a:cxn ang="0">
                  <a:pos x="T6" y="T7"/>
                </a:cxn>
                <a:cxn ang="0">
                  <a:pos x="T8" y="T9"/>
                </a:cxn>
              </a:cxnLst>
              <a:rect l="0" t="0" r="r" b="b"/>
              <a:pathLst>
                <a:path w="20" h="48">
                  <a:moveTo>
                    <a:pt x="0" y="23"/>
                  </a:moveTo>
                  <a:cubicBezTo>
                    <a:pt x="1" y="16"/>
                    <a:pt x="2" y="2"/>
                    <a:pt x="10" y="0"/>
                  </a:cubicBezTo>
                  <a:cubicBezTo>
                    <a:pt x="20" y="0"/>
                    <a:pt x="20" y="18"/>
                    <a:pt x="20" y="24"/>
                  </a:cubicBezTo>
                  <a:cubicBezTo>
                    <a:pt x="19" y="31"/>
                    <a:pt x="18" y="48"/>
                    <a:pt x="9" y="48"/>
                  </a:cubicBezTo>
                  <a:cubicBezTo>
                    <a:pt x="0" y="44"/>
                    <a:pt x="0" y="31"/>
                    <a:pt x="0" y="23"/>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92" name="Freeform 47"/>
            <p:cNvSpPr>
              <a:spLocks/>
            </p:cNvSpPr>
            <p:nvPr/>
          </p:nvSpPr>
          <p:spPr bwMode="auto">
            <a:xfrm>
              <a:off x="278" y="2329"/>
              <a:ext cx="20" cy="35"/>
            </a:xfrm>
            <a:custGeom>
              <a:avLst/>
              <a:gdLst>
                <a:gd name="T0" fmla="*/ 0 w 32"/>
                <a:gd name="T1" fmla="*/ 28 h 56"/>
                <a:gd name="T2" fmla="*/ 15 w 32"/>
                <a:gd name="T3" fmla="*/ 0 h 56"/>
                <a:gd name="T4" fmla="*/ 32 w 32"/>
                <a:gd name="T5" fmla="*/ 28 h 56"/>
                <a:gd name="T6" fmla="*/ 14 w 32"/>
                <a:gd name="T7" fmla="*/ 56 h 56"/>
                <a:gd name="T8" fmla="*/ 0 w 32"/>
                <a:gd name="T9" fmla="*/ 28 h 56"/>
              </a:gdLst>
              <a:ahLst/>
              <a:cxnLst>
                <a:cxn ang="0">
                  <a:pos x="T0" y="T1"/>
                </a:cxn>
                <a:cxn ang="0">
                  <a:pos x="T2" y="T3"/>
                </a:cxn>
                <a:cxn ang="0">
                  <a:pos x="T4" y="T5"/>
                </a:cxn>
                <a:cxn ang="0">
                  <a:pos x="T6" y="T7"/>
                </a:cxn>
                <a:cxn ang="0">
                  <a:pos x="T8" y="T9"/>
                </a:cxn>
              </a:cxnLst>
              <a:rect l="0" t="0" r="r" b="b"/>
              <a:pathLst>
                <a:path w="32" h="56">
                  <a:moveTo>
                    <a:pt x="0" y="28"/>
                  </a:moveTo>
                  <a:cubicBezTo>
                    <a:pt x="0" y="18"/>
                    <a:pt x="4" y="2"/>
                    <a:pt x="15" y="0"/>
                  </a:cubicBezTo>
                  <a:cubicBezTo>
                    <a:pt x="29" y="0"/>
                    <a:pt x="31" y="18"/>
                    <a:pt x="32" y="28"/>
                  </a:cubicBezTo>
                  <a:cubicBezTo>
                    <a:pt x="31" y="38"/>
                    <a:pt x="27" y="56"/>
                    <a:pt x="14" y="56"/>
                  </a:cubicBezTo>
                  <a:cubicBezTo>
                    <a:pt x="3" y="53"/>
                    <a:pt x="0" y="38"/>
                    <a:pt x="0" y="28"/>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93" name="Freeform 48"/>
            <p:cNvSpPr>
              <a:spLocks/>
            </p:cNvSpPr>
            <p:nvPr/>
          </p:nvSpPr>
          <p:spPr bwMode="auto">
            <a:xfrm>
              <a:off x="279" y="2369"/>
              <a:ext cx="20" cy="34"/>
            </a:xfrm>
            <a:custGeom>
              <a:avLst/>
              <a:gdLst>
                <a:gd name="T0" fmla="*/ 1 w 33"/>
                <a:gd name="T1" fmla="*/ 23 h 54"/>
                <a:gd name="T2" fmla="*/ 13 w 33"/>
                <a:gd name="T3" fmla="*/ 1 h 54"/>
                <a:gd name="T4" fmla="*/ 33 w 33"/>
                <a:gd name="T5" fmla="*/ 31 h 54"/>
                <a:gd name="T6" fmla="*/ 19 w 33"/>
                <a:gd name="T7" fmla="*/ 51 h 54"/>
                <a:gd name="T8" fmla="*/ 1 w 33"/>
                <a:gd name="T9" fmla="*/ 23 h 54"/>
              </a:gdLst>
              <a:ahLst/>
              <a:cxnLst>
                <a:cxn ang="0">
                  <a:pos x="T0" y="T1"/>
                </a:cxn>
                <a:cxn ang="0">
                  <a:pos x="T2" y="T3"/>
                </a:cxn>
                <a:cxn ang="0">
                  <a:pos x="T4" y="T5"/>
                </a:cxn>
                <a:cxn ang="0">
                  <a:pos x="T6" y="T7"/>
                </a:cxn>
                <a:cxn ang="0">
                  <a:pos x="T8" y="T9"/>
                </a:cxn>
              </a:cxnLst>
              <a:rect l="0" t="0" r="r" b="b"/>
              <a:pathLst>
                <a:path w="33" h="54">
                  <a:moveTo>
                    <a:pt x="1" y="23"/>
                  </a:moveTo>
                  <a:cubicBezTo>
                    <a:pt x="0" y="15"/>
                    <a:pt x="2" y="0"/>
                    <a:pt x="13" y="1"/>
                  </a:cubicBezTo>
                  <a:cubicBezTo>
                    <a:pt x="26" y="4"/>
                    <a:pt x="31" y="19"/>
                    <a:pt x="33" y="31"/>
                  </a:cubicBezTo>
                  <a:cubicBezTo>
                    <a:pt x="33" y="39"/>
                    <a:pt x="31" y="54"/>
                    <a:pt x="19" y="51"/>
                  </a:cubicBezTo>
                  <a:cubicBezTo>
                    <a:pt x="8" y="47"/>
                    <a:pt x="2" y="34"/>
                    <a:pt x="1" y="23"/>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94" name="Freeform 49"/>
            <p:cNvSpPr>
              <a:spLocks/>
            </p:cNvSpPr>
            <p:nvPr/>
          </p:nvSpPr>
          <p:spPr bwMode="auto">
            <a:xfrm>
              <a:off x="304" y="2373"/>
              <a:ext cx="31" cy="37"/>
            </a:xfrm>
            <a:custGeom>
              <a:avLst/>
              <a:gdLst>
                <a:gd name="T0" fmla="*/ 1 w 49"/>
                <a:gd name="T1" fmla="*/ 26 h 58"/>
                <a:gd name="T2" fmla="*/ 21 w 49"/>
                <a:gd name="T3" fmla="*/ 0 h 58"/>
                <a:gd name="T4" fmla="*/ 48 w 49"/>
                <a:gd name="T5" fmla="*/ 32 h 58"/>
                <a:gd name="T6" fmla="*/ 26 w 49"/>
                <a:gd name="T7" fmla="*/ 56 h 58"/>
                <a:gd name="T8" fmla="*/ 1 w 49"/>
                <a:gd name="T9" fmla="*/ 26 h 58"/>
              </a:gdLst>
              <a:ahLst/>
              <a:cxnLst>
                <a:cxn ang="0">
                  <a:pos x="T0" y="T1"/>
                </a:cxn>
                <a:cxn ang="0">
                  <a:pos x="T2" y="T3"/>
                </a:cxn>
                <a:cxn ang="0">
                  <a:pos x="T4" y="T5"/>
                </a:cxn>
                <a:cxn ang="0">
                  <a:pos x="T6" y="T7"/>
                </a:cxn>
                <a:cxn ang="0">
                  <a:pos x="T8" y="T9"/>
                </a:cxn>
              </a:cxnLst>
              <a:rect l="0" t="0" r="r" b="b"/>
              <a:pathLst>
                <a:path w="49" h="58">
                  <a:moveTo>
                    <a:pt x="1" y="26"/>
                  </a:moveTo>
                  <a:cubicBezTo>
                    <a:pt x="0" y="13"/>
                    <a:pt x="7" y="0"/>
                    <a:pt x="21" y="0"/>
                  </a:cubicBezTo>
                  <a:cubicBezTo>
                    <a:pt x="36" y="2"/>
                    <a:pt x="46" y="17"/>
                    <a:pt x="48" y="32"/>
                  </a:cubicBezTo>
                  <a:cubicBezTo>
                    <a:pt x="49" y="45"/>
                    <a:pt x="41" y="58"/>
                    <a:pt x="26" y="56"/>
                  </a:cubicBezTo>
                  <a:cubicBezTo>
                    <a:pt x="12" y="53"/>
                    <a:pt x="3" y="40"/>
                    <a:pt x="1" y="2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95" name="Freeform 50"/>
            <p:cNvSpPr>
              <a:spLocks/>
            </p:cNvSpPr>
            <p:nvPr/>
          </p:nvSpPr>
          <p:spPr bwMode="auto">
            <a:xfrm>
              <a:off x="346" y="2376"/>
              <a:ext cx="37" cy="37"/>
            </a:xfrm>
            <a:custGeom>
              <a:avLst/>
              <a:gdLst>
                <a:gd name="T0" fmla="*/ 0 w 60"/>
                <a:gd name="T1" fmla="*/ 29 h 59"/>
                <a:gd name="T2" fmla="*/ 28 w 60"/>
                <a:gd name="T3" fmla="*/ 0 h 59"/>
                <a:gd name="T4" fmla="*/ 60 w 60"/>
                <a:gd name="T5" fmla="*/ 32 h 59"/>
                <a:gd name="T6" fmla="*/ 31 w 60"/>
                <a:gd name="T7" fmla="*/ 59 h 59"/>
                <a:gd name="T8" fmla="*/ 0 w 60"/>
                <a:gd name="T9" fmla="*/ 29 h 59"/>
              </a:gdLst>
              <a:ahLst/>
              <a:cxnLst>
                <a:cxn ang="0">
                  <a:pos x="T0" y="T1"/>
                </a:cxn>
                <a:cxn ang="0">
                  <a:pos x="T2" y="T3"/>
                </a:cxn>
                <a:cxn ang="0">
                  <a:pos x="T4" y="T5"/>
                </a:cxn>
                <a:cxn ang="0">
                  <a:pos x="T6" y="T7"/>
                </a:cxn>
                <a:cxn ang="0">
                  <a:pos x="T8" y="T9"/>
                </a:cxn>
              </a:cxnLst>
              <a:rect l="0" t="0" r="r" b="b"/>
              <a:pathLst>
                <a:path w="60" h="59">
                  <a:moveTo>
                    <a:pt x="0" y="29"/>
                  </a:moveTo>
                  <a:cubicBezTo>
                    <a:pt x="0" y="13"/>
                    <a:pt x="12" y="1"/>
                    <a:pt x="28" y="0"/>
                  </a:cubicBezTo>
                  <a:cubicBezTo>
                    <a:pt x="45" y="2"/>
                    <a:pt x="59" y="15"/>
                    <a:pt x="60" y="32"/>
                  </a:cubicBezTo>
                  <a:cubicBezTo>
                    <a:pt x="60" y="48"/>
                    <a:pt x="47" y="59"/>
                    <a:pt x="31" y="59"/>
                  </a:cubicBezTo>
                  <a:cubicBezTo>
                    <a:pt x="15" y="57"/>
                    <a:pt x="3" y="45"/>
                    <a:pt x="0" y="29"/>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96" name="Freeform 51"/>
            <p:cNvSpPr>
              <a:spLocks noEditPoints="1"/>
            </p:cNvSpPr>
            <p:nvPr/>
          </p:nvSpPr>
          <p:spPr bwMode="auto">
            <a:xfrm>
              <a:off x="765" y="2359"/>
              <a:ext cx="74" cy="53"/>
            </a:xfrm>
            <a:custGeom>
              <a:avLst/>
              <a:gdLst>
                <a:gd name="T0" fmla="*/ 0 w 119"/>
                <a:gd name="T1" fmla="*/ 84 h 84"/>
                <a:gd name="T2" fmla="*/ 0 w 119"/>
                <a:gd name="T3" fmla="*/ 0 h 84"/>
                <a:gd name="T4" fmla="*/ 64 w 119"/>
                <a:gd name="T5" fmla="*/ 0 h 84"/>
                <a:gd name="T6" fmla="*/ 86 w 119"/>
                <a:gd name="T7" fmla="*/ 1 h 84"/>
                <a:gd name="T8" fmla="*/ 101 w 119"/>
                <a:gd name="T9" fmla="*/ 4 h 84"/>
                <a:gd name="T10" fmla="*/ 111 w 119"/>
                <a:gd name="T11" fmla="*/ 9 h 84"/>
                <a:gd name="T12" fmla="*/ 117 w 119"/>
                <a:gd name="T13" fmla="*/ 15 h 84"/>
                <a:gd name="T14" fmla="*/ 119 w 119"/>
                <a:gd name="T15" fmla="*/ 24 h 84"/>
                <a:gd name="T16" fmla="*/ 117 w 119"/>
                <a:gd name="T17" fmla="*/ 35 h 84"/>
                <a:gd name="T18" fmla="*/ 104 w 119"/>
                <a:gd name="T19" fmla="*/ 44 h 84"/>
                <a:gd name="T20" fmla="*/ 115 w 119"/>
                <a:gd name="T21" fmla="*/ 51 h 84"/>
                <a:gd name="T22" fmla="*/ 119 w 119"/>
                <a:gd name="T23" fmla="*/ 64 h 84"/>
                <a:gd name="T24" fmla="*/ 119 w 119"/>
                <a:gd name="T25" fmla="*/ 84 h 84"/>
                <a:gd name="T26" fmla="*/ 85 w 119"/>
                <a:gd name="T27" fmla="*/ 84 h 84"/>
                <a:gd name="T28" fmla="*/ 85 w 119"/>
                <a:gd name="T29" fmla="*/ 66 h 84"/>
                <a:gd name="T30" fmla="*/ 83 w 119"/>
                <a:gd name="T31" fmla="*/ 59 h 84"/>
                <a:gd name="T32" fmla="*/ 77 w 119"/>
                <a:gd name="T33" fmla="*/ 56 h 84"/>
                <a:gd name="T34" fmla="*/ 58 w 119"/>
                <a:gd name="T35" fmla="*/ 55 h 84"/>
                <a:gd name="T36" fmla="*/ 25 w 119"/>
                <a:gd name="T37" fmla="*/ 55 h 84"/>
                <a:gd name="T38" fmla="*/ 25 w 119"/>
                <a:gd name="T39" fmla="*/ 84 h 84"/>
                <a:gd name="T40" fmla="*/ 0 w 119"/>
                <a:gd name="T41" fmla="*/ 84 h 84"/>
                <a:gd name="T42" fmla="*/ 25 w 119"/>
                <a:gd name="T43" fmla="*/ 36 h 84"/>
                <a:gd name="T44" fmla="*/ 68 w 119"/>
                <a:gd name="T45" fmla="*/ 36 h 84"/>
                <a:gd name="T46" fmla="*/ 82 w 119"/>
                <a:gd name="T47" fmla="*/ 34 h 84"/>
                <a:gd name="T48" fmla="*/ 86 w 119"/>
                <a:gd name="T49" fmla="*/ 28 h 84"/>
                <a:gd name="T50" fmla="*/ 82 w 119"/>
                <a:gd name="T51" fmla="*/ 22 h 84"/>
                <a:gd name="T52" fmla="*/ 69 w 119"/>
                <a:gd name="T53" fmla="*/ 20 h 84"/>
                <a:gd name="T54" fmla="*/ 25 w 119"/>
                <a:gd name="T55" fmla="*/ 20 h 84"/>
                <a:gd name="T56" fmla="*/ 25 w 119"/>
                <a:gd name="T57" fmla="*/ 3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 h="84">
                  <a:moveTo>
                    <a:pt x="0" y="84"/>
                  </a:moveTo>
                  <a:cubicBezTo>
                    <a:pt x="0" y="0"/>
                    <a:pt x="0" y="0"/>
                    <a:pt x="0" y="0"/>
                  </a:cubicBezTo>
                  <a:cubicBezTo>
                    <a:pt x="64" y="0"/>
                    <a:pt x="64" y="0"/>
                    <a:pt x="64" y="0"/>
                  </a:cubicBezTo>
                  <a:cubicBezTo>
                    <a:pt x="73" y="0"/>
                    <a:pt x="80" y="1"/>
                    <a:pt x="86" y="1"/>
                  </a:cubicBezTo>
                  <a:cubicBezTo>
                    <a:pt x="92" y="2"/>
                    <a:pt x="97" y="3"/>
                    <a:pt x="101" y="4"/>
                  </a:cubicBezTo>
                  <a:cubicBezTo>
                    <a:pt x="105" y="5"/>
                    <a:pt x="108" y="7"/>
                    <a:pt x="111" y="9"/>
                  </a:cubicBezTo>
                  <a:cubicBezTo>
                    <a:pt x="114" y="11"/>
                    <a:pt x="116" y="13"/>
                    <a:pt x="117" y="15"/>
                  </a:cubicBezTo>
                  <a:cubicBezTo>
                    <a:pt x="118" y="18"/>
                    <a:pt x="119" y="20"/>
                    <a:pt x="119" y="24"/>
                  </a:cubicBezTo>
                  <a:cubicBezTo>
                    <a:pt x="119" y="28"/>
                    <a:pt x="119" y="32"/>
                    <a:pt x="117" y="35"/>
                  </a:cubicBezTo>
                  <a:cubicBezTo>
                    <a:pt x="115" y="38"/>
                    <a:pt x="108" y="44"/>
                    <a:pt x="104" y="44"/>
                  </a:cubicBezTo>
                  <a:cubicBezTo>
                    <a:pt x="112" y="46"/>
                    <a:pt x="112" y="48"/>
                    <a:pt x="115" y="51"/>
                  </a:cubicBezTo>
                  <a:cubicBezTo>
                    <a:pt x="118" y="54"/>
                    <a:pt x="119" y="58"/>
                    <a:pt x="119" y="64"/>
                  </a:cubicBezTo>
                  <a:cubicBezTo>
                    <a:pt x="119" y="84"/>
                    <a:pt x="119" y="84"/>
                    <a:pt x="119" y="84"/>
                  </a:cubicBezTo>
                  <a:cubicBezTo>
                    <a:pt x="85" y="84"/>
                    <a:pt x="85" y="84"/>
                    <a:pt x="85" y="84"/>
                  </a:cubicBezTo>
                  <a:cubicBezTo>
                    <a:pt x="85" y="84"/>
                    <a:pt x="85" y="66"/>
                    <a:pt x="85" y="66"/>
                  </a:cubicBezTo>
                  <a:cubicBezTo>
                    <a:pt x="85" y="63"/>
                    <a:pt x="84" y="61"/>
                    <a:pt x="83" y="59"/>
                  </a:cubicBezTo>
                  <a:cubicBezTo>
                    <a:pt x="81" y="58"/>
                    <a:pt x="79" y="57"/>
                    <a:pt x="77" y="56"/>
                  </a:cubicBezTo>
                  <a:cubicBezTo>
                    <a:pt x="74" y="55"/>
                    <a:pt x="64" y="55"/>
                    <a:pt x="58" y="55"/>
                  </a:cubicBezTo>
                  <a:cubicBezTo>
                    <a:pt x="25" y="55"/>
                    <a:pt x="25" y="55"/>
                    <a:pt x="25" y="55"/>
                  </a:cubicBezTo>
                  <a:cubicBezTo>
                    <a:pt x="25" y="84"/>
                    <a:pt x="25" y="84"/>
                    <a:pt x="25" y="84"/>
                  </a:cubicBezTo>
                  <a:lnTo>
                    <a:pt x="0" y="84"/>
                  </a:lnTo>
                  <a:close/>
                  <a:moveTo>
                    <a:pt x="25" y="36"/>
                  </a:moveTo>
                  <a:cubicBezTo>
                    <a:pt x="68" y="36"/>
                    <a:pt x="68" y="36"/>
                    <a:pt x="68" y="36"/>
                  </a:cubicBezTo>
                  <a:cubicBezTo>
                    <a:pt x="75" y="36"/>
                    <a:pt x="79" y="36"/>
                    <a:pt x="82" y="34"/>
                  </a:cubicBezTo>
                  <a:cubicBezTo>
                    <a:pt x="85" y="33"/>
                    <a:pt x="86" y="31"/>
                    <a:pt x="86" y="28"/>
                  </a:cubicBezTo>
                  <a:cubicBezTo>
                    <a:pt x="86" y="26"/>
                    <a:pt x="85" y="24"/>
                    <a:pt x="82" y="22"/>
                  </a:cubicBezTo>
                  <a:cubicBezTo>
                    <a:pt x="80" y="21"/>
                    <a:pt x="75" y="20"/>
                    <a:pt x="69" y="20"/>
                  </a:cubicBezTo>
                  <a:cubicBezTo>
                    <a:pt x="25" y="20"/>
                    <a:pt x="25" y="20"/>
                    <a:pt x="25" y="20"/>
                  </a:cubicBezTo>
                  <a:lnTo>
                    <a:pt x="25" y="36"/>
                  </a:ln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97" name="Freeform 52"/>
            <p:cNvSpPr>
              <a:spLocks/>
            </p:cNvSpPr>
            <p:nvPr/>
          </p:nvSpPr>
          <p:spPr bwMode="auto">
            <a:xfrm>
              <a:off x="868" y="2360"/>
              <a:ext cx="79" cy="50"/>
            </a:xfrm>
            <a:custGeom>
              <a:avLst/>
              <a:gdLst>
                <a:gd name="T0" fmla="*/ 0 w 79"/>
                <a:gd name="T1" fmla="*/ 50 h 50"/>
                <a:gd name="T2" fmla="*/ 0 w 79"/>
                <a:gd name="T3" fmla="*/ 0 h 50"/>
                <a:gd name="T4" fmla="*/ 21 w 79"/>
                <a:gd name="T5" fmla="*/ 0 h 50"/>
                <a:gd name="T6" fmla="*/ 63 w 79"/>
                <a:gd name="T7" fmla="*/ 33 h 50"/>
                <a:gd name="T8" fmla="*/ 63 w 79"/>
                <a:gd name="T9" fmla="*/ 0 h 50"/>
                <a:gd name="T10" fmla="*/ 79 w 79"/>
                <a:gd name="T11" fmla="*/ 0 h 50"/>
                <a:gd name="T12" fmla="*/ 79 w 79"/>
                <a:gd name="T13" fmla="*/ 50 h 50"/>
                <a:gd name="T14" fmla="*/ 59 w 79"/>
                <a:gd name="T15" fmla="*/ 50 h 50"/>
                <a:gd name="T16" fmla="*/ 18 w 79"/>
                <a:gd name="T17" fmla="*/ 19 h 50"/>
                <a:gd name="T18" fmla="*/ 18 w 79"/>
                <a:gd name="T19" fmla="*/ 50 h 50"/>
                <a:gd name="T20" fmla="*/ 0 w 79"/>
                <a:gd name="T2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50">
                  <a:moveTo>
                    <a:pt x="0" y="50"/>
                  </a:moveTo>
                  <a:lnTo>
                    <a:pt x="0" y="0"/>
                  </a:lnTo>
                  <a:lnTo>
                    <a:pt x="21" y="0"/>
                  </a:lnTo>
                  <a:lnTo>
                    <a:pt x="63" y="33"/>
                  </a:lnTo>
                  <a:lnTo>
                    <a:pt x="63" y="0"/>
                  </a:lnTo>
                  <a:lnTo>
                    <a:pt x="79" y="0"/>
                  </a:lnTo>
                  <a:lnTo>
                    <a:pt x="79" y="50"/>
                  </a:lnTo>
                  <a:lnTo>
                    <a:pt x="59" y="50"/>
                  </a:lnTo>
                  <a:lnTo>
                    <a:pt x="18" y="19"/>
                  </a:lnTo>
                  <a:lnTo>
                    <a:pt x="18" y="50"/>
                  </a:lnTo>
                  <a:lnTo>
                    <a:pt x="0" y="50"/>
                  </a:ln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98" name="Freeform 53"/>
            <p:cNvSpPr>
              <a:spLocks/>
            </p:cNvSpPr>
            <p:nvPr/>
          </p:nvSpPr>
          <p:spPr bwMode="auto">
            <a:xfrm>
              <a:off x="670" y="2359"/>
              <a:ext cx="66" cy="53"/>
            </a:xfrm>
            <a:custGeom>
              <a:avLst/>
              <a:gdLst>
                <a:gd name="T0" fmla="*/ 0 w 66"/>
                <a:gd name="T1" fmla="*/ 53 h 53"/>
                <a:gd name="T2" fmla="*/ 0 w 66"/>
                <a:gd name="T3" fmla="*/ 0 h 53"/>
                <a:gd name="T4" fmla="*/ 66 w 66"/>
                <a:gd name="T5" fmla="*/ 0 h 53"/>
                <a:gd name="T6" fmla="*/ 66 w 66"/>
                <a:gd name="T7" fmla="*/ 12 h 53"/>
                <a:gd name="T8" fmla="*/ 16 w 66"/>
                <a:gd name="T9" fmla="*/ 12 h 53"/>
                <a:gd name="T10" fmla="*/ 16 w 66"/>
                <a:gd name="T11" fmla="*/ 20 h 53"/>
                <a:gd name="T12" fmla="*/ 66 w 66"/>
                <a:gd name="T13" fmla="*/ 20 h 53"/>
                <a:gd name="T14" fmla="*/ 66 w 66"/>
                <a:gd name="T15" fmla="*/ 32 h 53"/>
                <a:gd name="T16" fmla="*/ 16 w 66"/>
                <a:gd name="T17" fmla="*/ 32 h 53"/>
                <a:gd name="T18" fmla="*/ 16 w 66"/>
                <a:gd name="T19" fmla="*/ 40 h 53"/>
                <a:gd name="T20" fmla="*/ 66 w 66"/>
                <a:gd name="T21" fmla="*/ 40 h 53"/>
                <a:gd name="T22" fmla="*/ 66 w 66"/>
                <a:gd name="T23" fmla="*/ 53 h 53"/>
                <a:gd name="T24" fmla="*/ 0 w 66"/>
                <a:gd name="T25"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53">
                  <a:moveTo>
                    <a:pt x="0" y="53"/>
                  </a:moveTo>
                  <a:lnTo>
                    <a:pt x="0" y="0"/>
                  </a:lnTo>
                  <a:lnTo>
                    <a:pt x="66" y="0"/>
                  </a:lnTo>
                  <a:lnTo>
                    <a:pt x="66" y="12"/>
                  </a:lnTo>
                  <a:lnTo>
                    <a:pt x="16" y="12"/>
                  </a:lnTo>
                  <a:lnTo>
                    <a:pt x="16" y="20"/>
                  </a:lnTo>
                  <a:lnTo>
                    <a:pt x="66" y="20"/>
                  </a:lnTo>
                  <a:lnTo>
                    <a:pt x="66" y="32"/>
                  </a:lnTo>
                  <a:lnTo>
                    <a:pt x="16" y="32"/>
                  </a:lnTo>
                  <a:lnTo>
                    <a:pt x="16" y="40"/>
                  </a:lnTo>
                  <a:lnTo>
                    <a:pt x="66" y="40"/>
                  </a:lnTo>
                  <a:lnTo>
                    <a:pt x="66" y="53"/>
                  </a:lnTo>
                  <a:lnTo>
                    <a:pt x="0" y="53"/>
                  </a:ln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199" name="Freeform 54"/>
            <p:cNvSpPr>
              <a:spLocks/>
            </p:cNvSpPr>
            <p:nvPr/>
          </p:nvSpPr>
          <p:spPr bwMode="auto">
            <a:xfrm>
              <a:off x="977" y="2359"/>
              <a:ext cx="67" cy="53"/>
            </a:xfrm>
            <a:custGeom>
              <a:avLst/>
              <a:gdLst>
                <a:gd name="T0" fmla="*/ 0 w 67"/>
                <a:gd name="T1" fmla="*/ 53 h 53"/>
                <a:gd name="T2" fmla="*/ 0 w 67"/>
                <a:gd name="T3" fmla="*/ 0 h 53"/>
                <a:gd name="T4" fmla="*/ 67 w 67"/>
                <a:gd name="T5" fmla="*/ 0 h 53"/>
                <a:gd name="T6" fmla="*/ 67 w 67"/>
                <a:gd name="T7" fmla="*/ 12 h 53"/>
                <a:gd name="T8" fmla="*/ 17 w 67"/>
                <a:gd name="T9" fmla="*/ 12 h 53"/>
                <a:gd name="T10" fmla="*/ 17 w 67"/>
                <a:gd name="T11" fmla="*/ 20 h 53"/>
                <a:gd name="T12" fmla="*/ 67 w 67"/>
                <a:gd name="T13" fmla="*/ 20 h 53"/>
                <a:gd name="T14" fmla="*/ 67 w 67"/>
                <a:gd name="T15" fmla="*/ 32 h 53"/>
                <a:gd name="T16" fmla="*/ 17 w 67"/>
                <a:gd name="T17" fmla="*/ 32 h 53"/>
                <a:gd name="T18" fmla="*/ 17 w 67"/>
                <a:gd name="T19" fmla="*/ 40 h 53"/>
                <a:gd name="T20" fmla="*/ 67 w 67"/>
                <a:gd name="T21" fmla="*/ 40 h 53"/>
                <a:gd name="T22" fmla="*/ 67 w 67"/>
                <a:gd name="T23" fmla="*/ 53 h 53"/>
                <a:gd name="T24" fmla="*/ 0 w 67"/>
                <a:gd name="T25"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53">
                  <a:moveTo>
                    <a:pt x="0" y="53"/>
                  </a:moveTo>
                  <a:lnTo>
                    <a:pt x="0" y="0"/>
                  </a:lnTo>
                  <a:lnTo>
                    <a:pt x="67" y="0"/>
                  </a:lnTo>
                  <a:lnTo>
                    <a:pt x="67" y="12"/>
                  </a:lnTo>
                  <a:lnTo>
                    <a:pt x="17" y="12"/>
                  </a:lnTo>
                  <a:lnTo>
                    <a:pt x="17" y="20"/>
                  </a:lnTo>
                  <a:lnTo>
                    <a:pt x="67" y="20"/>
                  </a:lnTo>
                  <a:lnTo>
                    <a:pt x="67" y="32"/>
                  </a:lnTo>
                  <a:lnTo>
                    <a:pt x="17" y="32"/>
                  </a:lnTo>
                  <a:lnTo>
                    <a:pt x="17" y="40"/>
                  </a:lnTo>
                  <a:lnTo>
                    <a:pt x="67" y="40"/>
                  </a:lnTo>
                  <a:lnTo>
                    <a:pt x="67" y="53"/>
                  </a:lnTo>
                  <a:lnTo>
                    <a:pt x="0" y="53"/>
                  </a:ln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200" name="Freeform 55"/>
            <p:cNvSpPr>
              <a:spLocks/>
            </p:cNvSpPr>
            <p:nvPr/>
          </p:nvSpPr>
          <p:spPr bwMode="auto">
            <a:xfrm>
              <a:off x="559" y="2357"/>
              <a:ext cx="83" cy="56"/>
            </a:xfrm>
            <a:custGeom>
              <a:avLst/>
              <a:gdLst>
                <a:gd name="T0" fmla="*/ 131 w 132"/>
                <a:gd name="T1" fmla="*/ 35 h 90"/>
                <a:gd name="T2" fmla="*/ 67 w 132"/>
                <a:gd name="T3" fmla="*/ 0 h 90"/>
                <a:gd name="T4" fmla="*/ 0 w 132"/>
                <a:gd name="T5" fmla="*/ 45 h 90"/>
                <a:gd name="T6" fmla="*/ 67 w 132"/>
                <a:gd name="T7" fmla="*/ 90 h 90"/>
                <a:gd name="T8" fmla="*/ 132 w 132"/>
                <a:gd name="T9" fmla="*/ 54 h 90"/>
                <a:gd name="T10" fmla="*/ 92 w 132"/>
                <a:gd name="T11" fmla="*/ 54 h 90"/>
                <a:gd name="T12" fmla="*/ 64 w 132"/>
                <a:gd name="T13" fmla="*/ 69 h 90"/>
                <a:gd name="T14" fmla="*/ 34 w 132"/>
                <a:gd name="T15" fmla="*/ 45 h 90"/>
                <a:gd name="T16" fmla="*/ 64 w 132"/>
                <a:gd name="T17" fmla="*/ 21 h 90"/>
                <a:gd name="T18" fmla="*/ 91 w 132"/>
                <a:gd name="T19" fmla="*/ 35 h 90"/>
                <a:gd name="T20" fmla="*/ 131 w 132"/>
                <a:gd name="T21" fmla="*/ 3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90">
                  <a:moveTo>
                    <a:pt x="131" y="35"/>
                  </a:moveTo>
                  <a:cubicBezTo>
                    <a:pt x="124" y="15"/>
                    <a:pt x="98" y="0"/>
                    <a:pt x="67" y="0"/>
                  </a:cubicBezTo>
                  <a:cubicBezTo>
                    <a:pt x="30" y="0"/>
                    <a:pt x="0" y="20"/>
                    <a:pt x="0" y="45"/>
                  </a:cubicBezTo>
                  <a:cubicBezTo>
                    <a:pt x="0" y="70"/>
                    <a:pt x="30" y="90"/>
                    <a:pt x="67" y="90"/>
                  </a:cubicBezTo>
                  <a:cubicBezTo>
                    <a:pt x="99" y="90"/>
                    <a:pt x="126" y="75"/>
                    <a:pt x="132" y="54"/>
                  </a:cubicBezTo>
                  <a:cubicBezTo>
                    <a:pt x="92" y="54"/>
                    <a:pt x="92" y="54"/>
                    <a:pt x="92" y="54"/>
                  </a:cubicBezTo>
                  <a:cubicBezTo>
                    <a:pt x="87" y="63"/>
                    <a:pt x="76" y="69"/>
                    <a:pt x="64" y="69"/>
                  </a:cubicBezTo>
                  <a:cubicBezTo>
                    <a:pt x="47" y="69"/>
                    <a:pt x="34" y="58"/>
                    <a:pt x="34" y="45"/>
                  </a:cubicBezTo>
                  <a:cubicBezTo>
                    <a:pt x="34" y="32"/>
                    <a:pt x="47" y="21"/>
                    <a:pt x="64" y="21"/>
                  </a:cubicBezTo>
                  <a:cubicBezTo>
                    <a:pt x="76" y="21"/>
                    <a:pt x="86" y="27"/>
                    <a:pt x="91" y="35"/>
                  </a:cubicBezTo>
                  <a:lnTo>
                    <a:pt x="131" y="35"/>
                  </a:ln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201" name="Freeform 56"/>
            <p:cNvSpPr>
              <a:spLocks/>
            </p:cNvSpPr>
            <p:nvPr/>
          </p:nvSpPr>
          <p:spPr bwMode="auto">
            <a:xfrm>
              <a:off x="1073" y="2359"/>
              <a:ext cx="75" cy="53"/>
            </a:xfrm>
            <a:custGeom>
              <a:avLst/>
              <a:gdLst>
                <a:gd name="T0" fmla="*/ 0 w 75"/>
                <a:gd name="T1" fmla="*/ 0 h 53"/>
                <a:gd name="T2" fmla="*/ 75 w 75"/>
                <a:gd name="T3" fmla="*/ 0 h 53"/>
                <a:gd name="T4" fmla="*/ 75 w 75"/>
                <a:gd name="T5" fmla="*/ 14 h 53"/>
                <a:gd name="T6" fmla="*/ 47 w 75"/>
                <a:gd name="T7" fmla="*/ 14 h 53"/>
                <a:gd name="T8" fmla="*/ 47 w 75"/>
                <a:gd name="T9" fmla="*/ 53 h 53"/>
                <a:gd name="T10" fmla="*/ 31 w 75"/>
                <a:gd name="T11" fmla="*/ 53 h 53"/>
                <a:gd name="T12" fmla="*/ 31 w 75"/>
                <a:gd name="T13" fmla="*/ 14 h 53"/>
                <a:gd name="T14" fmla="*/ 0 w 75"/>
                <a:gd name="T15" fmla="*/ 14 h 53"/>
                <a:gd name="T16" fmla="*/ 0 w 75"/>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53">
                  <a:moveTo>
                    <a:pt x="0" y="0"/>
                  </a:moveTo>
                  <a:lnTo>
                    <a:pt x="75" y="0"/>
                  </a:lnTo>
                  <a:lnTo>
                    <a:pt x="75" y="14"/>
                  </a:lnTo>
                  <a:lnTo>
                    <a:pt x="47" y="14"/>
                  </a:lnTo>
                  <a:lnTo>
                    <a:pt x="47" y="53"/>
                  </a:lnTo>
                  <a:lnTo>
                    <a:pt x="31" y="53"/>
                  </a:lnTo>
                  <a:lnTo>
                    <a:pt x="31" y="14"/>
                  </a:lnTo>
                  <a:lnTo>
                    <a:pt x="0" y="14"/>
                  </a:lnTo>
                  <a:lnTo>
                    <a:pt x="0" y="0"/>
                  </a:ln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202" name="Freeform 57"/>
            <p:cNvSpPr>
              <a:spLocks noEditPoints="1"/>
            </p:cNvSpPr>
            <p:nvPr/>
          </p:nvSpPr>
          <p:spPr bwMode="auto">
            <a:xfrm>
              <a:off x="559" y="2201"/>
              <a:ext cx="137" cy="144"/>
            </a:xfrm>
            <a:custGeom>
              <a:avLst/>
              <a:gdLst>
                <a:gd name="T0" fmla="*/ 4 w 219"/>
                <a:gd name="T1" fmla="*/ 123 h 230"/>
                <a:gd name="T2" fmla="*/ 68 w 219"/>
                <a:gd name="T3" fmla="*/ 103 h 230"/>
                <a:gd name="T4" fmla="*/ 38 w 219"/>
                <a:gd name="T5" fmla="*/ 94 h 230"/>
                <a:gd name="T6" fmla="*/ 68 w 219"/>
                <a:gd name="T7" fmla="*/ 79 h 230"/>
                <a:gd name="T8" fmla="*/ 38 w 219"/>
                <a:gd name="T9" fmla="*/ 71 h 230"/>
                <a:gd name="T10" fmla="*/ 68 w 219"/>
                <a:gd name="T11" fmla="*/ 55 h 230"/>
                <a:gd name="T12" fmla="*/ 33 w 219"/>
                <a:gd name="T13" fmla="*/ 47 h 230"/>
                <a:gd name="T14" fmla="*/ 6 w 219"/>
                <a:gd name="T15" fmla="*/ 68 h 230"/>
                <a:gd name="T16" fmla="*/ 98 w 219"/>
                <a:gd name="T17" fmla="*/ 25 h 230"/>
                <a:gd name="T18" fmla="*/ 108 w 219"/>
                <a:gd name="T19" fmla="*/ 0 h 230"/>
                <a:gd name="T20" fmla="*/ 124 w 219"/>
                <a:gd name="T21" fmla="*/ 25 h 230"/>
                <a:gd name="T22" fmla="*/ 213 w 219"/>
                <a:gd name="T23" fmla="*/ 69 h 230"/>
                <a:gd name="T24" fmla="*/ 186 w 219"/>
                <a:gd name="T25" fmla="*/ 47 h 230"/>
                <a:gd name="T26" fmla="*/ 152 w 219"/>
                <a:gd name="T27" fmla="*/ 55 h 230"/>
                <a:gd name="T28" fmla="*/ 181 w 219"/>
                <a:gd name="T29" fmla="*/ 71 h 230"/>
                <a:gd name="T30" fmla="*/ 152 w 219"/>
                <a:gd name="T31" fmla="*/ 79 h 230"/>
                <a:gd name="T32" fmla="*/ 181 w 219"/>
                <a:gd name="T33" fmla="*/ 94 h 230"/>
                <a:gd name="T34" fmla="*/ 152 w 219"/>
                <a:gd name="T35" fmla="*/ 103 h 230"/>
                <a:gd name="T36" fmla="*/ 215 w 219"/>
                <a:gd name="T37" fmla="*/ 123 h 230"/>
                <a:gd name="T38" fmla="*/ 193 w 219"/>
                <a:gd name="T39" fmla="*/ 134 h 230"/>
                <a:gd name="T40" fmla="*/ 209 w 219"/>
                <a:gd name="T41" fmla="*/ 169 h 230"/>
                <a:gd name="T42" fmla="*/ 176 w 219"/>
                <a:gd name="T43" fmla="*/ 154 h 230"/>
                <a:gd name="T44" fmla="*/ 159 w 219"/>
                <a:gd name="T45" fmla="*/ 191 h 230"/>
                <a:gd name="T46" fmla="*/ 200 w 219"/>
                <a:gd name="T47" fmla="*/ 230 h 230"/>
                <a:gd name="T48" fmla="*/ 111 w 219"/>
                <a:gd name="T49" fmla="*/ 204 h 230"/>
                <a:gd name="T50" fmla="*/ 149 w 219"/>
                <a:gd name="T51" fmla="*/ 189 h 230"/>
                <a:gd name="T52" fmla="*/ 71 w 219"/>
                <a:gd name="T53" fmla="*/ 152 h 230"/>
                <a:gd name="T54" fmla="*/ 44 w 219"/>
                <a:gd name="T55" fmla="*/ 191 h 230"/>
                <a:gd name="T56" fmla="*/ 12 w 219"/>
                <a:gd name="T57" fmla="*/ 169 h 230"/>
                <a:gd name="T58" fmla="*/ 28 w 219"/>
                <a:gd name="T59" fmla="*/ 135 h 230"/>
                <a:gd name="T60" fmla="*/ 79 w 219"/>
                <a:gd name="T61" fmla="*/ 133 h 230"/>
                <a:gd name="T62" fmla="*/ 136 w 219"/>
                <a:gd name="T63" fmla="*/ 123 h 230"/>
                <a:gd name="T64" fmla="*/ 79 w 219"/>
                <a:gd name="T65" fmla="*/ 133 h 230"/>
                <a:gd name="T66" fmla="*/ 126 w 219"/>
                <a:gd name="T67" fmla="*/ 103 h 230"/>
                <a:gd name="T68" fmla="*/ 94 w 219"/>
                <a:gd name="T69" fmla="*/ 94 h 230"/>
                <a:gd name="T70" fmla="*/ 94 w 219"/>
                <a:gd name="T71" fmla="*/ 79 h 230"/>
                <a:gd name="T72" fmla="*/ 126 w 219"/>
                <a:gd name="T73" fmla="*/ 71 h 230"/>
                <a:gd name="T74" fmla="*/ 94 w 219"/>
                <a:gd name="T75" fmla="*/ 79 h 230"/>
                <a:gd name="T76" fmla="*/ 126 w 219"/>
                <a:gd name="T77" fmla="*/ 47 h 230"/>
                <a:gd name="T78" fmla="*/ 94 w 219"/>
                <a:gd name="T79" fmla="*/ 55 h 230"/>
                <a:gd name="T80" fmla="*/ 16 w 219"/>
                <a:gd name="T81" fmla="*/ 202 h 230"/>
                <a:gd name="T82" fmla="*/ 77 w 219"/>
                <a:gd name="T83" fmla="*/ 192 h 230"/>
                <a:gd name="T84" fmla="*/ 96 w 219"/>
                <a:gd name="T85" fmla="*/ 156 h 230"/>
                <a:gd name="T86" fmla="*/ 115 w 219"/>
                <a:gd name="T87" fmla="*/ 189 h 230"/>
                <a:gd name="T88" fmla="*/ 26 w 219"/>
                <a:gd name="T89" fmla="*/ 22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9" h="230">
                  <a:moveTo>
                    <a:pt x="49" y="123"/>
                  </a:moveTo>
                  <a:cubicBezTo>
                    <a:pt x="4" y="123"/>
                    <a:pt x="4" y="123"/>
                    <a:pt x="4" y="123"/>
                  </a:cubicBezTo>
                  <a:cubicBezTo>
                    <a:pt x="4" y="103"/>
                    <a:pt x="4" y="103"/>
                    <a:pt x="4" y="103"/>
                  </a:cubicBezTo>
                  <a:cubicBezTo>
                    <a:pt x="68" y="103"/>
                    <a:pt x="68" y="103"/>
                    <a:pt x="68" y="103"/>
                  </a:cubicBezTo>
                  <a:cubicBezTo>
                    <a:pt x="68" y="94"/>
                    <a:pt x="68" y="94"/>
                    <a:pt x="68" y="94"/>
                  </a:cubicBezTo>
                  <a:cubicBezTo>
                    <a:pt x="38" y="94"/>
                    <a:pt x="38" y="94"/>
                    <a:pt x="38" y="94"/>
                  </a:cubicBezTo>
                  <a:cubicBezTo>
                    <a:pt x="38" y="79"/>
                    <a:pt x="38" y="79"/>
                    <a:pt x="38" y="79"/>
                  </a:cubicBezTo>
                  <a:cubicBezTo>
                    <a:pt x="68" y="79"/>
                    <a:pt x="68" y="79"/>
                    <a:pt x="68" y="79"/>
                  </a:cubicBezTo>
                  <a:cubicBezTo>
                    <a:pt x="68" y="71"/>
                    <a:pt x="68" y="71"/>
                    <a:pt x="68" y="71"/>
                  </a:cubicBezTo>
                  <a:cubicBezTo>
                    <a:pt x="38" y="71"/>
                    <a:pt x="38" y="71"/>
                    <a:pt x="38" y="71"/>
                  </a:cubicBezTo>
                  <a:cubicBezTo>
                    <a:pt x="38" y="55"/>
                    <a:pt x="38" y="55"/>
                    <a:pt x="38" y="55"/>
                  </a:cubicBezTo>
                  <a:cubicBezTo>
                    <a:pt x="68" y="55"/>
                    <a:pt x="68" y="55"/>
                    <a:pt x="68" y="55"/>
                  </a:cubicBezTo>
                  <a:cubicBezTo>
                    <a:pt x="68" y="47"/>
                    <a:pt x="68" y="47"/>
                    <a:pt x="68" y="47"/>
                  </a:cubicBezTo>
                  <a:cubicBezTo>
                    <a:pt x="33" y="47"/>
                    <a:pt x="33" y="47"/>
                    <a:pt x="33" y="47"/>
                  </a:cubicBezTo>
                  <a:cubicBezTo>
                    <a:pt x="33" y="68"/>
                    <a:pt x="33" y="68"/>
                    <a:pt x="33" y="68"/>
                  </a:cubicBezTo>
                  <a:cubicBezTo>
                    <a:pt x="6" y="68"/>
                    <a:pt x="6" y="68"/>
                    <a:pt x="6" y="68"/>
                  </a:cubicBezTo>
                  <a:cubicBezTo>
                    <a:pt x="6" y="25"/>
                    <a:pt x="6" y="25"/>
                    <a:pt x="6" y="25"/>
                  </a:cubicBezTo>
                  <a:cubicBezTo>
                    <a:pt x="98" y="25"/>
                    <a:pt x="98" y="25"/>
                    <a:pt x="98" y="25"/>
                  </a:cubicBezTo>
                  <a:cubicBezTo>
                    <a:pt x="93" y="21"/>
                    <a:pt x="90" y="18"/>
                    <a:pt x="85" y="13"/>
                  </a:cubicBezTo>
                  <a:cubicBezTo>
                    <a:pt x="95" y="9"/>
                    <a:pt x="101" y="4"/>
                    <a:pt x="108" y="0"/>
                  </a:cubicBezTo>
                  <a:cubicBezTo>
                    <a:pt x="132" y="20"/>
                    <a:pt x="132" y="20"/>
                    <a:pt x="132" y="20"/>
                  </a:cubicBezTo>
                  <a:cubicBezTo>
                    <a:pt x="129" y="22"/>
                    <a:pt x="126" y="23"/>
                    <a:pt x="124" y="25"/>
                  </a:cubicBezTo>
                  <a:cubicBezTo>
                    <a:pt x="213" y="25"/>
                    <a:pt x="213" y="25"/>
                    <a:pt x="213" y="25"/>
                  </a:cubicBezTo>
                  <a:cubicBezTo>
                    <a:pt x="213" y="69"/>
                    <a:pt x="213" y="69"/>
                    <a:pt x="213" y="69"/>
                  </a:cubicBezTo>
                  <a:cubicBezTo>
                    <a:pt x="186" y="69"/>
                    <a:pt x="186" y="69"/>
                    <a:pt x="186" y="69"/>
                  </a:cubicBezTo>
                  <a:cubicBezTo>
                    <a:pt x="186" y="47"/>
                    <a:pt x="186" y="47"/>
                    <a:pt x="186" y="47"/>
                  </a:cubicBezTo>
                  <a:cubicBezTo>
                    <a:pt x="152" y="47"/>
                    <a:pt x="152" y="47"/>
                    <a:pt x="152" y="47"/>
                  </a:cubicBezTo>
                  <a:cubicBezTo>
                    <a:pt x="152" y="55"/>
                    <a:pt x="152" y="55"/>
                    <a:pt x="152" y="55"/>
                  </a:cubicBezTo>
                  <a:cubicBezTo>
                    <a:pt x="181" y="55"/>
                    <a:pt x="181" y="55"/>
                    <a:pt x="181" y="55"/>
                  </a:cubicBezTo>
                  <a:cubicBezTo>
                    <a:pt x="181" y="71"/>
                    <a:pt x="181" y="71"/>
                    <a:pt x="181" y="71"/>
                  </a:cubicBezTo>
                  <a:cubicBezTo>
                    <a:pt x="152" y="71"/>
                    <a:pt x="152" y="71"/>
                    <a:pt x="152" y="71"/>
                  </a:cubicBezTo>
                  <a:cubicBezTo>
                    <a:pt x="152" y="79"/>
                    <a:pt x="152" y="79"/>
                    <a:pt x="152" y="79"/>
                  </a:cubicBezTo>
                  <a:cubicBezTo>
                    <a:pt x="181" y="79"/>
                    <a:pt x="181" y="79"/>
                    <a:pt x="181" y="79"/>
                  </a:cubicBezTo>
                  <a:cubicBezTo>
                    <a:pt x="181" y="94"/>
                    <a:pt x="181" y="94"/>
                    <a:pt x="181" y="94"/>
                  </a:cubicBezTo>
                  <a:cubicBezTo>
                    <a:pt x="152" y="94"/>
                    <a:pt x="152" y="94"/>
                    <a:pt x="152" y="94"/>
                  </a:cubicBezTo>
                  <a:cubicBezTo>
                    <a:pt x="152" y="103"/>
                    <a:pt x="152" y="103"/>
                    <a:pt x="152" y="103"/>
                  </a:cubicBezTo>
                  <a:cubicBezTo>
                    <a:pt x="215" y="103"/>
                    <a:pt x="215" y="103"/>
                    <a:pt x="215" y="103"/>
                  </a:cubicBezTo>
                  <a:cubicBezTo>
                    <a:pt x="215" y="123"/>
                    <a:pt x="215" y="123"/>
                    <a:pt x="215" y="123"/>
                  </a:cubicBezTo>
                  <a:cubicBezTo>
                    <a:pt x="174" y="123"/>
                    <a:pt x="174" y="123"/>
                    <a:pt x="174" y="123"/>
                  </a:cubicBezTo>
                  <a:cubicBezTo>
                    <a:pt x="180" y="128"/>
                    <a:pt x="186" y="132"/>
                    <a:pt x="193" y="134"/>
                  </a:cubicBezTo>
                  <a:cubicBezTo>
                    <a:pt x="199" y="137"/>
                    <a:pt x="206" y="141"/>
                    <a:pt x="219" y="145"/>
                  </a:cubicBezTo>
                  <a:cubicBezTo>
                    <a:pt x="214" y="155"/>
                    <a:pt x="209" y="169"/>
                    <a:pt x="209" y="169"/>
                  </a:cubicBezTo>
                  <a:cubicBezTo>
                    <a:pt x="193" y="163"/>
                    <a:pt x="184" y="159"/>
                    <a:pt x="182" y="157"/>
                  </a:cubicBezTo>
                  <a:cubicBezTo>
                    <a:pt x="176" y="154"/>
                    <a:pt x="176" y="154"/>
                    <a:pt x="176" y="154"/>
                  </a:cubicBezTo>
                  <a:cubicBezTo>
                    <a:pt x="176" y="191"/>
                    <a:pt x="176" y="191"/>
                    <a:pt x="176" y="191"/>
                  </a:cubicBezTo>
                  <a:cubicBezTo>
                    <a:pt x="159" y="191"/>
                    <a:pt x="159" y="191"/>
                    <a:pt x="159" y="191"/>
                  </a:cubicBezTo>
                  <a:cubicBezTo>
                    <a:pt x="174" y="195"/>
                    <a:pt x="190" y="200"/>
                    <a:pt x="208" y="205"/>
                  </a:cubicBezTo>
                  <a:cubicBezTo>
                    <a:pt x="205" y="213"/>
                    <a:pt x="200" y="230"/>
                    <a:pt x="200" y="230"/>
                  </a:cubicBezTo>
                  <a:cubicBezTo>
                    <a:pt x="189" y="227"/>
                    <a:pt x="181" y="224"/>
                    <a:pt x="175" y="222"/>
                  </a:cubicBezTo>
                  <a:cubicBezTo>
                    <a:pt x="169" y="221"/>
                    <a:pt x="148" y="214"/>
                    <a:pt x="111" y="204"/>
                  </a:cubicBezTo>
                  <a:cubicBezTo>
                    <a:pt x="116" y="197"/>
                    <a:pt x="125" y="182"/>
                    <a:pt x="125" y="182"/>
                  </a:cubicBezTo>
                  <a:cubicBezTo>
                    <a:pt x="149" y="189"/>
                    <a:pt x="149" y="189"/>
                    <a:pt x="149" y="189"/>
                  </a:cubicBezTo>
                  <a:cubicBezTo>
                    <a:pt x="149" y="152"/>
                    <a:pt x="149" y="152"/>
                    <a:pt x="149" y="152"/>
                  </a:cubicBezTo>
                  <a:cubicBezTo>
                    <a:pt x="71" y="152"/>
                    <a:pt x="71" y="152"/>
                    <a:pt x="71" y="152"/>
                  </a:cubicBezTo>
                  <a:cubicBezTo>
                    <a:pt x="71" y="191"/>
                    <a:pt x="71" y="191"/>
                    <a:pt x="71" y="191"/>
                  </a:cubicBezTo>
                  <a:cubicBezTo>
                    <a:pt x="44" y="191"/>
                    <a:pt x="44" y="191"/>
                    <a:pt x="44" y="191"/>
                  </a:cubicBezTo>
                  <a:cubicBezTo>
                    <a:pt x="44" y="155"/>
                    <a:pt x="44" y="155"/>
                    <a:pt x="44" y="155"/>
                  </a:cubicBezTo>
                  <a:cubicBezTo>
                    <a:pt x="33" y="160"/>
                    <a:pt x="22" y="165"/>
                    <a:pt x="12" y="169"/>
                  </a:cubicBezTo>
                  <a:cubicBezTo>
                    <a:pt x="9" y="161"/>
                    <a:pt x="0" y="145"/>
                    <a:pt x="0" y="145"/>
                  </a:cubicBezTo>
                  <a:cubicBezTo>
                    <a:pt x="12" y="142"/>
                    <a:pt x="20" y="138"/>
                    <a:pt x="28" y="135"/>
                  </a:cubicBezTo>
                  <a:cubicBezTo>
                    <a:pt x="36" y="132"/>
                    <a:pt x="40" y="129"/>
                    <a:pt x="49" y="123"/>
                  </a:cubicBezTo>
                  <a:close/>
                  <a:moveTo>
                    <a:pt x="79" y="133"/>
                  </a:moveTo>
                  <a:cubicBezTo>
                    <a:pt x="146" y="133"/>
                    <a:pt x="146" y="133"/>
                    <a:pt x="146" y="133"/>
                  </a:cubicBezTo>
                  <a:cubicBezTo>
                    <a:pt x="142" y="130"/>
                    <a:pt x="139" y="126"/>
                    <a:pt x="136" y="123"/>
                  </a:cubicBezTo>
                  <a:cubicBezTo>
                    <a:pt x="90" y="123"/>
                    <a:pt x="90" y="123"/>
                    <a:pt x="90" y="123"/>
                  </a:cubicBezTo>
                  <a:lnTo>
                    <a:pt x="79" y="133"/>
                  </a:lnTo>
                  <a:close/>
                  <a:moveTo>
                    <a:pt x="94" y="103"/>
                  </a:moveTo>
                  <a:cubicBezTo>
                    <a:pt x="126" y="103"/>
                    <a:pt x="126" y="103"/>
                    <a:pt x="126" y="103"/>
                  </a:cubicBezTo>
                  <a:cubicBezTo>
                    <a:pt x="126" y="94"/>
                    <a:pt x="126" y="94"/>
                    <a:pt x="126" y="94"/>
                  </a:cubicBezTo>
                  <a:cubicBezTo>
                    <a:pt x="94" y="94"/>
                    <a:pt x="94" y="94"/>
                    <a:pt x="94" y="94"/>
                  </a:cubicBezTo>
                  <a:lnTo>
                    <a:pt x="94" y="103"/>
                  </a:lnTo>
                  <a:close/>
                  <a:moveTo>
                    <a:pt x="94" y="79"/>
                  </a:moveTo>
                  <a:cubicBezTo>
                    <a:pt x="126" y="79"/>
                    <a:pt x="126" y="79"/>
                    <a:pt x="126" y="79"/>
                  </a:cubicBezTo>
                  <a:cubicBezTo>
                    <a:pt x="126" y="71"/>
                    <a:pt x="126" y="71"/>
                    <a:pt x="126" y="71"/>
                  </a:cubicBezTo>
                  <a:cubicBezTo>
                    <a:pt x="94" y="71"/>
                    <a:pt x="94" y="71"/>
                    <a:pt x="94" y="71"/>
                  </a:cubicBezTo>
                  <a:lnTo>
                    <a:pt x="94" y="79"/>
                  </a:lnTo>
                  <a:close/>
                  <a:moveTo>
                    <a:pt x="126" y="55"/>
                  </a:moveTo>
                  <a:cubicBezTo>
                    <a:pt x="126" y="47"/>
                    <a:pt x="126" y="47"/>
                    <a:pt x="126" y="47"/>
                  </a:cubicBezTo>
                  <a:cubicBezTo>
                    <a:pt x="94" y="47"/>
                    <a:pt x="94" y="47"/>
                    <a:pt x="94" y="47"/>
                  </a:cubicBezTo>
                  <a:cubicBezTo>
                    <a:pt x="94" y="55"/>
                    <a:pt x="94" y="55"/>
                    <a:pt x="94" y="55"/>
                  </a:cubicBezTo>
                  <a:lnTo>
                    <a:pt x="126" y="55"/>
                  </a:lnTo>
                  <a:close/>
                  <a:moveTo>
                    <a:pt x="16" y="202"/>
                  </a:moveTo>
                  <a:cubicBezTo>
                    <a:pt x="27" y="202"/>
                    <a:pt x="37" y="201"/>
                    <a:pt x="47" y="199"/>
                  </a:cubicBezTo>
                  <a:cubicBezTo>
                    <a:pt x="63" y="197"/>
                    <a:pt x="68" y="196"/>
                    <a:pt x="77" y="192"/>
                  </a:cubicBezTo>
                  <a:cubicBezTo>
                    <a:pt x="87" y="187"/>
                    <a:pt x="93" y="178"/>
                    <a:pt x="95" y="162"/>
                  </a:cubicBezTo>
                  <a:cubicBezTo>
                    <a:pt x="96" y="156"/>
                    <a:pt x="96" y="156"/>
                    <a:pt x="96" y="156"/>
                  </a:cubicBezTo>
                  <a:cubicBezTo>
                    <a:pt x="105" y="157"/>
                    <a:pt x="111" y="157"/>
                    <a:pt x="124" y="159"/>
                  </a:cubicBezTo>
                  <a:cubicBezTo>
                    <a:pt x="121" y="174"/>
                    <a:pt x="117" y="183"/>
                    <a:pt x="115" y="189"/>
                  </a:cubicBezTo>
                  <a:cubicBezTo>
                    <a:pt x="109" y="200"/>
                    <a:pt x="106" y="203"/>
                    <a:pt x="95" y="211"/>
                  </a:cubicBezTo>
                  <a:cubicBezTo>
                    <a:pt x="83" y="219"/>
                    <a:pt x="60" y="225"/>
                    <a:pt x="26" y="227"/>
                  </a:cubicBezTo>
                  <a:cubicBezTo>
                    <a:pt x="16" y="202"/>
                    <a:pt x="16" y="202"/>
                    <a:pt x="16" y="202"/>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203" name="Freeform 58"/>
            <p:cNvSpPr>
              <a:spLocks noEditPoints="1"/>
            </p:cNvSpPr>
            <p:nvPr/>
          </p:nvSpPr>
          <p:spPr bwMode="auto">
            <a:xfrm>
              <a:off x="710" y="2204"/>
              <a:ext cx="135" cy="140"/>
            </a:xfrm>
            <a:custGeom>
              <a:avLst/>
              <a:gdLst>
                <a:gd name="T0" fmla="*/ 0 w 216"/>
                <a:gd name="T1" fmla="*/ 181 h 222"/>
                <a:gd name="T2" fmla="*/ 14 w 216"/>
                <a:gd name="T3" fmla="*/ 168 h 222"/>
                <a:gd name="T4" fmla="*/ 32 w 216"/>
                <a:gd name="T5" fmla="*/ 145 h 222"/>
                <a:gd name="T6" fmla="*/ 56 w 216"/>
                <a:gd name="T7" fmla="*/ 95 h 222"/>
                <a:gd name="T8" fmla="*/ 83 w 216"/>
                <a:gd name="T9" fmla="*/ 108 h 222"/>
                <a:gd name="T10" fmla="*/ 60 w 216"/>
                <a:gd name="T11" fmla="*/ 157 h 222"/>
                <a:gd name="T12" fmla="*/ 39 w 216"/>
                <a:gd name="T13" fmla="*/ 185 h 222"/>
                <a:gd name="T14" fmla="*/ 24 w 216"/>
                <a:gd name="T15" fmla="*/ 202 h 222"/>
                <a:gd name="T16" fmla="*/ 0 w 216"/>
                <a:gd name="T17" fmla="*/ 181 h 222"/>
                <a:gd name="T18" fmla="*/ 71 w 216"/>
                <a:gd name="T19" fmla="*/ 35 h 222"/>
                <a:gd name="T20" fmla="*/ 210 w 216"/>
                <a:gd name="T21" fmla="*/ 35 h 222"/>
                <a:gd name="T22" fmla="*/ 202 w 216"/>
                <a:gd name="T23" fmla="*/ 93 h 222"/>
                <a:gd name="T24" fmla="*/ 172 w 216"/>
                <a:gd name="T25" fmla="*/ 93 h 222"/>
                <a:gd name="T26" fmla="*/ 176 w 216"/>
                <a:gd name="T27" fmla="*/ 63 h 222"/>
                <a:gd name="T28" fmla="*/ 125 w 216"/>
                <a:gd name="T29" fmla="*/ 63 h 222"/>
                <a:gd name="T30" fmla="*/ 125 w 216"/>
                <a:gd name="T31" fmla="*/ 201 h 222"/>
                <a:gd name="T32" fmla="*/ 124 w 216"/>
                <a:gd name="T33" fmla="*/ 208 h 222"/>
                <a:gd name="T34" fmla="*/ 118 w 216"/>
                <a:gd name="T35" fmla="*/ 214 h 222"/>
                <a:gd name="T36" fmla="*/ 105 w 216"/>
                <a:gd name="T37" fmla="*/ 219 h 222"/>
                <a:gd name="T38" fmla="*/ 82 w 216"/>
                <a:gd name="T39" fmla="*/ 222 h 222"/>
                <a:gd name="T40" fmla="*/ 72 w 216"/>
                <a:gd name="T41" fmla="*/ 195 h 222"/>
                <a:gd name="T42" fmla="*/ 92 w 216"/>
                <a:gd name="T43" fmla="*/ 193 h 222"/>
                <a:gd name="T44" fmla="*/ 95 w 216"/>
                <a:gd name="T45" fmla="*/ 189 h 222"/>
                <a:gd name="T46" fmla="*/ 95 w 216"/>
                <a:gd name="T47" fmla="*/ 182 h 222"/>
                <a:gd name="T48" fmla="*/ 95 w 216"/>
                <a:gd name="T49" fmla="*/ 63 h 222"/>
                <a:gd name="T50" fmla="*/ 59 w 216"/>
                <a:gd name="T51" fmla="*/ 63 h 222"/>
                <a:gd name="T52" fmla="*/ 43 w 216"/>
                <a:gd name="T53" fmla="*/ 90 h 222"/>
                <a:gd name="T54" fmla="*/ 28 w 216"/>
                <a:gd name="T55" fmla="*/ 110 h 222"/>
                <a:gd name="T56" fmla="*/ 2 w 216"/>
                <a:gd name="T57" fmla="*/ 93 h 222"/>
                <a:gd name="T58" fmla="*/ 34 w 216"/>
                <a:gd name="T59" fmla="*/ 39 h 222"/>
                <a:gd name="T60" fmla="*/ 48 w 216"/>
                <a:gd name="T61" fmla="*/ 7 h 222"/>
                <a:gd name="T62" fmla="*/ 50 w 216"/>
                <a:gd name="T63" fmla="*/ 0 h 222"/>
                <a:gd name="T64" fmla="*/ 81 w 216"/>
                <a:gd name="T65" fmla="*/ 9 h 222"/>
                <a:gd name="T66" fmla="*/ 71 w 216"/>
                <a:gd name="T67" fmla="*/ 35 h 222"/>
                <a:gd name="T68" fmla="*/ 135 w 216"/>
                <a:gd name="T69" fmla="*/ 112 h 222"/>
                <a:gd name="T70" fmla="*/ 161 w 216"/>
                <a:gd name="T71" fmla="*/ 99 h 222"/>
                <a:gd name="T72" fmla="*/ 179 w 216"/>
                <a:gd name="T73" fmla="*/ 126 h 222"/>
                <a:gd name="T74" fmla="*/ 216 w 216"/>
                <a:gd name="T75" fmla="*/ 182 h 222"/>
                <a:gd name="T76" fmla="*/ 192 w 216"/>
                <a:gd name="T77" fmla="*/ 199 h 222"/>
                <a:gd name="T78" fmla="*/ 166 w 216"/>
                <a:gd name="T79" fmla="*/ 158 h 222"/>
                <a:gd name="T80" fmla="*/ 147 w 216"/>
                <a:gd name="T81" fmla="*/ 128 h 222"/>
                <a:gd name="T82" fmla="*/ 135 w 216"/>
                <a:gd name="T83" fmla="*/ 11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 h="222">
                  <a:moveTo>
                    <a:pt x="0" y="181"/>
                  </a:moveTo>
                  <a:cubicBezTo>
                    <a:pt x="5" y="177"/>
                    <a:pt x="10" y="173"/>
                    <a:pt x="14" y="168"/>
                  </a:cubicBezTo>
                  <a:cubicBezTo>
                    <a:pt x="18" y="164"/>
                    <a:pt x="24" y="156"/>
                    <a:pt x="32" y="145"/>
                  </a:cubicBezTo>
                  <a:cubicBezTo>
                    <a:pt x="45" y="127"/>
                    <a:pt x="56" y="95"/>
                    <a:pt x="56" y="95"/>
                  </a:cubicBezTo>
                  <a:cubicBezTo>
                    <a:pt x="60" y="97"/>
                    <a:pt x="83" y="108"/>
                    <a:pt x="83" y="108"/>
                  </a:cubicBezTo>
                  <a:cubicBezTo>
                    <a:pt x="76" y="128"/>
                    <a:pt x="68" y="143"/>
                    <a:pt x="60" y="157"/>
                  </a:cubicBezTo>
                  <a:cubicBezTo>
                    <a:pt x="52" y="170"/>
                    <a:pt x="45" y="179"/>
                    <a:pt x="39" y="185"/>
                  </a:cubicBezTo>
                  <a:cubicBezTo>
                    <a:pt x="24" y="202"/>
                    <a:pt x="24" y="202"/>
                    <a:pt x="24" y="202"/>
                  </a:cubicBezTo>
                  <a:cubicBezTo>
                    <a:pt x="21" y="199"/>
                    <a:pt x="10" y="189"/>
                    <a:pt x="0" y="181"/>
                  </a:cubicBezTo>
                  <a:close/>
                  <a:moveTo>
                    <a:pt x="71" y="35"/>
                  </a:moveTo>
                  <a:cubicBezTo>
                    <a:pt x="210" y="35"/>
                    <a:pt x="210" y="35"/>
                    <a:pt x="210" y="35"/>
                  </a:cubicBezTo>
                  <a:cubicBezTo>
                    <a:pt x="202" y="93"/>
                    <a:pt x="202" y="93"/>
                    <a:pt x="202" y="93"/>
                  </a:cubicBezTo>
                  <a:cubicBezTo>
                    <a:pt x="172" y="93"/>
                    <a:pt x="202" y="93"/>
                    <a:pt x="172" y="93"/>
                  </a:cubicBezTo>
                  <a:cubicBezTo>
                    <a:pt x="173" y="84"/>
                    <a:pt x="176" y="63"/>
                    <a:pt x="176" y="63"/>
                  </a:cubicBezTo>
                  <a:cubicBezTo>
                    <a:pt x="125" y="63"/>
                    <a:pt x="125" y="63"/>
                    <a:pt x="125" y="63"/>
                  </a:cubicBezTo>
                  <a:cubicBezTo>
                    <a:pt x="125" y="201"/>
                    <a:pt x="125" y="201"/>
                    <a:pt x="125" y="201"/>
                  </a:cubicBezTo>
                  <a:cubicBezTo>
                    <a:pt x="125" y="204"/>
                    <a:pt x="124" y="206"/>
                    <a:pt x="124" y="208"/>
                  </a:cubicBezTo>
                  <a:cubicBezTo>
                    <a:pt x="123" y="210"/>
                    <a:pt x="121" y="212"/>
                    <a:pt x="118" y="214"/>
                  </a:cubicBezTo>
                  <a:cubicBezTo>
                    <a:pt x="115" y="216"/>
                    <a:pt x="111" y="218"/>
                    <a:pt x="105" y="219"/>
                  </a:cubicBezTo>
                  <a:cubicBezTo>
                    <a:pt x="98" y="220"/>
                    <a:pt x="91" y="221"/>
                    <a:pt x="82" y="222"/>
                  </a:cubicBezTo>
                  <a:cubicBezTo>
                    <a:pt x="79" y="212"/>
                    <a:pt x="72" y="195"/>
                    <a:pt x="72" y="195"/>
                  </a:cubicBezTo>
                  <a:cubicBezTo>
                    <a:pt x="80" y="194"/>
                    <a:pt x="87" y="195"/>
                    <a:pt x="92" y="193"/>
                  </a:cubicBezTo>
                  <a:cubicBezTo>
                    <a:pt x="93" y="192"/>
                    <a:pt x="94" y="190"/>
                    <a:pt x="95" y="189"/>
                  </a:cubicBezTo>
                  <a:cubicBezTo>
                    <a:pt x="95" y="188"/>
                    <a:pt x="95" y="186"/>
                    <a:pt x="95" y="182"/>
                  </a:cubicBezTo>
                  <a:cubicBezTo>
                    <a:pt x="95" y="63"/>
                    <a:pt x="95" y="63"/>
                    <a:pt x="95" y="63"/>
                  </a:cubicBezTo>
                  <a:cubicBezTo>
                    <a:pt x="59" y="63"/>
                    <a:pt x="59" y="63"/>
                    <a:pt x="59" y="63"/>
                  </a:cubicBezTo>
                  <a:cubicBezTo>
                    <a:pt x="52" y="75"/>
                    <a:pt x="47" y="84"/>
                    <a:pt x="43" y="90"/>
                  </a:cubicBezTo>
                  <a:cubicBezTo>
                    <a:pt x="39" y="96"/>
                    <a:pt x="34" y="103"/>
                    <a:pt x="28" y="110"/>
                  </a:cubicBezTo>
                  <a:cubicBezTo>
                    <a:pt x="25" y="108"/>
                    <a:pt x="13" y="101"/>
                    <a:pt x="2" y="93"/>
                  </a:cubicBezTo>
                  <a:cubicBezTo>
                    <a:pt x="16" y="75"/>
                    <a:pt x="26" y="56"/>
                    <a:pt x="34" y="39"/>
                  </a:cubicBezTo>
                  <a:cubicBezTo>
                    <a:pt x="42" y="22"/>
                    <a:pt x="46" y="11"/>
                    <a:pt x="48" y="7"/>
                  </a:cubicBezTo>
                  <a:cubicBezTo>
                    <a:pt x="50" y="0"/>
                    <a:pt x="50" y="0"/>
                    <a:pt x="50" y="0"/>
                  </a:cubicBezTo>
                  <a:cubicBezTo>
                    <a:pt x="54" y="1"/>
                    <a:pt x="69" y="6"/>
                    <a:pt x="81" y="9"/>
                  </a:cubicBezTo>
                  <a:lnTo>
                    <a:pt x="71" y="35"/>
                  </a:lnTo>
                  <a:close/>
                  <a:moveTo>
                    <a:pt x="135" y="112"/>
                  </a:moveTo>
                  <a:cubicBezTo>
                    <a:pt x="145" y="108"/>
                    <a:pt x="153" y="103"/>
                    <a:pt x="161" y="99"/>
                  </a:cubicBezTo>
                  <a:cubicBezTo>
                    <a:pt x="169" y="110"/>
                    <a:pt x="175" y="119"/>
                    <a:pt x="179" y="126"/>
                  </a:cubicBezTo>
                  <a:cubicBezTo>
                    <a:pt x="184" y="133"/>
                    <a:pt x="196" y="151"/>
                    <a:pt x="216" y="182"/>
                  </a:cubicBezTo>
                  <a:cubicBezTo>
                    <a:pt x="212" y="184"/>
                    <a:pt x="192" y="199"/>
                    <a:pt x="192" y="199"/>
                  </a:cubicBezTo>
                  <a:cubicBezTo>
                    <a:pt x="185" y="186"/>
                    <a:pt x="175" y="172"/>
                    <a:pt x="166" y="158"/>
                  </a:cubicBezTo>
                  <a:cubicBezTo>
                    <a:pt x="158" y="144"/>
                    <a:pt x="151" y="134"/>
                    <a:pt x="147" y="128"/>
                  </a:cubicBezTo>
                  <a:lnTo>
                    <a:pt x="135" y="112"/>
                  </a:ln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204" name="Freeform 59"/>
            <p:cNvSpPr>
              <a:spLocks noEditPoints="1"/>
            </p:cNvSpPr>
            <p:nvPr/>
          </p:nvSpPr>
          <p:spPr bwMode="auto">
            <a:xfrm>
              <a:off x="868" y="2213"/>
              <a:ext cx="119" cy="129"/>
            </a:xfrm>
            <a:custGeom>
              <a:avLst/>
              <a:gdLst>
                <a:gd name="T0" fmla="*/ 0 w 190"/>
                <a:gd name="T1" fmla="*/ 198 h 204"/>
                <a:gd name="T2" fmla="*/ 0 w 190"/>
                <a:gd name="T3" fmla="*/ 0 h 204"/>
                <a:gd name="T4" fmla="*/ 190 w 190"/>
                <a:gd name="T5" fmla="*/ 0 h 204"/>
                <a:gd name="T6" fmla="*/ 190 w 190"/>
                <a:gd name="T7" fmla="*/ 178 h 204"/>
                <a:gd name="T8" fmla="*/ 188 w 190"/>
                <a:gd name="T9" fmla="*/ 190 h 204"/>
                <a:gd name="T10" fmla="*/ 176 w 190"/>
                <a:gd name="T11" fmla="*/ 199 h 204"/>
                <a:gd name="T12" fmla="*/ 144 w 190"/>
                <a:gd name="T13" fmla="*/ 204 h 204"/>
                <a:gd name="T14" fmla="*/ 135 w 190"/>
                <a:gd name="T15" fmla="*/ 176 h 204"/>
                <a:gd name="T16" fmla="*/ 150 w 190"/>
                <a:gd name="T17" fmla="*/ 174 h 204"/>
                <a:gd name="T18" fmla="*/ 160 w 190"/>
                <a:gd name="T19" fmla="*/ 171 h 204"/>
                <a:gd name="T20" fmla="*/ 161 w 190"/>
                <a:gd name="T21" fmla="*/ 165 h 204"/>
                <a:gd name="T22" fmla="*/ 161 w 190"/>
                <a:gd name="T23" fmla="*/ 28 h 204"/>
                <a:gd name="T24" fmla="*/ 30 w 190"/>
                <a:gd name="T25" fmla="*/ 28 h 204"/>
                <a:gd name="T26" fmla="*/ 30 w 190"/>
                <a:gd name="T27" fmla="*/ 60 h 204"/>
                <a:gd name="T28" fmla="*/ 49 w 190"/>
                <a:gd name="T29" fmla="*/ 47 h 204"/>
                <a:gd name="T30" fmla="*/ 61 w 190"/>
                <a:gd name="T31" fmla="*/ 65 h 204"/>
                <a:gd name="T32" fmla="*/ 63 w 190"/>
                <a:gd name="T33" fmla="*/ 54 h 204"/>
                <a:gd name="T34" fmla="*/ 65 w 190"/>
                <a:gd name="T35" fmla="*/ 42 h 204"/>
                <a:gd name="T36" fmla="*/ 66 w 190"/>
                <a:gd name="T37" fmla="*/ 33 h 204"/>
                <a:gd name="T38" fmla="*/ 92 w 190"/>
                <a:gd name="T39" fmla="*/ 38 h 204"/>
                <a:gd name="T40" fmla="*/ 90 w 190"/>
                <a:gd name="T41" fmla="*/ 53 h 204"/>
                <a:gd name="T42" fmla="*/ 88 w 190"/>
                <a:gd name="T43" fmla="*/ 66 h 204"/>
                <a:gd name="T44" fmla="*/ 108 w 190"/>
                <a:gd name="T45" fmla="*/ 52 h 204"/>
                <a:gd name="T46" fmla="*/ 119 w 190"/>
                <a:gd name="T47" fmla="*/ 67 h 204"/>
                <a:gd name="T48" fmla="*/ 122 w 190"/>
                <a:gd name="T49" fmla="*/ 37 h 204"/>
                <a:gd name="T50" fmla="*/ 150 w 190"/>
                <a:gd name="T51" fmla="*/ 41 h 204"/>
                <a:gd name="T52" fmla="*/ 147 w 190"/>
                <a:gd name="T53" fmla="*/ 62 h 204"/>
                <a:gd name="T54" fmla="*/ 143 w 190"/>
                <a:gd name="T55" fmla="*/ 83 h 204"/>
                <a:gd name="T56" fmla="*/ 140 w 190"/>
                <a:gd name="T57" fmla="*/ 98 h 204"/>
                <a:gd name="T58" fmla="*/ 157 w 190"/>
                <a:gd name="T59" fmla="*/ 127 h 204"/>
                <a:gd name="T60" fmla="*/ 161 w 190"/>
                <a:gd name="T61" fmla="*/ 135 h 204"/>
                <a:gd name="T62" fmla="*/ 140 w 190"/>
                <a:gd name="T63" fmla="*/ 154 h 204"/>
                <a:gd name="T64" fmla="*/ 135 w 190"/>
                <a:gd name="T65" fmla="*/ 143 h 204"/>
                <a:gd name="T66" fmla="*/ 128 w 190"/>
                <a:gd name="T67" fmla="*/ 130 h 204"/>
                <a:gd name="T68" fmla="*/ 112 w 190"/>
                <a:gd name="T69" fmla="*/ 157 h 204"/>
                <a:gd name="T70" fmla="*/ 102 w 190"/>
                <a:gd name="T71" fmla="*/ 170 h 204"/>
                <a:gd name="T72" fmla="*/ 80 w 190"/>
                <a:gd name="T73" fmla="*/ 154 h 204"/>
                <a:gd name="T74" fmla="*/ 97 w 190"/>
                <a:gd name="T75" fmla="*/ 132 h 204"/>
                <a:gd name="T76" fmla="*/ 107 w 190"/>
                <a:gd name="T77" fmla="*/ 112 h 204"/>
                <a:gd name="T78" fmla="*/ 111 w 190"/>
                <a:gd name="T79" fmla="*/ 102 h 204"/>
                <a:gd name="T80" fmla="*/ 101 w 190"/>
                <a:gd name="T81" fmla="*/ 87 h 204"/>
                <a:gd name="T82" fmla="*/ 87 w 190"/>
                <a:gd name="T83" fmla="*/ 67 h 204"/>
                <a:gd name="T84" fmla="*/ 83 w 190"/>
                <a:gd name="T85" fmla="*/ 86 h 204"/>
                <a:gd name="T86" fmla="*/ 80 w 190"/>
                <a:gd name="T87" fmla="*/ 94 h 204"/>
                <a:gd name="T88" fmla="*/ 98 w 190"/>
                <a:gd name="T89" fmla="*/ 126 h 204"/>
                <a:gd name="T90" fmla="*/ 75 w 190"/>
                <a:gd name="T91" fmla="*/ 141 h 204"/>
                <a:gd name="T92" fmla="*/ 69 w 190"/>
                <a:gd name="T93" fmla="*/ 127 h 204"/>
                <a:gd name="T94" fmla="*/ 63 w 190"/>
                <a:gd name="T95" fmla="*/ 137 h 204"/>
                <a:gd name="T96" fmla="*/ 48 w 190"/>
                <a:gd name="T97" fmla="*/ 159 h 204"/>
                <a:gd name="T98" fmla="*/ 30 w 190"/>
                <a:gd name="T99" fmla="*/ 139 h 204"/>
                <a:gd name="T100" fmla="*/ 30 w 190"/>
                <a:gd name="T101" fmla="*/ 198 h 204"/>
                <a:gd name="T102" fmla="*/ 0 w 190"/>
                <a:gd name="T103" fmla="*/ 198 h 204"/>
                <a:gd name="T104" fmla="*/ 30 w 190"/>
                <a:gd name="T105" fmla="*/ 136 h 204"/>
                <a:gd name="T106" fmla="*/ 43 w 190"/>
                <a:gd name="T107" fmla="*/ 119 h 204"/>
                <a:gd name="T108" fmla="*/ 52 w 190"/>
                <a:gd name="T109" fmla="*/ 97 h 204"/>
                <a:gd name="T110" fmla="*/ 36 w 190"/>
                <a:gd name="T111" fmla="*/ 72 h 204"/>
                <a:gd name="T112" fmla="*/ 30 w 190"/>
                <a:gd name="T113" fmla="*/ 64 h 204"/>
                <a:gd name="T114" fmla="*/ 30 w 190"/>
                <a:gd name="T115" fmla="*/ 13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0" h="204">
                  <a:moveTo>
                    <a:pt x="0" y="198"/>
                  </a:moveTo>
                  <a:cubicBezTo>
                    <a:pt x="0" y="0"/>
                    <a:pt x="0" y="0"/>
                    <a:pt x="0" y="0"/>
                  </a:cubicBezTo>
                  <a:cubicBezTo>
                    <a:pt x="190" y="0"/>
                    <a:pt x="190" y="0"/>
                    <a:pt x="190" y="0"/>
                  </a:cubicBezTo>
                  <a:cubicBezTo>
                    <a:pt x="190" y="178"/>
                    <a:pt x="190" y="178"/>
                    <a:pt x="190" y="178"/>
                  </a:cubicBezTo>
                  <a:cubicBezTo>
                    <a:pt x="190" y="183"/>
                    <a:pt x="189" y="188"/>
                    <a:pt x="188" y="190"/>
                  </a:cubicBezTo>
                  <a:cubicBezTo>
                    <a:pt x="186" y="194"/>
                    <a:pt x="183" y="197"/>
                    <a:pt x="176" y="199"/>
                  </a:cubicBezTo>
                  <a:cubicBezTo>
                    <a:pt x="169" y="202"/>
                    <a:pt x="159" y="203"/>
                    <a:pt x="144" y="204"/>
                  </a:cubicBezTo>
                  <a:cubicBezTo>
                    <a:pt x="144" y="202"/>
                    <a:pt x="135" y="176"/>
                    <a:pt x="135" y="176"/>
                  </a:cubicBezTo>
                  <a:cubicBezTo>
                    <a:pt x="147" y="175"/>
                    <a:pt x="140" y="176"/>
                    <a:pt x="150" y="174"/>
                  </a:cubicBezTo>
                  <a:cubicBezTo>
                    <a:pt x="155" y="174"/>
                    <a:pt x="159" y="173"/>
                    <a:pt x="160" y="171"/>
                  </a:cubicBezTo>
                  <a:cubicBezTo>
                    <a:pt x="161" y="169"/>
                    <a:pt x="161" y="167"/>
                    <a:pt x="161" y="165"/>
                  </a:cubicBezTo>
                  <a:cubicBezTo>
                    <a:pt x="161" y="28"/>
                    <a:pt x="161" y="28"/>
                    <a:pt x="161" y="28"/>
                  </a:cubicBezTo>
                  <a:cubicBezTo>
                    <a:pt x="30" y="28"/>
                    <a:pt x="30" y="28"/>
                    <a:pt x="30" y="28"/>
                  </a:cubicBezTo>
                  <a:cubicBezTo>
                    <a:pt x="30" y="60"/>
                    <a:pt x="30" y="60"/>
                    <a:pt x="30" y="60"/>
                  </a:cubicBezTo>
                  <a:cubicBezTo>
                    <a:pt x="49" y="47"/>
                    <a:pt x="42" y="53"/>
                    <a:pt x="49" y="47"/>
                  </a:cubicBezTo>
                  <a:cubicBezTo>
                    <a:pt x="53" y="53"/>
                    <a:pt x="57" y="59"/>
                    <a:pt x="61" y="65"/>
                  </a:cubicBezTo>
                  <a:cubicBezTo>
                    <a:pt x="62" y="61"/>
                    <a:pt x="63" y="57"/>
                    <a:pt x="63" y="54"/>
                  </a:cubicBezTo>
                  <a:cubicBezTo>
                    <a:pt x="64" y="50"/>
                    <a:pt x="64" y="47"/>
                    <a:pt x="65" y="42"/>
                  </a:cubicBezTo>
                  <a:cubicBezTo>
                    <a:pt x="66" y="33"/>
                    <a:pt x="66" y="33"/>
                    <a:pt x="66" y="33"/>
                  </a:cubicBezTo>
                  <a:cubicBezTo>
                    <a:pt x="75" y="35"/>
                    <a:pt x="77" y="35"/>
                    <a:pt x="92" y="38"/>
                  </a:cubicBezTo>
                  <a:cubicBezTo>
                    <a:pt x="92" y="41"/>
                    <a:pt x="90" y="53"/>
                    <a:pt x="90" y="53"/>
                  </a:cubicBezTo>
                  <a:cubicBezTo>
                    <a:pt x="88" y="66"/>
                    <a:pt x="88" y="66"/>
                    <a:pt x="88" y="66"/>
                  </a:cubicBezTo>
                  <a:cubicBezTo>
                    <a:pt x="108" y="52"/>
                    <a:pt x="108" y="52"/>
                    <a:pt x="108" y="52"/>
                  </a:cubicBezTo>
                  <a:cubicBezTo>
                    <a:pt x="111" y="57"/>
                    <a:pt x="115" y="62"/>
                    <a:pt x="119" y="67"/>
                  </a:cubicBezTo>
                  <a:cubicBezTo>
                    <a:pt x="121" y="56"/>
                    <a:pt x="122" y="37"/>
                    <a:pt x="122" y="37"/>
                  </a:cubicBezTo>
                  <a:cubicBezTo>
                    <a:pt x="150" y="41"/>
                    <a:pt x="123" y="37"/>
                    <a:pt x="150" y="41"/>
                  </a:cubicBezTo>
                  <a:cubicBezTo>
                    <a:pt x="150" y="44"/>
                    <a:pt x="147" y="62"/>
                    <a:pt x="147" y="62"/>
                  </a:cubicBezTo>
                  <a:cubicBezTo>
                    <a:pt x="145" y="71"/>
                    <a:pt x="144" y="78"/>
                    <a:pt x="143" y="83"/>
                  </a:cubicBezTo>
                  <a:cubicBezTo>
                    <a:pt x="140" y="98"/>
                    <a:pt x="140" y="98"/>
                    <a:pt x="140" y="98"/>
                  </a:cubicBezTo>
                  <a:cubicBezTo>
                    <a:pt x="151" y="117"/>
                    <a:pt x="156" y="127"/>
                    <a:pt x="157" y="127"/>
                  </a:cubicBezTo>
                  <a:cubicBezTo>
                    <a:pt x="161" y="135"/>
                    <a:pt x="161" y="135"/>
                    <a:pt x="161" y="135"/>
                  </a:cubicBezTo>
                  <a:cubicBezTo>
                    <a:pt x="140" y="154"/>
                    <a:pt x="161" y="135"/>
                    <a:pt x="140" y="154"/>
                  </a:cubicBezTo>
                  <a:cubicBezTo>
                    <a:pt x="136" y="146"/>
                    <a:pt x="135" y="144"/>
                    <a:pt x="135" y="143"/>
                  </a:cubicBezTo>
                  <a:cubicBezTo>
                    <a:pt x="128" y="130"/>
                    <a:pt x="128" y="130"/>
                    <a:pt x="128" y="130"/>
                  </a:cubicBezTo>
                  <a:cubicBezTo>
                    <a:pt x="120" y="144"/>
                    <a:pt x="120" y="146"/>
                    <a:pt x="112" y="157"/>
                  </a:cubicBezTo>
                  <a:cubicBezTo>
                    <a:pt x="110" y="161"/>
                    <a:pt x="106" y="165"/>
                    <a:pt x="102" y="170"/>
                  </a:cubicBezTo>
                  <a:cubicBezTo>
                    <a:pt x="80" y="154"/>
                    <a:pt x="102" y="170"/>
                    <a:pt x="80" y="154"/>
                  </a:cubicBezTo>
                  <a:cubicBezTo>
                    <a:pt x="88" y="147"/>
                    <a:pt x="93" y="139"/>
                    <a:pt x="97" y="132"/>
                  </a:cubicBezTo>
                  <a:cubicBezTo>
                    <a:pt x="101" y="125"/>
                    <a:pt x="105" y="118"/>
                    <a:pt x="107" y="112"/>
                  </a:cubicBezTo>
                  <a:cubicBezTo>
                    <a:pt x="111" y="102"/>
                    <a:pt x="111" y="102"/>
                    <a:pt x="111" y="102"/>
                  </a:cubicBezTo>
                  <a:cubicBezTo>
                    <a:pt x="102" y="87"/>
                    <a:pt x="103" y="89"/>
                    <a:pt x="101" y="87"/>
                  </a:cubicBezTo>
                  <a:cubicBezTo>
                    <a:pt x="100" y="84"/>
                    <a:pt x="95" y="76"/>
                    <a:pt x="87" y="67"/>
                  </a:cubicBezTo>
                  <a:cubicBezTo>
                    <a:pt x="85" y="77"/>
                    <a:pt x="84" y="83"/>
                    <a:pt x="83" y="86"/>
                  </a:cubicBezTo>
                  <a:cubicBezTo>
                    <a:pt x="80" y="94"/>
                    <a:pt x="80" y="94"/>
                    <a:pt x="80" y="94"/>
                  </a:cubicBezTo>
                  <a:cubicBezTo>
                    <a:pt x="86" y="104"/>
                    <a:pt x="92" y="114"/>
                    <a:pt x="98" y="126"/>
                  </a:cubicBezTo>
                  <a:cubicBezTo>
                    <a:pt x="76" y="141"/>
                    <a:pt x="75" y="141"/>
                    <a:pt x="75" y="141"/>
                  </a:cubicBezTo>
                  <a:cubicBezTo>
                    <a:pt x="73" y="136"/>
                    <a:pt x="69" y="127"/>
                    <a:pt x="69" y="127"/>
                  </a:cubicBezTo>
                  <a:cubicBezTo>
                    <a:pt x="67" y="129"/>
                    <a:pt x="65" y="133"/>
                    <a:pt x="63" y="137"/>
                  </a:cubicBezTo>
                  <a:cubicBezTo>
                    <a:pt x="61" y="140"/>
                    <a:pt x="56" y="148"/>
                    <a:pt x="48" y="159"/>
                  </a:cubicBezTo>
                  <a:cubicBezTo>
                    <a:pt x="30" y="139"/>
                    <a:pt x="48" y="159"/>
                    <a:pt x="30" y="139"/>
                  </a:cubicBezTo>
                  <a:cubicBezTo>
                    <a:pt x="30" y="198"/>
                    <a:pt x="30" y="198"/>
                    <a:pt x="30" y="198"/>
                  </a:cubicBezTo>
                  <a:lnTo>
                    <a:pt x="0" y="198"/>
                  </a:lnTo>
                  <a:close/>
                  <a:moveTo>
                    <a:pt x="30" y="136"/>
                  </a:moveTo>
                  <a:cubicBezTo>
                    <a:pt x="35" y="130"/>
                    <a:pt x="39" y="124"/>
                    <a:pt x="43" y="119"/>
                  </a:cubicBezTo>
                  <a:cubicBezTo>
                    <a:pt x="46" y="114"/>
                    <a:pt x="49" y="106"/>
                    <a:pt x="52" y="97"/>
                  </a:cubicBezTo>
                  <a:cubicBezTo>
                    <a:pt x="43" y="83"/>
                    <a:pt x="38" y="75"/>
                    <a:pt x="36" y="72"/>
                  </a:cubicBezTo>
                  <a:cubicBezTo>
                    <a:pt x="30" y="64"/>
                    <a:pt x="30" y="64"/>
                    <a:pt x="30" y="64"/>
                  </a:cubicBezTo>
                  <a:lnTo>
                    <a:pt x="30" y="136"/>
                  </a:ln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sp>
          <p:nvSpPr>
            <p:cNvPr id="205" name="Freeform 60"/>
            <p:cNvSpPr>
              <a:spLocks noEditPoints="1"/>
            </p:cNvSpPr>
            <p:nvPr/>
          </p:nvSpPr>
          <p:spPr bwMode="auto">
            <a:xfrm>
              <a:off x="1009" y="2201"/>
              <a:ext cx="139" cy="140"/>
            </a:xfrm>
            <a:custGeom>
              <a:avLst/>
              <a:gdLst>
                <a:gd name="T0" fmla="*/ 74 w 222"/>
                <a:gd name="T1" fmla="*/ 113 h 223"/>
                <a:gd name="T2" fmla="*/ 131 w 222"/>
                <a:gd name="T3" fmla="*/ 84 h 223"/>
                <a:gd name="T4" fmla="*/ 120 w 222"/>
                <a:gd name="T5" fmla="*/ 66 h 223"/>
                <a:gd name="T6" fmla="*/ 108 w 222"/>
                <a:gd name="T7" fmla="*/ 85 h 223"/>
                <a:gd name="T8" fmla="*/ 101 w 222"/>
                <a:gd name="T9" fmla="*/ 82 h 223"/>
                <a:gd name="T10" fmla="*/ 83 w 222"/>
                <a:gd name="T11" fmla="*/ 74 h 223"/>
                <a:gd name="T12" fmla="*/ 118 w 222"/>
                <a:gd name="T13" fmla="*/ 0 h 223"/>
                <a:gd name="T14" fmla="*/ 147 w 222"/>
                <a:gd name="T15" fmla="*/ 6 h 223"/>
                <a:gd name="T16" fmla="*/ 141 w 222"/>
                <a:gd name="T17" fmla="*/ 21 h 223"/>
                <a:gd name="T18" fmla="*/ 196 w 222"/>
                <a:gd name="T19" fmla="*/ 21 h 223"/>
                <a:gd name="T20" fmla="*/ 204 w 222"/>
                <a:gd name="T21" fmla="*/ 32 h 223"/>
                <a:gd name="T22" fmla="*/ 168 w 222"/>
                <a:gd name="T23" fmla="*/ 86 h 223"/>
                <a:gd name="T24" fmla="*/ 222 w 222"/>
                <a:gd name="T25" fmla="*/ 114 h 223"/>
                <a:gd name="T26" fmla="*/ 211 w 222"/>
                <a:gd name="T27" fmla="*/ 138 h 223"/>
                <a:gd name="T28" fmla="*/ 197 w 222"/>
                <a:gd name="T29" fmla="*/ 133 h 223"/>
                <a:gd name="T30" fmla="*/ 197 w 222"/>
                <a:gd name="T31" fmla="*/ 223 h 223"/>
                <a:gd name="T32" fmla="*/ 171 w 222"/>
                <a:gd name="T33" fmla="*/ 223 h 223"/>
                <a:gd name="T34" fmla="*/ 171 w 222"/>
                <a:gd name="T35" fmla="*/ 218 h 223"/>
                <a:gd name="T36" fmla="*/ 124 w 222"/>
                <a:gd name="T37" fmla="*/ 218 h 223"/>
                <a:gd name="T38" fmla="*/ 124 w 222"/>
                <a:gd name="T39" fmla="*/ 223 h 223"/>
                <a:gd name="T40" fmla="*/ 97 w 222"/>
                <a:gd name="T41" fmla="*/ 222 h 223"/>
                <a:gd name="T42" fmla="*/ 97 w 222"/>
                <a:gd name="T43" fmla="*/ 132 h 223"/>
                <a:gd name="T44" fmla="*/ 89 w 222"/>
                <a:gd name="T45" fmla="*/ 136 h 223"/>
                <a:gd name="T46" fmla="*/ 74 w 222"/>
                <a:gd name="T47" fmla="*/ 113 h 223"/>
                <a:gd name="T48" fmla="*/ 105 w 222"/>
                <a:gd name="T49" fmla="*/ 128 h 223"/>
                <a:gd name="T50" fmla="*/ 185 w 222"/>
                <a:gd name="T51" fmla="*/ 128 h 223"/>
                <a:gd name="T52" fmla="*/ 148 w 222"/>
                <a:gd name="T53" fmla="*/ 103 h 223"/>
                <a:gd name="T54" fmla="*/ 105 w 222"/>
                <a:gd name="T55" fmla="*/ 128 h 223"/>
                <a:gd name="T56" fmla="*/ 124 w 222"/>
                <a:gd name="T57" fmla="*/ 194 h 223"/>
                <a:gd name="T58" fmla="*/ 171 w 222"/>
                <a:gd name="T59" fmla="*/ 194 h 223"/>
                <a:gd name="T60" fmla="*/ 171 w 222"/>
                <a:gd name="T61" fmla="*/ 153 h 223"/>
                <a:gd name="T62" fmla="*/ 124 w 222"/>
                <a:gd name="T63" fmla="*/ 153 h 223"/>
                <a:gd name="T64" fmla="*/ 124 w 222"/>
                <a:gd name="T65" fmla="*/ 194 h 223"/>
                <a:gd name="T66" fmla="*/ 150 w 222"/>
                <a:gd name="T67" fmla="*/ 67 h 223"/>
                <a:gd name="T68" fmla="*/ 167 w 222"/>
                <a:gd name="T69" fmla="*/ 45 h 223"/>
                <a:gd name="T70" fmla="*/ 138 w 222"/>
                <a:gd name="T71" fmla="*/ 45 h 223"/>
                <a:gd name="T72" fmla="*/ 150 w 222"/>
                <a:gd name="T73" fmla="*/ 67 h 223"/>
                <a:gd name="T74" fmla="*/ 0 w 222"/>
                <a:gd name="T75" fmla="*/ 65 h 223"/>
                <a:gd name="T76" fmla="*/ 42 w 222"/>
                <a:gd name="T77" fmla="*/ 1 h 223"/>
                <a:gd name="T78" fmla="*/ 68 w 222"/>
                <a:gd name="T79" fmla="*/ 12 h 223"/>
                <a:gd name="T80" fmla="*/ 30 w 222"/>
                <a:gd name="T81" fmla="*/ 69 h 223"/>
                <a:gd name="T82" fmla="*/ 47 w 222"/>
                <a:gd name="T83" fmla="*/ 70 h 223"/>
                <a:gd name="T84" fmla="*/ 68 w 222"/>
                <a:gd name="T85" fmla="*/ 37 h 223"/>
                <a:gd name="T86" fmla="*/ 91 w 222"/>
                <a:gd name="T87" fmla="*/ 51 h 223"/>
                <a:gd name="T88" fmla="*/ 39 w 222"/>
                <a:gd name="T89" fmla="*/ 124 h 223"/>
                <a:gd name="T90" fmla="*/ 78 w 222"/>
                <a:gd name="T91" fmla="*/ 118 h 223"/>
                <a:gd name="T92" fmla="*/ 75 w 222"/>
                <a:gd name="T93" fmla="*/ 145 h 223"/>
                <a:gd name="T94" fmla="*/ 9 w 222"/>
                <a:gd name="T95" fmla="*/ 155 h 223"/>
                <a:gd name="T96" fmla="*/ 1 w 222"/>
                <a:gd name="T97" fmla="*/ 129 h 223"/>
                <a:gd name="T98" fmla="*/ 31 w 222"/>
                <a:gd name="T99" fmla="*/ 92 h 223"/>
                <a:gd name="T100" fmla="*/ 3 w 222"/>
                <a:gd name="T101" fmla="*/ 93 h 223"/>
                <a:gd name="T102" fmla="*/ 0 w 222"/>
                <a:gd name="T103" fmla="*/ 65 h 223"/>
                <a:gd name="T104" fmla="*/ 3 w 222"/>
                <a:gd name="T105" fmla="*/ 189 h 223"/>
                <a:gd name="T106" fmla="*/ 84 w 222"/>
                <a:gd name="T107" fmla="*/ 163 h 223"/>
                <a:gd name="T108" fmla="*/ 81 w 222"/>
                <a:gd name="T109" fmla="*/ 192 h 223"/>
                <a:gd name="T110" fmla="*/ 15 w 222"/>
                <a:gd name="T111" fmla="*/ 217 h 223"/>
                <a:gd name="T112" fmla="*/ 3 w 222"/>
                <a:gd name="T113" fmla="*/ 18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2" h="223">
                  <a:moveTo>
                    <a:pt x="74" y="113"/>
                  </a:moveTo>
                  <a:cubicBezTo>
                    <a:pt x="110" y="99"/>
                    <a:pt x="131" y="84"/>
                    <a:pt x="131" y="84"/>
                  </a:cubicBezTo>
                  <a:cubicBezTo>
                    <a:pt x="126" y="77"/>
                    <a:pt x="123" y="72"/>
                    <a:pt x="120" y="66"/>
                  </a:cubicBezTo>
                  <a:cubicBezTo>
                    <a:pt x="116" y="73"/>
                    <a:pt x="112" y="79"/>
                    <a:pt x="108" y="85"/>
                  </a:cubicBezTo>
                  <a:cubicBezTo>
                    <a:pt x="103" y="83"/>
                    <a:pt x="102" y="82"/>
                    <a:pt x="101" y="82"/>
                  </a:cubicBezTo>
                  <a:cubicBezTo>
                    <a:pt x="100" y="81"/>
                    <a:pt x="98" y="80"/>
                    <a:pt x="83" y="74"/>
                  </a:cubicBezTo>
                  <a:cubicBezTo>
                    <a:pt x="103" y="48"/>
                    <a:pt x="116" y="8"/>
                    <a:pt x="118" y="0"/>
                  </a:cubicBezTo>
                  <a:cubicBezTo>
                    <a:pt x="145" y="5"/>
                    <a:pt x="119" y="0"/>
                    <a:pt x="147" y="6"/>
                  </a:cubicBezTo>
                  <a:cubicBezTo>
                    <a:pt x="145" y="11"/>
                    <a:pt x="143" y="16"/>
                    <a:pt x="141" y="21"/>
                  </a:cubicBezTo>
                  <a:cubicBezTo>
                    <a:pt x="141" y="21"/>
                    <a:pt x="195" y="21"/>
                    <a:pt x="196" y="21"/>
                  </a:cubicBezTo>
                  <a:cubicBezTo>
                    <a:pt x="204" y="32"/>
                    <a:pt x="204" y="32"/>
                    <a:pt x="204" y="32"/>
                  </a:cubicBezTo>
                  <a:cubicBezTo>
                    <a:pt x="200" y="40"/>
                    <a:pt x="187" y="66"/>
                    <a:pt x="168" y="86"/>
                  </a:cubicBezTo>
                  <a:cubicBezTo>
                    <a:pt x="179" y="95"/>
                    <a:pt x="191" y="105"/>
                    <a:pt x="222" y="114"/>
                  </a:cubicBezTo>
                  <a:cubicBezTo>
                    <a:pt x="220" y="118"/>
                    <a:pt x="214" y="131"/>
                    <a:pt x="211" y="138"/>
                  </a:cubicBezTo>
                  <a:cubicBezTo>
                    <a:pt x="206" y="137"/>
                    <a:pt x="202" y="135"/>
                    <a:pt x="197" y="133"/>
                  </a:cubicBezTo>
                  <a:cubicBezTo>
                    <a:pt x="197" y="223"/>
                    <a:pt x="197" y="223"/>
                    <a:pt x="197" y="223"/>
                  </a:cubicBezTo>
                  <a:cubicBezTo>
                    <a:pt x="171" y="223"/>
                    <a:pt x="171" y="223"/>
                    <a:pt x="171" y="223"/>
                  </a:cubicBezTo>
                  <a:cubicBezTo>
                    <a:pt x="171" y="218"/>
                    <a:pt x="171" y="218"/>
                    <a:pt x="171" y="218"/>
                  </a:cubicBezTo>
                  <a:cubicBezTo>
                    <a:pt x="124" y="218"/>
                    <a:pt x="124" y="218"/>
                    <a:pt x="124" y="218"/>
                  </a:cubicBezTo>
                  <a:cubicBezTo>
                    <a:pt x="124" y="223"/>
                    <a:pt x="124" y="223"/>
                    <a:pt x="124" y="223"/>
                  </a:cubicBezTo>
                  <a:cubicBezTo>
                    <a:pt x="97" y="222"/>
                    <a:pt x="97" y="222"/>
                    <a:pt x="97" y="222"/>
                  </a:cubicBezTo>
                  <a:cubicBezTo>
                    <a:pt x="97" y="132"/>
                    <a:pt x="97" y="132"/>
                    <a:pt x="97" y="132"/>
                  </a:cubicBezTo>
                  <a:cubicBezTo>
                    <a:pt x="94" y="133"/>
                    <a:pt x="92" y="135"/>
                    <a:pt x="89" y="136"/>
                  </a:cubicBezTo>
                  <a:cubicBezTo>
                    <a:pt x="84" y="128"/>
                    <a:pt x="74" y="113"/>
                    <a:pt x="74" y="113"/>
                  </a:cubicBezTo>
                  <a:close/>
                  <a:moveTo>
                    <a:pt x="105" y="128"/>
                  </a:moveTo>
                  <a:cubicBezTo>
                    <a:pt x="185" y="128"/>
                    <a:pt x="185" y="128"/>
                    <a:pt x="185" y="128"/>
                  </a:cubicBezTo>
                  <a:cubicBezTo>
                    <a:pt x="166" y="119"/>
                    <a:pt x="148" y="103"/>
                    <a:pt x="148" y="103"/>
                  </a:cubicBezTo>
                  <a:cubicBezTo>
                    <a:pt x="134" y="112"/>
                    <a:pt x="120" y="121"/>
                    <a:pt x="105" y="128"/>
                  </a:cubicBezTo>
                  <a:close/>
                  <a:moveTo>
                    <a:pt x="124" y="194"/>
                  </a:moveTo>
                  <a:cubicBezTo>
                    <a:pt x="171" y="194"/>
                    <a:pt x="171" y="194"/>
                    <a:pt x="171" y="194"/>
                  </a:cubicBezTo>
                  <a:cubicBezTo>
                    <a:pt x="171" y="153"/>
                    <a:pt x="171" y="153"/>
                    <a:pt x="171" y="153"/>
                  </a:cubicBezTo>
                  <a:cubicBezTo>
                    <a:pt x="124" y="153"/>
                    <a:pt x="124" y="153"/>
                    <a:pt x="124" y="153"/>
                  </a:cubicBezTo>
                  <a:lnTo>
                    <a:pt x="124" y="194"/>
                  </a:lnTo>
                  <a:close/>
                  <a:moveTo>
                    <a:pt x="150" y="67"/>
                  </a:moveTo>
                  <a:cubicBezTo>
                    <a:pt x="153" y="64"/>
                    <a:pt x="162" y="54"/>
                    <a:pt x="167" y="45"/>
                  </a:cubicBezTo>
                  <a:cubicBezTo>
                    <a:pt x="138" y="45"/>
                    <a:pt x="138" y="45"/>
                    <a:pt x="138" y="45"/>
                  </a:cubicBezTo>
                  <a:cubicBezTo>
                    <a:pt x="144" y="59"/>
                    <a:pt x="146" y="61"/>
                    <a:pt x="150" y="67"/>
                  </a:cubicBezTo>
                  <a:close/>
                  <a:moveTo>
                    <a:pt x="0" y="65"/>
                  </a:moveTo>
                  <a:cubicBezTo>
                    <a:pt x="34" y="23"/>
                    <a:pt x="42" y="1"/>
                    <a:pt x="42" y="1"/>
                  </a:cubicBezTo>
                  <a:cubicBezTo>
                    <a:pt x="68" y="12"/>
                    <a:pt x="41" y="0"/>
                    <a:pt x="68" y="12"/>
                  </a:cubicBezTo>
                  <a:cubicBezTo>
                    <a:pt x="62" y="24"/>
                    <a:pt x="47" y="48"/>
                    <a:pt x="30" y="69"/>
                  </a:cubicBezTo>
                  <a:cubicBezTo>
                    <a:pt x="36" y="69"/>
                    <a:pt x="42" y="70"/>
                    <a:pt x="47" y="70"/>
                  </a:cubicBezTo>
                  <a:cubicBezTo>
                    <a:pt x="51" y="64"/>
                    <a:pt x="65" y="44"/>
                    <a:pt x="68" y="37"/>
                  </a:cubicBezTo>
                  <a:cubicBezTo>
                    <a:pt x="91" y="51"/>
                    <a:pt x="69" y="37"/>
                    <a:pt x="91" y="51"/>
                  </a:cubicBezTo>
                  <a:cubicBezTo>
                    <a:pt x="78" y="71"/>
                    <a:pt x="60" y="98"/>
                    <a:pt x="39" y="124"/>
                  </a:cubicBezTo>
                  <a:cubicBezTo>
                    <a:pt x="55" y="122"/>
                    <a:pt x="78" y="118"/>
                    <a:pt x="78" y="118"/>
                  </a:cubicBezTo>
                  <a:cubicBezTo>
                    <a:pt x="77" y="122"/>
                    <a:pt x="75" y="145"/>
                    <a:pt x="75" y="145"/>
                  </a:cubicBezTo>
                  <a:cubicBezTo>
                    <a:pt x="9" y="155"/>
                    <a:pt x="75" y="145"/>
                    <a:pt x="9" y="155"/>
                  </a:cubicBezTo>
                  <a:cubicBezTo>
                    <a:pt x="7" y="145"/>
                    <a:pt x="1" y="129"/>
                    <a:pt x="1" y="129"/>
                  </a:cubicBezTo>
                  <a:cubicBezTo>
                    <a:pt x="5" y="126"/>
                    <a:pt x="28" y="98"/>
                    <a:pt x="31" y="92"/>
                  </a:cubicBezTo>
                  <a:cubicBezTo>
                    <a:pt x="22" y="92"/>
                    <a:pt x="12" y="93"/>
                    <a:pt x="3" y="93"/>
                  </a:cubicBezTo>
                  <a:cubicBezTo>
                    <a:pt x="3" y="89"/>
                    <a:pt x="1" y="73"/>
                    <a:pt x="0" y="65"/>
                  </a:cubicBezTo>
                  <a:close/>
                  <a:moveTo>
                    <a:pt x="3" y="189"/>
                  </a:moveTo>
                  <a:cubicBezTo>
                    <a:pt x="15" y="186"/>
                    <a:pt x="72" y="168"/>
                    <a:pt x="84" y="163"/>
                  </a:cubicBezTo>
                  <a:cubicBezTo>
                    <a:pt x="82" y="191"/>
                    <a:pt x="81" y="192"/>
                    <a:pt x="81" y="192"/>
                  </a:cubicBezTo>
                  <a:cubicBezTo>
                    <a:pt x="74" y="194"/>
                    <a:pt x="19" y="215"/>
                    <a:pt x="15" y="217"/>
                  </a:cubicBezTo>
                  <a:cubicBezTo>
                    <a:pt x="14" y="214"/>
                    <a:pt x="8" y="198"/>
                    <a:pt x="3" y="189"/>
                  </a:cubicBezTo>
                  <a:close/>
                </a:path>
              </a:pathLst>
            </a:custGeom>
            <a:solidFill>
              <a:srgbClr val="0049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zh-CN" altLang="en-US" sz="1800">
                <a:solidFill>
                  <a:prstClr val="black"/>
                </a:solidFill>
              </a:endParaRPr>
            </a:p>
          </p:txBody>
        </p:sp>
      </p:grpSp>
      <p:sp>
        <p:nvSpPr>
          <p:cNvPr id="91" name="Title 1"/>
          <p:cNvSpPr>
            <a:spLocks noGrp="1"/>
          </p:cNvSpPr>
          <p:nvPr>
            <p:ph type="title"/>
          </p:nvPr>
        </p:nvSpPr>
        <p:spPr>
          <a:xfrm>
            <a:off x="412072" y="356248"/>
            <a:ext cx="5145349" cy="504885"/>
          </a:xfrm>
        </p:spPr>
        <p:txBody>
          <a:bodyPr>
            <a:normAutofit/>
          </a:bodyPr>
          <a:lstStyle>
            <a:lvl1pPr>
              <a:defRPr sz="3200">
                <a:solidFill>
                  <a:schemeClr val="accent3"/>
                </a:solidFill>
              </a:defRPr>
            </a:lvl1pPr>
          </a:lstStyle>
          <a:p>
            <a:r>
              <a:rPr lang="zh-CN" altLang="en-US" smtClean="0"/>
              <a:t>单击此处编辑母版标题样式</a:t>
            </a:r>
            <a:endParaRPr lang="en-US" dirty="0"/>
          </a:p>
        </p:txBody>
      </p:sp>
      <p:sp>
        <p:nvSpPr>
          <p:cNvPr id="5" name="内容占位符 4"/>
          <p:cNvSpPr>
            <a:spLocks noGrp="1"/>
          </p:cNvSpPr>
          <p:nvPr>
            <p:ph sz="quarter" idx="10"/>
          </p:nvPr>
        </p:nvSpPr>
        <p:spPr>
          <a:xfrm>
            <a:off x="452668" y="1704744"/>
            <a:ext cx="11205932" cy="4619856"/>
          </a:xfrm>
        </p:spPr>
        <p:txBody>
          <a:bodyPr>
            <a:normAutofit/>
          </a:bodyPr>
          <a:lstStyle>
            <a:lvl1pPr>
              <a:defRPr sz="2400">
                <a:solidFill>
                  <a:schemeClr val="tx1">
                    <a:lumMod val="85000"/>
                    <a:lumOff val="15000"/>
                  </a:schemeClr>
                </a:solidFill>
              </a:defRPr>
            </a:lvl1pPr>
            <a:lvl2pPr>
              <a:defRPr sz="2000">
                <a:solidFill>
                  <a:schemeClr val="tx1">
                    <a:lumMod val="85000"/>
                    <a:lumOff val="15000"/>
                  </a:schemeClr>
                </a:solidFill>
              </a:defRPr>
            </a:lvl2pPr>
            <a:lvl3pPr>
              <a:defRPr sz="1800">
                <a:solidFill>
                  <a:schemeClr val="tx1">
                    <a:lumMod val="85000"/>
                    <a:lumOff val="15000"/>
                  </a:schemeClr>
                </a:solidFill>
              </a:defRPr>
            </a:lvl3pPr>
            <a:lvl4pPr>
              <a:defRPr sz="1600">
                <a:solidFill>
                  <a:schemeClr val="tx1">
                    <a:lumMod val="85000"/>
                    <a:lumOff val="15000"/>
                  </a:schemeClr>
                </a:solidFill>
              </a:defRPr>
            </a:lvl4pPr>
            <a:lvl5pPr>
              <a:defRPr sz="1600">
                <a:solidFill>
                  <a:schemeClr val="tx1">
                    <a:lumMod val="85000"/>
                    <a:lumOff val="15000"/>
                  </a:schemeClr>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6116219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extLst mod="1">
    <p:ext uri="{DCECCB84-F9BA-43D5-87BE-67443E8EF086}">
      <p15:sldGuideLst xmlns="" xmlns:p15="http://schemas.microsoft.com/office/powerpoint/2012/main">
        <p15:guide id="1" pos="2880">
          <p15:clr>
            <a:srgbClr val="FBAE40"/>
          </p15:clr>
        </p15:guide>
        <p15:guide id="2" orient="horz" pos="162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bg>
      <p:bgPr>
        <a:solidFill>
          <a:schemeClr val="bg1">
            <a:lumMod val="95000"/>
          </a:schemeClr>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l="13753" t="49140" r="8409" b="5379"/>
          <a:stretch/>
        </p:blipFill>
        <p:spPr>
          <a:xfrm>
            <a:off x="0" y="4306003"/>
            <a:ext cx="12229962" cy="2551992"/>
          </a:xfrm>
          <a:prstGeom prst="rect">
            <a:avLst/>
          </a:prstGeom>
        </p:spPr>
      </p:pic>
      <p:sp>
        <p:nvSpPr>
          <p:cNvPr id="2" name="标题 1"/>
          <p:cNvSpPr>
            <a:spLocks noGrp="1"/>
          </p:cNvSpPr>
          <p:nvPr>
            <p:ph type="title" hasCustomPrompt="1"/>
          </p:nvPr>
        </p:nvSpPr>
        <p:spPr>
          <a:xfrm>
            <a:off x="838200" y="1221214"/>
            <a:ext cx="10515600" cy="1325563"/>
          </a:xfrm>
        </p:spPr>
        <p:txBody>
          <a:bodyPr>
            <a:noAutofit/>
          </a:bodyPr>
          <a:lstStyle>
            <a:lvl1pPr algn="ctr">
              <a:defRPr sz="7200" b="1">
                <a:solidFill>
                  <a:srgbClr val="C00000"/>
                </a:solidFill>
                <a:effectLst>
                  <a:outerShdw blurRad="50800" dist="38100" dir="5400000" algn="t" rotWithShape="0">
                    <a:prstClr val="black">
                      <a:alpha val="40000"/>
                    </a:prstClr>
                  </a:outerShdw>
                </a:effectLst>
              </a:defRPr>
            </a:lvl1pPr>
          </a:lstStyle>
          <a:p>
            <a:r>
              <a:rPr lang="zh-CN" altLang="en-US" dirty="0" smtClean="0"/>
              <a:t>协同发展 共建共赢</a:t>
            </a:r>
          </a:p>
        </p:txBody>
      </p:sp>
    </p:spTree>
    <p:extLst>
      <p:ext uri="{BB962C8B-B14F-4D97-AF65-F5344CB8AC3E}">
        <p14:creationId xmlns:p14="http://schemas.microsoft.com/office/powerpoint/2010/main" val="4286110197"/>
      </p:ext>
    </p:extLst>
  </p:cSld>
  <p:clrMapOvr>
    <a:masterClrMapping/>
  </p:clrMapOvr>
  <p:transition xmlns:p14="http://schemas.microsoft.com/office/powerpoint/2010/main" spd="slow">
    <p:wip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77"/>
            <a:fld id="{698EC266-1B1E-45B3-97C3-EE9240E2561B}" type="datetimeFigureOut">
              <a:rPr lang="zh-CN" altLang="en-US" smtClean="0">
                <a:solidFill>
                  <a:prstClr val="black">
                    <a:tint val="75000"/>
                  </a:prstClr>
                </a:solidFill>
              </a:rPr>
              <a:pPr defTabSz="914377"/>
              <a:t>17/4/24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77"/>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77"/>
            <a:fld id="{91E103FA-9F68-4435-B3FA-420B5DAF701A}" type="slidenum">
              <a:rPr lang="zh-CN" altLang="en-US" smtClean="0">
                <a:solidFill>
                  <a:prstClr val="black">
                    <a:tint val="75000"/>
                  </a:prstClr>
                </a:solidFill>
              </a:rPr>
              <a:pPr defTabSz="914377"/>
              <a:t>‹#›</a:t>
            </a:fld>
            <a:endParaRPr lang="zh-CN" altLang="en-US">
              <a:solidFill>
                <a:prstClr val="black">
                  <a:tint val="75000"/>
                </a:prstClr>
              </a:solidFill>
            </a:endParaRPr>
          </a:p>
        </p:txBody>
      </p:sp>
    </p:spTree>
    <p:extLst>
      <p:ext uri="{BB962C8B-B14F-4D97-AF65-F5344CB8AC3E}">
        <p14:creationId xmlns:p14="http://schemas.microsoft.com/office/powerpoint/2010/main" val="1439711277"/>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45" r:id="rId8"/>
    <p:sldLayoutId id="2147483754" r:id="rId9"/>
    <p:sldLayoutId id="2147483755" r:id="rId10"/>
  </p:sldLayoutIdLst>
  <p:transition xmlns:p14="http://schemas.microsoft.com/office/powerpoint/2010/main" spd="slow">
    <p:wipe/>
  </p:transition>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png"/><Relationship Id="rId5" Type="http://schemas.microsoft.com/office/2007/relationships/hdphoto" Target="../media/hdphoto2.wdp"/><Relationship Id="rId6" Type="http://schemas.openxmlformats.org/officeDocument/2006/relationships/image" Target="../media/image10.png"/><Relationship Id="rId1" Type="http://schemas.openxmlformats.org/officeDocument/2006/relationships/slideLayout" Target="../slideLayouts/slideLayout10.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2.jpeg"/><Relationship Id="rId1" Type="http://schemas.openxmlformats.org/officeDocument/2006/relationships/slideLayout" Target="../slideLayouts/slideLayout8.xml"/><Relationship Id="rId2" Type="http://schemas.openxmlformats.org/officeDocument/2006/relationships/image" Target="../media/image11.jpeg"/></Relationships>
</file>

<file path=ppt/slides/_rels/slide5.xml.rels><?xml version="1.0" encoding="UTF-8" standalone="yes"?>
<Relationships xmlns="http://schemas.openxmlformats.org/package/2006/relationships"><Relationship Id="rId20" Type="http://schemas.openxmlformats.org/officeDocument/2006/relationships/image" Target="../media/image26.gif"/><Relationship Id="rId21" Type="http://schemas.openxmlformats.org/officeDocument/2006/relationships/image" Target="../media/image27.jpeg"/><Relationship Id="rId22" Type="http://schemas.openxmlformats.org/officeDocument/2006/relationships/hyperlink" Target="http://www.he.net/" TargetMode="External"/><Relationship Id="rId23" Type="http://schemas.openxmlformats.org/officeDocument/2006/relationships/image" Target="../media/image28.gif"/><Relationship Id="rId24" Type="http://schemas.openxmlformats.org/officeDocument/2006/relationships/hyperlink" Target="http://www.google.com.hk/url?sa=i&amp;source=images&amp;cd=&amp;cad=rja&amp;docid=zJOvZJp5NYzNAM&amp;tbnid=rMfXMNm76GpLJM:&amp;ved=0CAgQjRw&amp;url=http://www.hthkh.com/big5/global/contactushk.htm&amp;ei=PzfOUqn0A87PiAfVvYGQAQ&amp;psig=AFQjCNFHEL84MluUGIT8JUfvnDXi_kIuBQ&amp;ust=1389332671138719" TargetMode="External"/><Relationship Id="rId25" Type="http://schemas.openxmlformats.org/officeDocument/2006/relationships/image" Target="../media/image29.jpeg"/><Relationship Id="rId26" Type="http://schemas.openxmlformats.org/officeDocument/2006/relationships/hyperlink" Target="http://www.tata.com/" TargetMode="External"/><Relationship Id="rId27" Type="http://schemas.openxmlformats.org/officeDocument/2006/relationships/image" Target="../media/image30.gif"/><Relationship Id="rId28" Type="http://schemas.openxmlformats.org/officeDocument/2006/relationships/image" Target="../media/image31.jpeg"/><Relationship Id="rId29" Type="http://schemas.openxmlformats.org/officeDocument/2006/relationships/image" Target="../media/image32.emf"/><Relationship Id="rId1" Type="http://schemas.openxmlformats.org/officeDocument/2006/relationships/slideLayout" Target="../slideLayouts/slideLayout8.xml"/><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hyperlink" Target="http://www.coresite.com/index.php" TargetMode="External"/><Relationship Id="rId5" Type="http://schemas.openxmlformats.org/officeDocument/2006/relationships/image" Target="../media/image15.jpeg"/><Relationship Id="rId30" Type="http://schemas.openxmlformats.org/officeDocument/2006/relationships/image" Target="../media/image33.png"/><Relationship Id="rId31" Type="http://schemas.openxmlformats.org/officeDocument/2006/relationships/image" Target="../media/image34.png"/><Relationship Id="rId32" Type="http://schemas.openxmlformats.org/officeDocument/2006/relationships/image" Target="../media/image35.png"/><Relationship Id="rId9" Type="http://schemas.openxmlformats.org/officeDocument/2006/relationships/image" Target="../media/image18.png"/><Relationship Id="rId6" Type="http://schemas.openxmlformats.org/officeDocument/2006/relationships/hyperlink" Target="https://www.iadvantage.net/index.html" TargetMode="External"/><Relationship Id="rId7" Type="http://schemas.openxmlformats.org/officeDocument/2006/relationships/image" Target="../media/image16.gif"/><Relationship Id="rId8" Type="http://schemas.openxmlformats.org/officeDocument/2006/relationships/image" Target="../media/image17.jpeg"/><Relationship Id="rId33" Type="http://schemas.openxmlformats.org/officeDocument/2006/relationships/image" Target="../media/image10.png"/><Relationship Id="rId10" Type="http://schemas.openxmlformats.org/officeDocument/2006/relationships/image" Target="../media/image19.png"/><Relationship Id="rId11" Type="http://schemas.openxmlformats.org/officeDocument/2006/relationships/hyperlink" Target="http://info.singtel.com/personal/" TargetMode="External"/><Relationship Id="rId12" Type="http://schemas.openxmlformats.org/officeDocument/2006/relationships/image" Target="../media/image20.png"/><Relationship Id="rId13" Type="http://schemas.openxmlformats.org/officeDocument/2006/relationships/image" Target="../media/image21.jpeg"/><Relationship Id="rId14" Type="http://schemas.openxmlformats.org/officeDocument/2006/relationships/image" Target="../media/image22.png"/><Relationship Id="rId15" Type="http://schemas.openxmlformats.org/officeDocument/2006/relationships/hyperlink" Target="http://en.wikipedia.org/wiki/File:FLAG_Telecom_logo_2003.gif" TargetMode="External"/><Relationship Id="rId16" Type="http://schemas.openxmlformats.org/officeDocument/2006/relationships/image" Target="../media/image23.gif"/><Relationship Id="rId17" Type="http://schemas.openxmlformats.org/officeDocument/2006/relationships/hyperlink" Target="http://upload.wikimedia.org/wikipedia/zh/5/50/Caoslogo1.gif" TargetMode="External"/><Relationship Id="rId18" Type="http://schemas.openxmlformats.org/officeDocument/2006/relationships/image" Target="../media/image24.gif"/><Relationship Id="rId19" Type="http://schemas.openxmlformats.org/officeDocument/2006/relationships/image" Target="../media/image2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6.jpg"/><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7.png"/><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49EEB"/>
        </a:solidFill>
        <a:effectLst/>
      </p:bgPr>
    </p:bg>
    <p:spTree>
      <p:nvGrpSpPr>
        <p:cNvPr id="1" name=""/>
        <p:cNvGrpSpPr/>
        <p:nvPr/>
      </p:nvGrpSpPr>
      <p:grpSpPr>
        <a:xfrm>
          <a:off x="0" y="0"/>
          <a:ext cx="0" cy="0"/>
          <a:chOff x="0" y="0"/>
          <a:chExt cx="0" cy="0"/>
        </a:xfrm>
      </p:grpSpPr>
      <p:pic>
        <p:nvPicPr>
          <p:cNvPr id="65" name="图片 64"/>
          <p:cNvPicPr>
            <a:picLocks noChangeAspect="1"/>
          </p:cNvPicPr>
          <p:nvPr/>
        </p:nvPicPr>
        <p:blipFill rotWithShape="1">
          <a:blip r:embed="rId2">
            <a:extLst>
              <a:ext uri="{BEBA8EAE-BF5A-486C-A8C5-ECC9F3942E4B}">
                <a14:imgProps xmlns:a14="http://schemas.microsoft.com/office/drawing/2010/main">
                  <a14:imgLayer r:embed="rId3">
                    <a14:imgEffect>
                      <a14:backgroundRemoval t="0" b="100000" l="0" r="100000">
                        <a14:foregroundMark x1="68312" y1="67273" x2="26407" y2="77403"/>
                        <a14:foregroundMark x1="15411" y1="67403" x2="15411" y2="67403"/>
                        <a14:foregroundMark x1="3377" y1="68182" x2="26320" y2="97013"/>
                        <a14:foregroundMark x1="52987" y1="95714" x2="32035" y2="95325"/>
                        <a14:foregroundMark x1="63810" y1="80390" x2="84416" y2="94286"/>
                        <a14:foregroundMark x1="4329" y1="89351" x2="17662" y2="90390"/>
                        <a14:backgroundMark x1="10216" y1="35714" x2="85628" y2="38442"/>
                        <a14:backgroundMark x1="9004" y1="49091" x2="82684" y2="46104"/>
                        <a14:backgroundMark x1="5628" y1="57273" x2="16450" y2="54545"/>
                      </a14:backgroundRemoval>
                    </a14:imgEffect>
                  </a14:imgLayer>
                </a14:imgProps>
              </a:ext>
              <a:ext uri="{28A0092B-C50C-407E-A947-70E740481C1C}">
                <a14:useLocalDpi xmlns:a14="http://schemas.microsoft.com/office/drawing/2010/main" val="0"/>
              </a:ext>
            </a:extLst>
          </a:blip>
          <a:srcRect b="14904"/>
          <a:stretch/>
        </p:blipFill>
        <p:spPr>
          <a:xfrm>
            <a:off x="0" y="769364"/>
            <a:ext cx="12192000" cy="6103290"/>
          </a:xfrm>
          <a:prstGeom prst="rect">
            <a:avLst/>
          </a:prstGeom>
        </p:spPr>
      </p:pic>
      <p:pic>
        <p:nvPicPr>
          <p:cNvPr id="72" name="图片 71" descr="屏幕快照 2016-05-19 下午4.03.17.png"/>
          <p:cNvPicPr>
            <a:picLocks noChangeAspect="1"/>
          </p:cNvPicPr>
          <p:nvPr/>
        </p:nvPicPr>
        <p:blipFill rotWithShape="1">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ackgroundRemoval t="0" b="100000" l="0" r="100000">
                        <a14:foregroundMark x1="80031" y1="77396" x2="80031" y2="77396"/>
                        <a14:foregroundMark x1="76599" y1="90909" x2="76599" y2="90909"/>
                        <a14:foregroundMark x1="79251" y1="80344" x2="79251" y2="80344"/>
                        <a14:foregroundMark x1="15445" y1="31941" x2="15445" y2="31941"/>
                      </a14:backgroundRemoval>
                    </a14:imgEffect>
                  </a14:imgLayer>
                </a14:imgProps>
              </a:ext>
              <a:ext uri="{28A0092B-C50C-407E-A947-70E740481C1C}">
                <a14:useLocalDpi xmlns:a14="http://schemas.microsoft.com/office/drawing/2010/main" val="0"/>
              </a:ext>
            </a:extLst>
          </a:blip>
          <a:srcRect b="3711"/>
          <a:stretch/>
        </p:blipFill>
        <p:spPr>
          <a:xfrm>
            <a:off x="8169835" y="1658233"/>
            <a:ext cx="3638981" cy="2224823"/>
          </a:xfrm>
          <a:prstGeom prst="rect">
            <a:avLst/>
          </a:prstGeom>
          <a:ln>
            <a:noFill/>
          </a:ln>
          <a:effectLst>
            <a:outerShdw blurRad="190500" algn="tl" rotWithShape="0">
              <a:srgbClr val="000000">
                <a:alpha val="70000"/>
              </a:srgbClr>
            </a:outerShdw>
          </a:effectLst>
        </p:spPr>
      </p:pic>
      <p:grpSp>
        <p:nvGrpSpPr>
          <p:cNvPr id="6" name="组合 3"/>
          <p:cNvGrpSpPr/>
          <p:nvPr/>
        </p:nvGrpSpPr>
        <p:grpSpPr>
          <a:xfrm>
            <a:off x="469834" y="388225"/>
            <a:ext cx="2269081" cy="668415"/>
            <a:chOff x="386701" y="3265720"/>
            <a:chExt cx="1109008" cy="326686"/>
          </a:xfrm>
          <a:solidFill>
            <a:schemeClr val="bg1"/>
          </a:solidFill>
        </p:grpSpPr>
        <p:sp>
          <p:nvSpPr>
            <p:cNvPr id="7" name="Freeform 51"/>
            <p:cNvSpPr>
              <a:spLocks noEditPoints="1"/>
            </p:cNvSpPr>
            <p:nvPr/>
          </p:nvSpPr>
          <p:spPr bwMode="auto">
            <a:xfrm>
              <a:off x="1036549" y="3495330"/>
              <a:ext cx="88715" cy="63539"/>
            </a:xfrm>
            <a:custGeom>
              <a:avLst/>
              <a:gdLst>
                <a:gd name="T0" fmla="*/ 0 w 119"/>
                <a:gd name="T1" fmla="*/ 84 h 84"/>
                <a:gd name="T2" fmla="*/ 0 w 119"/>
                <a:gd name="T3" fmla="*/ 0 h 84"/>
                <a:gd name="T4" fmla="*/ 64 w 119"/>
                <a:gd name="T5" fmla="*/ 0 h 84"/>
                <a:gd name="T6" fmla="*/ 86 w 119"/>
                <a:gd name="T7" fmla="*/ 1 h 84"/>
                <a:gd name="T8" fmla="*/ 101 w 119"/>
                <a:gd name="T9" fmla="*/ 4 h 84"/>
                <a:gd name="T10" fmla="*/ 111 w 119"/>
                <a:gd name="T11" fmla="*/ 9 h 84"/>
                <a:gd name="T12" fmla="*/ 117 w 119"/>
                <a:gd name="T13" fmla="*/ 15 h 84"/>
                <a:gd name="T14" fmla="*/ 119 w 119"/>
                <a:gd name="T15" fmla="*/ 24 h 84"/>
                <a:gd name="T16" fmla="*/ 117 w 119"/>
                <a:gd name="T17" fmla="*/ 35 h 84"/>
                <a:gd name="T18" fmla="*/ 104 w 119"/>
                <a:gd name="T19" fmla="*/ 44 h 84"/>
                <a:gd name="T20" fmla="*/ 115 w 119"/>
                <a:gd name="T21" fmla="*/ 51 h 84"/>
                <a:gd name="T22" fmla="*/ 119 w 119"/>
                <a:gd name="T23" fmla="*/ 64 h 84"/>
                <a:gd name="T24" fmla="*/ 119 w 119"/>
                <a:gd name="T25" fmla="*/ 84 h 84"/>
                <a:gd name="T26" fmla="*/ 85 w 119"/>
                <a:gd name="T27" fmla="*/ 84 h 84"/>
                <a:gd name="T28" fmla="*/ 85 w 119"/>
                <a:gd name="T29" fmla="*/ 66 h 84"/>
                <a:gd name="T30" fmla="*/ 83 w 119"/>
                <a:gd name="T31" fmla="*/ 59 h 84"/>
                <a:gd name="T32" fmla="*/ 77 w 119"/>
                <a:gd name="T33" fmla="*/ 56 h 84"/>
                <a:gd name="T34" fmla="*/ 58 w 119"/>
                <a:gd name="T35" fmla="*/ 55 h 84"/>
                <a:gd name="T36" fmla="*/ 25 w 119"/>
                <a:gd name="T37" fmla="*/ 55 h 84"/>
                <a:gd name="T38" fmla="*/ 25 w 119"/>
                <a:gd name="T39" fmla="*/ 84 h 84"/>
                <a:gd name="T40" fmla="*/ 0 w 119"/>
                <a:gd name="T41" fmla="*/ 84 h 84"/>
                <a:gd name="T42" fmla="*/ 25 w 119"/>
                <a:gd name="T43" fmla="*/ 36 h 84"/>
                <a:gd name="T44" fmla="*/ 68 w 119"/>
                <a:gd name="T45" fmla="*/ 36 h 84"/>
                <a:gd name="T46" fmla="*/ 82 w 119"/>
                <a:gd name="T47" fmla="*/ 34 h 84"/>
                <a:gd name="T48" fmla="*/ 86 w 119"/>
                <a:gd name="T49" fmla="*/ 28 h 84"/>
                <a:gd name="T50" fmla="*/ 82 w 119"/>
                <a:gd name="T51" fmla="*/ 22 h 84"/>
                <a:gd name="T52" fmla="*/ 69 w 119"/>
                <a:gd name="T53" fmla="*/ 20 h 84"/>
                <a:gd name="T54" fmla="*/ 25 w 119"/>
                <a:gd name="T55" fmla="*/ 20 h 84"/>
                <a:gd name="T56" fmla="*/ 25 w 119"/>
                <a:gd name="T57" fmla="*/ 3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 h="84">
                  <a:moveTo>
                    <a:pt x="0" y="84"/>
                  </a:moveTo>
                  <a:cubicBezTo>
                    <a:pt x="0" y="0"/>
                    <a:pt x="0" y="0"/>
                    <a:pt x="0" y="0"/>
                  </a:cubicBezTo>
                  <a:cubicBezTo>
                    <a:pt x="64" y="0"/>
                    <a:pt x="64" y="0"/>
                    <a:pt x="64" y="0"/>
                  </a:cubicBezTo>
                  <a:cubicBezTo>
                    <a:pt x="73" y="0"/>
                    <a:pt x="80" y="1"/>
                    <a:pt x="86" y="1"/>
                  </a:cubicBezTo>
                  <a:cubicBezTo>
                    <a:pt x="92" y="2"/>
                    <a:pt x="97" y="3"/>
                    <a:pt x="101" y="4"/>
                  </a:cubicBezTo>
                  <a:cubicBezTo>
                    <a:pt x="105" y="5"/>
                    <a:pt x="108" y="7"/>
                    <a:pt x="111" y="9"/>
                  </a:cubicBezTo>
                  <a:cubicBezTo>
                    <a:pt x="114" y="11"/>
                    <a:pt x="116" y="13"/>
                    <a:pt x="117" y="15"/>
                  </a:cubicBezTo>
                  <a:cubicBezTo>
                    <a:pt x="118" y="18"/>
                    <a:pt x="119" y="20"/>
                    <a:pt x="119" y="24"/>
                  </a:cubicBezTo>
                  <a:cubicBezTo>
                    <a:pt x="119" y="28"/>
                    <a:pt x="119" y="32"/>
                    <a:pt x="117" y="35"/>
                  </a:cubicBezTo>
                  <a:cubicBezTo>
                    <a:pt x="115" y="38"/>
                    <a:pt x="108" y="44"/>
                    <a:pt x="104" y="44"/>
                  </a:cubicBezTo>
                  <a:cubicBezTo>
                    <a:pt x="112" y="46"/>
                    <a:pt x="112" y="48"/>
                    <a:pt x="115" y="51"/>
                  </a:cubicBezTo>
                  <a:cubicBezTo>
                    <a:pt x="118" y="54"/>
                    <a:pt x="119" y="58"/>
                    <a:pt x="119" y="64"/>
                  </a:cubicBezTo>
                  <a:cubicBezTo>
                    <a:pt x="119" y="84"/>
                    <a:pt x="119" y="84"/>
                    <a:pt x="119" y="84"/>
                  </a:cubicBezTo>
                  <a:cubicBezTo>
                    <a:pt x="85" y="84"/>
                    <a:pt x="85" y="84"/>
                    <a:pt x="85" y="84"/>
                  </a:cubicBezTo>
                  <a:cubicBezTo>
                    <a:pt x="85" y="84"/>
                    <a:pt x="85" y="66"/>
                    <a:pt x="85" y="66"/>
                  </a:cubicBezTo>
                  <a:cubicBezTo>
                    <a:pt x="85" y="63"/>
                    <a:pt x="84" y="61"/>
                    <a:pt x="83" y="59"/>
                  </a:cubicBezTo>
                  <a:cubicBezTo>
                    <a:pt x="81" y="58"/>
                    <a:pt x="79" y="57"/>
                    <a:pt x="77" y="56"/>
                  </a:cubicBezTo>
                  <a:cubicBezTo>
                    <a:pt x="74" y="55"/>
                    <a:pt x="64" y="55"/>
                    <a:pt x="58" y="55"/>
                  </a:cubicBezTo>
                  <a:cubicBezTo>
                    <a:pt x="25" y="55"/>
                    <a:pt x="25" y="55"/>
                    <a:pt x="25" y="55"/>
                  </a:cubicBezTo>
                  <a:cubicBezTo>
                    <a:pt x="25" y="84"/>
                    <a:pt x="25" y="84"/>
                    <a:pt x="25" y="84"/>
                  </a:cubicBezTo>
                  <a:lnTo>
                    <a:pt x="0" y="84"/>
                  </a:lnTo>
                  <a:close/>
                  <a:moveTo>
                    <a:pt x="25" y="36"/>
                  </a:moveTo>
                  <a:cubicBezTo>
                    <a:pt x="68" y="36"/>
                    <a:pt x="68" y="36"/>
                    <a:pt x="68" y="36"/>
                  </a:cubicBezTo>
                  <a:cubicBezTo>
                    <a:pt x="75" y="36"/>
                    <a:pt x="79" y="36"/>
                    <a:pt x="82" y="34"/>
                  </a:cubicBezTo>
                  <a:cubicBezTo>
                    <a:pt x="85" y="33"/>
                    <a:pt x="86" y="31"/>
                    <a:pt x="86" y="28"/>
                  </a:cubicBezTo>
                  <a:cubicBezTo>
                    <a:pt x="86" y="26"/>
                    <a:pt x="85" y="24"/>
                    <a:pt x="82" y="22"/>
                  </a:cubicBezTo>
                  <a:cubicBezTo>
                    <a:pt x="80" y="21"/>
                    <a:pt x="75" y="20"/>
                    <a:pt x="69" y="20"/>
                  </a:cubicBezTo>
                  <a:cubicBezTo>
                    <a:pt x="25" y="20"/>
                    <a:pt x="25" y="20"/>
                    <a:pt x="25" y="20"/>
                  </a:cubicBezTo>
                  <a:lnTo>
                    <a:pt x="25" y="36"/>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8" name="Freeform 52"/>
            <p:cNvSpPr>
              <a:spLocks/>
            </p:cNvSpPr>
            <p:nvPr/>
          </p:nvSpPr>
          <p:spPr bwMode="auto">
            <a:xfrm>
              <a:off x="1160030" y="3496529"/>
              <a:ext cx="94709" cy="59943"/>
            </a:xfrm>
            <a:custGeom>
              <a:avLst/>
              <a:gdLst>
                <a:gd name="T0" fmla="*/ 0 w 79"/>
                <a:gd name="T1" fmla="*/ 50 h 50"/>
                <a:gd name="T2" fmla="*/ 0 w 79"/>
                <a:gd name="T3" fmla="*/ 0 h 50"/>
                <a:gd name="T4" fmla="*/ 21 w 79"/>
                <a:gd name="T5" fmla="*/ 0 h 50"/>
                <a:gd name="T6" fmla="*/ 63 w 79"/>
                <a:gd name="T7" fmla="*/ 33 h 50"/>
                <a:gd name="T8" fmla="*/ 63 w 79"/>
                <a:gd name="T9" fmla="*/ 0 h 50"/>
                <a:gd name="T10" fmla="*/ 79 w 79"/>
                <a:gd name="T11" fmla="*/ 0 h 50"/>
                <a:gd name="T12" fmla="*/ 79 w 79"/>
                <a:gd name="T13" fmla="*/ 50 h 50"/>
                <a:gd name="T14" fmla="*/ 59 w 79"/>
                <a:gd name="T15" fmla="*/ 50 h 50"/>
                <a:gd name="T16" fmla="*/ 18 w 79"/>
                <a:gd name="T17" fmla="*/ 19 h 50"/>
                <a:gd name="T18" fmla="*/ 18 w 79"/>
                <a:gd name="T19" fmla="*/ 50 h 50"/>
                <a:gd name="T20" fmla="*/ 0 w 79"/>
                <a:gd name="T2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50">
                  <a:moveTo>
                    <a:pt x="0" y="50"/>
                  </a:moveTo>
                  <a:lnTo>
                    <a:pt x="0" y="0"/>
                  </a:lnTo>
                  <a:lnTo>
                    <a:pt x="21" y="0"/>
                  </a:lnTo>
                  <a:lnTo>
                    <a:pt x="63" y="33"/>
                  </a:lnTo>
                  <a:lnTo>
                    <a:pt x="63" y="0"/>
                  </a:lnTo>
                  <a:lnTo>
                    <a:pt x="79" y="0"/>
                  </a:lnTo>
                  <a:lnTo>
                    <a:pt x="79" y="50"/>
                  </a:lnTo>
                  <a:lnTo>
                    <a:pt x="59" y="50"/>
                  </a:lnTo>
                  <a:lnTo>
                    <a:pt x="18" y="19"/>
                  </a:lnTo>
                  <a:lnTo>
                    <a:pt x="18" y="50"/>
                  </a:lnTo>
                  <a:lnTo>
                    <a:pt x="0" y="50"/>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9" name="Freeform 53"/>
            <p:cNvSpPr>
              <a:spLocks/>
            </p:cNvSpPr>
            <p:nvPr/>
          </p:nvSpPr>
          <p:spPr bwMode="auto">
            <a:xfrm>
              <a:off x="922658" y="3495330"/>
              <a:ext cx="79124" cy="63539"/>
            </a:xfrm>
            <a:custGeom>
              <a:avLst/>
              <a:gdLst>
                <a:gd name="T0" fmla="*/ 0 w 66"/>
                <a:gd name="T1" fmla="*/ 53 h 53"/>
                <a:gd name="T2" fmla="*/ 0 w 66"/>
                <a:gd name="T3" fmla="*/ 0 h 53"/>
                <a:gd name="T4" fmla="*/ 66 w 66"/>
                <a:gd name="T5" fmla="*/ 0 h 53"/>
                <a:gd name="T6" fmla="*/ 66 w 66"/>
                <a:gd name="T7" fmla="*/ 12 h 53"/>
                <a:gd name="T8" fmla="*/ 16 w 66"/>
                <a:gd name="T9" fmla="*/ 12 h 53"/>
                <a:gd name="T10" fmla="*/ 16 w 66"/>
                <a:gd name="T11" fmla="*/ 20 h 53"/>
                <a:gd name="T12" fmla="*/ 66 w 66"/>
                <a:gd name="T13" fmla="*/ 20 h 53"/>
                <a:gd name="T14" fmla="*/ 66 w 66"/>
                <a:gd name="T15" fmla="*/ 32 h 53"/>
                <a:gd name="T16" fmla="*/ 16 w 66"/>
                <a:gd name="T17" fmla="*/ 32 h 53"/>
                <a:gd name="T18" fmla="*/ 16 w 66"/>
                <a:gd name="T19" fmla="*/ 40 h 53"/>
                <a:gd name="T20" fmla="*/ 66 w 66"/>
                <a:gd name="T21" fmla="*/ 40 h 53"/>
                <a:gd name="T22" fmla="*/ 66 w 66"/>
                <a:gd name="T23" fmla="*/ 53 h 53"/>
                <a:gd name="T24" fmla="*/ 0 w 66"/>
                <a:gd name="T25"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53">
                  <a:moveTo>
                    <a:pt x="0" y="53"/>
                  </a:moveTo>
                  <a:lnTo>
                    <a:pt x="0" y="0"/>
                  </a:lnTo>
                  <a:lnTo>
                    <a:pt x="66" y="0"/>
                  </a:lnTo>
                  <a:lnTo>
                    <a:pt x="66" y="12"/>
                  </a:lnTo>
                  <a:lnTo>
                    <a:pt x="16" y="12"/>
                  </a:lnTo>
                  <a:lnTo>
                    <a:pt x="16" y="20"/>
                  </a:lnTo>
                  <a:lnTo>
                    <a:pt x="66" y="20"/>
                  </a:lnTo>
                  <a:lnTo>
                    <a:pt x="66" y="32"/>
                  </a:lnTo>
                  <a:lnTo>
                    <a:pt x="16" y="32"/>
                  </a:lnTo>
                  <a:lnTo>
                    <a:pt x="16" y="40"/>
                  </a:lnTo>
                  <a:lnTo>
                    <a:pt x="66" y="40"/>
                  </a:lnTo>
                  <a:lnTo>
                    <a:pt x="66" y="53"/>
                  </a:lnTo>
                  <a:lnTo>
                    <a:pt x="0" y="53"/>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10" name="Freeform 54"/>
            <p:cNvSpPr>
              <a:spLocks/>
            </p:cNvSpPr>
            <p:nvPr/>
          </p:nvSpPr>
          <p:spPr bwMode="auto">
            <a:xfrm>
              <a:off x="1290705" y="3495330"/>
              <a:ext cx="80323" cy="63539"/>
            </a:xfrm>
            <a:custGeom>
              <a:avLst/>
              <a:gdLst>
                <a:gd name="T0" fmla="*/ 0 w 67"/>
                <a:gd name="T1" fmla="*/ 53 h 53"/>
                <a:gd name="T2" fmla="*/ 0 w 67"/>
                <a:gd name="T3" fmla="*/ 0 h 53"/>
                <a:gd name="T4" fmla="*/ 67 w 67"/>
                <a:gd name="T5" fmla="*/ 0 h 53"/>
                <a:gd name="T6" fmla="*/ 67 w 67"/>
                <a:gd name="T7" fmla="*/ 12 h 53"/>
                <a:gd name="T8" fmla="*/ 17 w 67"/>
                <a:gd name="T9" fmla="*/ 12 h 53"/>
                <a:gd name="T10" fmla="*/ 17 w 67"/>
                <a:gd name="T11" fmla="*/ 20 h 53"/>
                <a:gd name="T12" fmla="*/ 67 w 67"/>
                <a:gd name="T13" fmla="*/ 20 h 53"/>
                <a:gd name="T14" fmla="*/ 67 w 67"/>
                <a:gd name="T15" fmla="*/ 32 h 53"/>
                <a:gd name="T16" fmla="*/ 17 w 67"/>
                <a:gd name="T17" fmla="*/ 32 h 53"/>
                <a:gd name="T18" fmla="*/ 17 w 67"/>
                <a:gd name="T19" fmla="*/ 40 h 53"/>
                <a:gd name="T20" fmla="*/ 67 w 67"/>
                <a:gd name="T21" fmla="*/ 40 h 53"/>
                <a:gd name="T22" fmla="*/ 67 w 67"/>
                <a:gd name="T23" fmla="*/ 53 h 53"/>
                <a:gd name="T24" fmla="*/ 0 w 67"/>
                <a:gd name="T25"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53">
                  <a:moveTo>
                    <a:pt x="0" y="53"/>
                  </a:moveTo>
                  <a:lnTo>
                    <a:pt x="0" y="0"/>
                  </a:lnTo>
                  <a:lnTo>
                    <a:pt x="67" y="0"/>
                  </a:lnTo>
                  <a:lnTo>
                    <a:pt x="67" y="12"/>
                  </a:lnTo>
                  <a:lnTo>
                    <a:pt x="17" y="12"/>
                  </a:lnTo>
                  <a:lnTo>
                    <a:pt x="17" y="20"/>
                  </a:lnTo>
                  <a:lnTo>
                    <a:pt x="67" y="20"/>
                  </a:lnTo>
                  <a:lnTo>
                    <a:pt x="67" y="32"/>
                  </a:lnTo>
                  <a:lnTo>
                    <a:pt x="17" y="32"/>
                  </a:lnTo>
                  <a:lnTo>
                    <a:pt x="17" y="40"/>
                  </a:lnTo>
                  <a:lnTo>
                    <a:pt x="67" y="40"/>
                  </a:lnTo>
                  <a:lnTo>
                    <a:pt x="67" y="53"/>
                  </a:lnTo>
                  <a:lnTo>
                    <a:pt x="0" y="53"/>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11" name="Freeform 55"/>
            <p:cNvSpPr>
              <a:spLocks/>
            </p:cNvSpPr>
            <p:nvPr/>
          </p:nvSpPr>
          <p:spPr bwMode="auto">
            <a:xfrm>
              <a:off x="789585" y="3492932"/>
              <a:ext cx="99505" cy="67136"/>
            </a:xfrm>
            <a:custGeom>
              <a:avLst/>
              <a:gdLst>
                <a:gd name="T0" fmla="*/ 131 w 132"/>
                <a:gd name="T1" fmla="*/ 35 h 90"/>
                <a:gd name="T2" fmla="*/ 67 w 132"/>
                <a:gd name="T3" fmla="*/ 0 h 90"/>
                <a:gd name="T4" fmla="*/ 0 w 132"/>
                <a:gd name="T5" fmla="*/ 45 h 90"/>
                <a:gd name="T6" fmla="*/ 67 w 132"/>
                <a:gd name="T7" fmla="*/ 90 h 90"/>
                <a:gd name="T8" fmla="*/ 132 w 132"/>
                <a:gd name="T9" fmla="*/ 54 h 90"/>
                <a:gd name="T10" fmla="*/ 92 w 132"/>
                <a:gd name="T11" fmla="*/ 54 h 90"/>
                <a:gd name="T12" fmla="*/ 64 w 132"/>
                <a:gd name="T13" fmla="*/ 69 h 90"/>
                <a:gd name="T14" fmla="*/ 34 w 132"/>
                <a:gd name="T15" fmla="*/ 45 h 90"/>
                <a:gd name="T16" fmla="*/ 64 w 132"/>
                <a:gd name="T17" fmla="*/ 21 h 90"/>
                <a:gd name="T18" fmla="*/ 91 w 132"/>
                <a:gd name="T19" fmla="*/ 35 h 90"/>
                <a:gd name="T20" fmla="*/ 131 w 132"/>
                <a:gd name="T21" fmla="*/ 3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90">
                  <a:moveTo>
                    <a:pt x="131" y="35"/>
                  </a:moveTo>
                  <a:cubicBezTo>
                    <a:pt x="124" y="15"/>
                    <a:pt x="98" y="0"/>
                    <a:pt x="67" y="0"/>
                  </a:cubicBezTo>
                  <a:cubicBezTo>
                    <a:pt x="30" y="0"/>
                    <a:pt x="0" y="20"/>
                    <a:pt x="0" y="45"/>
                  </a:cubicBezTo>
                  <a:cubicBezTo>
                    <a:pt x="0" y="70"/>
                    <a:pt x="30" y="90"/>
                    <a:pt x="67" y="90"/>
                  </a:cubicBezTo>
                  <a:cubicBezTo>
                    <a:pt x="99" y="90"/>
                    <a:pt x="126" y="75"/>
                    <a:pt x="132" y="54"/>
                  </a:cubicBezTo>
                  <a:cubicBezTo>
                    <a:pt x="92" y="54"/>
                    <a:pt x="92" y="54"/>
                    <a:pt x="92" y="54"/>
                  </a:cubicBezTo>
                  <a:cubicBezTo>
                    <a:pt x="87" y="63"/>
                    <a:pt x="76" y="69"/>
                    <a:pt x="64" y="69"/>
                  </a:cubicBezTo>
                  <a:cubicBezTo>
                    <a:pt x="47" y="69"/>
                    <a:pt x="34" y="58"/>
                    <a:pt x="34" y="45"/>
                  </a:cubicBezTo>
                  <a:cubicBezTo>
                    <a:pt x="34" y="32"/>
                    <a:pt x="47" y="21"/>
                    <a:pt x="64" y="21"/>
                  </a:cubicBezTo>
                  <a:cubicBezTo>
                    <a:pt x="76" y="21"/>
                    <a:pt x="86" y="27"/>
                    <a:pt x="91" y="35"/>
                  </a:cubicBezTo>
                  <a:lnTo>
                    <a:pt x="131" y="35"/>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12" name="Freeform 56"/>
            <p:cNvSpPr>
              <a:spLocks/>
            </p:cNvSpPr>
            <p:nvPr/>
          </p:nvSpPr>
          <p:spPr bwMode="auto">
            <a:xfrm>
              <a:off x="1405795" y="3495330"/>
              <a:ext cx="89914" cy="63539"/>
            </a:xfrm>
            <a:custGeom>
              <a:avLst/>
              <a:gdLst>
                <a:gd name="T0" fmla="*/ 0 w 75"/>
                <a:gd name="T1" fmla="*/ 0 h 53"/>
                <a:gd name="T2" fmla="*/ 75 w 75"/>
                <a:gd name="T3" fmla="*/ 0 h 53"/>
                <a:gd name="T4" fmla="*/ 75 w 75"/>
                <a:gd name="T5" fmla="*/ 14 h 53"/>
                <a:gd name="T6" fmla="*/ 47 w 75"/>
                <a:gd name="T7" fmla="*/ 14 h 53"/>
                <a:gd name="T8" fmla="*/ 47 w 75"/>
                <a:gd name="T9" fmla="*/ 53 h 53"/>
                <a:gd name="T10" fmla="*/ 31 w 75"/>
                <a:gd name="T11" fmla="*/ 53 h 53"/>
                <a:gd name="T12" fmla="*/ 31 w 75"/>
                <a:gd name="T13" fmla="*/ 14 h 53"/>
                <a:gd name="T14" fmla="*/ 0 w 75"/>
                <a:gd name="T15" fmla="*/ 14 h 53"/>
                <a:gd name="T16" fmla="*/ 0 w 75"/>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53">
                  <a:moveTo>
                    <a:pt x="0" y="0"/>
                  </a:moveTo>
                  <a:lnTo>
                    <a:pt x="75" y="0"/>
                  </a:lnTo>
                  <a:lnTo>
                    <a:pt x="75" y="14"/>
                  </a:lnTo>
                  <a:lnTo>
                    <a:pt x="47" y="14"/>
                  </a:lnTo>
                  <a:lnTo>
                    <a:pt x="47" y="53"/>
                  </a:lnTo>
                  <a:lnTo>
                    <a:pt x="31" y="53"/>
                  </a:lnTo>
                  <a:lnTo>
                    <a:pt x="31" y="14"/>
                  </a:lnTo>
                  <a:lnTo>
                    <a:pt x="0" y="14"/>
                  </a:lnTo>
                  <a:lnTo>
                    <a:pt x="0" y="0"/>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13" name="Freeform 57"/>
            <p:cNvSpPr>
              <a:spLocks noEditPoints="1"/>
            </p:cNvSpPr>
            <p:nvPr/>
          </p:nvSpPr>
          <p:spPr bwMode="auto">
            <a:xfrm>
              <a:off x="789585" y="3305911"/>
              <a:ext cx="164243" cy="172635"/>
            </a:xfrm>
            <a:custGeom>
              <a:avLst/>
              <a:gdLst>
                <a:gd name="T0" fmla="*/ 4 w 219"/>
                <a:gd name="T1" fmla="*/ 123 h 230"/>
                <a:gd name="T2" fmla="*/ 68 w 219"/>
                <a:gd name="T3" fmla="*/ 103 h 230"/>
                <a:gd name="T4" fmla="*/ 38 w 219"/>
                <a:gd name="T5" fmla="*/ 94 h 230"/>
                <a:gd name="T6" fmla="*/ 68 w 219"/>
                <a:gd name="T7" fmla="*/ 79 h 230"/>
                <a:gd name="T8" fmla="*/ 38 w 219"/>
                <a:gd name="T9" fmla="*/ 71 h 230"/>
                <a:gd name="T10" fmla="*/ 68 w 219"/>
                <a:gd name="T11" fmla="*/ 55 h 230"/>
                <a:gd name="T12" fmla="*/ 33 w 219"/>
                <a:gd name="T13" fmla="*/ 47 h 230"/>
                <a:gd name="T14" fmla="*/ 6 w 219"/>
                <a:gd name="T15" fmla="*/ 68 h 230"/>
                <a:gd name="T16" fmla="*/ 98 w 219"/>
                <a:gd name="T17" fmla="*/ 25 h 230"/>
                <a:gd name="T18" fmla="*/ 108 w 219"/>
                <a:gd name="T19" fmla="*/ 0 h 230"/>
                <a:gd name="T20" fmla="*/ 124 w 219"/>
                <a:gd name="T21" fmla="*/ 25 h 230"/>
                <a:gd name="T22" fmla="*/ 213 w 219"/>
                <a:gd name="T23" fmla="*/ 69 h 230"/>
                <a:gd name="T24" fmla="*/ 186 w 219"/>
                <a:gd name="T25" fmla="*/ 47 h 230"/>
                <a:gd name="T26" fmla="*/ 152 w 219"/>
                <a:gd name="T27" fmla="*/ 55 h 230"/>
                <a:gd name="T28" fmla="*/ 181 w 219"/>
                <a:gd name="T29" fmla="*/ 71 h 230"/>
                <a:gd name="T30" fmla="*/ 152 w 219"/>
                <a:gd name="T31" fmla="*/ 79 h 230"/>
                <a:gd name="T32" fmla="*/ 181 w 219"/>
                <a:gd name="T33" fmla="*/ 94 h 230"/>
                <a:gd name="T34" fmla="*/ 152 w 219"/>
                <a:gd name="T35" fmla="*/ 103 h 230"/>
                <a:gd name="T36" fmla="*/ 215 w 219"/>
                <a:gd name="T37" fmla="*/ 123 h 230"/>
                <a:gd name="T38" fmla="*/ 193 w 219"/>
                <a:gd name="T39" fmla="*/ 134 h 230"/>
                <a:gd name="T40" fmla="*/ 209 w 219"/>
                <a:gd name="T41" fmla="*/ 169 h 230"/>
                <a:gd name="T42" fmla="*/ 176 w 219"/>
                <a:gd name="T43" fmla="*/ 154 h 230"/>
                <a:gd name="T44" fmla="*/ 159 w 219"/>
                <a:gd name="T45" fmla="*/ 191 h 230"/>
                <a:gd name="T46" fmla="*/ 200 w 219"/>
                <a:gd name="T47" fmla="*/ 230 h 230"/>
                <a:gd name="T48" fmla="*/ 111 w 219"/>
                <a:gd name="T49" fmla="*/ 204 h 230"/>
                <a:gd name="T50" fmla="*/ 149 w 219"/>
                <a:gd name="T51" fmla="*/ 189 h 230"/>
                <a:gd name="T52" fmla="*/ 71 w 219"/>
                <a:gd name="T53" fmla="*/ 152 h 230"/>
                <a:gd name="T54" fmla="*/ 44 w 219"/>
                <a:gd name="T55" fmla="*/ 191 h 230"/>
                <a:gd name="T56" fmla="*/ 12 w 219"/>
                <a:gd name="T57" fmla="*/ 169 h 230"/>
                <a:gd name="T58" fmla="*/ 28 w 219"/>
                <a:gd name="T59" fmla="*/ 135 h 230"/>
                <a:gd name="T60" fmla="*/ 79 w 219"/>
                <a:gd name="T61" fmla="*/ 133 h 230"/>
                <a:gd name="T62" fmla="*/ 136 w 219"/>
                <a:gd name="T63" fmla="*/ 123 h 230"/>
                <a:gd name="T64" fmla="*/ 79 w 219"/>
                <a:gd name="T65" fmla="*/ 133 h 230"/>
                <a:gd name="T66" fmla="*/ 126 w 219"/>
                <a:gd name="T67" fmla="*/ 103 h 230"/>
                <a:gd name="T68" fmla="*/ 94 w 219"/>
                <a:gd name="T69" fmla="*/ 94 h 230"/>
                <a:gd name="T70" fmla="*/ 94 w 219"/>
                <a:gd name="T71" fmla="*/ 79 h 230"/>
                <a:gd name="T72" fmla="*/ 126 w 219"/>
                <a:gd name="T73" fmla="*/ 71 h 230"/>
                <a:gd name="T74" fmla="*/ 94 w 219"/>
                <a:gd name="T75" fmla="*/ 79 h 230"/>
                <a:gd name="T76" fmla="*/ 126 w 219"/>
                <a:gd name="T77" fmla="*/ 47 h 230"/>
                <a:gd name="T78" fmla="*/ 94 w 219"/>
                <a:gd name="T79" fmla="*/ 55 h 230"/>
                <a:gd name="T80" fmla="*/ 16 w 219"/>
                <a:gd name="T81" fmla="*/ 202 h 230"/>
                <a:gd name="T82" fmla="*/ 77 w 219"/>
                <a:gd name="T83" fmla="*/ 192 h 230"/>
                <a:gd name="T84" fmla="*/ 96 w 219"/>
                <a:gd name="T85" fmla="*/ 156 h 230"/>
                <a:gd name="T86" fmla="*/ 115 w 219"/>
                <a:gd name="T87" fmla="*/ 189 h 230"/>
                <a:gd name="T88" fmla="*/ 26 w 219"/>
                <a:gd name="T89" fmla="*/ 22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9" h="230">
                  <a:moveTo>
                    <a:pt x="49" y="123"/>
                  </a:moveTo>
                  <a:cubicBezTo>
                    <a:pt x="4" y="123"/>
                    <a:pt x="4" y="123"/>
                    <a:pt x="4" y="123"/>
                  </a:cubicBezTo>
                  <a:cubicBezTo>
                    <a:pt x="4" y="103"/>
                    <a:pt x="4" y="103"/>
                    <a:pt x="4" y="103"/>
                  </a:cubicBezTo>
                  <a:cubicBezTo>
                    <a:pt x="68" y="103"/>
                    <a:pt x="68" y="103"/>
                    <a:pt x="68" y="103"/>
                  </a:cubicBezTo>
                  <a:cubicBezTo>
                    <a:pt x="68" y="94"/>
                    <a:pt x="68" y="94"/>
                    <a:pt x="68" y="94"/>
                  </a:cubicBezTo>
                  <a:cubicBezTo>
                    <a:pt x="38" y="94"/>
                    <a:pt x="38" y="94"/>
                    <a:pt x="38" y="94"/>
                  </a:cubicBezTo>
                  <a:cubicBezTo>
                    <a:pt x="38" y="79"/>
                    <a:pt x="38" y="79"/>
                    <a:pt x="38" y="79"/>
                  </a:cubicBezTo>
                  <a:cubicBezTo>
                    <a:pt x="68" y="79"/>
                    <a:pt x="68" y="79"/>
                    <a:pt x="68" y="79"/>
                  </a:cubicBezTo>
                  <a:cubicBezTo>
                    <a:pt x="68" y="71"/>
                    <a:pt x="68" y="71"/>
                    <a:pt x="68" y="71"/>
                  </a:cubicBezTo>
                  <a:cubicBezTo>
                    <a:pt x="38" y="71"/>
                    <a:pt x="38" y="71"/>
                    <a:pt x="38" y="71"/>
                  </a:cubicBezTo>
                  <a:cubicBezTo>
                    <a:pt x="38" y="55"/>
                    <a:pt x="38" y="55"/>
                    <a:pt x="38" y="55"/>
                  </a:cubicBezTo>
                  <a:cubicBezTo>
                    <a:pt x="68" y="55"/>
                    <a:pt x="68" y="55"/>
                    <a:pt x="68" y="55"/>
                  </a:cubicBezTo>
                  <a:cubicBezTo>
                    <a:pt x="68" y="47"/>
                    <a:pt x="68" y="47"/>
                    <a:pt x="68" y="47"/>
                  </a:cubicBezTo>
                  <a:cubicBezTo>
                    <a:pt x="33" y="47"/>
                    <a:pt x="33" y="47"/>
                    <a:pt x="33" y="47"/>
                  </a:cubicBezTo>
                  <a:cubicBezTo>
                    <a:pt x="33" y="68"/>
                    <a:pt x="33" y="68"/>
                    <a:pt x="33" y="68"/>
                  </a:cubicBezTo>
                  <a:cubicBezTo>
                    <a:pt x="6" y="68"/>
                    <a:pt x="6" y="68"/>
                    <a:pt x="6" y="68"/>
                  </a:cubicBezTo>
                  <a:cubicBezTo>
                    <a:pt x="6" y="25"/>
                    <a:pt x="6" y="25"/>
                    <a:pt x="6" y="25"/>
                  </a:cubicBezTo>
                  <a:cubicBezTo>
                    <a:pt x="98" y="25"/>
                    <a:pt x="98" y="25"/>
                    <a:pt x="98" y="25"/>
                  </a:cubicBezTo>
                  <a:cubicBezTo>
                    <a:pt x="93" y="21"/>
                    <a:pt x="90" y="18"/>
                    <a:pt x="85" y="13"/>
                  </a:cubicBezTo>
                  <a:cubicBezTo>
                    <a:pt x="95" y="9"/>
                    <a:pt x="101" y="4"/>
                    <a:pt x="108" y="0"/>
                  </a:cubicBezTo>
                  <a:cubicBezTo>
                    <a:pt x="132" y="20"/>
                    <a:pt x="132" y="20"/>
                    <a:pt x="132" y="20"/>
                  </a:cubicBezTo>
                  <a:cubicBezTo>
                    <a:pt x="129" y="22"/>
                    <a:pt x="126" y="23"/>
                    <a:pt x="124" y="25"/>
                  </a:cubicBezTo>
                  <a:cubicBezTo>
                    <a:pt x="213" y="25"/>
                    <a:pt x="213" y="25"/>
                    <a:pt x="213" y="25"/>
                  </a:cubicBezTo>
                  <a:cubicBezTo>
                    <a:pt x="213" y="69"/>
                    <a:pt x="213" y="69"/>
                    <a:pt x="213" y="69"/>
                  </a:cubicBezTo>
                  <a:cubicBezTo>
                    <a:pt x="186" y="69"/>
                    <a:pt x="186" y="69"/>
                    <a:pt x="186" y="69"/>
                  </a:cubicBezTo>
                  <a:cubicBezTo>
                    <a:pt x="186" y="47"/>
                    <a:pt x="186" y="47"/>
                    <a:pt x="186" y="47"/>
                  </a:cubicBezTo>
                  <a:cubicBezTo>
                    <a:pt x="152" y="47"/>
                    <a:pt x="152" y="47"/>
                    <a:pt x="152" y="47"/>
                  </a:cubicBezTo>
                  <a:cubicBezTo>
                    <a:pt x="152" y="55"/>
                    <a:pt x="152" y="55"/>
                    <a:pt x="152" y="55"/>
                  </a:cubicBezTo>
                  <a:cubicBezTo>
                    <a:pt x="181" y="55"/>
                    <a:pt x="181" y="55"/>
                    <a:pt x="181" y="55"/>
                  </a:cubicBezTo>
                  <a:cubicBezTo>
                    <a:pt x="181" y="71"/>
                    <a:pt x="181" y="71"/>
                    <a:pt x="181" y="71"/>
                  </a:cubicBezTo>
                  <a:cubicBezTo>
                    <a:pt x="152" y="71"/>
                    <a:pt x="152" y="71"/>
                    <a:pt x="152" y="71"/>
                  </a:cubicBezTo>
                  <a:cubicBezTo>
                    <a:pt x="152" y="79"/>
                    <a:pt x="152" y="79"/>
                    <a:pt x="152" y="79"/>
                  </a:cubicBezTo>
                  <a:cubicBezTo>
                    <a:pt x="181" y="79"/>
                    <a:pt x="181" y="79"/>
                    <a:pt x="181" y="79"/>
                  </a:cubicBezTo>
                  <a:cubicBezTo>
                    <a:pt x="181" y="94"/>
                    <a:pt x="181" y="94"/>
                    <a:pt x="181" y="94"/>
                  </a:cubicBezTo>
                  <a:cubicBezTo>
                    <a:pt x="152" y="94"/>
                    <a:pt x="152" y="94"/>
                    <a:pt x="152" y="94"/>
                  </a:cubicBezTo>
                  <a:cubicBezTo>
                    <a:pt x="152" y="103"/>
                    <a:pt x="152" y="103"/>
                    <a:pt x="152" y="103"/>
                  </a:cubicBezTo>
                  <a:cubicBezTo>
                    <a:pt x="215" y="103"/>
                    <a:pt x="215" y="103"/>
                    <a:pt x="215" y="103"/>
                  </a:cubicBezTo>
                  <a:cubicBezTo>
                    <a:pt x="215" y="123"/>
                    <a:pt x="215" y="123"/>
                    <a:pt x="215" y="123"/>
                  </a:cubicBezTo>
                  <a:cubicBezTo>
                    <a:pt x="174" y="123"/>
                    <a:pt x="174" y="123"/>
                    <a:pt x="174" y="123"/>
                  </a:cubicBezTo>
                  <a:cubicBezTo>
                    <a:pt x="180" y="128"/>
                    <a:pt x="186" y="132"/>
                    <a:pt x="193" y="134"/>
                  </a:cubicBezTo>
                  <a:cubicBezTo>
                    <a:pt x="199" y="137"/>
                    <a:pt x="206" y="141"/>
                    <a:pt x="219" y="145"/>
                  </a:cubicBezTo>
                  <a:cubicBezTo>
                    <a:pt x="214" y="155"/>
                    <a:pt x="209" y="169"/>
                    <a:pt x="209" y="169"/>
                  </a:cubicBezTo>
                  <a:cubicBezTo>
                    <a:pt x="193" y="163"/>
                    <a:pt x="184" y="159"/>
                    <a:pt x="182" y="157"/>
                  </a:cubicBezTo>
                  <a:cubicBezTo>
                    <a:pt x="176" y="154"/>
                    <a:pt x="176" y="154"/>
                    <a:pt x="176" y="154"/>
                  </a:cubicBezTo>
                  <a:cubicBezTo>
                    <a:pt x="176" y="191"/>
                    <a:pt x="176" y="191"/>
                    <a:pt x="176" y="191"/>
                  </a:cubicBezTo>
                  <a:cubicBezTo>
                    <a:pt x="159" y="191"/>
                    <a:pt x="159" y="191"/>
                    <a:pt x="159" y="191"/>
                  </a:cubicBezTo>
                  <a:cubicBezTo>
                    <a:pt x="174" y="195"/>
                    <a:pt x="190" y="200"/>
                    <a:pt x="208" y="205"/>
                  </a:cubicBezTo>
                  <a:cubicBezTo>
                    <a:pt x="205" y="213"/>
                    <a:pt x="200" y="230"/>
                    <a:pt x="200" y="230"/>
                  </a:cubicBezTo>
                  <a:cubicBezTo>
                    <a:pt x="189" y="227"/>
                    <a:pt x="181" y="224"/>
                    <a:pt x="175" y="222"/>
                  </a:cubicBezTo>
                  <a:cubicBezTo>
                    <a:pt x="169" y="221"/>
                    <a:pt x="148" y="214"/>
                    <a:pt x="111" y="204"/>
                  </a:cubicBezTo>
                  <a:cubicBezTo>
                    <a:pt x="116" y="197"/>
                    <a:pt x="125" y="182"/>
                    <a:pt x="125" y="182"/>
                  </a:cubicBezTo>
                  <a:cubicBezTo>
                    <a:pt x="149" y="189"/>
                    <a:pt x="149" y="189"/>
                    <a:pt x="149" y="189"/>
                  </a:cubicBezTo>
                  <a:cubicBezTo>
                    <a:pt x="149" y="152"/>
                    <a:pt x="149" y="152"/>
                    <a:pt x="149" y="152"/>
                  </a:cubicBezTo>
                  <a:cubicBezTo>
                    <a:pt x="71" y="152"/>
                    <a:pt x="71" y="152"/>
                    <a:pt x="71" y="152"/>
                  </a:cubicBezTo>
                  <a:cubicBezTo>
                    <a:pt x="71" y="191"/>
                    <a:pt x="71" y="191"/>
                    <a:pt x="71" y="191"/>
                  </a:cubicBezTo>
                  <a:cubicBezTo>
                    <a:pt x="44" y="191"/>
                    <a:pt x="44" y="191"/>
                    <a:pt x="44" y="191"/>
                  </a:cubicBezTo>
                  <a:cubicBezTo>
                    <a:pt x="44" y="155"/>
                    <a:pt x="44" y="155"/>
                    <a:pt x="44" y="155"/>
                  </a:cubicBezTo>
                  <a:cubicBezTo>
                    <a:pt x="33" y="160"/>
                    <a:pt x="22" y="165"/>
                    <a:pt x="12" y="169"/>
                  </a:cubicBezTo>
                  <a:cubicBezTo>
                    <a:pt x="9" y="161"/>
                    <a:pt x="0" y="145"/>
                    <a:pt x="0" y="145"/>
                  </a:cubicBezTo>
                  <a:cubicBezTo>
                    <a:pt x="12" y="142"/>
                    <a:pt x="20" y="138"/>
                    <a:pt x="28" y="135"/>
                  </a:cubicBezTo>
                  <a:cubicBezTo>
                    <a:pt x="36" y="132"/>
                    <a:pt x="40" y="129"/>
                    <a:pt x="49" y="123"/>
                  </a:cubicBezTo>
                  <a:close/>
                  <a:moveTo>
                    <a:pt x="79" y="133"/>
                  </a:moveTo>
                  <a:cubicBezTo>
                    <a:pt x="146" y="133"/>
                    <a:pt x="146" y="133"/>
                    <a:pt x="146" y="133"/>
                  </a:cubicBezTo>
                  <a:cubicBezTo>
                    <a:pt x="142" y="130"/>
                    <a:pt x="139" y="126"/>
                    <a:pt x="136" y="123"/>
                  </a:cubicBezTo>
                  <a:cubicBezTo>
                    <a:pt x="90" y="123"/>
                    <a:pt x="90" y="123"/>
                    <a:pt x="90" y="123"/>
                  </a:cubicBezTo>
                  <a:lnTo>
                    <a:pt x="79" y="133"/>
                  </a:lnTo>
                  <a:close/>
                  <a:moveTo>
                    <a:pt x="94" y="103"/>
                  </a:moveTo>
                  <a:cubicBezTo>
                    <a:pt x="126" y="103"/>
                    <a:pt x="126" y="103"/>
                    <a:pt x="126" y="103"/>
                  </a:cubicBezTo>
                  <a:cubicBezTo>
                    <a:pt x="126" y="94"/>
                    <a:pt x="126" y="94"/>
                    <a:pt x="126" y="94"/>
                  </a:cubicBezTo>
                  <a:cubicBezTo>
                    <a:pt x="94" y="94"/>
                    <a:pt x="94" y="94"/>
                    <a:pt x="94" y="94"/>
                  </a:cubicBezTo>
                  <a:lnTo>
                    <a:pt x="94" y="103"/>
                  </a:lnTo>
                  <a:close/>
                  <a:moveTo>
                    <a:pt x="94" y="79"/>
                  </a:moveTo>
                  <a:cubicBezTo>
                    <a:pt x="126" y="79"/>
                    <a:pt x="126" y="79"/>
                    <a:pt x="126" y="79"/>
                  </a:cubicBezTo>
                  <a:cubicBezTo>
                    <a:pt x="126" y="71"/>
                    <a:pt x="126" y="71"/>
                    <a:pt x="126" y="71"/>
                  </a:cubicBezTo>
                  <a:cubicBezTo>
                    <a:pt x="94" y="71"/>
                    <a:pt x="94" y="71"/>
                    <a:pt x="94" y="71"/>
                  </a:cubicBezTo>
                  <a:lnTo>
                    <a:pt x="94" y="79"/>
                  </a:lnTo>
                  <a:close/>
                  <a:moveTo>
                    <a:pt x="126" y="55"/>
                  </a:moveTo>
                  <a:cubicBezTo>
                    <a:pt x="126" y="47"/>
                    <a:pt x="126" y="47"/>
                    <a:pt x="126" y="47"/>
                  </a:cubicBezTo>
                  <a:cubicBezTo>
                    <a:pt x="94" y="47"/>
                    <a:pt x="94" y="47"/>
                    <a:pt x="94" y="47"/>
                  </a:cubicBezTo>
                  <a:cubicBezTo>
                    <a:pt x="94" y="55"/>
                    <a:pt x="94" y="55"/>
                    <a:pt x="94" y="55"/>
                  </a:cubicBezTo>
                  <a:lnTo>
                    <a:pt x="126" y="55"/>
                  </a:lnTo>
                  <a:close/>
                  <a:moveTo>
                    <a:pt x="16" y="202"/>
                  </a:moveTo>
                  <a:cubicBezTo>
                    <a:pt x="27" y="202"/>
                    <a:pt x="37" y="201"/>
                    <a:pt x="47" y="199"/>
                  </a:cubicBezTo>
                  <a:cubicBezTo>
                    <a:pt x="63" y="197"/>
                    <a:pt x="68" y="196"/>
                    <a:pt x="77" y="192"/>
                  </a:cubicBezTo>
                  <a:cubicBezTo>
                    <a:pt x="87" y="187"/>
                    <a:pt x="93" y="178"/>
                    <a:pt x="95" y="162"/>
                  </a:cubicBezTo>
                  <a:cubicBezTo>
                    <a:pt x="96" y="156"/>
                    <a:pt x="96" y="156"/>
                    <a:pt x="96" y="156"/>
                  </a:cubicBezTo>
                  <a:cubicBezTo>
                    <a:pt x="105" y="157"/>
                    <a:pt x="111" y="157"/>
                    <a:pt x="124" y="159"/>
                  </a:cubicBezTo>
                  <a:cubicBezTo>
                    <a:pt x="121" y="174"/>
                    <a:pt x="117" y="183"/>
                    <a:pt x="115" y="189"/>
                  </a:cubicBezTo>
                  <a:cubicBezTo>
                    <a:pt x="109" y="200"/>
                    <a:pt x="106" y="203"/>
                    <a:pt x="95" y="211"/>
                  </a:cubicBezTo>
                  <a:cubicBezTo>
                    <a:pt x="83" y="219"/>
                    <a:pt x="60" y="225"/>
                    <a:pt x="26" y="227"/>
                  </a:cubicBezTo>
                  <a:cubicBezTo>
                    <a:pt x="16" y="202"/>
                    <a:pt x="16" y="202"/>
                    <a:pt x="16" y="202"/>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14" name="Freeform 58"/>
            <p:cNvSpPr>
              <a:spLocks noEditPoints="1"/>
            </p:cNvSpPr>
            <p:nvPr/>
          </p:nvSpPr>
          <p:spPr bwMode="auto">
            <a:xfrm>
              <a:off x="970612" y="3309508"/>
              <a:ext cx="161845" cy="167839"/>
            </a:xfrm>
            <a:custGeom>
              <a:avLst/>
              <a:gdLst>
                <a:gd name="T0" fmla="*/ 0 w 216"/>
                <a:gd name="T1" fmla="*/ 181 h 222"/>
                <a:gd name="T2" fmla="*/ 14 w 216"/>
                <a:gd name="T3" fmla="*/ 168 h 222"/>
                <a:gd name="T4" fmla="*/ 32 w 216"/>
                <a:gd name="T5" fmla="*/ 145 h 222"/>
                <a:gd name="T6" fmla="*/ 56 w 216"/>
                <a:gd name="T7" fmla="*/ 95 h 222"/>
                <a:gd name="T8" fmla="*/ 83 w 216"/>
                <a:gd name="T9" fmla="*/ 108 h 222"/>
                <a:gd name="T10" fmla="*/ 60 w 216"/>
                <a:gd name="T11" fmla="*/ 157 h 222"/>
                <a:gd name="T12" fmla="*/ 39 w 216"/>
                <a:gd name="T13" fmla="*/ 185 h 222"/>
                <a:gd name="T14" fmla="*/ 24 w 216"/>
                <a:gd name="T15" fmla="*/ 202 h 222"/>
                <a:gd name="T16" fmla="*/ 0 w 216"/>
                <a:gd name="T17" fmla="*/ 181 h 222"/>
                <a:gd name="T18" fmla="*/ 71 w 216"/>
                <a:gd name="T19" fmla="*/ 35 h 222"/>
                <a:gd name="T20" fmla="*/ 210 w 216"/>
                <a:gd name="T21" fmla="*/ 35 h 222"/>
                <a:gd name="T22" fmla="*/ 202 w 216"/>
                <a:gd name="T23" fmla="*/ 93 h 222"/>
                <a:gd name="T24" fmla="*/ 172 w 216"/>
                <a:gd name="T25" fmla="*/ 93 h 222"/>
                <a:gd name="T26" fmla="*/ 176 w 216"/>
                <a:gd name="T27" fmla="*/ 63 h 222"/>
                <a:gd name="T28" fmla="*/ 125 w 216"/>
                <a:gd name="T29" fmla="*/ 63 h 222"/>
                <a:gd name="T30" fmla="*/ 125 w 216"/>
                <a:gd name="T31" fmla="*/ 201 h 222"/>
                <a:gd name="T32" fmla="*/ 124 w 216"/>
                <a:gd name="T33" fmla="*/ 208 h 222"/>
                <a:gd name="T34" fmla="*/ 118 w 216"/>
                <a:gd name="T35" fmla="*/ 214 h 222"/>
                <a:gd name="T36" fmla="*/ 105 w 216"/>
                <a:gd name="T37" fmla="*/ 219 h 222"/>
                <a:gd name="T38" fmla="*/ 82 w 216"/>
                <a:gd name="T39" fmla="*/ 222 h 222"/>
                <a:gd name="T40" fmla="*/ 72 w 216"/>
                <a:gd name="T41" fmla="*/ 195 h 222"/>
                <a:gd name="T42" fmla="*/ 92 w 216"/>
                <a:gd name="T43" fmla="*/ 193 h 222"/>
                <a:gd name="T44" fmla="*/ 95 w 216"/>
                <a:gd name="T45" fmla="*/ 189 h 222"/>
                <a:gd name="T46" fmla="*/ 95 w 216"/>
                <a:gd name="T47" fmla="*/ 182 h 222"/>
                <a:gd name="T48" fmla="*/ 95 w 216"/>
                <a:gd name="T49" fmla="*/ 63 h 222"/>
                <a:gd name="T50" fmla="*/ 59 w 216"/>
                <a:gd name="T51" fmla="*/ 63 h 222"/>
                <a:gd name="T52" fmla="*/ 43 w 216"/>
                <a:gd name="T53" fmla="*/ 90 h 222"/>
                <a:gd name="T54" fmla="*/ 28 w 216"/>
                <a:gd name="T55" fmla="*/ 110 h 222"/>
                <a:gd name="T56" fmla="*/ 2 w 216"/>
                <a:gd name="T57" fmla="*/ 93 h 222"/>
                <a:gd name="T58" fmla="*/ 34 w 216"/>
                <a:gd name="T59" fmla="*/ 39 h 222"/>
                <a:gd name="T60" fmla="*/ 48 w 216"/>
                <a:gd name="T61" fmla="*/ 7 h 222"/>
                <a:gd name="T62" fmla="*/ 50 w 216"/>
                <a:gd name="T63" fmla="*/ 0 h 222"/>
                <a:gd name="T64" fmla="*/ 81 w 216"/>
                <a:gd name="T65" fmla="*/ 9 h 222"/>
                <a:gd name="T66" fmla="*/ 71 w 216"/>
                <a:gd name="T67" fmla="*/ 35 h 222"/>
                <a:gd name="T68" fmla="*/ 135 w 216"/>
                <a:gd name="T69" fmla="*/ 112 h 222"/>
                <a:gd name="T70" fmla="*/ 161 w 216"/>
                <a:gd name="T71" fmla="*/ 99 h 222"/>
                <a:gd name="T72" fmla="*/ 179 w 216"/>
                <a:gd name="T73" fmla="*/ 126 h 222"/>
                <a:gd name="T74" fmla="*/ 216 w 216"/>
                <a:gd name="T75" fmla="*/ 182 h 222"/>
                <a:gd name="T76" fmla="*/ 192 w 216"/>
                <a:gd name="T77" fmla="*/ 199 h 222"/>
                <a:gd name="T78" fmla="*/ 166 w 216"/>
                <a:gd name="T79" fmla="*/ 158 h 222"/>
                <a:gd name="T80" fmla="*/ 147 w 216"/>
                <a:gd name="T81" fmla="*/ 128 h 222"/>
                <a:gd name="T82" fmla="*/ 135 w 216"/>
                <a:gd name="T83" fmla="*/ 11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 h="222">
                  <a:moveTo>
                    <a:pt x="0" y="181"/>
                  </a:moveTo>
                  <a:cubicBezTo>
                    <a:pt x="5" y="177"/>
                    <a:pt x="10" y="173"/>
                    <a:pt x="14" y="168"/>
                  </a:cubicBezTo>
                  <a:cubicBezTo>
                    <a:pt x="18" y="164"/>
                    <a:pt x="24" y="156"/>
                    <a:pt x="32" y="145"/>
                  </a:cubicBezTo>
                  <a:cubicBezTo>
                    <a:pt x="45" y="127"/>
                    <a:pt x="56" y="95"/>
                    <a:pt x="56" y="95"/>
                  </a:cubicBezTo>
                  <a:cubicBezTo>
                    <a:pt x="60" y="97"/>
                    <a:pt x="83" y="108"/>
                    <a:pt x="83" y="108"/>
                  </a:cubicBezTo>
                  <a:cubicBezTo>
                    <a:pt x="76" y="128"/>
                    <a:pt x="68" y="143"/>
                    <a:pt x="60" y="157"/>
                  </a:cubicBezTo>
                  <a:cubicBezTo>
                    <a:pt x="52" y="170"/>
                    <a:pt x="45" y="179"/>
                    <a:pt x="39" y="185"/>
                  </a:cubicBezTo>
                  <a:cubicBezTo>
                    <a:pt x="24" y="202"/>
                    <a:pt x="24" y="202"/>
                    <a:pt x="24" y="202"/>
                  </a:cubicBezTo>
                  <a:cubicBezTo>
                    <a:pt x="21" y="199"/>
                    <a:pt x="10" y="189"/>
                    <a:pt x="0" y="181"/>
                  </a:cubicBezTo>
                  <a:close/>
                  <a:moveTo>
                    <a:pt x="71" y="35"/>
                  </a:moveTo>
                  <a:cubicBezTo>
                    <a:pt x="210" y="35"/>
                    <a:pt x="210" y="35"/>
                    <a:pt x="210" y="35"/>
                  </a:cubicBezTo>
                  <a:cubicBezTo>
                    <a:pt x="202" y="93"/>
                    <a:pt x="202" y="93"/>
                    <a:pt x="202" y="93"/>
                  </a:cubicBezTo>
                  <a:cubicBezTo>
                    <a:pt x="172" y="93"/>
                    <a:pt x="202" y="93"/>
                    <a:pt x="172" y="93"/>
                  </a:cubicBezTo>
                  <a:cubicBezTo>
                    <a:pt x="173" y="84"/>
                    <a:pt x="176" y="63"/>
                    <a:pt x="176" y="63"/>
                  </a:cubicBezTo>
                  <a:cubicBezTo>
                    <a:pt x="125" y="63"/>
                    <a:pt x="125" y="63"/>
                    <a:pt x="125" y="63"/>
                  </a:cubicBezTo>
                  <a:cubicBezTo>
                    <a:pt x="125" y="201"/>
                    <a:pt x="125" y="201"/>
                    <a:pt x="125" y="201"/>
                  </a:cubicBezTo>
                  <a:cubicBezTo>
                    <a:pt x="125" y="204"/>
                    <a:pt x="124" y="206"/>
                    <a:pt x="124" y="208"/>
                  </a:cubicBezTo>
                  <a:cubicBezTo>
                    <a:pt x="123" y="210"/>
                    <a:pt x="121" y="212"/>
                    <a:pt x="118" y="214"/>
                  </a:cubicBezTo>
                  <a:cubicBezTo>
                    <a:pt x="115" y="216"/>
                    <a:pt x="111" y="218"/>
                    <a:pt x="105" y="219"/>
                  </a:cubicBezTo>
                  <a:cubicBezTo>
                    <a:pt x="98" y="220"/>
                    <a:pt x="91" y="221"/>
                    <a:pt x="82" y="222"/>
                  </a:cubicBezTo>
                  <a:cubicBezTo>
                    <a:pt x="79" y="212"/>
                    <a:pt x="72" y="195"/>
                    <a:pt x="72" y="195"/>
                  </a:cubicBezTo>
                  <a:cubicBezTo>
                    <a:pt x="80" y="194"/>
                    <a:pt x="87" y="195"/>
                    <a:pt x="92" y="193"/>
                  </a:cubicBezTo>
                  <a:cubicBezTo>
                    <a:pt x="93" y="192"/>
                    <a:pt x="94" y="190"/>
                    <a:pt x="95" y="189"/>
                  </a:cubicBezTo>
                  <a:cubicBezTo>
                    <a:pt x="95" y="188"/>
                    <a:pt x="95" y="186"/>
                    <a:pt x="95" y="182"/>
                  </a:cubicBezTo>
                  <a:cubicBezTo>
                    <a:pt x="95" y="63"/>
                    <a:pt x="95" y="63"/>
                    <a:pt x="95" y="63"/>
                  </a:cubicBezTo>
                  <a:cubicBezTo>
                    <a:pt x="59" y="63"/>
                    <a:pt x="59" y="63"/>
                    <a:pt x="59" y="63"/>
                  </a:cubicBezTo>
                  <a:cubicBezTo>
                    <a:pt x="52" y="75"/>
                    <a:pt x="47" y="84"/>
                    <a:pt x="43" y="90"/>
                  </a:cubicBezTo>
                  <a:cubicBezTo>
                    <a:pt x="39" y="96"/>
                    <a:pt x="34" y="103"/>
                    <a:pt x="28" y="110"/>
                  </a:cubicBezTo>
                  <a:cubicBezTo>
                    <a:pt x="25" y="108"/>
                    <a:pt x="13" y="101"/>
                    <a:pt x="2" y="93"/>
                  </a:cubicBezTo>
                  <a:cubicBezTo>
                    <a:pt x="16" y="75"/>
                    <a:pt x="26" y="56"/>
                    <a:pt x="34" y="39"/>
                  </a:cubicBezTo>
                  <a:cubicBezTo>
                    <a:pt x="42" y="22"/>
                    <a:pt x="46" y="11"/>
                    <a:pt x="48" y="7"/>
                  </a:cubicBezTo>
                  <a:cubicBezTo>
                    <a:pt x="50" y="0"/>
                    <a:pt x="50" y="0"/>
                    <a:pt x="50" y="0"/>
                  </a:cubicBezTo>
                  <a:cubicBezTo>
                    <a:pt x="54" y="1"/>
                    <a:pt x="69" y="6"/>
                    <a:pt x="81" y="9"/>
                  </a:cubicBezTo>
                  <a:lnTo>
                    <a:pt x="71" y="35"/>
                  </a:lnTo>
                  <a:close/>
                  <a:moveTo>
                    <a:pt x="135" y="112"/>
                  </a:moveTo>
                  <a:cubicBezTo>
                    <a:pt x="145" y="108"/>
                    <a:pt x="153" y="103"/>
                    <a:pt x="161" y="99"/>
                  </a:cubicBezTo>
                  <a:cubicBezTo>
                    <a:pt x="169" y="110"/>
                    <a:pt x="175" y="119"/>
                    <a:pt x="179" y="126"/>
                  </a:cubicBezTo>
                  <a:cubicBezTo>
                    <a:pt x="184" y="133"/>
                    <a:pt x="196" y="151"/>
                    <a:pt x="216" y="182"/>
                  </a:cubicBezTo>
                  <a:cubicBezTo>
                    <a:pt x="212" y="184"/>
                    <a:pt x="192" y="199"/>
                    <a:pt x="192" y="199"/>
                  </a:cubicBezTo>
                  <a:cubicBezTo>
                    <a:pt x="185" y="186"/>
                    <a:pt x="175" y="172"/>
                    <a:pt x="166" y="158"/>
                  </a:cubicBezTo>
                  <a:cubicBezTo>
                    <a:pt x="158" y="144"/>
                    <a:pt x="151" y="134"/>
                    <a:pt x="147" y="128"/>
                  </a:cubicBezTo>
                  <a:lnTo>
                    <a:pt x="135" y="112"/>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15" name="Freeform 59"/>
            <p:cNvSpPr>
              <a:spLocks noEditPoints="1"/>
            </p:cNvSpPr>
            <p:nvPr/>
          </p:nvSpPr>
          <p:spPr bwMode="auto">
            <a:xfrm>
              <a:off x="1160030" y="3320298"/>
              <a:ext cx="142663" cy="154652"/>
            </a:xfrm>
            <a:custGeom>
              <a:avLst/>
              <a:gdLst>
                <a:gd name="T0" fmla="*/ 0 w 190"/>
                <a:gd name="T1" fmla="*/ 198 h 204"/>
                <a:gd name="T2" fmla="*/ 0 w 190"/>
                <a:gd name="T3" fmla="*/ 0 h 204"/>
                <a:gd name="T4" fmla="*/ 190 w 190"/>
                <a:gd name="T5" fmla="*/ 0 h 204"/>
                <a:gd name="T6" fmla="*/ 190 w 190"/>
                <a:gd name="T7" fmla="*/ 178 h 204"/>
                <a:gd name="T8" fmla="*/ 188 w 190"/>
                <a:gd name="T9" fmla="*/ 190 h 204"/>
                <a:gd name="T10" fmla="*/ 176 w 190"/>
                <a:gd name="T11" fmla="*/ 199 h 204"/>
                <a:gd name="T12" fmla="*/ 144 w 190"/>
                <a:gd name="T13" fmla="*/ 204 h 204"/>
                <a:gd name="T14" fmla="*/ 135 w 190"/>
                <a:gd name="T15" fmla="*/ 176 h 204"/>
                <a:gd name="T16" fmla="*/ 150 w 190"/>
                <a:gd name="T17" fmla="*/ 174 h 204"/>
                <a:gd name="T18" fmla="*/ 160 w 190"/>
                <a:gd name="T19" fmla="*/ 171 h 204"/>
                <a:gd name="T20" fmla="*/ 161 w 190"/>
                <a:gd name="T21" fmla="*/ 165 h 204"/>
                <a:gd name="T22" fmla="*/ 161 w 190"/>
                <a:gd name="T23" fmla="*/ 28 h 204"/>
                <a:gd name="T24" fmla="*/ 30 w 190"/>
                <a:gd name="T25" fmla="*/ 28 h 204"/>
                <a:gd name="T26" fmla="*/ 30 w 190"/>
                <a:gd name="T27" fmla="*/ 60 h 204"/>
                <a:gd name="T28" fmla="*/ 49 w 190"/>
                <a:gd name="T29" fmla="*/ 47 h 204"/>
                <a:gd name="T30" fmla="*/ 61 w 190"/>
                <a:gd name="T31" fmla="*/ 65 h 204"/>
                <a:gd name="T32" fmla="*/ 63 w 190"/>
                <a:gd name="T33" fmla="*/ 54 h 204"/>
                <a:gd name="T34" fmla="*/ 65 w 190"/>
                <a:gd name="T35" fmla="*/ 42 h 204"/>
                <a:gd name="T36" fmla="*/ 66 w 190"/>
                <a:gd name="T37" fmla="*/ 33 h 204"/>
                <a:gd name="T38" fmla="*/ 92 w 190"/>
                <a:gd name="T39" fmla="*/ 38 h 204"/>
                <a:gd name="T40" fmla="*/ 90 w 190"/>
                <a:gd name="T41" fmla="*/ 53 h 204"/>
                <a:gd name="T42" fmla="*/ 88 w 190"/>
                <a:gd name="T43" fmla="*/ 66 h 204"/>
                <a:gd name="T44" fmla="*/ 108 w 190"/>
                <a:gd name="T45" fmla="*/ 52 h 204"/>
                <a:gd name="T46" fmla="*/ 119 w 190"/>
                <a:gd name="T47" fmla="*/ 67 h 204"/>
                <a:gd name="T48" fmla="*/ 122 w 190"/>
                <a:gd name="T49" fmla="*/ 37 h 204"/>
                <a:gd name="T50" fmla="*/ 150 w 190"/>
                <a:gd name="T51" fmla="*/ 41 h 204"/>
                <a:gd name="T52" fmla="*/ 147 w 190"/>
                <a:gd name="T53" fmla="*/ 62 h 204"/>
                <a:gd name="T54" fmla="*/ 143 w 190"/>
                <a:gd name="T55" fmla="*/ 83 h 204"/>
                <a:gd name="T56" fmla="*/ 140 w 190"/>
                <a:gd name="T57" fmla="*/ 98 h 204"/>
                <a:gd name="T58" fmla="*/ 157 w 190"/>
                <a:gd name="T59" fmla="*/ 127 h 204"/>
                <a:gd name="T60" fmla="*/ 161 w 190"/>
                <a:gd name="T61" fmla="*/ 135 h 204"/>
                <a:gd name="T62" fmla="*/ 140 w 190"/>
                <a:gd name="T63" fmla="*/ 154 h 204"/>
                <a:gd name="T64" fmla="*/ 135 w 190"/>
                <a:gd name="T65" fmla="*/ 143 h 204"/>
                <a:gd name="T66" fmla="*/ 128 w 190"/>
                <a:gd name="T67" fmla="*/ 130 h 204"/>
                <a:gd name="T68" fmla="*/ 112 w 190"/>
                <a:gd name="T69" fmla="*/ 157 h 204"/>
                <a:gd name="T70" fmla="*/ 102 w 190"/>
                <a:gd name="T71" fmla="*/ 170 h 204"/>
                <a:gd name="T72" fmla="*/ 80 w 190"/>
                <a:gd name="T73" fmla="*/ 154 h 204"/>
                <a:gd name="T74" fmla="*/ 97 w 190"/>
                <a:gd name="T75" fmla="*/ 132 h 204"/>
                <a:gd name="T76" fmla="*/ 107 w 190"/>
                <a:gd name="T77" fmla="*/ 112 h 204"/>
                <a:gd name="T78" fmla="*/ 111 w 190"/>
                <a:gd name="T79" fmla="*/ 102 h 204"/>
                <a:gd name="T80" fmla="*/ 101 w 190"/>
                <a:gd name="T81" fmla="*/ 87 h 204"/>
                <a:gd name="T82" fmla="*/ 87 w 190"/>
                <a:gd name="T83" fmla="*/ 67 h 204"/>
                <a:gd name="T84" fmla="*/ 83 w 190"/>
                <a:gd name="T85" fmla="*/ 86 h 204"/>
                <a:gd name="T86" fmla="*/ 80 w 190"/>
                <a:gd name="T87" fmla="*/ 94 h 204"/>
                <a:gd name="T88" fmla="*/ 98 w 190"/>
                <a:gd name="T89" fmla="*/ 126 h 204"/>
                <a:gd name="T90" fmla="*/ 75 w 190"/>
                <a:gd name="T91" fmla="*/ 141 h 204"/>
                <a:gd name="T92" fmla="*/ 69 w 190"/>
                <a:gd name="T93" fmla="*/ 127 h 204"/>
                <a:gd name="T94" fmla="*/ 63 w 190"/>
                <a:gd name="T95" fmla="*/ 137 h 204"/>
                <a:gd name="T96" fmla="*/ 48 w 190"/>
                <a:gd name="T97" fmla="*/ 159 h 204"/>
                <a:gd name="T98" fmla="*/ 30 w 190"/>
                <a:gd name="T99" fmla="*/ 139 h 204"/>
                <a:gd name="T100" fmla="*/ 30 w 190"/>
                <a:gd name="T101" fmla="*/ 198 h 204"/>
                <a:gd name="T102" fmla="*/ 0 w 190"/>
                <a:gd name="T103" fmla="*/ 198 h 204"/>
                <a:gd name="T104" fmla="*/ 30 w 190"/>
                <a:gd name="T105" fmla="*/ 136 h 204"/>
                <a:gd name="T106" fmla="*/ 43 w 190"/>
                <a:gd name="T107" fmla="*/ 119 h 204"/>
                <a:gd name="T108" fmla="*/ 52 w 190"/>
                <a:gd name="T109" fmla="*/ 97 h 204"/>
                <a:gd name="T110" fmla="*/ 36 w 190"/>
                <a:gd name="T111" fmla="*/ 72 h 204"/>
                <a:gd name="T112" fmla="*/ 30 w 190"/>
                <a:gd name="T113" fmla="*/ 64 h 204"/>
                <a:gd name="T114" fmla="*/ 30 w 190"/>
                <a:gd name="T115" fmla="*/ 13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0" h="204">
                  <a:moveTo>
                    <a:pt x="0" y="198"/>
                  </a:moveTo>
                  <a:cubicBezTo>
                    <a:pt x="0" y="0"/>
                    <a:pt x="0" y="0"/>
                    <a:pt x="0" y="0"/>
                  </a:cubicBezTo>
                  <a:cubicBezTo>
                    <a:pt x="190" y="0"/>
                    <a:pt x="190" y="0"/>
                    <a:pt x="190" y="0"/>
                  </a:cubicBezTo>
                  <a:cubicBezTo>
                    <a:pt x="190" y="178"/>
                    <a:pt x="190" y="178"/>
                    <a:pt x="190" y="178"/>
                  </a:cubicBezTo>
                  <a:cubicBezTo>
                    <a:pt x="190" y="183"/>
                    <a:pt x="189" y="188"/>
                    <a:pt x="188" y="190"/>
                  </a:cubicBezTo>
                  <a:cubicBezTo>
                    <a:pt x="186" y="194"/>
                    <a:pt x="183" y="197"/>
                    <a:pt x="176" y="199"/>
                  </a:cubicBezTo>
                  <a:cubicBezTo>
                    <a:pt x="169" y="202"/>
                    <a:pt x="159" y="203"/>
                    <a:pt x="144" y="204"/>
                  </a:cubicBezTo>
                  <a:cubicBezTo>
                    <a:pt x="144" y="202"/>
                    <a:pt x="135" y="176"/>
                    <a:pt x="135" y="176"/>
                  </a:cubicBezTo>
                  <a:cubicBezTo>
                    <a:pt x="147" y="175"/>
                    <a:pt x="140" y="176"/>
                    <a:pt x="150" y="174"/>
                  </a:cubicBezTo>
                  <a:cubicBezTo>
                    <a:pt x="155" y="174"/>
                    <a:pt x="159" y="173"/>
                    <a:pt x="160" y="171"/>
                  </a:cubicBezTo>
                  <a:cubicBezTo>
                    <a:pt x="161" y="169"/>
                    <a:pt x="161" y="167"/>
                    <a:pt x="161" y="165"/>
                  </a:cubicBezTo>
                  <a:cubicBezTo>
                    <a:pt x="161" y="28"/>
                    <a:pt x="161" y="28"/>
                    <a:pt x="161" y="28"/>
                  </a:cubicBezTo>
                  <a:cubicBezTo>
                    <a:pt x="30" y="28"/>
                    <a:pt x="30" y="28"/>
                    <a:pt x="30" y="28"/>
                  </a:cubicBezTo>
                  <a:cubicBezTo>
                    <a:pt x="30" y="60"/>
                    <a:pt x="30" y="60"/>
                    <a:pt x="30" y="60"/>
                  </a:cubicBezTo>
                  <a:cubicBezTo>
                    <a:pt x="49" y="47"/>
                    <a:pt x="42" y="53"/>
                    <a:pt x="49" y="47"/>
                  </a:cubicBezTo>
                  <a:cubicBezTo>
                    <a:pt x="53" y="53"/>
                    <a:pt x="57" y="59"/>
                    <a:pt x="61" y="65"/>
                  </a:cubicBezTo>
                  <a:cubicBezTo>
                    <a:pt x="62" y="61"/>
                    <a:pt x="63" y="57"/>
                    <a:pt x="63" y="54"/>
                  </a:cubicBezTo>
                  <a:cubicBezTo>
                    <a:pt x="64" y="50"/>
                    <a:pt x="64" y="47"/>
                    <a:pt x="65" y="42"/>
                  </a:cubicBezTo>
                  <a:cubicBezTo>
                    <a:pt x="66" y="33"/>
                    <a:pt x="66" y="33"/>
                    <a:pt x="66" y="33"/>
                  </a:cubicBezTo>
                  <a:cubicBezTo>
                    <a:pt x="75" y="35"/>
                    <a:pt x="77" y="35"/>
                    <a:pt x="92" y="38"/>
                  </a:cubicBezTo>
                  <a:cubicBezTo>
                    <a:pt x="92" y="41"/>
                    <a:pt x="90" y="53"/>
                    <a:pt x="90" y="53"/>
                  </a:cubicBezTo>
                  <a:cubicBezTo>
                    <a:pt x="88" y="66"/>
                    <a:pt x="88" y="66"/>
                    <a:pt x="88" y="66"/>
                  </a:cubicBezTo>
                  <a:cubicBezTo>
                    <a:pt x="108" y="52"/>
                    <a:pt x="108" y="52"/>
                    <a:pt x="108" y="52"/>
                  </a:cubicBezTo>
                  <a:cubicBezTo>
                    <a:pt x="111" y="57"/>
                    <a:pt x="115" y="62"/>
                    <a:pt x="119" y="67"/>
                  </a:cubicBezTo>
                  <a:cubicBezTo>
                    <a:pt x="121" y="56"/>
                    <a:pt x="122" y="37"/>
                    <a:pt x="122" y="37"/>
                  </a:cubicBezTo>
                  <a:cubicBezTo>
                    <a:pt x="150" y="41"/>
                    <a:pt x="123" y="37"/>
                    <a:pt x="150" y="41"/>
                  </a:cubicBezTo>
                  <a:cubicBezTo>
                    <a:pt x="150" y="44"/>
                    <a:pt x="147" y="62"/>
                    <a:pt x="147" y="62"/>
                  </a:cubicBezTo>
                  <a:cubicBezTo>
                    <a:pt x="145" y="71"/>
                    <a:pt x="144" y="78"/>
                    <a:pt x="143" y="83"/>
                  </a:cubicBezTo>
                  <a:cubicBezTo>
                    <a:pt x="140" y="98"/>
                    <a:pt x="140" y="98"/>
                    <a:pt x="140" y="98"/>
                  </a:cubicBezTo>
                  <a:cubicBezTo>
                    <a:pt x="151" y="117"/>
                    <a:pt x="156" y="127"/>
                    <a:pt x="157" y="127"/>
                  </a:cubicBezTo>
                  <a:cubicBezTo>
                    <a:pt x="161" y="135"/>
                    <a:pt x="161" y="135"/>
                    <a:pt x="161" y="135"/>
                  </a:cubicBezTo>
                  <a:cubicBezTo>
                    <a:pt x="140" y="154"/>
                    <a:pt x="161" y="135"/>
                    <a:pt x="140" y="154"/>
                  </a:cubicBezTo>
                  <a:cubicBezTo>
                    <a:pt x="136" y="146"/>
                    <a:pt x="135" y="144"/>
                    <a:pt x="135" y="143"/>
                  </a:cubicBezTo>
                  <a:cubicBezTo>
                    <a:pt x="128" y="130"/>
                    <a:pt x="128" y="130"/>
                    <a:pt x="128" y="130"/>
                  </a:cubicBezTo>
                  <a:cubicBezTo>
                    <a:pt x="120" y="144"/>
                    <a:pt x="120" y="146"/>
                    <a:pt x="112" y="157"/>
                  </a:cubicBezTo>
                  <a:cubicBezTo>
                    <a:pt x="110" y="161"/>
                    <a:pt x="106" y="165"/>
                    <a:pt x="102" y="170"/>
                  </a:cubicBezTo>
                  <a:cubicBezTo>
                    <a:pt x="80" y="154"/>
                    <a:pt x="102" y="170"/>
                    <a:pt x="80" y="154"/>
                  </a:cubicBezTo>
                  <a:cubicBezTo>
                    <a:pt x="88" y="147"/>
                    <a:pt x="93" y="139"/>
                    <a:pt x="97" y="132"/>
                  </a:cubicBezTo>
                  <a:cubicBezTo>
                    <a:pt x="101" y="125"/>
                    <a:pt x="105" y="118"/>
                    <a:pt x="107" y="112"/>
                  </a:cubicBezTo>
                  <a:cubicBezTo>
                    <a:pt x="111" y="102"/>
                    <a:pt x="111" y="102"/>
                    <a:pt x="111" y="102"/>
                  </a:cubicBezTo>
                  <a:cubicBezTo>
                    <a:pt x="102" y="87"/>
                    <a:pt x="103" y="89"/>
                    <a:pt x="101" y="87"/>
                  </a:cubicBezTo>
                  <a:cubicBezTo>
                    <a:pt x="100" y="84"/>
                    <a:pt x="95" y="76"/>
                    <a:pt x="87" y="67"/>
                  </a:cubicBezTo>
                  <a:cubicBezTo>
                    <a:pt x="85" y="77"/>
                    <a:pt x="84" y="83"/>
                    <a:pt x="83" y="86"/>
                  </a:cubicBezTo>
                  <a:cubicBezTo>
                    <a:pt x="80" y="94"/>
                    <a:pt x="80" y="94"/>
                    <a:pt x="80" y="94"/>
                  </a:cubicBezTo>
                  <a:cubicBezTo>
                    <a:pt x="86" y="104"/>
                    <a:pt x="92" y="114"/>
                    <a:pt x="98" y="126"/>
                  </a:cubicBezTo>
                  <a:cubicBezTo>
                    <a:pt x="76" y="141"/>
                    <a:pt x="75" y="141"/>
                    <a:pt x="75" y="141"/>
                  </a:cubicBezTo>
                  <a:cubicBezTo>
                    <a:pt x="73" y="136"/>
                    <a:pt x="69" y="127"/>
                    <a:pt x="69" y="127"/>
                  </a:cubicBezTo>
                  <a:cubicBezTo>
                    <a:pt x="67" y="129"/>
                    <a:pt x="65" y="133"/>
                    <a:pt x="63" y="137"/>
                  </a:cubicBezTo>
                  <a:cubicBezTo>
                    <a:pt x="61" y="140"/>
                    <a:pt x="56" y="148"/>
                    <a:pt x="48" y="159"/>
                  </a:cubicBezTo>
                  <a:cubicBezTo>
                    <a:pt x="30" y="139"/>
                    <a:pt x="48" y="159"/>
                    <a:pt x="30" y="139"/>
                  </a:cubicBezTo>
                  <a:cubicBezTo>
                    <a:pt x="30" y="198"/>
                    <a:pt x="30" y="198"/>
                    <a:pt x="30" y="198"/>
                  </a:cubicBezTo>
                  <a:lnTo>
                    <a:pt x="0" y="198"/>
                  </a:lnTo>
                  <a:close/>
                  <a:moveTo>
                    <a:pt x="30" y="136"/>
                  </a:moveTo>
                  <a:cubicBezTo>
                    <a:pt x="35" y="130"/>
                    <a:pt x="39" y="124"/>
                    <a:pt x="43" y="119"/>
                  </a:cubicBezTo>
                  <a:cubicBezTo>
                    <a:pt x="46" y="114"/>
                    <a:pt x="49" y="106"/>
                    <a:pt x="52" y="97"/>
                  </a:cubicBezTo>
                  <a:cubicBezTo>
                    <a:pt x="43" y="83"/>
                    <a:pt x="38" y="75"/>
                    <a:pt x="36" y="72"/>
                  </a:cubicBezTo>
                  <a:cubicBezTo>
                    <a:pt x="30" y="64"/>
                    <a:pt x="30" y="64"/>
                    <a:pt x="30" y="64"/>
                  </a:cubicBezTo>
                  <a:lnTo>
                    <a:pt x="30" y="136"/>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16" name="Freeform 60"/>
            <p:cNvSpPr>
              <a:spLocks noEditPoints="1"/>
            </p:cNvSpPr>
            <p:nvPr/>
          </p:nvSpPr>
          <p:spPr bwMode="auto">
            <a:xfrm>
              <a:off x="1329069" y="3305911"/>
              <a:ext cx="166640" cy="167839"/>
            </a:xfrm>
            <a:custGeom>
              <a:avLst/>
              <a:gdLst>
                <a:gd name="T0" fmla="*/ 74 w 222"/>
                <a:gd name="T1" fmla="*/ 113 h 223"/>
                <a:gd name="T2" fmla="*/ 131 w 222"/>
                <a:gd name="T3" fmla="*/ 84 h 223"/>
                <a:gd name="T4" fmla="*/ 120 w 222"/>
                <a:gd name="T5" fmla="*/ 66 h 223"/>
                <a:gd name="T6" fmla="*/ 108 w 222"/>
                <a:gd name="T7" fmla="*/ 85 h 223"/>
                <a:gd name="T8" fmla="*/ 101 w 222"/>
                <a:gd name="T9" fmla="*/ 82 h 223"/>
                <a:gd name="T10" fmla="*/ 83 w 222"/>
                <a:gd name="T11" fmla="*/ 74 h 223"/>
                <a:gd name="T12" fmla="*/ 118 w 222"/>
                <a:gd name="T13" fmla="*/ 0 h 223"/>
                <a:gd name="T14" fmla="*/ 147 w 222"/>
                <a:gd name="T15" fmla="*/ 6 h 223"/>
                <a:gd name="T16" fmla="*/ 141 w 222"/>
                <a:gd name="T17" fmla="*/ 21 h 223"/>
                <a:gd name="T18" fmla="*/ 196 w 222"/>
                <a:gd name="T19" fmla="*/ 21 h 223"/>
                <a:gd name="T20" fmla="*/ 204 w 222"/>
                <a:gd name="T21" fmla="*/ 32 h 223"/>
                <a:gd name="T22" fmla="*/ 168 w 222"/>
                <a:gd name="T23" fmla="*/ 86 h 223"/>
                <a:gd name="T24" fmla="*/ 222 w 222"/>
                <a:gd name="T25" fmla="*/ 114 h 223"/>
                <a:gd name="T26" fmla="*/ 211 w 222"/>
                <a:gd name="T27" fmla="*/ 138 h 223"/>
                <a:gd name="T28" fmla="*/ 197 w 222"/>
                <a:gd name="T29" fmla="*/ 133 h 223"/>
                <a:gd name="T30" fmla="*/ 197 w 222"/>
                <a:gd name="T31" fmla="*/ 223 h 223"/>
                <a:gd name="T32" fmla="*/ 171 w 222"/>
                <a:gd name="T33" fmla="*/ 223 h 223"/>
                <a:gd name="T34" fmla="*/ 171 w 222"/>
                <a:gd name="T35" fmla="*/ 218 h 223"/>
                <a:gd name="T36" fmla="*/ 124 w 222"/>
                <a:gd name="T37" fmla="*/ 218 h 223"/>
                <a:gd name="T38" fmla="*/ 124 w 222"/>
                <a:gd name="T39" fmla="*/ 223 h 223"/>
                <a:gd name="T40" fmla="*/ 97 w 222"/>
                <a:gd name="T41" fmla="*/ 222 h 223"/>
                <a:gd name="T42" fmla="*/ 97 w 222"/>
                <a:gd name="T43" fmla="*/ 132 h 223"/>
                <a:gd name="T44" fmla="*/ 89 w 222"/>
                <a:gd name="T45" fmla="*/ 136 h 223"/>
                <a:gd name="T46" fmla="*/ 74 w 222"/>
                <a:gd name="T47" fmla="*/ 113 h 223"/>
                <a:gd name="T48" fmla="*/ 105 w 222"/>
                <a:gd name="T49" fmla="*/ 128 h 223"/>
                <a:gd name="T50" fmla="*/ 185 w 222"/>
                <a:gd name="T51" fmla="*/ 128 h 223"/>
                <a:gd name="T52" fmla="*/ 148 w 222"/>
                <a:gd name="T53" fmla="*/ 103 h 223"/>
                <a:gd name="T54" fmla="*/ 105 w 222"/>
                <a:gd name="T55" fmla="*/ 128 h 223"/>
                <a:gd name="T56" fmla="*/ 124 w 222"/>
                <a:gd name="T57" fmla="*/ 194 h 223"/>
                <a:gd name="T58" fmla="*/ 171 w 222"/>
                <a:gd name="T59" fmla="*/ 194 h 223"/>
                <a:gd name="T60" fmla="*/ 171 w 222"/>
                <a:gd name="T61" fmla="*/ 153 h 223"/>
                <a:gd name="T62" fmla="*/ 124 w 222"/>
                <a:gd name="T63" fmla="*/ 153 h 223"/>
                <a:gd name="T64" fmla="*/ 124 w 222"/>
                <a:gd name="T65" fmla="*/ 194 h 223"/>
                <a:gd name="T66" fmla="*/ 150 w 222"/>
                <a:gd name="T67" fmla="*/ 67 h 223"/>
                <a:gd name="T68" fmla="*/ 167 w 222"/>
                <a:gd name="T69" fmla="*/ 45 h 223"/>
                <a:gd name="T70" fmla="*/ 138 w 222"/>
                <a:gd name="T71" fmla="*/ 45 h 223"/>
                <a:gd name="T72" fmla="*/ 150 w 222"/>
                <a:gd name="T73" fmla="*/ 67 h 223"/>
                <a:gd name="T74" fmla="*/ 0 w 222"/>
                <a:gd name="T75" fmla="*/ 65 h 223"/>
                <a:gd name="T76" fmla="*/ 42 w 222"/>
                <a:gd name="T77" fmla="*/ 1 h 223"/>
                <a:gd name="T78" fmla="*/ 68 w 222"/>
                <a:gd name="T79" fmla="*/ 12 h 223"/>
                <a:gd name="T80" fmla="*/ 30 w 222"/>
                <a:gd name="T81" fmla="*/ 69 h 223"/>
                <a:gd name="T82" fmla="*/ 47 w 222"/>
                <a:gd name="T83" fmla="*/ 70 h 223"/>
                <a:gd name="T84" fmla="*/ 68 w 222"/>
                <a:gd name="T85" fmla="*/ 37 h 223"/>
                <a:gd name="T86" fmla="*/ 91 w 222"/>
                <a:gd name="T87" fmla="*/ 51 h 223"/>
                <a:gd name="T88" fmla="*/ 39 w 222"/>
                <a:gd name="T89" fmla="*/ 124 h 223"/>
                <a:gd name="T90" fmla="*/ 78 w 222"/>
                <a:gd name="T91" fmla="*/ 118 h 223"/>
                <a:gd name="T92" fmla="*/ 75 w 222"/>
                <a:gd name="T93" fmla="*/ 145 h 223"/>
                <a:gd name="T94" fmla="*/ 9 w 222"/>
                <a:gd name="T95" fmla="*/ 155 h 223"/>
                <a:gd name="T96" fmla="*/ 1 w 222"/>
                <a:gd name="T97" fmla="*/ 129 h 223"/>
                <a:gd name="T98" fmla="*/ 31 w 222"/>
                <a:gd name="T99" fmla="*/ 92 h 223"/>
                <a:gd name="T100" fmla="*/ 3 w 222"/>
                <a:gd name="T101" fmla="*/ 93 h 223"/>
                <a:gd name="T102" fmla="*/ 0 w 222"/>
                <a:gd name="T103" fmla="*/ 65 h 223"/>
                <a:gd name="T104" fmla="*/ 3 w 222"/>
                <a:gd name="T105" fmla="*/ 189 h 223"/>
                <a:gd name="T106" fmla="*/ 84 w 222"/>
                <a:gd name="T107" fmla="*/ 163 h 223"/>
                <a:gd name="T108" fmla="*/ 81 w 222"/>
                <a:gd name="T109" fmla="*/ 192 h 223"/>
                <a:gd name="T110" fmla="*/ 15 w 222"/>
                <a:gd name="T111" fmla="*/ 217 h 223"/>
                <a:gd name="T112" fmla="*/ 3 w 222"/>
                <a:gd name="T113" fmla="*/ 18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2" h="223">
                  <a:moveTo>
                    <a:pt x="74" y="113"/>
                  </a:moveTo>
                  <a:cubicBezTo>
                    <a:pt x="110" y="99"/>
                    <a:pt x="131" y="84"/>
                    <a:pt x="131" y="84"/>
                  </a:cubicBezTo>
                  <a:cubicBezTo>
                    <a:pt x="126" y="77"/>
                    <a:pt x="123" y="72"/>
                    <a:pt x="120" y="66"/>
                  </a:cubicBezTo>
                  <a:cubicBezTo>
                    <a:pt x="116" y="73"/>
                    <a:pt x="112" y="79"/>
                    <a:pt x="108" y="85"/>
                  </a:cubicBezTo>
                  <a:cubicBezTo>
                    <a:pt x="103" y="83"/>
                    <a:pt x="102" y="82"/>
                    <a:pt x="101" y="82"/>
                  </a:cubicBezTo>
                  <a:cubicBezTo>
                    <a:pt x="100" y="81"/>
                    <a:pt x="98" y="80"/>
                    <a:pt x="83" y="74"/>
                  </a:cubicBezTo>
                  <a:cubicBezTo>
                    <a:pt x="103" y="48"/>
                    <a:pt x="116" y="8"/>
                    <a:pt x="118" y="0"/>
                  </a:cubicBezTo>
                  <a:cubicBezTo>
                    <a:pt x="145" y="5"/>
                    <a:pt x="119" y="0"/>
                    <a:pt x="147" y="6"/>
                  </a:cubicBezTo>
                  <a:cubicBezTo>
                    <a:pt x="145" y="11"/>
                    <a:pt x="143" y="16"/>
                    <a:pt x="141" y="21"/>
                  </a:cubicBezTo>
                  <a:cubicBezTo>
                    <a:pt x="141" y="21"/>
                    <a:pt x="195" y="21"/>
                    <a:pt x="196" y="21"/>
                  </a:cubicBezTo>
                  <a:cubicBezTo>
                    <a:pt x="204" y="32"/>
                    <a:pt x="204" y="32"/>
                    <a:pt x="204" y="32"/>
                  </a:cubicBezTo>
                  <a:cubicBezTo>
                    <a:pt x="200" y="40"/>
                    <a:pt x="187" y="66"/>
                    <a:pt x="168" y="86"/>
                  </a:cubicBezTo>
                  <a:cubicBezTo>
                    <a:pt x="179" y="95"/>
                    <a:pt x="191" y="105"/>
                    <a:pt x="222" y="114"/>
                  </a:cubicBezTo>
                  <a:cubicBezTo>
                    <a:pt x="220" y="118"/>
                    <a:pt x="214" y="131"/>
                    <a:pt x="211" y="138"/>
                  </a:cubicBezTo>
                  <a:cubicBezTo>
                    <a:pt x="206" y="137"/>
                    <a:pt x="202" y="135"/>
                    <a:pt x="197" y="133"/>
                  </a:cubicBezTo>
                  <a:cubicBezTo>
                    <a:pt x="197" y="223"/>
                    <a:pt x="197" y="223"/>
                    <a:pt x="197" y="223"/>
                  </a:cubicBezTo>
                  <a:cubicBezTo>
                    <a:pt x="171" y="223"/>
                    <a:pt x="171" y="223"/>
                    <a:pt x="171" y="223"/>
                  </a:cubicBezTo>
                  <a:cubicBezTo>
                    <a:pt x="171" y="218"/>
                    <a:pt x="171" y="218"/>
                    <a:pt x="171" y="218"/>
                  </a:cubicBezTo>
                  <a:cubicBezTo>
                    <a:pt x="124" y="218"/>
                    <a:pt x="124" y="218"/>
                    <a:pt x="124" y="218"/>
                  </a:cubicBezTo>
                  <a:cubicBezTo>
                    <a:pt x="124" y="223"/>
                    <a:pt x="124" y="223"/>
                    <a:pt x="124" y="223"/>
                  </a:cubicBezTo>
                  <a:cubicBezTo>
                    <a:pt x="97" y="222"/>
                    <a:pt x="97" y="222"/>
                    <a:pt x="97" y="222"/>
                  </a:cubicBezTo>
                  <a:cubicBezTo>
                    <a:pt x="97" y="132"/>
                    <a:pt x="97" y="132"/>
                    <a:pt x="97" y="132"/>
                  </a:cubicBezTo>
                  <a:cubicBezTo>
                    <a:pt x="94" y="133"/>
                    <a:pt x="92" y="135"/>
                    <a:pt x="89" y="136"/>
                  </a:cubicBezTo>
                  <a:cubicBezTo>
                    <a:pt x="84" y="128"/>
                    <a:pt x="74" y="113"/>
                    <a:pt x="74" y="113"/>
                  </a:cubicBezTo>
                  <a:close/>
                  <a:moveTo>
                    <a:pt x="105" y="128"/>
                  </a:moveTo>
                  <a:cubicBezTo>
                    <a:pt x="185" y="128"/>
                    <a:pt x="185" y="128"/>
                    <a:pt x="185" y="128"/>
                  </a:cubicBezTo>
                  <a:cubicBezTo>
                    <a:pt x="166" y="119"/>
                    <a:pt x="148" y="103"/>
                    <a:pt x="148" y="103"/>
                  </a:cubicBezTo>
                  <a:cubicBezTo>
                    <a:pt x="134" y="112"/>
                    <a:pt x="120" y="121"/>
                    <a:pt x="105" y="128"/>
                  </a:cubicBezTo>
                  <a:close/>
                  <a:moveTo>
                    <a:pt x="124" y="194"/>
                  </a:moveTo>
                  <a:cubicBezTo>
                    <a:pt x="171" y="194"/>
                    <a:pt x="171" y="194"/>
                    <a:pt x="171" y="194"/>
                  </a:cubicBezTo>
                  <a:cubicBezTo>
                    <a:pt x="171" y="153"/>
                    <a:pt x="171" y="153"/>
                    <a:pt x="171" y="153"/>
                  </a:cubicBezTo>
                  <a:cubicBezTo>
                    <a:pt x="124" y="153"/>
                    <a:pt x="124" y="153"/>
                    <a:pt x="124" y="153"/>
                  </a:cubicBezTo>
                  <a:lnTo>
                    <a:pt x="124" y="194"/>
                  </a:lnTo>
                  <a:close/>
                  <a:moveTo>
                    <a:pt x="150" y="67"/>
                  </a:moveTo>
                  <a:cubicBezTo>
                    <a:pt x="153" y="64"/>
                    <a:pt x="162" y="54"/>
                    <a:pt x="167" y="45"/>
                  </a:cubicBezTo>
                  <a:cubicBezTo>
                    <a:pt x="138" y="45"/>
                    <a:pt x="138" y="45"/>
                    <a:pt x="138" y="45"/>
                  </a:cubicBezTo>
                  <a:cubicBezTo>
                    <a:pt x="144" y="59"/>
                    <a:pt x="146" y="61"/>
                    <a:pt x="150" y="67"/>
                  </a:cubicBezTo>
                  <a:close/>
                  <a:moveTo>
                    <a:pt x="0" y="65"/>
                  </a:moveTo>
                  <a:cubicBezTo>
                    <a:pt x="34" y="23"/>
                    <a:pt x="42" y="1"/>
                    <a:pt x="42" y="1"/>
                  </a:cubicBezTo>
                  <a:cubicBezTo>
                    <a:pt x="68" y="12"/>
                    <a:pt x="41" y="0"/>
                    <a:pt x="68" y="12"/>
                  </a:cubicBezTo>
                  <a:cubicBezTo>
                    <a:pt x="62" y="24"/>
                    <a:pt x="47" y="48"/>
                    <a:pt x="30" y="69"/>
                  </a:cubicBezTo>
                  <a:cubicBezTo>
                    <a:pt x="36" y="69"/>
                    <a:pt x="42" y="70"/>
                    <a:pt x="47" y="70"/>
                  </a:cubicBezTo>
                  <a:cubicBezTo>
                    <a:pt x="51" y="64"/>
                    <a:pt x="65" y="44"/>
                    <a:pt x="68" y="37"/>
                  </a:cubicBezTo>
                  <a:cubicBezTo>
                    <a:pt x="91" y="51"/>
                    <a:pt x="69" y="37"/>
                    <a:pt x="91" y="51"/>
                  </a:cubicBezTo>
                  <a:cubicBezTo>
                    <a:pt x="78" y="71"/>
                    <a:pt x="60" y="98"/>
                    <a:pt x="39" y="124"/>
                  </a:cubicBezTo>
                  <a:cubicBezTo>
                    <a:pt x="55" y="122"/>
                    <a:pt x="78" y="118"/>
                    <a:pt x="78" y="118"/>
                  </a:cubicBezTo>
                  <a:cubicBezTo>
                    <a:pt x="77" y="122"/>
                    <a:pt x="75" y="145"/>
                    <a:pt x="75" y="145"/>
                  </a:cubicBezTo>
                  <a:cubicBezTo>
                    <a:pt x="9" y="155"/>
                    <a:pt x="75" y="145"/>
                    <a:pt x="9" y="155"/>
                  </a:cubicBezTo>
                  <a:cubicBezTo>
                    <a:pt x="7" y="145"/>
                    <a:pt x="1" y="129"/>
                    <a:pt x="1" y="129"/>
                  </a:cubicBezTo>
                  <a:cubicBezTo>
                    <a:pt x="5" y="126"/>
                    <a:pt x="28" y="98"/>
                    <a:pt x="31" y="92"/>
                  </a:cubicBezTo>
                  <a:cubicBezTo>
                    <a:pt x="22" y="92"/>
                    <a:pt x="12" y="93"/>
                    <a:pt x="3" y="93"/>
                  </a:cubicBezTo>
                  <a:cubicBezTo>
                    <a:pt x="3" y="89"/>
                    <a:pt x="1" y="73"/>
                    <a:pt x="0" y="65"/>
                  </a:cubicBezTo>
                  <a:close/>
                  <a:moveTo>
                    <a:pt x="3" y="189"/>
                  </a:moveTo>
                  <a:cubicBezTo>
                    <a:pt x="15" y="186"/>
                    <a:pt x="72" y="168"/>
                    <a:pt x="84" y="163"/>
                  </a:cubicBezTo>
                  <a:cubicBezTo>
                    <a:pt x="82" y="191"/>
                    <a:pt x="81" y="192"/>
                    <a:pt x="81" y="192"/>
                  </a:cubicBezTo>
                  <a:cubicBezTo>
                    <a:pt x="74" y="194"/>
                    <a:pt x="19" y="215"/>
                    <a:pt x="15" y="217"/>
                  </a:cubicBezTo>
                  <a:cubicBezTo>
                    <a:pt x="14" y="214"/>
                    <a:pt x="8" y="198"/>
                    <a:pt x="3" y="189"/>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grpSp>
          <p:nvGrpSpPr>
            <p:cNvPr id="17" name="组合 157"/>
            <p:cNvGrpSpPr/>
            <p:nvPr/>
          </p:nvGrpSpPr>
          <p:grpSpPr>
            <a:xfrm>
              <a:off x="386701" y="3265720"/>
              <a:ext cx="362830" cy="326686"/>
              <a:chOff x="421537" y="3278338"/>
              <a:chExt cx="312900" cy="281730"/>
            </a:xfrm>
            <a:grpFill/>
          </p:grpSpPr>
          <p:sp>
            <p:nvSpPr>
              <p:cNvPr id="18" name="Freeform 5"/>
              <p:cNvSpPr>
                <a:spLocks/>
              </p:cNvSpPr>
              <p:nvPr/>
            </p:nvSpPr>
            <p:spPr bwMode="auto">
              <a:xfrm>
                <a:off x="531832" y="3291525"/>
                <a:ext cx="32369" cy="17983"/>
              </a:xfrm>
              <a:custGeom>
                <a:avLst/>
                <a:gdLst>
                  <a:gd name="T0" fmla="*/ 5 w 43"/>
                  <a:gd name="T1" fmla="*/ 17 h 23"/>
                  <a:gd name="T2" fmla="*/ 27 w 43"/>
                  <a:gd name="T3" fmla="*/ 4 h 23"/>
                  <a:gd name="T4" fmla="*/ 40 w 43"/>
                  <a:gd name="T5" fmla="*/ 5 h 23"/>
                  <a:gd name="T6" fmla="*/ 16 w 43"/>
                  <a:gd name="T7" fmla="*/ 19 h 23"/>
                  <a:gd name="T8" fmla="*/ 5 w 43"/>
                  <a:gd name="T9" fmla="*/ 17 h 23"/>
                </a:gdLst>
                <a:ahLst/>
                <a:cxnLst>
                  <a:cxn ang="0">
                    <a:pos x="T0" y="T1"/>
                  </a:cxn>
                  <a:cxn ang="0">
                    <a:pos x="T2" y="T3"/>
                  </a:cxn>
                  <a:cxn ang="0">
                    <a:pos x="T4" y="T5"/>
                  </a:cxn>
                  <a:cxn ang="0">
                    <a:pos x="T6" y="T7"/>
                  </a:cxn>
                  <a:cxn ang="0">
                    <a:pos x="T8" y="T9"/>
                  </a:cxn>
                </a:cxnLst>
                <a:rect l="0" t="0" r="r" b="b"/>
                <a:pathLst>
                  <a:path w="43" h="23">
                    <a:moveTo>
                      <a:pt x="5" y="17"/>
                    </a:moveTo>
                    <a:cubicBezTo>
                      <a:pt x="11" y="11"/>
                      <a:pt x="19" y="7"/>
                      <a:pt x="27" y="4"/>
                    </a:cubicBezTo>
                    <a:cubicBezTo>
                      <a:pt x="29" y="4"/>
                      <a:pt x="43" y="0"/>
                      <a:pt x="40" y="5"/>
                    </a:cubicBezTo>
                    <a:cubicBezTo>
                      <a:pt x="34" y="13"/>
                      <a:pt x="24" y="16"/>
                      <a:pt x="16" y="19"/>
                    </a:cubicBezTo>
                    <a:cubicBezTo>
                      <a:pt x="14" y="20"/>
                      <a:pt x="0" y="23"/>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19" name="Freeform 6"/>
              <p:cNvSpPr>
                <a:spLocks/>
              </p:cNvSpPr>
              <p:nvPr/>
            </p:nvSpPr>
            <p:spPr bwMode="auto">
              <a:xfrm>
                <a:off x="565400" y="3283133"/>
                <a:ext cx="32369" cy="16784"/>
              </a:xfrm>
              <a:custGeom>
                <a:avLst/>
                <a:gdLst>
                  <a:gd name="T0" fmla="*/ 3 w 43"/>
                  <a:gd name="T1" fmla="*/ 14 h 21"/>
                  <a:gd name="T2" fmla="*/ 25 w 43"/>
                  <a:gd name="T3" fmla="*/ 4 h 21"/>
                  <a:gd name="T4" fmla="*/ 43 w 43"/>
                  <a:gd name="T5" fmla="*/ 6 h 21"/>
                  <a:gd name="T6" fmla="*/ 19 w 43"/>
                  <a:gd name="T7" fmla="*/ 17 h 21"/>
                  <a:gd name="T8" fmla="*/ 3 w 43"/>
                  <a:gd name="T9" fmla="*/ 14 h 21"/>
                </a:gdLst>
                <a:ahLst/>
                <a:cxnLst>
                  <a:cxn ang="0">
                    <a:pos x="T0" y="T1"/>
                  </a:cxn>
                  <a:cxn ang="0">
                    <a:pos x="T2" y="T3"/>
                  </a:cxn>
                  <a:cxn ang="0">
                    <a:pos x="T4" y="T5"/>
                  </a:cxn>
                  <a:cxn ang="0">
                    <a:pos x="T6" y="T7"/>
                  </a:cxn>
                  <a:cxn ang="0">
                    <a:pos x="T8" y="T9"/>
                  </a:cxn>
                </a:cxnLst>
                <a:rect l="0" t="0" r="r" b="b"/>
                <a:pathLst>
                  <a:path w="43" h="21">
                    <a:moveTo>
                      <a:pt x="3" y="14"/>
                    </a:moveTo>
                    <a:cubicBezTo>
                      <a:pt x="8" y="8"/>
                      <a:pt x="17" y="6"/>
                      <a:pt x="25" y="4"/>
                    </a:cubicBezTo>
                    <a:cubicBezTo>
                      <a:pt x="29" y="3"/>
                      <a:pt x="43" y="0"/>
                      <a:pt x="43" y="6"/>
                    </a:cubicBezTo>
                    <a:cubicBezTo>
                      <a:pt x="39" y="14"/>
                      <a:pt x="26" y="16"/>
                      <a:pt x="19" y="17"/>
                    </a:cubicBezTo>
                    <a:cubicBezTo>
                      <a:pt x="16" y="18"/>
                      <a:pt x="0" y="21"/>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20" name="Freeform 7"/>
              <p:cNvSpPr>
                <a:spLocks/>
              </p:cNvSpPr>
              <p:nvPr/>
            </p:nvSpPr>
            <p:spPr bwMode="auto">
              <a:xfrm>
                <a:off x="603763" y="3280736"/>
                <a:ext cx="31170" cy="11989"/>
              </a:xfrm>
              <a:custGeom>
                <a:avLst/>
                <a:gdLst>
                  <a:gd name="T0" fmla="*/ 0 w 42"/>
                  <a:gd name="T1" fmla="*/ 9 h 16"/>
                  <a:gd name="T2" fmla="*/ 21 w 42"/>
                  <a:gd name="T3" fmla="*/ 2 h 16"/>
                  <a:gd name="T4" fmla="*/ 42 w 42"/>
                  <a:gd name="T5" fmla="*/ 6 h 16"/>
                  <a:gd name="T6" fmla="*/ 21 w 42"/>
                  <a:gd name="T7" fmla="*/ 14 h 16"/>
                  <a:gd name="T8" fmla="*/ 0 w 42"/>
                  <a:gd name="T9" fmla="*/ 9 h 16"/>
                </a:gdLst>
                <a:ahLst/>
                <a:cxnLst>
                  <a:cxn ang="0">
                    <a:pos x="T0" y="T1"/>
                  </a:cxn>
                  <a:cxn ang="0">
                    <a:pos x="T2" y="T3"/>
                  </a:cxn>
                  <a:cxn ang="0">
                    <a:pos x="T4" y="T5"/>
                  </a:cxn>
                  <a:cxn ang="0">
                    <a:pos x="T6" y="T7"/>
                  </a:cxn>
                  <a:cxn ang="0">
                    <a:pos x="T8" y="T9"/>
                  </a:cxn>
                </a:cxnLst>
                <a:rect l="0" t="0" r="r" b="b"/>
                <a:pathLst>
                  <a:path w="42" h="16">
                    <a:moveTo>
                      <a:pt x="0" y="9"/>
                    </a:moveTo>
                    <a:cubicBezTo>
                      <a:pt x="3" y="2"/>
                      <a:pt x="15" y="2"/>
                      <a:pt x="21" y="2"/>
                    </a:cubicBezTo>
                    <a:cubicBezTo>
                      <a:pt x="27" y="1"/>
                      <a:pt x="39" y="0"/>
                      <a:pt x="42" y="6"/>
                    </a:cubicBezTo>
                    <a:cubicBezTo>
                      <a:pt x="42" y="13"/>
                      <a:pt x="26" y="14"/>
                      <a:pt x="21" y="14"/>
                    </a:cubicBezTo>
                    <a:cubicBezTo>
                      <a:pt x="17" y="14"/>
                      <a:pt x="0" y="16"/>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21" name="Freeform 8"/>
              <p:cNvSpPr>
                <a:spLocks/>
              </p:cNvSpPr>
              <p:nvPr/>
            </p:nvSpPr>
            <p:spPr bwMode="auto">
              <a:xfrm>
                <a:off x="492270" y="3317900"/>
                <a:ext cx="28772" cy="22778"/>
              </a:xfrm>
              <a:custGeom>
                <a:avLst/>
                <a:gdLst>
                  <a:gd name="T0" fmla="*/ 4 w 39"/>
                  <a:gd name="T1" fmla="*/ 22 h 30"/>
                  <a:gd name="T2" fmla="*/ 26 w 39"/>
                  <a:gd name="T3" fmla="*/ 4 h 30"/>
                  <a:gd name="T4" fmla="*/ 35 w 39"/>
                  <a:gd name="T5" fmla="*/ 7 h 30"/>
                  <a:gd name="T6" fmla="*/ 10 w 39"/>
                  <a:gd name="T7" fmla="*/ 27 h 30"/>
                  <a:gd name="T8" fmla="*/ 4 w 39"/>
                  <a:gd name="T9" fmla="*/ 22 h 30"/>
                </a:gdLst>
                <a:ahLst/>
                <a:cxnLst>
                  <a:cxn ang="0">
                    <a:pos x="T0" y="T1"/>
                  </a:cxn>
                  <a:cxn ang="0">
                    <a:pos x="T2" y="T3"/>
                  </a:cxn>
                  <a:cxn ang="0">
                    <a:pos x="T4" y="T5"/>
                  </a:cxn>
                  <a:cxn ang="0">
                    <a:pos x="T6" y="T7"/>
                  </a:cxn>
                  <a:cxn ang="0">
                    <a:pos x="T8" y="T9"/>
                  </a:cxn>
                </a:cxnLst>
                <a:rect l="0" t="0" r="r" b="b"/>
                <a:pathLst>
                  <a:path w="39" h="30">
                    <a:moveTo>
                      <a:pt x="4" y="22"/>
                    </a:moveTo>
                    <a:cubicBezTo>
                      <a:pt x="10" y="14"/>
                      <a:pt x="18" y="8"/>
                      <a:pt x="26" y="4"/>
                    </a:cubicBezTo>
                    <a:cubicBezTo>
                      <a:pt x="31" y="2"/>
                      <a:pt x="39" y="0"/>
                      <a:pt x="35" y="7"/>
                    </a:cubicBezTo>
                    <a:cubicBezTo>
                      <a:pt x="29" y="16"/>
                      <a:pt x="20" y="22"/>
                      <a:pt x="10" y="27"/>
                    </a:cubicBezTo>
                    <a:cubicBezTo>
                      <a:pt x="5" y="30"/>
                      <a:pt x="0" y="28"/>
                      <a:pt x="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22" name="Freeform 9"/>
              <p:cNvSpPr>
                <a:spLocks/>
              </p:cNvSpPr>
              <p:nvPr/>
            </p:nvSpPr>
            <p:spPr bwMode="auto">
              <a:xfrm>
                <a:off x="519843" y="3305911"/>
                <a:ext cx="34767" cy="22778"/>
              </a:xfrm>
              <a:custGeom>
                <a:avLst/>
                <a:gdLst>
                  <a:gd name="T0" fmla="*/ 5 w 47"/>
                  <a:gd name="T1" fmla="*/ 21 h 30"/>
                  <a:gd name="T2" fmla="*/ 30 w 47"/>
                  <a:gd name="T3" fmla="*/ 4 h 30"/>
                  <a:gd name="T4" fmla="*/ 44 w 47"/>
                  <a:gd name="T5" fmla="*/ 8 h 30"/>
                  <a:gd name="T6" fmla="*/ 17 w 47"/>
                  <a:gd name="T7" fmla="*/ 27 h 30"/>
                  <a:gd name="T8" fmla="*/ 5 w 47"/>
                  <a:gd name="T9" fmla="*/ 21 h 30"/>
                </a:gdLst>
                <a:ahLst/>
                <a:cxnLst>
                  <a:cxn ang="0">
                    <a:pos x="T0" y="T1"/>
                  </a:cxn>
                  <a:cxn ang="0">
                    <a:pos x="T2" y="T3"/>
                  </a:cxn>
                  <a:cxn ang="0">
                    <a:pos x="T4" y="T5"/>
                  </a:cxn>
                  <a:cxn ang="0">
                    <a:pos x="T6" y="T7"/>
                  </a:cxn>
                  <a:cxn ang="0">
                    <a:pos x="T8" y="T9"/>
                  </a:cxn>
                </a:cxnLst>
                <a:rect l="0" t="0" r="r" b="b"/>
                <a:pathLst>
                  <a:path w="47" h="30">
                    <a:moveTo>
                      <a:pt x="5" y="21"/>
                    </a:moveTo>
                    <a:cubicBezTo>
                      <a:pt x="11" y="13"/>
                      <a:pt x="20" y="8"/>
                      <a:pt x="30" y="4"/>
                    </a:cubicBezTo>
                    <a:cubicBezTo>
                      <a:pt x="34" y="3"/>
                      <a:pt x="47" y="0"/>
                      <a:pt x="44" y="8"/>
                    </a:cubicBezTo>
                    <a:cubicBezTo>
                      <a:pt x="38" y="17"/>
                      <a:pt x="27" y="23"/>
                      <a:pt x="17" y="27"/>
                    </a:cubicBezTo>
                    <a:cubicBezTo>
                      <a:pt x="12" y="28"/>
                      <a:pt x="0" y="30"/>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23" name="Freeform 10"/>
              <p:cNvSpPr>
                <a:spLocks/>
              </p:cNvSpPr>
              <p:nvPr/>
            </p:nvSpPr>
            <p:spPr bwMode="auto">
              <a:xfrm>
                <a:off x="557008" y="3296321"/>
                <a:ext cx="37164" cy="20380"/>
              </a:xfrm>
              <a:custGeom>
                <a:avLst/>
                <a:gdLst>
                  <a:gd name="T0" fmla="*/ 3 w 50"/>
                  <a:gd name="T1" fmla="*/ 18 h 27"/>
                  <a:gd name="T2" fmla="*/ 30 w 50"/>
                  <a:gd name="T3" fmla="*/ 3 h 27"/>
                  <a:gd name="T4" fmla="*/ 50 w 50"/>
                  <a:gd name="T5" fmla="*/ 8 h 27"/>
                  <a:gd name="T6" fmla="*/ 22 w 50"/>
                  <a:gd name="T7" fmla="*/ 24 h 27"/>
                  <a:gd name="T8" fmla="*/ 3 w 50"/>
                  <a:gd name="T9" fmla="*/ 18 h 27"/>
                </a:gdLst>
                <a:ahLst/>
                <a:cxnLst>
                  <a:cxn ang="0">
                    <a:pos x="T0" y="T1"/>
                  </a:cxn>
                  <a:cxn ang="0">
                    <a:pos x="T2" y="T3"/>
                  </a:cxn>
                  <a:cxn ang="0">
                    <a:pos x="T4" y="T5"/>
                  </a:cxn>
                  <a:cxn ang="0">
                    <a:pos x="T6" y="T7"/>
                  </a:cxn>
                  <a:cxn ang="0">
                    <a:pos x="T8" y="T9"/>
                  </a:cxn>
                </a:cxnLst>
                <a:rect l="0" t="0" r="r" b="b"/>
                <a:pathLst>
                  <a:path w="50" h="27">
                    <a:moveTo>
                      <a:pt x="3" y="18"/>
                    </a:moveTo>
                    <a:cubicBezTo>
                      <a:pt x="9" y="9"/>
                      <a:pt x="20" y="5"/>
                      <a:pt x="30" y="3"/>
                    </a:cubicBezTo>
                    <a:cubicBezTo>
                      <a:pt x="35" y="2"/>
                      <a:pt x="50" y="0"/>
                      <a:pt x="50" y="8"/>
                    </a:cubicBezTo>
                    <a:cubicBezTo>
                      <a:pt x="46" y="19"/>
                      <a:pt x="31" y="22"/>
                      <a:pt x="22" y="24"/>
                    </a:cubicBezTo>
                    <a:cubicBezTo>
                      <a:pt x="17" y="25"/>
                      <a:pt x="0" y="27"/>
                      <a:pt x="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24" name="Freeform 11"/>
              <p:cNvSpPr>
                <a:spLocks/>
              </p:cNvSpPr>
              <p:nvPr/>
            </p:nvSpPr>
            <p:spPr bwMode="auto">
              <a:xfrm>
                <a:off x="601365" y="3292724"/>
                <a:ext cx="37164" cy="16784"/>
              </a:xfrm>
              <a:custGeom>
                <a:avLst/>
                <a:gdLst>
                  <a:gd name="T0" fmla="*/ 0 w 50"/>
                  <a:gd name="T1" fmla="*/ 12 h 22"/>
                  <a:gd name="T2" fmla="*/ 25 w 50"/>
                  <a:gd name="T3" fmla="*/ 1 h 22"/>
                  <a:gd name="T4" fmla="*/ 50 w 50"/>
                  <a:gd name="T5" fmla="*/ 9 h 22"/>
                  <a:gd name="T6" fmla="*/ 25 w 50"/>
                  <a:gd name="T7" fmla="*/ 22 h 22"/>
                  <a:gd name="T8" fmla="*/ 0 w 50"/>
                  <a:gd name="T9" fmla="*/ 12 h 22"/>
                </a:gdLst>
                <a:ahLst/>
                <a:cxnLst>
                  <a:cxn ang="0">
                    <a:pos x="T0" y="T1"/>
                  </a:cxn>
                  <a:cxn ang="0">
                    <a:pos x="T2" y="T3"/>
                  </a:cxn>
                  <a:cxn ang="0">
                    <a:pos x="T4" y="T5"/>
                  </a:cxn>
                  <a:cxn ang="0">
                    <a:pos x="T6" y="T7"/>
                  </a:cxn>
                  <a:cxn ang="0">
                    <a:pos x="T8" y="T9"/>
                  </a:cxn>
                </a:cxnLst>
                <a:rect l="0" t="0" r="r" b="b"/>
                <a:pathLst>
                  <a:path w="50" h="22">
                    <a:moveTo>
                      <a:pt x="0" y="12"/>
                    </a:moveTo>
                    <a:cubicBezTo>
                      <a:pt x="3" y="3"/>
                      <a:pt x="17" y="1"/>
                      <a:pt x="25" y="1"/>
                    </a:cubicBezTo>
                    <a:cubicBezTo>
                      <a:pt x="33" y="0"/>
                      <a:pt x="47" y="0"/>
                      <a:pt x="50" y="9"/>
                    </a:cubicBezTo>
                    <a:cubicBezTo>
                      <a:pt x="50" y="19"/>
                      <a:pt x="32" y="21"/>
                      <a:pt x="25" y="22"/>
                    </a:cubicBezTo>
                    <a:cubicBezTo>
                      <a:pt x="18" y="22"/>
                      <a:pt x="0" y="22"/>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25" name="Freeform 12"/>
              <p:cNvSpPr>
                <a:spLocks/>
              </p:cNvSpPr>
              <p:nvPr/>
            </p:nvSpPr>
            <p:spPr bwMode="auto">
              <a:xfrm>
                <a:off x="477883" y="3340678"/>
                <a:ext cx="28772" cy="29971"/>
              </a:xfrm>
              <a:custGeom>
                <a:avLst/>
                <a:gdLst>
                  <a:gd name="T0" fmla="*/ 3 w 37"/>
                  <a:gd name="T1" fmla="*/ 26 h 40"/>
                  <a:gd name="T2" fmla="*/ 26 w 37"/>
                  <a:gd name="T3" fmla="*/ 3 h 40"/>
                  <a:gd name="T4" fmla="*/ 34 w 37"/>
                  <a:gd name="T5" fmla="*/ 11 h 40"/>
                  <a:gd name="T6" fmla="*/ 9 w 37"/>
                  <a:gd name="T7" fmla="*/ 37 h 40"/>
                  <a:gd name="T8" fmla="*/ 3 w 37"/>
                  <a:gd name="T9" fmla="*/ 26 h 40"/>
                </a:gdLst>
                <a:ahLst/>
                <a:cxnLst>
                  <a:cxn ang="0">
                    <a:pos x="T0" y="T1"/>
                  </a:cxn>
                  <a:cxn ang="0">
                    <a:pos x="T2" y="T3"/>
                  </a:cxn>
                  <a:cxn ang="0">
                    <a:pos x="T4" y="T5"/>
                  </a:cxn>
                  <a:cxn ang="0">
                    <a:pos x="T6" y="T7"/>
                  </a:cxn>
                  <a:cxn ang="0">
                    <a:pos x="T8" y="T9"/>
                  </a:cxn>
                </a:cxnLst>
                <a:rect l="0" t="0" r="r" b="b"/>
                <a:pathLst>
                  <a:path w="37" h="40">
                    <a:moveTo>
                      <a:pt x="3" y="26"/>
                    </a:moveTo>
                    <a:cubicBezTo>
                      <a:pt x="8" y="16"/>
                      <a:pt x="16" y="8"/>
                      <a:pt x="26" y="3"/>
                    </a:cubicBezTo>
                    <a:cubicBezTo>
                      <a:pt x="33" y="0"/>
                      <a:pt x="37" y="4"/>
                      <a:pt x="34" y="11"/>
                    </a:cubicBezTo>
                    <a:cubicBezTo>
                      <a:pt x="29" y="22"/>
                      <a:pt x="20" y="31"/>
                      <a:pt x="9" y="37"/>
                    </a:cubicBezTo>
                    <a:cubicBezTo>
                      <a:pt x="1" y="40"/>
                      <a:pt x="0" y="32"/>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26" name="Freeform 13"/>
              <p:cNvSpPr>
                <a:spLocks/>
              </p:cNvSpPr>
              <p:nvPr/>
            </p:nvSpPr>
            <p:spPr bwMode="auto">
              <a:xfrm>
                <a:off x="506656" y="3327491"/>
                <a:ext cx="38363" cy="29971"/>
              </a:xfrm>
              <a:custGeom>
                <a:avLst/>
                <a:gdLst>
                  <a:gd name="T0" fmla="*/ 4 w 50"/>
                  <a:gd name="T1" fmla="*/ 25 h 39"/>
                  <a:gd name="T2" fmla="*/ 31 w 50"/>
                  <a:gd name="T3" fmla="*/ 2 h 39"/>
                  <a:gd name="T4" fmla="*/ 47 w 50"/>
                  <a:gd name="T5" fmla="*/ 11 h 39"/>
                  <a:gd name="T6" fmla="*/ 17 w 50"/>
                  <a:gd name="T7" fmla="*/ 37 h 39"/>
                  <a:gd name="T8" fmla="*/ 4 w 50"/>
                  <a:gd name="T9" fmla="*/ 25 h 39"/>
                </a:gdLst>
                <a:ahLst/>
                <a:cxnLst>
                  <a:cxn ang="0">
                    <a:pos x="T0" y="T1"/>
                  </a:cxn>
                  <a:cxn ang="0">
                    <a:pos x="T2" y="T3"/>
                  </a:cxn>
                  <a:cxn ang="0">
                    <a:pos x="T4" y="T5"/>
                  </a:cxn>
                  <a:cxn ang="0">
                    <a:pos x="T6" y="T7"/>
                  </a:cxn>
                  <a:cxn ang="0">
                    <a:pos x="T8" y="T9"/>
                  </a:cxn>
                </a:cxnLst>
                <a:rect l="0" t="0" r="r" b="b"/>
                <a:pathLst>
                  <a:path w="50" h="39">
                    <a:moveTo>
                      <a:pt x="4" y="25"/>
                    </a:moveTo>
                    <a:cubicBezTo>
                      <a:pt x="9" y="14"/>
                      <a:pt x="20" y="7"/>
                      <a:pt x="31" y="2"/>
                    </a:cubicBezTo>
                    <a:cubicBezTo>
                      <a:pt x="39" y="0"/>
                      <a:pt x="50" y="1"/>
                      <a:pt x="47" y="11"/>
                    </a:cubicBezTo>
                    <a:cubicBezTo>
                      <a:pt x="41" y="24"/>
                      <a:pt x="29" y="32"/>
                      <a:pt x="17" y="37"/>
                    </a:cubicBezTo>
                    <a:cubicBezTo>
                      <a:pt x="8" y="39"/>
                      <a:pt x="0" y="3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27" name="Freeform 14"/>
              <p:cNvSpPr>
                <a:spLocks/>
              </p:cNvSpPr>
              <p:nvPr/>
            </p:nvSpPr>
            <p:spPr bwMode="auto">
              <a:xfrm>
                <a:off x="464696" y="3369451"/>
                <a:ext cx="27574" cy="38363"/>
              </a:xfrm>
              <a:custGeom>
                <a:avLst/>
                <a:gdLst>
                  <a:gd name="T0" fmla="*/ 2 w 36"/>
                  <a:gd name="T1" fmla="*/ 31 h 51"/>
                  <a:gd name="T2" fmla="*/ 25 w 36"/>
                  <a:gd name="T3" fmla="*/ 4 h 51"/>
                  <a:gd name="T4" fmla="*/ 34 w 36"/>
                  <a:gd name="T5" fmla="*/ 19 h 51"/>
                  <a:gd name="T6" fmla="*/ 10 w 36"/>
                  <a:gd name="T7" fmla="*/ 49 h 51"/>
                  <a:gd name="T8" fmla="*/ 2 w 36"/>
                  <a:gd name="T9" fmla="*/ 31 h 51"/>
                </a:gdLst>
                <a:ahLst/>
                <a:cxnLst>
                  <a:cxn ang="0">
                    <a:pos x="T0" y="T1"/>
                  </a:cxn>
                  <a:cxn ang="0">
                    <a:pos x="T2" y="T3"/>
                  </a:cxn>
                  <a:cxn ang="0">
                    <a:pos x="T4" y="T5"/>
                  </a:cxn>
                  <a:cxn ang="0">
                    <a:pos x="T6" y="T7"/>
                  </a:cxn>
                  <a:cxn ang="0">
                    <a:pos x="T8" y="T9"/>
                  </a:cxn>
                </a:cxnLst>
                <a:rect l="0" t="0" r="r" b="b"/>
                <a:pathLst>
                  <a:path w="36" h="51">
                    <a:moveTo>
                      <a:pt x="2" y="31"/>
                    </a:moveTo>
                    <a:cubicBezTo>
                      <a:pt x="6" y="20"/>
                      <a:pt x="14" y="10"/>
                      <a:pt x="25" y="4"/>
                    </a:cubicBezTo>
                    <a:cubicBezTo>
                      <a:pt x="35" y="0"/>
                      <a:pt x="36" y="11"/>
                      <a:pt x="34" y="19"/>
                    </a:cubicBezTo>
                    <a:cubicBezTo>
                      <a:pt x="30" y="31"/>
                      <a:pt x="22" y="44"/>
                      <a:pt x="10" y="49"/>
                    </a:cubicBezTo>
                    <a:cubicBezTo>
                      <a:pt x="0" y="51"/>
                      <a:pt x="0" y="38"/>
                      <a:pt x="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28" name="Freeform 15"/>
              <p:cNvSpPr>
                <a:spLocks/>
              </p:cNvSpPr>
              <p:nvPr/>
            </p:nvSpPr>
            <p:spPr bwMode="auto">
              <a:xfrm>
                <a:off x="494667" y="3358661"/>
                <a:ext cx="38363" cy="39562"/>
              </a:xfrm>
              <a:custGeom>
                <a:avLst/>
                <a:gdLst>
                  <a:gd name="T0" fmla="*/ 3 w 51"/>
                  <a:gd name="T1" fmla="*/ 31 h 53"/>
                  <a:gd name="T2" fmla="*/ 31 w 51"/>
                  <a:gd name="T3" fmla="*/ 3 h 53"/>
                  <a:gd name="T4" fmla="*/ 49 w 51"/>
                  <a:gd name="T5" fmla="*/ 19 h 53"/>
                  <a:gd name="T6" fmla="*/ 18 w 51"/>
                  <a:gd name="T7" fmla="*/ 51 h 53"/>
                  <a:gd name="T8" fmla="*/ 3 w 51"/>
                  <a:gd name="T9" fmla="*/ 31 h 53"/>
                </a:gdLst>
                <a:ahLst/>
                <a:cxnLst>
                  <a:cxn ang="0">
                    <a:pos x="T0" y="T1"/>
                  </a:cxn>
                  <a:cxn ang="0">
                    <a:pos x="T2" y="T3"/>
                  </a:cxn>
                  <a:cxn ang="0">
                    <a:pos x="T4" y="T5"/>
                  </a:cxn>
                  <a:cxn ang="0">
                    <a:pos x="T6" y="T7"/>
                  </a:cxn>
                  <a:cxn ang="0">
                    <a:pos x="T8" y="T9"/>
                  </a:cxn>
                </a:cxnLst>
                <a:rect l="0" t="0" r="r" b="b"/>
                <a:pathLst>
                  <a:path w="51" h="53">
                    <a:moveTo>
                      <a:pt x="3" y="31"/>
                    </a:moveTo>
                    <a:cubicBezTo>
                      <a:pt x="8" y="18"/>
                      <a:pt x="18" y="7"/>
                      <a:pt x="31" y="3"/>
                    </a:cubicBezTo>
                    <a:cubicBezTo>
                      <a:pt x="43" y="0"/>
                      <a:pt x="51" y="7"/>
                      <a:pt x="49" y="19"/>
                    </a:cubicBezTo>
                    <a:cubicBezTo>
                      <a:pt x="44" y="34"/>
                      <a:pt x="33" y="46"/>
                      <a:pt x="18" y="51"/>
                    </a:cubicBezTo>
                    <a:cubicBezTo>
                      <a:pt x="6" y="53"/>
                      <a:pt x="0" y="42"/>
                      <a:pt x="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29" name="Freeform 16"/>
              <p:cNvSpPr>
                <a:spLocks/>
              </p:cNvSpPr>
              <p:nvPr/>
            </p:nvSpPr>
            <p:spPr bwMode="auto">
              <a:xfrm>
                <a:off x="455105" y="3410212"/>
                <a:ext cx="25176" cy="41960"/>
              </a:xfrm>
              <a:custGeom>
                <a:avLst/>
                <a:gdLst>
                  <a:gd name="T0" fmla="*/ 2 w 34"/>
                  <a:gd name="T1" fmla="*/ 32 h 56"/>
                  <a:gd name="T2" fmla="*/ 21 w 34"/>
                  <a:gd name="T3" fmla="*/ 3 h 56"/>
                  <a:gd name="T4" fmla="*/ 33 w 34"/>
                  <a:gd name="T5" fmla="*/ 25 h 56"/>
                  <a:gd name="T6" fmla="*/ 12 w 34"/>
                  <a:gd name="T7" fmla="*/ 56 h 56"/>
                  <a:gd name="T8" fmla="*/ 2 w 34"/>
                  <a:gd name="T9" fmla="*/ 32 h 56"/>
                </a:gdLst>
                <a:ahLst/>
                <a:cxnLst>
                  <a:cxn ang="0">
                    <a:pos x="T0" y="T1"/>
                  </a:cxn>
                  <a:cxn ang="0">
                    <a:pos x="T2" y="T3"/>
                  </a:cxn>
                  <a:cxn ang="0">
                    <a:pos x="T4" y="T5"/>
                  </a:cxn>
                  <a:cxn ang="0">
                    <a:pos x="T6" y="T7"/>
                  </a:cxn>
                  <a:cxn ang="0">
                    <a:pos x="T8" y="T9"/>
                  </a:cxn>
                </a:cxnLst>
                <a:rect l="0" t="0" r="r" b="b"/>
                <a:pathLst>
                  <a:path w="34" h="56">
                    <a:moveTo>
                      <a:pt x="2" y="32"/>
                    </a:moveTo>
                    <a:cubicBezTo>
                      <a:pt x="4" y="21"/>
                      <a:pt x="10" y="7"/>
                      <a:pt x="21" y="3"/>
                    </a:cubicBezTo>
                    <a:cubicBezTo>
                      <a:pt x="33" y="0"/>
                      <a:pt x="34" y="17"/>
                      <a:pt x="33" y="25"/>
                    </a:cubicBezTo>
                    <a:cubicBezTo>
                      <a:pt x="31" y="37"/>
                      <a:pt x="25" y="53"/>
                      <a:pt x="12" y="56"/>
                    </a:cubicBezTo>
                    <a:cubicBezTo>
                      <a:pt x="1" y="56"/>
                      <a:pt x="0" y="40"/>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30" name="Freeform 17"/>
              <p:cNvSpPr>
                <a:spLocks/>
              </p:cNvSpPr>
              <p:nvPr/>
            </p:nvSpPr>
            <p:spPr bwMode="auto">
              <a:xfrm>
                <a:off x="485076" y="3401820"/>
                <a:ext cx="37164" cy="46755"/>
              </a:xfrm>
              <a:custGeom>
                <a:avLst/>
                <a:gdLst>
                  <a:gd name="T0" fmla="*/ 1 w 50"/>
                  <a:gd name="T1" fmla="*/ 35 h 62"/>
                  <a:gd name="T2" fmla="*/ 28 w 50"/>
                  <a:gd name="T3" fmla="*/ 2 h 62"/>
                  <a:gd name="T4" fmla="*/ 49 w 50"/>
                  <a:gd name="T5" fmla="*/ 27 h 62"/>
                  <a:gd name="T6" fmla="*/ 20 w 50"/>
                  <a:gd name="T7" fmla="*/ 62 h 62"/>
                  <a:gd name="T8" fmla="*/ 1 w 50"/>
                  <a:gd name="T9" fmla="*/ 35 h 62"/>
                </a:gdLst>
                <a:ahLst/>
                <a:cxnLst>
                  <a:cxn ang="0">
                    <a:pos x="T0" y="T1"/>
                  </a:cxn>
                  <a:cxn ang="0">
                    <a:pos x="T2" y="T3"/>
                  </a:cxn>
                  <a:cxn ang="0">
                    <a:pos x="T4" y="T5"/>
                  </a:cxn>
                  <a:cxn ang="0">
                    <a:pos x="T6" y="T7"/>
                  </a:cxn>
                  <a:cxn ang="0">
                    <a:pos x="T8" y="T9"/>
                  </a:cxn>
                </a:cxnLst>
                <a:rect l="0" t="0" r="r" b="b"/>
                <a:pathLst>
                  <a:path w="50" h="62">
                    <a:moveTo>
                      <a:pt x="1" y="35"/>
                    </a:moveTo>
                    <a:cubicBezTo>
                      <a:pt x="4" y="20"/>
                      <a:pt x="14" y="6"/>
                      <a:pt x="28" y="2"/>
                    </a:cubicBezTo>
                    <a:cubicBezTo>
                      <a:pt x="43" y="0"/>
                      <a:pt x="50" y="14"/>
                      <a:pt x="49" y="27"/>
                    </a:cubicBezTo>
                    <a:cubicBezTo>
                      <a:pt x="47" y="43"/>
                      <a:pt x="36" y="59"/>
                      <a:pt x="20" y="62"/>
                    </a:cubicBezTo>
                    <a:cubicBezTo>
                      <a:pt x="5" y="62"/>
                      <a:pt x="0" y="47"/>
                      <a:pt x="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31" name="Freeform 18"/>
              <p:cNvSpPr>
                <a:spLocks/>
              </p:cNvSpPr>
              <p:nvPr/>
            </p:nvSpPr>
            <p:spPr bwMode="auto">
              <a:xfrm>
                <a:off x="529434" y="3394626"/>
                <a:ext cx="49153" cy="51551"/>
              </a:xfrm>
              <a:custGeom>
                <a:avLst/>
                <a:gdLst>
                  <a:gd name="T0" fmla="*/ 1 w 65"/>
                  <a:gd name="T1" fmla="*/ 36 h 68"/>
                  <a:gd name="T2" fmla="*/ 35 w 65"/>
                  <a:gd name="T3" fmla="*/ 1 h 68"/>
                  <a:gd name="T4" fmla="*/ 65 w 65"/>
                  <a:gd name="T5" fmla="*/ 30 h 68"/>
                  <a:gd name="T6" fmla="*/ 29 w 65"/>
                  <a:gd name="T7" fmla="*/ 66 h 68"/>
                  <a:gd name="T8" fmla="*/ 1 w 65"/>
                  <a:gd name="T9" fmla="*/ 36 h 68"/>
                </a:gdLst>
                <a:ahLst/>
                <a:cxnLst>
                  <a:cxn ang="0">
                    <a:pos x="T0" y="T1"/>
                  </a:cxn>
                  <a:cxn ang="0">
                    <a:pos x="T2" y="T3"/>
                  </a:cxn>
                  <a:cxn ang="0">
                    <a:pos x="T4" y="T5"/>
                  </a:cxn>
                  <a:cxn ang="0">
                    <a:pos x="T6" y="T7"/>
                  </a:cxn>
                  <a:cxn ang="0">
                    <a:pos x="T8" y="T9"/>
                  </a:cxn>
                </a:cxnLst>
                <a:rect l="0" t="0" r="r" b="b"/>
                <a:pathLst>
                  <a:path w="65" h="68">
                    <a:moveTo>
                      <a:pt x="1" y="36"/>
                    </a:moveTo>
                    <a:cubicBezTo>
                      <a:pt x="4" y="18"/>
                      <a:pt x="18" y="4"/>
                      <a:pt x="35" y="1"/>
                    </a:cubicBezTo>
                    <a:cubicBezTo>
                      <a:pt x="52" y="0"/>
                      <a:pt x="65" y="13"/>
                      <a:pt x="65" y="30"/>
                    </a:cubicBezTo>
                    <a:cubicBezTo>
                      <a:pt x="63" y="48"/>
                      <a:pt x="48" y="65"/>
                      <a:pt x="29" y="66"/>
                    </a:cubicBezTo>
                    <a:cubicBezTo>
                      <a:pt x="12" y="68"/>
                      <a:pt x="0" y="52"/>
                      <a:pt x="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32" name="Freeform 19"/>
              <p:cNvSpPr>
                <a:spLocks/>
              </p:cNvSpPr>
              <p:nvPr/>
            </p:nvSpPr>
            <p:spPr bwMode="auto">
              <a:xfrm>
                <a:off x="585780" y="3391030"/>
                <a:ext cx="53948" cy="51551"/>
              </a:xfrm>
              <a:custGeom>
                <a:avLst/>
                <a:gdLst>
                  <a:gd name="T0" fmla="*/ 1 w 72"/>
                  <a:gd name="T1" fmla="*/ 34 h 68"/>
                  <a:gd name="T2" fmla="*/ 37 w 72"/>
                  <a:gd name="T3" fmla="*/ 0 h 68"/>
                  <a:gd name="T4" fmla="*/ 72 w 72"/>
                  <a:gd name="T5" fmla="*/ 32 h 68"/>
                  <a:gd name="T6" fmla="*/ 35 w 72"/>
                  <a:gd name="T7" fmla="*/ 68 h 68"/>
                  <a:gd name="T8" fmla="*/ 1 w 72"/>
                  <a:gd name="T9" fmla="*/ 34 h 68"/>
                </a:gdLst>
                <a:ahLst/>
                <a:cxnLst>
                  <a:cxn ang="0">
                    <a:pos x="T0" y="T1"/>
                  </a:cxn>
                  <a:cxn ang="0">
                    <a:pos x="T2" y="T3"/>
                  </a:cxn>
                  <a:cxn ang="0">
                    <a:pos x="T4" y="T5"/>
                  </a:cxn>
                  <a:cxn ang="0">
                    <a:pos x="T6" y="T7"/>
                  </a:cxn>
                  <a:cxn ang="0">
                    <a:pos x="T8" y="T9"/>
                  </a:cxn>
                </a:cxnLst>
                <a:rect l="0" t="0" r="r" b="b"/>
                <a:pathLst>
                  <a:path w="72" h="68">
                    <a:moveTo>
                      <a:pt x="1" y="34"/>
                    </a:moveTo>
                    <a:cubicBezTo>
                      <a:pt x="2" y="15"/>
                      <a:pt x="20" y="2"/>
                      <a:pt x="37" y="0"/>
                    </a:cubicBezTo>
                    <a:cubicBezTo>
                      <a:pt x="56" y="0"/>
                      <a:pt x="72" y="13"/>
                      <a:pt x="72" y="32"/>
                    </a:cubicBezTo>
                    <a:cubicBezTo>
                      <a:pt x="71" y="51"/>
                      <a:pt x="54" y="67"/>
                      <a:pt x="35" y="68"/>
                    </a:cubicBezTo>
                    <a:cubicBezTo>
                      <a:pt x="17" y="68"/>
                      <a:pt x="0" y="53"/>
                      <a:pt x="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33" name="Freeform 20"/>
              <p:cNvSpPr>
                <a:spLocks/>
              </p:cNvSpPr>
              <p:nvPr/>
            </p:nvSpPr>
            <p:spPr bwMode="auto">
              <a:xfrm>
                <a:off x="481480" y="3456967"/>
                <a:ext cx="37164" cy="47954"/>
              </a:xfrm>
              <a:custGeom>
                <a:avLst/>
                <a:gdLst>
                  <a:gd name="T0" fmla="*/ 0 w 49"/>
                  <a:gd name="T1" fmla="*/ 32 h 64"/>
                  <a:gd name="T2" fmla="*/ 24 w 49"/>
                  <a:gd name="T3" fmla="*/ 0 h 64"/>
                  <a:gd name="T4" fmla="*/ 49 w 49"/>
                  <a:gd name="T5" fmla="*/ 32 h 64"/>
                  <a:gd name="T6" fmla="*/ 23 w 49"/>
                  <a:gd name="T7" fmla="*/ 64 h 64"/>
                  <a:gd name="T8" fmla="*/ 0 w 49"/>
                  <a:gd name="T9" fmla="*/ 32 h 64"/>
                </a:gdLst>
                <a:ahLst/>
                <a:cxnLst>
                  <a:cxn ang="0">
                    <a:pos x="T0" y="T1"/>
                  </a:cxn>
                  <a:cxn ang="0">
                    <a:pos x="T2" y="T3"/>
                  </a:cxn>
                  <a:cxn ang="0">
                    <a:pos x="T4" y="T5"/>
                  </a:cxn>
                  <a:cxn ang="0">
                    <a:pos x="T6" y="T7"/>
                  </a:cxn>
                  <a:cxn ang="0">
                    <a:pos x="T8" y="T9"/>
                  </a:cxn>
                </a:cxnLst>
                <a:rect l="0" t="0" r="r" b="b"/>
                <a:pathLst>
                  <a:path w="49" h="64">
                    <a:moveTo>
                      <a:pt x="0" y="32"/>
                    </a:moveTo>
                    <a:cubicBezTo>
                      <a:pt x="1" y="18"/>
                      <a:pt x="9" y="3"/>
                      <a:pt x="24" y="0"/>
                    </a:cubicBezTo>
                    <a:cubicBezTo>
                      <a:pt x="41" y="1"/>
                      <a:pt x="48" y="17"/>
                      <a:pt x="49" y="32"/>
                    </a:cubicBezTo>
                    <a:cubicBezTo>
                      <a:pt x="48" y="46"/>
                      <a:pt x="39" y="63"/>
                      <a:pt x="23" y="64"/>
                    </a:cubicBezTo>
                    <a:cubicBezTo>
                      <a:pt x="8" y="61"/>
                      <a:pt x="1" y="46"/>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34" name="Freeform 21"/>
              <p:cNvSpPr>
                <a:spLocks/>
              </p:cNvSpPr>
              <p:nvPr/>
            </p:nvSpPr>
            <p:spPr bwMode="auto">
              <a:xfrm>
                <a:off x="527036" y="3454569"/>
                <a:ext cx="47954" cy="50352"/>
              </a:xfrm>
              <a:custGeom>
                <a:avLst/>
                <a:gdLst>
                  <a:gd name="T0" fmla="*/ 0 w 63"/>
                  <a:gd name="T1" fmla="*/ 35 h 67"/>
                  <a:gd name="T2" fmla="*/ 31 w 63"/>
                  <a:gd name="T3" fmla="*/ 0 h 67"/>
                  <a:gd name="T4" fmla="*/ 63 w 63"/>
                  <a:gd name="T5" fmla="*/ 33 h 67"/>
                  <a:gd name="T6" fmla="*/ 30 w 63"/>
                  <a:gd name="T7" fmla="*/ 67 h 67"/>
                  <a:gd name="T8" fmla="*/ 0 w 63"/>
                  <a:gd name="T9" fmla="*/ 35 h 67"/>
                </a:gdLst>
                <a:ahLst/>
                <a:cxnLst>
                  <a:cxn ang="0">
                    <a:pos x="T0" y="T1"/>
                  </a:cxn>
                  <a:cxn ang="0">
                    <a:pos x="T2" y="T3"/>
                  </a:cxn>
                  <a:cxn ang="0">
                    <a:pos x="T4" y="T5"/>
                  </a:cxn>
                  <a:cxn ang="0">
                    <a:pos x="T6" y="T7"/>
                  </a:cxn>
                  <a:cxn ang="0">
                    <a:pos x="T8" y="T9"/>
                  </a:cxn>
                </a:cxnLst>
                <a:rect l="0" t="0" r="r" b="b"/>
                <a:pathLst>
                  <a:path w="63" h="67">
                    <a:moveTo>
                      <a:pt x="0" y="35"/>
                    </a:moveTo>
                    <a:cubicBezTo>
                      <a:pt x="2" y="18"/>
                      <a:pt x="14" y="3"/>
                      <a:pt x="31" y="0"/>
                    </a:cubicBezTo>
                    <a:cubicBezTo>
                      <a:pt x="49" y="1"/>
                      <a:pt x="62" y="16"/>
                      <a:pt x="63" y="33"/>
                    </a:cubicBezTo>
                    <a:cubicBezTo>
                      <a:pt x="62" y="51"/>
                      <a:pt x="48" y="66"/>
                      <a:pt x="30" y="67"/>
                    </a:cubicBezTo>
                    <a:cubicBezTo>
                      <a:pt x="13" y="66"/>
                      <a:pt x="1" y="52"/>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35" name="Freeform 22"/>
              <p:cNvSpPr>
                <a:spLocks/>
              </p:cNvSpPr>
              <p:nvPr/>
            </p:nvSpPr>
            <p:spPr bwMode="auto">
              <a:xfrm>
                <a:off x="579786" y="3450972"/>
                <a:ext cx="51551" cy="50352"/>
              </a:xfrm>
              <a:custGeom>
                <a:avLst/>
                <a:gdLst>
                  <a:gd name="T0" fmla="*/ 0 w 68"/>
                  <a:gd name="T1" fmla="*/ 35 h 67"/>
                  <a:gd name="T2" fmla="*/ 35 w 68"/>
                  <a:gd name="T3" fmla="*/ 0 h 67"/>
                  <a:gd name="T4" fmla="*/ 68 w 68"/>
                  <a:gd name="T5" fmla="*/ 33 h 67"/>
                  <a:gd name="T6" fmla="*/ 33 w 68"/>
                  <a:gd name="T7" fmla="*/ 67 h 67"/>
                  <a:gd name="T8" fmla="*/ 0 w 68"/>
                  <a:gd name="T9" fmla="*/ 35 h 67"/>
                </a:gdLst>
                <a:ahLst/>
                <a:cxnLst>
                  <a:cxn ang="0">
                    <a:pos x="T0" y="T1"/>
                  </a:cxn>
                  <a:cxn ang="0">
                    <a:pos x="T2" y="T3"/>
                  </a:cxn>
                  <a:cxn ang="0">
                    <a:pos x="T4" y="T5"/>
                  </a:cxn>
                  <a:cxn ang="0">
                    <a:pos x="T6" y="T7"/>
                  </a:cxn>
                  <a:cxn ang="0">
                    <a:pos x="T8" y="T9"/>
                  </a:cxn>
                </a:cxnLst>
                <a:rect l="0" t="0" r="r" b="b"/>
                <a:pathLst>
                  <a:path w="68" h="67">
                    <a:moveTo>
                      <a:pt x="0" y="35"/>
                    </a:moveTo>
                    <a:cubicBezTo>
                      <a:pt x="1" y="16"/>
                      <a:pt x="17" y="2"/>
                      <a:pt x="35" y="0"/>
                    </a:cubicBezTo>
                    <a:cubicBezTo>
                      <a:pt x="53" y="1"/>
                      <a:pt x="67" y="15"/>
                      <a:pt x="68" y="33"/>
                    </a:cubicBezTo>
                    <a:cubicBezTo>
                      <a:pt x="66" y="52"/>
                      <a:pt x="51" y="66"/>
                      <a:pt x="33" y="67"/>
                    </a:cubicBezTo>
                    <a:cubicBezTo>
                      <a:pt x="15" y="67"/>
                      <a:pt x="0" y="5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36" name="Freeform 23"/>
              <p:cNvSpPr>
                <a:spLocks/>
              </p:cNvSpPr>
              <p:nvPr/>
            </p:nvSpPr>
            <p:spPr bwMode="auto">
              <a:xfrm>
                <a:off x="515047" y="3295122"/>
                <a:ext cx="28802" cy="14386"/>
              </a:xfrm>
              <a:custGeom>
                <a:avLst/>
                <a:gdLst>
                  <a:gd name="T0" fmla="*/ 4 w 34"/>
                  <a:gd name="T1" fmla="*/ 15 h 19"/>
                  <a:gd name="T2" fmla="*/ 23 w 34"/>
                  <a:gd name="T3" fmla="*/ 4 h 19"/>
                  <a:gd name="T4" fmla="*/ 31 w 34"/>
                  <a:gd name="T5" fmla="*/ 3 h 19"/>
                  <a:gd name="T6" fmla="*/ 11 w 34"/>
                  <a:gd name="T7" fmla="*/ 15 h 19"/>
                  <a:gd name="T8" fmla="*/ 4 w 34"/>
                  <a:gd name="T9" fmla="*/ 15 h 19"/>
                </a:gdLst>
                <a:ahLst/>
                <a:cxnLst>
                  <a:cxn ang="0">
                    <a:pos x="T0" y="T1"/>
                  </a:cxn>
                  <a:cxn ang="0">
                    <a:pos x="T2" y="T3"/>
                  </a:cxn>
                  <a:cxn ang="0">
                    <a:pos x="T4" y="T5"/>
                  </a:cxn>
                  <a:cxn ang="0">
                    <a:pos x="T6" y="T7"/>
                  </a:cxn>
                  <a:cxn ang="0">
                    <a:pos x="T8" y="T9"/>
                  </a:cxn>
                </a:cxnLst>
                <a:rect l="0" t="0" r="r" b="b"/>
                <a:pathLst>
                  <a:path w="34" h="19">
                    <a:moveTo>
                      <a:pt x="4" y="15"/>
                    </a:moveTo>
                    <a:cubicBezTo>
                      <a:pt x="10" y="10"/>
                      <a:pt x="16" y="7"/>
                      <a:pt x="23" y="4"/>
                    </a:cubicBezTo>
                    <a:cubicBezTo>
                      <a:pt x="24" y="4"/>
                      <a:pt x="34" y="0"/>
                      <a:pt x="31" y="3"/>
                    </a:cubicBezTo>
                    <a:cubicBezTo>
                      <a:pt x="25" y="8"/>
                      <a:pt x="18" y="12"/>
                      <a:pt x="11" y="15"/>
                    </a:cubicBezTo>
                    <a:cubicBezTo>
                      <a:pt x="10" y="16"/>
                      <a:pt x="0" y="19"/>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37" name="Freeform 24"/>
              <p:cNvSpPr>
                <a:spLocks/>
              </p:cNvSpPr>
              <p:nvPr/>
            </p:nvSpPr>
            <p:spPr bwMode="auto">
              <a:xfrm>
                <a:off x="540223" y="3284332"/>
                <a:ext cx="31546" cy="14386"/>
              </a:xfrm>
              <a:custGeom>
                <a:avLst/>
                <a:gdLst>
                  <a:gd name="T0" fmla="*/ 3 w 37"/>
                  <a:gd name="T1" fmla="*/ 14 h 18"/>
                  <a:gd name="T2" fmla="*/ 23 w 37"/>
                  <a:gd name="T3" fmla="*/ 4 h 18"/>
                  <a:gd name="T4" fmla="*/ 35 w 37"/>
                  <a:gd name="T5" fmla="*/ 4 h 18"/>
                  <a:gd name="T6" fmla="*/ 14 w 37"/>
                  <a:gd name="T7" fmla="*/ 14 h 18"/>
                  <a:gd name="T8" fmla="*/ 3 w 37"/>
                  <a:gd name="T9" fmla="*/ 14 h 18"/>
                </a:gdLst>
                <a:ahLst/>
                <a:cxnLst>
                  <a:cxn ang="0">
                    <a:pos x="T0" y="T1"/>
                  </a:cxn>
                  <a:cxn ang="0">
                    <a:pos x="T2" y="T3"/>
                  </a:cxn>
                  <a:cxn ang="0">
                    <a:pos x="T4" y="T5"/>
                  </a:cxn>
                  <a:cxn ang="0">
                    <a:pos x="T6" y="T7"/>
                  </a:cxn>
                  <a:cxn ang="0">
                    <a:pos x="T8" y="T9"/>
                  </a:cxn>
                </a:cxnLst>
                <a:rect l="0" t="0" r="r" b="b"/>
                <a:pathLst>
                  <a:path w="37" h="18">
                    <a:moveTo>
                      <a:pt x="3" y="14"/>
                    </a:moveTo>
                    <a:cubicBezTo>
                      <a:pt x="9" y="9"/>
                      <a:pt x="16" y="7"/>
                      <a:pt x="23" y="4"/>
                    </a:cubicBezTo>
                    <a:cubicBezTo>
                      <a:pt x="24" y="4"/>
                      <a:pt x="37" y="0"/>
                      <a:pt x="35" y="4"/>
                    </a:cubicBezTo>
                    <a:cubicBezTo>
                      <a:pt x="29" y="9"/>
                      <a:pt x="21" y="11"/>
                      <a:pt x="14" y="14"/>
                    </a:cubicBezTo>
                    <a:cubicBezTo>
                      <a:pt x="12" y="14"/>
                      <a:pt x="0" y="18"/>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38" name="Freeform 25"/>
              <p:cNvSpPr>
                <a:spLocks/>
              </p:cNvSpPr>
              <p:nvPr/>
            </p:nvSpPr>
            <p:spPr bwMode="auto">
              <a:xfrm>
                <a:off x="570195" y="3278338"/>
                <a:ext cx="31546" cy="10790"/>
              </a:xfrm>
              <a:custGeom>
                <a:avLst/>
                <a:gdLst>
                  <a:gd name="T0" fmla="*/ 2 w 37"/>
                  <a:gd name="T1" fmla="*/ 11 h 15"/>
                  <a:gd name="T2" fmla="*/ 22 w 37"/>
                  <a:gd name="T3" fmla="*/ 4 h 15"/>
                  <a:gd name="T4" fmla="*/ 37 w 37"/>
                  <a:gd name="T5" fmla="*/ 4 h 15"/>
                  <a:gd name="T6" fmla="*/ 17 w 37"/>
                  <a:gd name="T7" fmla="*/ 11 h 15"/>
                  <a:gd name="T8" fmla="*/ 2 w 37"/>
                  <a:gd name="T9" fmla="*/ 11 h 15"/>
                </a:gdLst>
                <a:ahLst/>
                <a:cxnLst>
                  <a:cxn ang="0">
                    <a:pos x="T0" y="T1"/>
                  </a:cxn>
                  <a:cxn ang="0">
                    <a:pos x="T2" y="T3"/>
                  </a:cxn>
                  <a:cxn ang="0">
                    <a:pos x="T4" y="T5"/>
                  </a:cxn>
                  <a:cxn ang="0">
                    <a:pos x="T6" y="T7"/>
                  </a:cxn>
                  <a:cxn ang="0">
                    <a:pos x="T8" y="T9"/>
                  </a:cxn>
                </a:cxnLst>
                <a:rect l="0" t="0" r="r" b="b"/>
                <a:pathLst>
                  <a:path w="37" h="15">
                    <a:moveTo>
                      <a:pt x="2" y="11"/>
                    </a:moveTo>
                    <a:cubicBezTo>
                      <a:pt x="7" y="6"/>
                      <a:pt x="15" y="5"/>
                      <a:pt x="22" y="4"/>
                    </a:cubicBezTo>
                    <a:cubicBezTo>
                      <a:pt x="24" y="3"/>
                      <a:pt x="37" y="0"/>
                      <a:pt x="37" y="4"/>
                    </a:cubicBezTo>
                    <a:cubicBezTo>
                      <a:pt x="34" y="10"/>
                      <a:pt x="23" y="10"/>
                      <a:pt x="17" y="11"/>
                    </a:cubicBezTo>
                    <a:cubicBezTo>
                      <a:pt x="15" y="12"/>
                      <a:pt x="0" y="15"/>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39" name="Freeform 26"/>
              <p:cNvSpPr>
                <a:spLocks/>
              </p:cNvSpPr>
              <p:nvPr/>
            </p:nvSpPr>
            <p:spPr bwMode="auto">
              <a:xfrm>
                <a:off x="483877" y="3317900"/>
                <a:ext cx="24687" cy="16784"/>
              </a:xfrm>
              <a:custGeom>
                <a:avLst/>
                <a:gdLst>
                  <a:gd name="T0" fmla="*/ 3 w 29"/>
                  <a:gd name="T1" fmla="*/ 18 h 23"/>
                  <a:gd name="T2" fmla="*/ 21 w 29"/>
                  <a:gd name="T3" fmla="*/ 3 h 23"/>
                  <a:gd name="T4" fmla="*/ 25 w 29"/>
                  <a:gd name="T5" fmla="*/ 4 h 23"/>
                  <a:gd name="T6" fmla="*/ 6 w 29"/>
                  <a:gd name="T7" fmla="*/ 21 h 23"/>
                  <a:gd name="T8" fmla="*/ 3 w 29"/>
                  <a:gd name="T9" fmla="*/ 18 h 23"/>
                </a:gdLst>
                <a:ahLst/>
                <a:cxnLst>
                  <a:cxn ang="0">
                    <a:pos x="T0" y="T1"/>
                  </a:cxn>
                  <a:cxn ang="0">
                    <a:pos x="T2" y="T3"/>
                  </a:cxn>
                  <a:cxn ang="0">
                    <a:pos x="T4" y="T5"/>
                  </a:cxn>
                  <a:cxn ang="0">
                    <a:pos x="T6" y="T7"/>
                  </a:cxn>
                  <a:cxn ang="0">
                    <a:pos x="T8" y="T9"/>
                  </a:cxn>
                </a:cxnLst>
                <a:rect l="0" t="0" r="r" b="b"/>
                <a:pathLst>
                  <a:path w="29" h="23">
                    <a:moveTo>
                      <a:pt x="3" y="18"/>
                    </a:moveTo>
                    <a:cubicBezTo>
                      <a:pt x="8" y="12"/>
                      <a:pt x="14" y="7"/>
                      <a:pt x="21" y="3"/>
                    </a:cubicBezTo>
                    <a:cubicBezTo>
                      <a:pt x="24" y="2"/>
                      <a:pt x="29" y="0"/>
                      <a:pt x="25" y="4"/>
                    </a:cubicBezTo>
                    <a:cubicBezTo>
                      <a:pt x="20" y="11"/>
                      <a:pt x="13" y="16"/>
                      <a:pt x="6" y="21"/>
                    </a:cubicBezTo>
                    <a:cubicBezTo>
                      <a:pt x="2" y="23"/>
                      <a:pt x="0" y="22"/>
                      <a:pt x="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40" name="Freeform 27"/>
              <p:cNvSpPr>
                <a:spLocks/>
              </p:cNvSpPr>
              <p:nvPr/>
            </p:nvSpPr>
            <p:spPr bwMode="auto">
              <a:xfrm>
                <a:off x="503059" y="3304713"/>
                <a:ext cx="31546" cy="17983"/>
              </a:xfrm>
              <a:custGeom>
                <a:avLst/>
                <a:gdLst>
                  <a:gd name="T0" fmla="*/ 4 w 37"/>
                  <a:gd name="T1" fmla="*/ 19 h 24"/>
                  <a:gd name="T2" fmla="*/ 25 w 37"/>
                  <a:gd name="T3" fmla="*/ 4 h 24"/>
                  <a:gd name="T4" fmla="*/ 33 w 37"/>
                  <a:gd name="T5" fmla="*/ 5 h 24"/>
                  <a:gd name="T6" fmla="*/ 11 w 37"/>
                  <a:gd name="T7" fmla="*/ 20 h 24"/>
                  <a:gd name="T8" fmla="*/ 4 w 37"/>
                  <a:gd name="T9" fmla="*/ 19 h 24"/>
                </a:gdLst>
                <a:ahLst/>
                <a:cxnLst>
                  <a:cxn ang="0">
                    <a:pos x="T0" y="T1"/>
                  </a:cxn>
                  <a:cxn ang="0">
                    <a:pos x="T2" y="T3"/>
                  </a:cxn>
                  <a:cxn ang="0">
                    <a:pos x="T4" y="T5"/>
                  </a:cxn>
                  <a:cxn ang="0">
                    <a:pos x="T6" y="T7"/>
                  </a:cxn>
                  <a:cxn ang="0">
                    <a:pos x="T8" y="T9"/>
                  </a:cxn>
                </a:cxnLst>
                <a:rect l="0" t="0" r="r" b="b"/>
                <a:pathLst>
                  <a:path w="37" h="24">
                    <a:moveTo>
                      <a:pt x="4" y="19"/>
                    </a:moveTo>
                    <a:cubicBezTo>
                      <a:pt x="10" y="12"/>
                      <a:pt x="17" y="8"/>
                      <a:pt x="25" y="4"/>
                    </a:cubicBezTo>
                    <a:cubicBezTo>
                      <a:pt x="27" y="3"/>
                      <a:pt x="37" y="0"/>
                      <a:pt x="33" y="5"/>
                    </a:cubicBezTo>
                    <a:cubicBezTo>
                      <a:pt x="27" y="12"/>
                      <a:pt x="19" y="16"/>
                      <a:pt x="11" y="20"/>
                    </a:cubicBezTo>
                    <a:cubicBezTo>
                      <a:pt x="8" y="22"/>
                      <a:pt x="0" y="24"/>
                      <a:pt x="4"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41" name="Freeform 28"/>
              <p:cNvSpPr>
                <a:spLocks/>
              </p:cNvSpPr>
              <p:nvPr/>
            </p:nvSpPr>
            <p:spPr bwMode="auto">
              <a:xfrm>
                <a:off x="452707" y="3345474"/>
                <a:ext cx="21945" cy="22778"/>
              </a:xfrm>
              <a:custGeom>
                <a:avLst/>
                <a:gdLst>
                  <a:gd name="T0" fmla="*/ 5 w 25"/>
                  <a:gd name="T1" fmla="*/ 21 h 30"/>
                  <a:gd name="T2" fmla="*/ 20 w 25"/>
                  <a:gd name="T3" fmla="*/ 3 h 30"/>
                  <a:gd name="T4" fmla="*/ 21 w 25"/>
                  <a:gd name="T5" fmla="*/ 8 h 30"/>
                  <a:gd name="T6" fmla="*/ 5 w 25"/>
                  <a:gd name="T7" fmla="*/ 27 h 30"/>
                  <a:gd name="T8" fmla="*/ 5 w 25"/>
                  <a:gd name="T9" fmla="*/ 21 h 30"/>
                </a:gdLst>
                <a:ahLst/>
                <a:cxnLst>
                  <a:cxn ang="0">
                    <a:pos x="T0" y="T1"/>
                  </a:cxn>
                  <a:cxn ang="0">
                    <a:pos x="T2" y="T3"/>
                  </a:cxn>
                  <a:cxn ang="0">
                    <a:pos x="T4" y="T5"/>
                  </a:cxn>
                  <a:cxn ang="0">
                    <a:pos x="T6" y="T7"/>
                  </a:cxn>
                  <a:cxn ang="0">
                    <a:pos x="T8" y="T9"/>
                  </a:cxn>
                </a:cxnLst>
                <a:rect l="0" t="0" r="r" b="b"/>
                <a:pathLst>
                  <a:path w="25" h="30">
                    <a:moveTo>
                      <a:pt x="5" y="21"/>
                    </a:moveTo>
                    <a:cubicBezTo>
                      <a:pt x="9" y="14"/>
                      <a:pt x="14" y="8"/>
                      <a:pt x="20" y="3"/>
                    </a:cubicBezTo>
                    <a:cubicBezTo>
                      <a:pt x="25" y="0"/>
                      <a:pt x="23" y="5"/>
                      <a:pt x="21" y="8"/>
                    </a:cubicBezTo>
                    <a:cubicBezTo>
                      <a:pt x="17" y="15"/>
                      <a:pt x="11" y="21"/>
                      <a:pt x="5" y="27"/>
                    </a:cubicBezTo>
                    <a:cubicBezTo>
                      <a:pt x="0" y="30"/>
                      <a:pt x="4" y="23"/>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42" name="Freeform 29"/>
              <p:cNvSpPr>
                <a:spLocks/>
              </p:cNvSpPr>
              <p:nvPr/>
            </p:nvSpPr>
            <p:spPr bwMode="auto">
              <a:xfrm>
                <a:off x="469491" y="3333485"/>
                <a:ext cx="24687" cy="22778"/>
              </a:xfrm>
              <a:custGeom>
                <a:avLst/>
                <a:gdLst>
                  <a:gd name="T0" fmla="*/ 3 w 29"/>
                  <a:gd name="T1" fmla="*/ 22 h 31"/>
                  <a:gd name="T2" fmla="*/ 22 w 29"/>
                  <a:gd name="T3" fmla="*/ 3 h 31"/>
                  <a:gd name="T4" fmla="*/ 26 w 29"/>
                  <a:gd name="T5" fmla="*/ 7 h 31"/>
                  <a:gd name="T6" fmla="*/ 6 w 29"/>
                  <a:gd name="T7" fmla="*/ 27 h 31"/>
                  <a:gd name="T8" fmla="*/ 3 w 29"/>
                  <a:gd name="T9" fmla="*/ 22 h 31"/>
                </a:gdLst>
                <a:ahLst/>
                <a:cxnLst>
                  <a:cxn ang="0">
                    <a:pos x="T0" y="T1"/>
                  </a:cxn>
                  <a:cxn ang="0">
                    <a:pos x="T2" y="T3"/>
                  </a:cxn>
                  <a:cxn ang="0">
                    <a:pos x="T4" y="T5"/>
                  </a:cxn>
                  <a:cxn ang="0">
                    <a:pos x="T6" y="T7"/>
                  </a:cxn>
                  <a:cxn ang="0">
                    <a:pos x="T8" y="T9"/>
                  </a:cxn>
                </a:cxnLst>
                <a:rect l="0" t="0" r="r" b="b"/>
                <a:pathLst>
                  <a:path w="29" h="31">
                    <a:moveTo>
                      <a:pt x="3" y="22"/>
                    </a:moveTo>
                    <a:cubicBezTo>
                      <a:pt x="8" y="14"/>
                      <a:pt x="15" y="8"/>
                      <a:pt x="22" y="3"/>
                    </a:cubicBezTo>
                    <a:cubicBezTo>
                      <a:pt x="27" y="0"/>
                      <a:pt x="29" y="2"/>
                      <a:pt x="26" y="7"/>
                    </a:cubicBezTo>
                    <a:cubicBezTo>
                      <a:pt x="20" y="15"/>
                      <a:pt x="14" y="22"/>
                      <a:pt x="6" y="27"/>
                    </a:cubicBezTo>
                    <a:cubicBezTo>
                      <a:pt x="0" y="31"/>
                      <a:pt x="1" y="25"/>
                      <a:pt x="3"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43" name="Freeform 30"/>
              <p:cNvSpPr>
                <a:spLocks/>
              </p:cNvSpPr>
              <p:nvPr/>
            </p:nvSpPr>
            <p:spPr bwMode="auto">
              <a:xfrm>
                <a:off x="640927" y="3292724"/>
                <a:ext cx="37164" cy="16784"/>
              </a:xfrm>
              <a:custGeom>
                <a:avLst/>
                <a:gdLst>
                  <a:gd name="T0" fmla="*/ 0 w 51"/>
                  <a:gd name="T1" fmla="*/ 9 h 22"/>
                  <a:gd name="T2" fmla="*/ 21 w 51"/>
                  <a:gd name="T3" fmla="*/ 1 h 22"/>
                  <a:gd name="T4" fmla="*/ 48 w 51"/>
                  <a:gd name="T5" fmla="*/ 12 h 22"/>
                  <a:gd name="T6" fmla="*/ 28 w 51"/>
                  <a:gd name="T7" fmla="*/ 22 h 22"/>
                  <a:gd name="T8" fmla="*/ 0 w 51"/>
                  <a:gd name="T9" fmla="*/ 9 h 22"/>
                </a:gdLst>
                <a:ahLst/>
                <a:cxnLst>
                  <a:cxn ang="0">
                    <a:pos x="T0" y="T1"/>
                  </a:cxn>
                  <a:cxn ang="0">
                    <a:pos x="T2" y="T3"/>
                  </a:cxn>
                  <a:cxn ang="0">
                    <a:pos x="T4" y="T5"/>
                  </a:cxn>
                  <a:cxn ang="0">
                    <a:pos x="T6" y="T7"/>
                  </a:cxn>
                  <a:cxn ang="0">
                    <a:pos x="T8" y="T9"/>
                  </a:cxn>
                </a:cxnLst>
                <a:rect l="0" t="0" r="r" b="b"/>
                <a:pathLst>
                  <a:path w="51" h="22">
                    <a:moveTo>
                      <a:pt x="0" y="9"/>
                    </a:moveTo>
                    <a:cubicBezTo>
                      <a:pt x="0" y="0"/>
                      <a:pt x="15" y="0"/>
                      <a:pt x="21" y="1"/>
                    </a:cubicBezTo>
                    <a:cubicBezTo>
                      <a:pt x="30" y="1"/>
                      <a:pt x="43" y="4"/>
                      <a:pt x="48" y="12"/>
                    </a:cubicBezTo>
                    <a:cubicBezTo>
                      <a:pt x="51" y="22"/>
                      <a:pt x="34" y="22"/>
                      <a:pt x="28" y="22"/>
                    </a:cubicBezTo>
                    <a:cubicBezTo>
                      <a:pt x="19" y="21"/>
                      <a:pt x="4" y="1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44" name="Freeform 31"/>
              <p:cNvSpPr>
                <a:spLocks/>
              </p:cNvSpPr>
              <p:nvPr/>
            </p:nvSpPr>
            <p:spPr bwMode="auto">
              <a:xfrm>
                <a:off x="439520" y="3365854"/>
                <a:ext cx="21945" cy="28772"/>
              </a:xfrm>
              <a:custGeom>
                <a:avLst/>
                <a:gdLst>
                  <a:gd name="T0" fmla="*/ 6 w 26"/>
                  <a:gd name="T1" fmla="*/ 24 h 38"/>
                  <a:gd name="T2" fmla="*/ 20 w 26"/>
                  <a:gd name="T3" fmla="*/ 4 h 38"/>
                  <a:gd name="T4" fmla="*/ 21 w 26"/>
                  <a:gd name="T5" fmla="*/ 12 h 38"/>
                  <a:gd name="T6" fmla="*/ 6 w 26"/>
                  <a:gd name="T7" fmla="*/ 34 h 38"/>
                  <a:gd name="T8" fmla="*/ 6 w 26"/>
                  <a:gd name="T9" fmla="*/ 24 h 38"/>
                </a:gdLst>
                <a:ahLst/>
                <a:cxnLst>
                  <a:cxn ang="0">
                    <a:pos x="T0" y="T1"/>
                  </a:cxn>
                  <a:cxn ang="0">
                    <a:pos x="T2" y="T3"/>
                  </a:cxn>
                  <a:cxn ang="0">
                    <a:pos x="T4" y="T5"/>
                  </a:cxn>
                  <a:cxn ang="0">
                    <a:pos x="T6" y="T7"/>
                  </a:cxn>
                  <a:cxn ang="0">
                    <a:pos x="T8" y="T9"/>
                  </a:cxn>
                </a:cxnLst>
                <a:rect l="0" t="0" r="r" b="b"/>
                <a:pathLst>
                  <a:path w="26" h="38">
                    <a:moveTo>
                      <a:pt x="6" y="24"/>
                    </a:moveTo>
                    <a:cubicBezTo>
                      <a:pt x="10" y="17"/>
                      <a:pt x="14" y="10"/>
                      <a:pt x="20" y="4"/>
                    </a:cubicBezTo>
                    <a:cubicBezTo>
                      <a:pt x="26" y="0"/>
                      <a:pt x="22" y="10"/>
                      <a:pt x="21" y="12"/>
                    </a:cubicBezTo>
                    <a:cubicBezTo>
                      <a:pt x="17" y="20"/>
                      <a:pt x="12" y="29"/>
                      <a:pt x="6" y="34"/>
                    </a:cubicBezTo>
                    <a:cubicBezTo>
                      <a:pt x="0" y="38"/>
                      <a:pt x="5" y="26"/>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45" name="Freeform 32"/>
              <p:cNvSpPr>
                <a:spLocks/>
              </p:cNvSpPr>
              <p:nvPr/>
            </p:nvSpPr>
            <p:spPr bwMode="auto">
              <a:xfrm>
                <a:off x="453906" y="3353866"/>
                <a:ext cx="26059" cy="31170"/>
              </a:xfrm>
              <a:custGeom>
                <a:avLst/>
                <a:gdLst>
                  <a:gd name="T0" fmla="*/ 4 w 30"/>
                  <a:gd name="T1" fmla="*/ 26 h 40"/>
                  <a:gd name="T2" fmla="*/ 23 w 30"/>
                  <a:gd name="T3" fmla="*/ 4 h 40"/>
                  <a:gd name="T4" fmla="*/ 26 w 30"/>
                  <a:gd name="T5" fmla="*/ 12 h 40"/>
                  <a:gd name="T6" fmla="*/ 7 w 30"/>
                  <a:gd name="T7" fmla="*/ 36 h 40"/>
                  <a:gd name="T8" fmla="*/ 4 w 30"/>
                  <a:gd name="T9" fmla="*/ 26 h 40"/>
                </a:gdLst>
                <a:ahLst/>
                <a:cxnLst>
                  <a:cxn ang="0">
                    <a:pos x="T0" y="T1"/>
                  </a:cxn>
                  <a:cxn ang="0">
                    <a:pos x="T2" y="T3"/>
                  </a:cxn>
                  <a:cxn ang="0">
                    <a:pos x="T4" y="T5"/>
                  </a:cxn>
                  <a:cxn ang="0">
                    <a:pos x="T6" y="T7"/>
                  </a:cxn>
                  <a:cxn ang="0">
                    <a:pos x="T8" y="T9"/>
                  </a:cxn>
                </a:cxnLst>
                <a:rect l="0" t="0" r="r" b="b"/>
                <a:pathLst>
                  <a:path w="30" h="40">
                    <a:moveTo>
                      <a:pt x="4" y="26"/>
                    </a:moveTo>
                    <a:cubicBezTo>
                      <a:pt x="9" y="17"/>
                      <a:pt x="15" y="10"/>
                      <a:pt x="23" y="4"/>
                    </a:cubicBezTo>
                    <a:cubicBezTo>
                      <a:pt x="30" y="0"/>
                      <a:pt x="29" y="8"/>
                      <a:pt x="26" y="12"/>
                    </a:cubicBezTo>
                    <a:cubicBezTo>
                      <a:pt x="22" y="21"/>
                      <a:pt x="15" y="30"/>
                      <a:pt x="7" y="36"/>
                    </a:cubicBezTo>
                    <a:cubicBezTo>
                      <a:pt x="0" y="40"/>
                      <a:pt x="3" y="29"/>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46" name="Freeform 33"/>
              <p:cNvSpPr>
                <a:spLocks/>
              </p:cNvSpPr>
              <p:nvPr/>
            </p:nvSpPr>
            <p:spPr bwMode="auto">
              <a:xfrm>
                <a:off x="543820" y="3317900"/>
                <a:ext cx="44358" cy="27574"/>
              </a:xfrm>
              <a:custGeom>
                <a:avLst/>
                <a:gdLst>
                  <a:gd name="T0" fmla="*/ 3 w 58"/>
                  <a:gd name="T1" fmla="*/ 22 h 37"/>
                  <a:gd name="T2" fmla="*/ 33 w 58"/>
                  <a:gd name="T3" fmla="*/ 1 h 37"/>
                  <a:gd name="T4" fmla="*/ 56 w 58"/>
                  <a:gd name="T5" fmla="*/ 12 h 37"/>
                  <a:gd name="T6" fmla="*/ 24 w 58"/>
                  <a:gd name="T7" fmla="*/ 35 h 37"/>
                  <a:gd name="T8" fmla="*/ 3 w 58"/>
                  <a:gd name="T9" fmla="*/ 22 h 37"/>
                </a:gdLst>
                <a:ahLst/>
                <a:cxnLst>
                  <a:cxn ang="0">
                    <a:pos x="T0" y="T1"/>
                  </a:cxn>
                  <a:cxn ang="0">
                    <a:pos x="T2" y="T3"/>
                  </a:cxn>
                  <a:cxn ang="0">
                    <a:pos x="T4" y="T5"/>
                  </a:cxn>
                  <a:cxn ang="0">
                    <a:pos x="T6" y="T7"/>
                  </a:cxn>
                  <a:cxn ang="0">
                    <a:pos x="T8" y="T9"/>
                  </a:cxn>
                </a:cxnLst>
                <a:rect l="0" t="0" r="r" b="b"/>
                <a:pathLst>
                  <a:path w="58" h="37">
                    <a:moveTo>
                      <a:pt x="3" y="22"/>
                    </a:moveTo>
                    <a:cubicBezTo>
                      <a:pt x="8" y="10"/>
                      <a:pt x="21" y="4"/>
                      <a:pt x="33" y="1"/>
                    </a:cubicBezTo>
                    <a:cubicBezTo>
                      <a:pt x="42" y="0"/>
                      <a:pt x="58" y="0"/>
                      <a:pt x="56" y="12"/>
                    </a:cubicBezTo>
                    <a:cubicBezTo>
                      <a:pt x="53" y="26"/>
                      <a:pt x="36" y="33"/>
                      <a:pt x="24" y="35"/>
                    </a:cubicBezTo>
                    <a:cubicBezTo>
                      <a:pt x="15" y="37"/>
                      <a:pt x="0" y="35"/>
                      <a:pt x="3"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47" name="Freeform 34"/>
              <p:cNvSpPr>
                <a:spLocks/>
              </p:cNvSpPr>
              <p:nvPr/>
            </p:nvSpPr>
            <p:spPr bwMode="auto">
              <a:xfrm>
                <a:off x="594172" y="3311906"/>
                <a:ext cx="44358" cy="26375"/>
              </a:xfrm>
              <a:custGeom>
                <a:avLst/>
                <a:gdLst>
                  <a:gd name="T0" fmla="*/ 1 w 59"/>
                  <a:gd name="T1" fmla="*/ 18 h 35"/>
                  <a:gd name="T2" fmla="*/ 31 w 59"/>
                  <a:gd name="T3" fmla="*/ 0 h 35"/>
                  <a:gd name="T4" fmla="*/ 59 w 59"/>
                  <a:gd name="T5" fmla="*/ 15 h 35"/>
                  <a:gd name="T6" fmla="*/ 29 w 59"/>
                  <a:gd name="T7" fmla="*/ 35 h 35"/>
                  <a:gd name="T8" fmla="*/ 1 w 59"/>
                  <a:gd name="T9" fmla="*/ 18 h 35"/>
                </a:gdLst>
                <a:ahLst/>
                <a:cxnLst>
                  <a:cxn ang="0">
                    <a:pos x="T0" y="T1"/>
                  </a:cxn>
                  <a:cxn ang="0">
                    <a:pos x="T2" y="T3"/>
                  </a:cxn>
                  <a:cxn ang="0">
                    <a:pos x="T4" y="T5"/>
                  </a:cxn>
                  <a:cxn ang="0">
                    <a:pos x="T6" y="T7"/>
                  </a:cxn>
                  <a:cxn ang="0">
                    <a:pos x="T8" y="T9"/>
                  </a:cxn>
                </a:cxnLst>
                <a:rect l="0" t="0" r="r" b="b"/>
                <a:pathLst>
                  <a:path w="59" h="35">
                    <a:moveTo>
                      <a:pt x="1" y="18"/>
                    </a:moveTo>
                    <a:cubicBezTo>
                      <a:pt x="4" y="6"/>
                      <a:pt x="20" y="1"/>
                      <a:pt x="31" y="0"/>
                    </a:cubicBezTo>
                    <a:cubicBezTo>
                      <a:pt x="41" y="0"/>
                      <a:pt x="57" y="3"/>
                      <a:pt x="59" y="15"/>
                    </a:cubicBezTo>
                    <a:cubicBezTo>
                      <a:pt x="58" y="29"/>
                      <a:pt x="40" y="34"/>
                      <a:pt x="29" y="35"/>
                    </a:cubicBezTo>
                    <a:cubicBezTo>
                      <a:pt x="19" y="35"/>
                      <a:pt x="0" y="32"/>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48" name="Freeform 35"/>
              <p:cNvSpPr>
                <a:spLocks/>
              </p:cNvSpPr>
              <p:nvPr/>
            </p:nvSpPr>
            <p:spPr bwMode="auto">
              <a:xfrm>
                <a:off x="644524" y="3311906"/>
                <a:ext cx="41960" cy="27574"/>
              </a:xfrm>
              <a:custGeom>
                <a:avLst/>
                <a:gdLst>
                  <a:gd name="T0" fmla="*/ 0 w 57"/>
                  <a:gd name="T1" fmla="*/ 15 h 36"/>
                  <a:gd name="T2" fmla="*/ 24 w 57"/>
                  <a:gd name="T3" fmla="*/ 1 h 36"/>
                  <a:gd name="T4" fmla="*/ 55 w 57"/>
                  <a:gd name="T5" fmla="*/ 19 h 36"/>
                  <a:gd name="T6" fmla="*/ 31 w 57"/>
                  <a:gd name="T7" fmla="*/ 35 h 36"/>
                  <a:gd name="T8" fmla="*/ 0 w 57"/>
                  <a:gd name="T9" fmla="*/ 15 h 36"/>
                </a:gdLst>
                <a:ahLst/>
                <a:cxnLst>
                  <a:cxn ang="0">
                    <a:pos x="T0" y="T1"/>
                  </a:cxn>
                  <a:cxn ang="0">
                    <a:pos x="T2" y="T3"/>
                  </a:cxn>
                  <a:cxn ang="0">
                    <a:pos x="T4" y="T5"/>
                  </a:cxn>
                  <a:cxn ang="0">
                    <a:pos x="T6" y="T7"/>
                  </a:cxn>
                  <a:cxn ang="0">
                    <a:pos x="T8" y="T9"/>
                  </a:cxn>
                </a:cxnLst>
                <a:rect l="0" t="0" r="r" b="b"/>
                <a:pathLst>
                  <a:path w="57" h="36">
                    <a:moveTo>
                      <a:pt x="0" y="15"/>
                    </a:moveTo>
                    <a:cubicBezTo>
                      <a:pt x="0" y="3"/>
                      <a:pt x="15" y="0"/>
                      <a:pt x="24" y="1"/>
                    </a:cubicBezTo>
                    <a:cubicBezTo>
                      <a:pt x="36" y="2"/>
                      <a:pt x="50" y="7"/>
                      <a:pt x="55" y="19"/>
                    </a:cubicBezTo>
                    <a:cubicBezTo>
                      <a:pt x="57" y="32"/>
                      <a:pt x="41" y="36"/>
                      <a:pt x="31" y="35"/>
                    </a:cubicBezTo>
                    <a:cubicBezTo>
                      <a:pt x="19" y="34"/>
                      <a:pt x="3" y="29"/>
                      <a:pt x="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49" name="Freeform 36"/>
              <p:cNvSpPr>
                <a:spLocks/>
              </p:cNvSpPr>
              <p:nvPr/>
            </p:nvSpPr>
            <p:spPr bwMode="auto">
              <a:xfrm>
                <a:off x="690080" y="3317900"/>
                <a:ext cx="38363" cy="27574"/>
              </a:xfrm>
              <a:custGeom>
                <a:avLst/>
                <a:gdLst>
                  <a:gd name="T0" fmla="*/ 2 w 51"/>
                  <a:gd name="T1" fmla="*/ 13 h 37"/>
                  <a:gd name="T2" fmla="*/ 19 w 51"/>
                  <a:gd name="T3" fmla="*/ 1 h 37"/>
                  <a:gd name="T4" fmla="*/ 48 w 51"/>
                  <a:gd name="T5" fmla="*/ 22 h 37"/>
                  <a:gd name="T6" fmla="*/ 32 w 51"/>
                  <a:gd name="T7" fmla="*/ 36 h 37"/>
                  <a:gd name="T8" fmla="*/ 2 w 51"/>
                  <a:gd name="T9" fmla="*/ 13 h 37"/>
                </a:gdLst>
                <a:ahLst/>
                <a:cxnLst>
                  <a:cxn ang="0">
                    <a:pos x="T0" y="T1"/>
                  </a:cxn>
                  <a:cxn ang="0">
                    <a:pos x="T2" y="T3"/>
                  </a:cxn>
                  <a:cxn ang="0">
                    <a:pos x="T4" y="T5"/>
                  </a:cxn>
                  <a:cxn ang="0">
                    <a:pos x="T6" y="T7"/>
                  </a:cxn>
                  <a:cxn ang="0">
                    <a:pos x="T8" y="T9"/>
                  </a:cxn>
                </a:cxnLst>
                <a:rect l="0" t="0" r="r" b="b"/>
                <a:pathLst>
                  <a:path w="51" h="37">
                    <a:moveTo>
                      <a:pt x="2" y="13"/>
                    </a:moveTo>
                    <a:cubicBezTo>
                      <a:pt x="0" y="3"/>
                      <a:pt x="11" y="0"/>
                      <a:pt x="19" y="1"/>
                    </a:cubicBezTo>
                    <a:cubicBezTo>
                      <a:pt x="31" y="4"/>
                      <a:pt x="42" y="11"/>
                      <a:pt x="48" y="22"/>
                    </a:cubicBezTo>
                    <a:cubicBezTo>
                      <a:pt x="51" y="33"/>
                      <a:pt x="41" y="37"/>
                      <a:pt x="32" y="36"/>
                    </a:cubicBezTo>
                    <a:cubicBezTo>
                      <a:pt x="20" y="33"/>
                      <a:pt x="7" y="26"/>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50" name="Freeform 37"/>
              <p:cNvSpPr>
                <a:spLocks/>
              </p:cNvSpPr>
              <p:nvPr/>
            </p:nvSpPr>
            <p:spPr bwMode="auto">
              <a:xfrm>
                <a:off x="428730" y="3393428"/>
                <a:ext cx="19202" cy="32369"/>
              </a:xfrm>
              <a:custGeom>
                <a:avLst/>
                <a:gdLst>
                  <a:gd name="T0" fmla="*/ 5 w 23"/>
                  <a:gd name="T1" fmla="*/ 25 h 42"/>
                  <a:gd name="T2" fmla="*/ 17 w 23"/>
                  <a:gd name="T3" fmla="*/ 4 h 42"/>
                  <a:gd name="T4" fmla="*/ 18 w 23"/>
                  <a:gd name="T5" fmla="*/ 17 h 42"/>
                  <a:gd name="T6" fmla="*/ 5 w 23"/>
                  <a:gd name="T7" fmla="*/ 40 h 42"/>
                  <a:gd name="T8" fmla="*/ 5 w 23"/>
                  <a:gd name="T9" fmla="*/ 25 h 42"/>
                </a:gdLst>
                <a:ahLst/>
                <a:cxnLst>
                  <a:cxn ang="0">
                    <a:pos x="T0" y="T1"/>
                  </a:cxn>
                  <a:cxn ang="0">
                    <a:pos x="T2" y="T3"/>
                  </a:cxn>
                  <a:cxn ang="0">
                    <a:pos x="T4" y="T5"/>
                  </a:cxn>
                  <a:cxn ang="0">
                    <a:pos x="T6" y="T7"/>
                  </a:cxn>
                  <a:cxn ang="0">
                    <a:pos x="T8" y="T9"/>
                  </a:cxn>
                </a:cxnLst>
                <a:rect l="0" t="0" r="r" b="b"/>
                <a:pathLst>
                  <a:path w="23" h="42">
                    <a:moveTo>
                      <a:pt x="5" y="25"/>
                    </a:moveTo>
                    <a:cubicBezTo>
                      <a:pt x="8" y="18"/>
                      <a:pt x="11" y="9"/>
                      <a:pt x="17" y="4"/>
                    </a:cubicBezTo>
                    <a:cubicBezTo>
                      <a:pt x="23" y="0"/>
                      <a:pt x="19" y="15"/>
                      <a:pt x="18" y="17"/>
                    </a:cubicBezTo>
                    <a:cubicBezTo>
                      <a:pt x="15" y="25"/>
                      <a:pt x="12" y="35"/>
                      <a:pt x="5" y="40"/>
                    </a:cubicBezTo>
                    <a:cubicBezTo>
                      <a:pt x="0" y="42"/>
                      <a:pt x="4" y="28"/>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51" name="Freeform 38"/>
              <p:cNvSpPr>
                <a:spLocks/>
              </p:cNvSpPr>
              <p:nvPr/>
            </p:nvSpPr>
            <p:spPr bwMode="auto">
              <a:xfrm>
                <a:off x="440719" y="3382638"/>
                <a:ext cx="26059" cy="35966"/>
              </a:xfrm>
              <a:custGeom>
                <a:avLst/>
                <a:gdLst>
                  <a:gd name="T0" fmla="*/ 5 w 30"/>
                  <a:gd name="T1" fmla="*/ 29 h 47"/>
                  <a:gd name="T2" fmla="*/ 22 w 30"/>
                  <a:gd name="T3" fmla="*/ 4 h 47"/>
                  <a:gd name="T4" fmla="*/ 26 w 30"/>
                  <a:gd name="T5" fmla="*/ 18 h 47"/>
                  <a:gd name="T6" fmla="*/ 8 w 30"/>
                  <a:gd name="T7" fmla="*/ 44 h 47"/>
                  <a:gd name="T8" fmla="*/ 5 w 30"/>
                  <a:gd name="T9" fmla="*/ 29 h 47"/>
                </a:gdLst>
                <a:ahLst/>
                <a:cxnLst>
                  <a:cxn ang="0">
                    <a:pos x="T0" y="T1"/>
                  </a:cxn>
                  <a:cxn ang="0">
                    <a:pos x="T2" y="T3"/>
                  </a:cxn>
                  <a:cxn ang="0">
                    <a:pos x="T4" y="T5"/>
                  </a:cxn>
                  <a:cxn ang="0">
                    <a:pos x="T6" y="T7"/>
                  </a:cxn>
                  <a:cxn ang="0">
                    <a:pos x="T8" y="T9"/>
                  </a:cxn>
                </a:cxnLst>
                <a:rect l="0" t="0" r="r" b="b"/>
                <a:pathLst>
                  <a:path w="30" h="47">
                    <a:moveTo>
                      <a:pt x="5" y="29"/>
                    </a:moveTo>
                    <a:cubicBezTo>
                      <a:pt x="9" y="19"/>
                      <a:pt x="14" y="10"/>
                      <a:pt x="22" y="4"/>
                    </a:cubicBezTo>
                    <a:cubicBezTo>
                      <a:pt x="30" y="0"/>
                      <a:pt x="27" y="14"/>
                      <a:pt x="26" y="18"/>
                    </a:cubicBezTo>
                    <a:cubicBezTo>
                      <a:pt x="23" y="27"/>
                      <a:pt x="18" y="39"/>
                      <a:pt x="8" y="44"/>
                    </a:cubicBezTo>
                    <a:cubicBezTo>
                      <a:pt x="0" y="47"/>
                      <a:pt x="4" y="32"/>
                      <a:pt x="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52" name="Freeform 39"/>
              <p:cNvSpPr>
                <a:spLocks/>
              </p:cNvSpPr>
              <p:nvPr/>
            </p:nvSpPr>
            <p:spPr bwMode="auto">
              <a:xfrm>
                <a:off x="536627" y="3349070"/>
                <a:ext cx="47954" cy="39562"/>
              </a:xfrm>
              <a:custGeom>
                <a:avLst/>
                <a:gdLst>
                  <a:gd name="T0" fmla="*/ 2 w 63"/>
                  <a:gd name="T1" fmla="*/ 30 h 53"/>
                  <a:gd name="T2" fmla="*/ 35 w 63"/>
                  <a:gd name="T3" fmla="*/ 1 h 53"/>
                  <a:gd name="T4" fmla="*/ 62 w 63"/>
                  <a:gd name="T5" fmla="*/ 21 h 53"/>
                  <a:gd name="T6" fmla="*/ 26 w 63"/>
                  <a:gd name="T7" fmla="*/ 52 h 53"/>
                  <a:gd name="T8" fmla="*/ 2 w 63"/>
                  <a:gd name="T9" fmla="*/ 30 h 53"/>
                </a:gdLst>
                <a:ahLst/>
                <a:cxnLst>
                  <a:cxn ang="0">
                    <a:pos x="T0" y="T1"/>
                  </a:cxn>
                  <a:cxn ang="0">
                    <a:pos x="T2" y="T3"/>
                  </a:cxn>
                  <a:cxn ang="0">
                    <a:pos x="T4" y="T5"/>
                  </a:cxn>
                  <a:cxn ang="0">
                    <a:pos x="T6" y="T7"/>
                  </a:cxn>
                  <a:cxn ang="0">
                    <a:pos x="T8" y="T9"/>
                  </a:cxn>
                </a:cxnLst>
                <a:rect l="0" t="0" r="r" b="b"/>
                <a:pathLst>
                  <a:path w="63" h="53">
                    <a:moveTo>
                      <a:pt x="2" y="30"/>
                    </a:moveTo>
                    <a:cubicBezTo>
                      <a:pt x="7" y="15"/>
                      <a:pt x="21" y="5"/>
                      <a:pt x="35" y="1"/>
                    </a:cubicBezTo>
                    <a:cubicBezTo>
                      <a:pt x="48" y="0"/>
                      <a:pt x="63" y="6"/>
                      <a:pt x="62" y="21"/>
                    </a:cubicBezTo>
                    <a:cubicBezTo>
                      <a:pt x="59" y="38"/>
                      <a:pt x="42" y="49"/>
                      <a:pt x="26" y="52"/>
                    </a:cubicBezTo>
                    <a:cubicBezTo>
                      <a:pt x="13" y="53"/>
                      <a:pt x="0" y="45"/>
                      <a:pt x="2"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53" name="Freeform 40"/>
              <p:cNvSpPr>
                <a:spLocks/>
              </p:cNvSpPr>
              <p:nvPr/>
            </p:nvSpPr>
            <p:spPr bwMode="auto">
              <a:xfrm>
                <a:off x="591774" y="3344275"/>
                <a:ext cx="50352" cy="39562"/>
              </a:xfrm>
              <a:custGeom>
                <a:avLst/>
                <a:gdLst>
                  <a:gd name="T0" fmla="*/ 1 w 67"/>
                  <a:gd name="T1" fmla="*/ 26 h 52"/>
                  <a:gd name="T2" fmla="*/ 35 w 67"/>
                  <a:gd name="T3" fmla="*/ 0 h 52"/>
                  <a:gd name="T4" fmla="*/ 67 w 67"/>
                  <a:gd name="T5" fmla="*/ 23 h 52"/>
                  <a:gd name="T6" fmla="*/ 33 w 67"/>
                  <a:gd name="T7" fmla="*/ 52 h 52"/>
                  <a:gd name="T8" fmla="*/ 1 w 67"/>
                  <a:gd name="T9" fmla="*/ 26 h 52"/>
                </a:gdLst>
                <a:ahLst/>
                <a:cxnLst>
                  <a:cxn ang="0">
                    <a:pos x="T0" y="T1"/>
                  </a:cxn>
                  <a:cxn ang="0">
                    <a:pos x="T2" y="T3"/>
                  </a:cxn>
                  <a:cxn ang="0">
                    <a:pos x="T4" y="T5"/>
                  </a:cxn>
                  <a:cxn ang="0">
                    <a:pos x="T6" y="T7"/>
                  </a:cxn>
                  <a:cxn ang="0">
                    <a:pos x="T8" y="T9"/>
                  </a:cxn>
                </a:cxnLst>
                <a:rect l="0" t="0" r="r" b="b"/>
                <a:pathLst>
                  <a:path w="67" h="52">
                    <a:moveTo>
                      <a:pt x="1" y="26"/>
                    </a:moveTo>
                    <a:cubicBezTo>
                      <a:pt x="4" y="10"/>
                      <a:pt x="20" y="1"/>
                      <a:pt x="35" y="0"/>
                    </a:cubicBezTo>
                    <a:cubicBezTo>
                      <a:pt x="49" y="0"/>
                      <a:pt x="65" y="7"/>
                      <a:pt x="67" y="23"/>
                    </a:cubicBezTo>
                    <a:cubicBezTo>
                      <a:pt x="66" y="40"/>
                      <a:pt x="48" y="50"/>
                      <a:pt x="33" y="52"/>
                    </a:cubicBezTo>
                    <a:cubicBezTo>
                      <a:pt x="18" y="52"/>
                      <a:pt x="0" y="43"/>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54" name="Freeform 41"/>
              <p:cNvSpPr>
                <a:spLocks/>
              </p:cNvSpPr>
              <p:nvPr/>
            </p:nvSpPr>
            <p:spPr bwMode="auto">
              <a:xfrm>
                <a:off x="646921" y="3344275"/>
                <a:ext cx="44358" cy="38363"/>
              </a:xfrm>
              <a:custGeom>
                <a:avLst/>
                <a:gdLst>
                  <a:gd name="T0" fmla="*/ 0 w 60"/>
                  <a:gd name="T1" fmla="*/ 22 h 50"/>
                  <a:gd name="T2" fmla="*/ 28 w 60"/>
                  <a:gd name="T3" fmla="*/ 1 h 50"/>
                  <a:gd name="T4" fmla="*/ 59 w 60"/>
                  <a:gd name="T5" fmla="*/ 26 h 50"/>
                  <a:gd name="T6" fmla="*/ 33 w 60"/>
                  <a:gd name="T7" fmla="*/ 50 h 50"/>
                  <a:gd name="T8" fmla="*/ 0 w 60"/>
                  <a:gd name="T9" fmla="*/ 22 h 50"/>
                </a:gdLst>
                <a:ahLst/>
                <a:cxnLst>
                  <a:cxn ang="0">
                    <a:pos x="T0" y="T1"/>
                  </a:cxn>
                  <a:cxn ang="0">
                    <a:pos x="T2" y="T3"/>
                  </a:cxn>
                  <a:cxn ang="0">
                    <a:pos x="T4" y="T5"/>
                  </a:cxn>
                  <a:cxn ang="0">
                    <a:pos x="T6" y="T7"/>
                  </a:cxn>
                  <a:cxn ang="0">
                    <a:pos x="T8" y="T9"/>
                  </a:cxn>
                </a:cxnLst>
                <a:rect l="0" t="0" r="r" b="b"/>
                <a:pathLst>
                  <a:path w="60" h="50">
                    <a:moveTo>
                      <a:pt x="0" y="22"/>
                    </a:moveTo>
                    <a:cubicBezTo>
                      <a:pt x="1" y="8"/>
                      <a:pt x="15" y="0"/>
                      <a:pt x="28" y="1"/>
                    </a:cubicBezTo>
                    <a:cubicBezTo>
                      <a:pt x="42" y="2"/>
                      <a:pt x="56" y="11"/>
                      <a:pt x="59" y="26"/>
                    </a:cubicBezTo>
                    <a:cubicBezTo>
                      <a:pt x="60" y="41"/>
                      <a:pt x="46" y="50"/>
                      <a:pt x="33" y="50"/>
                    </a:cubicBezTo>
                    <a:cubicBezTo>
                      <a:pt x="17" y="48"/>
                      <a:pt x="2" y="39"/>
                      <a:pt x="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55" name="Freeform 42"/>
              <p:cNvSpPr>
                <a:spLocks/>
              </p:cNvSpPr>
              <p:nvPr/>
            </p:nvSpPr>
            <p:spPr bwMode="auto">
              <a:xfrm>
                <a:off x="693676" y="3351468"/>
                <a:ext cx="40761" cy="38363"/>
              </a:xfrm>
              <a:custGeom>
                <a:avLst/>
                <a:gdLst>
                  <a:gd name="T0" fmla="*/ 2 w 54"/>
                  <a:gd name="T1" fmla="*/ 21 h 51"/>
                  <a:gd name="T2" fmla="*/ 22 w 54"/>
                  <a:gd name="T3" fmla="*/ 1 h 51"/>
                  <a:gd name="T4" fmla="*/ 51 w 54"/>
                  <a:gd name="T5" fmla="*/ 28 h 51"/>
                  <a:gd name="T6" fmla="*/ 33 w 54"/>
                  <a:gd name="T7" fmla="*/ 50 h 51"/>
                  <a:gd name="T8" fmla="*/ 2 w 54"/>
                  <a:gd name="T9" fmla="*/ 21 h 51"/>
                </a:gdLst>
                <a:ahLst/>
                <a:cxnLst>
                  <a:cxn ang="0">
                    <a:pos x="T0" y="T1"/>
                  </a:cxn>
                  <a:cxn ang="0">
                    <a:pos x="T2" y="T3"/>
                  </a:cxn>
                  <a:cxn ang="0">
                    <a:pos x="T4" y="T5"/>
                  </a:cxn>
                  <a:cxn ang="0">
                    <a:pos x="T6" y="T7"/>
                  </a:cxn>
                  <a:cxn ang="0">
                    <a:pos x="T8" y="T9"/>
                  </a:cxn>
                </a:cxnLst>
                <a:rect l="0" t="0" r="r" b="b"/>
                <a:pathLst>
                  <a:path w="54" h="51">
                    <a:moveTo>
                      <a:pt x="2" y="21"/>
                    </a:moveTo>
                    <a:cubicBezTo>
                      <a:pt x="0" y="8"/>
                      <a:pt x="10" y="0"/>
                      <a:pt x="22" y="1"/>
                    </a:cubicBezTo>
                    <a:cubicBezTo>
                      <a:pt x="36" y="4"/>
                      <a:pt x="47" y="14"/>
                      <a:pt x="51" y="28"/>
                    </a:cubicBezTo>
                    <a:cubicBezTo>
                      <a:pt x="54" y="41"/>
                      <a:pt x="46" y="51"/>
                      <a:pt x="33" y="50"/>
                    </a:cubicBezTo>
                    <a:cubicBezTo>
                      <a:pt x="17" y="47"/>
                      <a:pt x="5" y="36"/>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56" name="Freeform 43"/>
              <p:cNvSpPr>
                <a:spLocks/>
              </p:cNvSpPr>
              <p:nvPr/>
            </p:nvSpPr>
            <p:spPr bwMode="auto">
              <a:xfrm>
                <a:off x="421537" y="3425797"/>
                <a:ext cx="16458" cy="31170"/>
              </a:xfrm>
              <a:custGeom>
                <a:avLst/>
                <a:gdLst>
                  <a:gd name="T0" fmla="*/ 4 w 20"/>
                  <a:gd name="T1" fmla="*/ 24 h 42"/>
                  <a:gd name="T2" fmla="*/ 13 w 20"/>
                  <a:gd name="T3" fmla="*/ 2 h 42"/>
                  <a:gd name="T4" fmla="*/ 16 w 20"/>
                  <a:gd name="T5" fmla="*/ 20 h 42"/>
                  <a:gd name="T6" fmla="*/ 6 w 20"/>
                  <a:gd name="T7" fmla="*/ 42 h 42"/>
                  <a:gd name="T8" fmla="*/ 4 w 20"/>
                  <a:gd name="T9" fmla="*/ 24 h 42"/>
                </a:gdLst>
                <a:ahLst/>
                <a:cxnLst>
                  <a:cxn ang="0">
                    <a:pos x="T0" y="T1"/>
                  </a:cxn>
                  <a:cxn ang="0">
                    <a:pos x="T2" y="T3"/>
                  </a:cxn>
                  <a:cxn ang="0">
                    <a:pos x="T4" y="T5"/>
                  </a:cxn>
                  <a:cxn ang="0">
                    <a:pos x="T6" y="T7"/>
                  </a:cxn>
                  <a:cxn ang="0">
                    <a:pos x="T8" y="T9"/>
                  </a:cxn>
                </a:cxnLst>
                <a:rect l="0" t="0" r="r" b="b"/>
                <a:pathLst>
                  <a:path w="20" h="42">
                    <a:moveTo>
                      <a:pt x="4" y="24"/>
                    </a:moveTo>
                    <a:cubicBezTo>
                      <a:pt x="5" y="17"/>
                      <a:pt x="7" y="7"/>
                      <a:pt x="13" y="2"/>
                    </a:cubicBezTo>
                    <a:cubicBezTo>
                      <a:pt x="20" y="0"/>
                      <a:pt x="16" y="17"/>
                      <a:pt x="16" y="20"/>
                    </a:cubicBezTo>
                    <a:cubicBezTo>
                      <a:pt x="15" y="26"/>
                      <a:pt x="13" y="40"/>
                      <a:pt x="6" y="42"/>
                    </a:cubicBezTo>
                    <a:cubicBezTo>
                      <a:pt x="0" y="42"/>
                      <a:pt x="3" y="28"/>
                      <a:pt x="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57" name="Freeform 44"/>
              <p:cNvSpPr>
                <a:spLocks/>
              </p:cNvSpPr>
              <p:nvPr/>
            </p:nvSpPr>
            <p:spPr bwMode="auto">
              <a:xfrm>
                <a:off x="433526" y="3418603"/>
                <a:ext cx="19182" cy="37164"/>
              </a:xfrm>
              <a:custGeom>
                <a:avLst/>
                <a:gdLst>
                  <a:gd name="T0" fmla="*/ 3 w 26"/>
                  <a:gd name="T1" fmla="*/ 28 h 49"/>
                  <a:gd name="T2" fmla="*/ 17 w 26"/>
                  <a:gd name="T3" fmla="*/ 3 h 49"/>
                  <a:gd name="T4" fmla="*/ 23 w 26"/>
                  <a:gd name="T5" fmla="*/ 22 h 49"/>
                  <a:gd name="T6" fmla="*/ 8 w 26"/>
                  <a:gd name="T7" fmla="*/ 49 h 49"/>
                  <a:gd name="T8" fmla="*/ 3 w 26"/>
                  <a:gd name="T9" fmla="*/ 28 h 49"/>
                </a:gdLst>
                <a:ahLst/>
                <a:cxnLst>
                  <a:cxn ang="0">
                    <a:pos x="T0" y="T1"/>
                  </a:cxn>
                  <a:cxn ang="0">
                    <a:pos x="T2" y="T3"/>
                  </a:cxn>
                  <a:cxn ang="0">
                    <a:pos x="T4" y="T5"/>
                  </a:cxn>
                  <a:cxn ang="0">
                    <a:pos x="T6" y="T7"/>
                  </a:cxn>
                  <a:cxn ang="0">
                    <a:pos x="T8" y="T9"/>
                  </a:cxn>
                </a:cxnLst>
                <a:rect l="0" t="0" r="r" b="b"/>
                <a:pathLst>
                  <a:path w="26" h="49">
                    <a:moveTo>
                      <a:pt x="3" y="28"/>
                    </a:moveTo>
                    <a:cubicBezTo>
                      <a:pt x="5" y="19"/>
                      <a:pt x="8" y="7"/>
                      <a:pt x="17" y="3"/>
                    </a:cubicBezTo>
                    <a:cubicBezTo>
                      <a:pt x="26" y="0"/>
                      <a:pt x="23" y="18"/>
                      <a:pt x="23" y="22"/>
                    </a:cubicBezTo>
                    <a:cubicBezTo>
                      <a:pt x="21" y="31"/>
                      <a:pt x="18" y="46"/>
                      <a:pt x="8" y="49"/>
                    </a:cubicBezTo>
                    <a:cubicBezTo>
                      <a:pt x="0" y="49"/>
                      <a:pt x="2" y="33"/>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58" name="Freeform 45"/>
              <p:cNvSpPr>
                <a:spLocks/>
              </p:cNvSpPr>
              <p:nvPr/>
            </p:nvSpPr>
            <p:spPr bwMode="auto">
              <a:xfrm>
                <a:off x="642126" y="3392229"/>
                <a:ext cx="46755" cy="45556"/>
              </a:xfrm>
              <a:custGeom>
                <a:avLst/>
                <a:gdLst>
                  <a:gd name="T0" fmla="*/ 0 w 62"/>
                  <a:gd name="T1" fmla="*/ 30 h 61"/>
                  <a:gd name="T2" fmla="*/ 31 w 62"/>
                  <a:gd name="T3" fmla="*/ 0 h 61"/>
                  <a:gd name="T4" fmla="*/ 61 w 62"/>
                  <a:gd name="T5" fmla="*/ 31 h 61"/>
                  <a:gd name="T6" fmla="*/ 32 w 62"/>
                  <a:gd name="T7" fmla="*/ 61 h 61"/>
                  <a:gd name="T8" fmla="*/ 0 w 62"/>
                  <a:gd name="T9" fmla="*/ 30 h 61"/>
                </a:gdLst>
                <a:ahLst/>
                <a:cxnLst>
                  <a:cxn ang="0">
                    <a:pos x="T0" y="T1"/>
                  </a:cxn>
                  <a:cxn ang="0">
                    <a:pos x="T2" y="T3"/>
                  </a:cxn>
                  <a:cxn ang="0">
                    <a:pos x="T4" y="T5"/>
                  </a:cxn>
                  <a:cxn ang="0">
                    <a:pos x="T6" y="T7"/>
                  </a:cxn>
                  <a:cxn ang="0">
                    <a:pos x="T8" y="T9"/>
                  </a:cxn>
                </a:cxnLst>
                <a:rect l="0" t="0" r="r" b="b"/>
                <a:pathLst>
                  <a:path w="62" h="61">
                    <a:moveTo>
                      <a:pt x="0" y="30"/>
                    </a:moveTo>
                    <a:cubicBezTo>
                      <a:pt x="1" y="13"/>
                      <a:pt x="14" y="1"/>
                      <a:pt x="31" y="0"/>
                    </a:cubicBezTo>
                    <a:cubicBezTo>
                      <a:pt x="47" y="2"/>
                      <a:pt x="60" y="14"/>
                      <a:pt x="61" y="31"/>
                    </a:cubicBezTo>
                    <a:cubicBezTo>
                      <a:pt x="62" y="47"/>
                      <a:pt x="48" y="60"/>
                      <a:pt x="32" y="61"/>
                    </a:cubicBezTo>
                    <a:cubicBezTo>
                      <a:pt x="15" y="60"/>
                      <a:pt x="1" y="47"/>
                      <a:pt x="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59" name="Freeform 46"/>
              <p:cNvSpPr>
                <a:spLocks/>
              </p:cNvSpPr>
              <p:nvPr/>
            </p:nvSpPr>
            <p:spPr bwMode="auto">
              <a:xfrm>
                <a:off x="431128" y="3461762"/>
                <a:ext cx="14386" cy="35966"/>
              </a:xfrm>
              <a:custGeom>
                <a:avLst/>
                <a:gdLst>
                  <a:gd name="T0" fmla="*/ 0 w 20"/>
                  <a:gd name="T1" fmla="*/ 23 h 48"/>
                  <a:gd name="T2" fmla="*/ 10 w 20"/>
                  <a:gd name="T3" fmla="*/ 0 h 48"/>
                  <a:gd name="T4" fmla="*/ 20 w 20"/>
                  <a:gd name="T5" fmla="*/ 24 h 48"/>
                  <a:gd name="T6" fmla="*/ 9 w 20"/>
                  <a:gd name="T7" fmla="*/ 48 h 48"/>
                  <a:gd name="T8" fmla="*/ 0 w 20"/>
                  <a:gd name="T9" fmla="*/ 23 h 48"/>
                </a:gdLst>
                <a:ahLst/>
                <a:cxnLst>
                  <a:cxn ang="0">
                    <a:pos x="T0" y="T1"/>
                  </a:cxn>
                  <a:cxn ang="0">
                    <a:pos x="T2" y="T3"/>
                  </a:cxn>
                  <a:cxn ang="0">
                    <a:pos x="T4" y="T5"/>
                  </a:cxn>
                  <a:cxn ang="0">
                    <a:pos x="T6" y="T7"/>
                  </a:cxn>
                  <a:cxn ang="0">
                    <a:pos x="T8" y="T9"/>
                  </a:cxn>
                </a:cxnLst>
                <a:rect l="0" t="0" r="r" b="b"/>
                <a:pathLst>
                  <a:path w="20" h="48">
                    <a:moveTo>
                      <a:pt x="0" y="23"/>
                    </a:moveTo>
                    <a:cubicBezTo>
                      <a:pt x="1" y="16"/>
                      <a:pt x="2" y="2"/>
                      <a:pt x="10" y="0"/>
                    </a:cubicBezTo>
                    <a:cubicBezTo>
                      <a:pt x="20" y="0"/>
                      <a:pt x="20" y="18"/>
                      <a:pt x="20" y="24"/>
                    </a:cubicBezTo>
                    <a:cubicBezTo>
                      <a:pt x="19" y="31"/>
                      <a:pt x="18" y="48"/>
                      <a:pt x="9" y="48"/>
                    </a:cubicBezTo>
                    <a:cubicBezTo>
                      <a:pt x="0" y="44"/>
                      <a:pt x="0" y="31"/>
                      <a:pt x="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60" name="Freeform 47"/>
              <p:cNvSpPr>
                <a:spLocks/>
              </p:cNvSpPr>
              <p:nvPr/>
            </p:nvSpPr>
            <p:spPr bwMode="auto">
              <a:xfrm>
                <a:off x="450309" y="3459364"/>
                <a:ext cx="23977" cy="41960"/>
              </a:xfrm>
              <a:custGeom>
                <a:avLst/>
                <a:gdLst>
                  <a:gd name="T0" fmla="*/ 0 w 32"/>
                  <a:gd name="T1" fmla="*/ 28 h 56"/>
                  <a:gd name="T2" fmla="*/ 15 w 32"/>
                  <a:gd name="T3" fmla="*/ 0 h 56"/>
                  <a:gd name="T4" fmla="*/ 32 w 32"/>
                  <a:gd name="T5" fmla="*/ 28 h 56"/>
                  <a:gd name="T6" fmla="*/ 14 w 32"/>
                  <a:gd name="T7" fmla="*/ 56 h 56"/>
                  <a:gd name="T8" fmla="*/ 0 w 32"/>
                  <a:gd name="T9" fmla="*/ 28 h 56"/>
                </a:gdLst>
                <a:ahLst/>
                <a:cxnLst>
                  <a:cxn ang="0">
                    <a:pos x="T0" y="T1"/>
                  </a:cxn>
                  <a:cxn ang="0">
                    <a:pos x="T2" y="T3"/>
                  </a:cxn>
                  <a:cxn ang="0">
                    <a:pos x="T4" y="T5"/>
                  </a:cxn>
                  <a:cxn ang="0">
                    <a:pos x="T6" y="T7"/>
                  </a:cxn>
                  <a:cxn ang="0">
                    <a:pos x="T8" y="T9"/>
                  </a:cxn>
                </a:cxnLst>
                <a:rect l="0" t="0" r="r" b="b"/>
                <a:pathLst>
                  <a:path w="32" h="56">
                    <a:moveTo>
                      <a:pt x="0" y="28"/>
                    </a:moveTo>
                    <a:cubicBezTo>
                      <a:pt x="0" y="18"/>
                      <a:pt x="4" y="2"/>
                      <a:pt x="15" y="0"/>
                    </a:cubicBezTo>
                    <a:cubicBezTo>
                      <a:pt x="29" y="0"/>
                      <a:pt x="31" y="18"/>
                      <a:pt x="32" y="28"/>
                    </a:cubicBezTo>
                    <a:cubicBezTo>
                      <a:pt x="31" y="38"/>
                      <a:pt x="27" y="56"/>
                      <a:pt x="14" y="56"/>
                    </a:cubicBezTo>
                    <a:cubicBezTo>
                      <a:pt x="3" y="53"/>
                      <a:pt x="0" y="38"/>
                      <a:pt x="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61" name="Freeform 48"/>
              <p:cNvSpPr>
                <a:spLocks/>
              </p:cNvSpPr>
              <p:nvPr/>
            </p:nvSpPr>
            <p:spPr bwMode="auto">
              <a:xfrm>
                <a:off x="453906" y="3507319"/>
                <a:ext cx="23977" cy="40761"/>
              </a:xfrm>
              <a:custGeom>
                <a:avLst/>
                <a:gdLst>
                  <a:gd name="T0" fmla="*/ 1 w 33"/>
                  <a:gd name="T1" fmla="*/ 23 h 54"/>
                  <a:gd name="T2" fmla="*/ 13 w 33"/>
                  <a:gd name="T3" fmla="*/ 1 h 54"/>
                  <a:gd name="T4" fmla="*/ 33 w 33"/>
                  <a:gd name="T5" fmla="*/ 31 h 54"/>
                  <a:gd name="T6" fmla="*/ 19 w 33"/>
                  <a:gd name="T7" fmla="*/ 51 h 54"/>
                  <a:gd name="T8" fmla="*/ 1 w 33"/>
                  <a:gd name="T9" fmla="*/ 23 h 54"/>
                </a:gdLst>
                <a:ahLst/>
                <a:cxnLst>
                  <a:cxn ang="0">
                    <a:pos x="T0" y="T1"/>
                  </a:cxn>
                  <a:cxn ang="0">
                    <a:pos x="T2" y="T3"/>
                  </a:cxn>
                  <a:cxn ang="0">
                    <a:pos x="T4" y="T5"/>
                  </a:cxn>
                  <a:cxn ang="0">
                    <a:pos x="T6" y="T7"/>
                  </a:cxn>
                  <a:cxn ang="0">
                    <a:pos x="T8" y="T9"/>
                  </a:cxn>
                </a:cxnLst>
                <a:rect l="0" t="0" r="r" b="b"/>
                <a:pathLst>
                  <a:path w="33" h="54">
                    <a:moveTo>
                      <a:pt x="1" y="23"/>
                    </a:moveTo>
                    <a:cubicBezTo>
                      <a:pt x="0" y="15"/>
                      <a:pt x="2" y="0"/>
                      <a:pt x="13" y="1"/>
                    </a:cubicBezTo>
                    <a:cubicBezTo>
                      <a:pt x="26" y="4"/>
                      <a:pt x="31" y="19"/>
                      <a:pt x="33" y="31"/>
                    </a:cubicBezTo>
                    <a:cubicBezTo>
                      <a:pt x="33" y="39"/>
                      <a:pt x="31" y="54"/>
                      <a:pt x="19" y="51"/>
                    </a:cubicBezTo>
                    <a:cubicBezTo>
                      <a:pt x="8" y="47"/>
                      <a:pt x="2" y="34"/>
                      <a:pt x="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62" name="Freeform 49"/>
              <p:cNvSpPr>
                <a:spLocks/>
              </p:cNvSpPr>
              <p:nvPr/>
            </p:nvSpPr>
            <p:spPr bwMode="auto">
              <a:xfrm>
                <a:off x="483878" y="3512114"/>
                <a:ext cx="37164" cy="44358"/>
              </a:xfrm>
              <a:custGeom>
                <a:avLst/>
                <a:gdLst>
                  <a:gd name="T0" fmla="*/ 1 w 49"/>
                  <a:gd name="T1" fmla="*/ 26 h 58"/>
                  <a:gd name="T2" fmla="*/ 21 w 49"/>
                  <a:gd name="T3" fmla="*/ 0 h 58"/>
                  <a:gd name="T4" fmla="*/ 48 w 49"/>
                  <a:gd name="T5" fmla="*/ 32 h 58"/>
                  <a:gd name="T6" fmla="*/ 26 w 49"/>
                  <a:gd name="T7" fmla="*/ 56 h 58"/>
                  <a:gd name="T8" fmla="*/ 1 w 49"/>
                  <a:gd name="T9" fmla="*/ 26 h 58"/>
                </a:gdLst>
                <a:ahLst/>
                <a:cxnLst>
                  <a:cxn ang="0">
                    <a:pos x="T0" y="T1"/>
                  </a:cxn>
                  <a:cxn ang="0">
                    <a:pos x="T2" y="T3"/>
                  </a:cxn>
                  <a:cxn ang="0">
                    <a:pos x="T4" y="T5"/>
                  </a:cxn>
                  <a:cxn ang="0">
                    <a:pos x="T6" y="T7"/>
                  </a:cxn>
                  <a:cxn ang="0">
                    <a:pos x="T8" y="T9"/>
                  </a:cxn>
                </a:cxnLst>
                <a:rect l="0" t="0" r="r" b="b"/>
                <a:pathLst>
                  <a:path w="49" h="58">
                    <a:moveTo>
                      <a:pt x="1" y="26"/>
                    </a:moveTo>
                    <a:cubicBezTo>
                      <a:pt x="0" y="13"/>
                      <a:pt x="7" y="0"/>
                      <a:pt x="21" y="0"/>
                    </a:cubicBezTo>
                    <a:cubicBezTo>
                      <a:pt x="36" y="2"/>
                      <a:pt x="46" y="17"/>
                      <a:pt x="48" y="32"/>
                    </a:cubicBezTo>
                    <a:cubicBezTo>
                      <a:pt x="49" y="45"/>
                      <a:pt x="41" y="58"/>
                      <a:pt x="26" y="56"/>
                    </a:cubicBezTo>
                    <a:cubicBezTo>
                      <a:pt x="12" y="53"/>
                      <a:pt x="3" y="40"/>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sp>
            <p:nvSpPr>
              <p:cNvPr id="63" name="Freeform 50"/>
              <p:cNvSpPr>
                <a:spLocks/>
              </p:cNvSpPr>
              <p:nvPr/>
            </p:nvSpPr>
            <p:spPr bwMode="auto">
              <a:xfrm>
                <a:off x="534229" y="3515710"/>
                <a:ext cx="44358" cy="44358"/>
              </a:xfrm>
              <a:custGeom>
                <a:avLst/>
                <a:gdLst>
                  <a:gd name="T0" fmla="*/ 0 w 60"/>
                  <a:gd name="T1" fmla="*/ 29 h 59"/>
                  <a:gd name="T2" fmla="*/ 28 w 60"/>
                  <a:gd name="T3" fmla="*/ 0 h 59"/>
                  <a:gd name="T4" fmla="*/ 60 w 60"/>
                  <a:gd name="T5" fmla="*/ 32 h 59"/>
                  <a:gd name="T6" fmla="*/ 31 w 60"/>
                  <a:gd name="T7" fmla="*/ 59 h 59"/>
                  <a:gd name="T8" fmla="*/ 0 w 60"/>
                  <a:gd name="T9" fmla="*/ 29 h 59"/>
                </a:gdLst>
                <a:ahLst/>
                <a:cxnLst>
                  <a:cxn ang="0">
                    <a:pos x="T0" y="T1"/>
                  </a:cxn>
                  <a:cxn ang="0">
                    <a:pos x="T2" y="T3"/>
                  </a:cxn>
                  <a:cxn ang="0">
                    <a:pos x="T4" y="T5"/>
                  </a:cxn>
                  <a:cxn ang="0">
                    <a:pos x="T6" y="T7"/>
                  </a:cxn>
                  <a:cxn ang="0">
                    <a:pos x="T8" y="T9"/>
                  </a:cxn>
                </a:cxnLst>
                <a:rect l="0" t="0" r="r" b="b"/>
                <a:pathLst>
                  <a:path w="60" h="59">
                    <a:moveTo>
                      <a:pt x="0" y="29"/>
                    </a:moveTo>
                    <a:cubicBezTo>
                      <a:pt x="0" y="13"/>
                      <a:pt x="12" y="1"/>
                      <a:pt x="28" y="0"/>
                    </a:cubicBezTo>
                    <a:cubicBezTo>
                      <a:pt x="45" y="2"/>
                      <a:pt x="59" y="15"/>
                      <a:pt x="60" y="32"/>
                    </a:cubicBezTo>
                    <a:cubicBezTo>
                      <a:pt x="60" y="48"/>
                      <a:pt x="47" y="59"/>
                      <a:pt x="31" y="59"/>
                    </a:cubicBezTo>
                    <a:cubicBezTo>
                      <a:pt x="15" y="57"/>
                      <a:pt x="3" y="45"/>
                      <a:pt x="0"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bg1"/>
                  </a:solidFill>
                </a:endParaRPr>
              </a:p>
            </p:txBody>
          </p:sp>
        </p:grpSp>
      </p:grpSp>
      <p:sp>
        <p:nvSpPr>
          <p:cNvPr id="64" name="矩形 63"/>
          <p:cNvSpPr/>
          <p:nvPr/>
        </p:nvSpPr>
        <p:spPr>
          <a:xfrm>
            <a:off x="208007" y="2061723"/>
            <a:ext cx="8394127" cy="502753"/>
          </a:xfrm>
          <a:prstGeom prst="rect">
            <a:avLst/>
          </a:prstGeom>
          <a:effectLst/>
        </p:spPr>
        <p:txBody>
          <a:bodyPr wrap="square">
            <a:spAutoFit/>
          </a:bodyPr>
          <a:lstStyle/>
          <a:p>
            <a:pPr defTabSz="1219170"/>
            <a:r>
              <a:rPr lang="en-US" altLang="zh-CN" sz="2667" dirty="0" smtClean="0">
                <a:latin typeface="微软雅黑" panose="020B0503020204020204" pitchFamily="34" charset="-122"/>
                <a:ea typeface="微软雅黑" panose="020B0503020204020204" pitchFamily="34" charset="-122"/>
              </a:rPr>
              <a:t>CERNET TNE </a:t>
            </a:r>
            <a:r>
              <a:rPr lang="en-US" altLang="zh-CN" sz="2667" dirty="0" smtClean="0">
                <a:latin typeface="微软雅黑" panose="020B0503020204020204" pitchFamily="34" charset="-122"/>
                <a:ea typeface="微软雅黑" panose="020B0503020204020204" pitchFamily="34" charset="-122"/>
              </a:rPr>
              <a:t>Perspective</a:t>
            </a:r>
            <a:endParaRPr lang="zh-CN" altLang="en-US" sz="2667" dirty="0">
              <a:latin typeface="微软雅黑" panose="020B0503020204020204" pitchFamily="34" charset="-122"/>
              <a:ea typeface="微软雅黑" panose="020B0503020204020204" pitchFamily="34" charset="-122"/>
            </a:endParaRPr>
          </a:p>
        </p:txBody>
      </p:sp>
      <p:sp>
        <p:nvSpPr>
          <p:cNvPr id="2" name="文本框 1"/>
          <p:cNvSpPr txBox="1"/>
          <p:nvPr/>
        </p:nvSpPr>
        <p:spPr>
          <a:xfrm>
            <a:off x="307887" y="3014504"/>
            <a:ext cx="4284759" cy="1508105"/>
          </a:xfrm>
          <a:prstGeom prst="rect">
            <a:avLst/>
          </a:prstGeom>
          <a:noFill/>
        </p:spPr>
        <p:txBody>
          <a:bodyPr wrap="square" rtlCol="0">
            <a:spAutoFit/>
          </a:bodyPr>
          <a:lstStyle/>
          <a:p>
            <a:r>
              <a:rPr kumimoji="1" lang="en-US" altLang="zh-CN" sz="2000" dirty="0" smtClean="0"/>
              <a:t>William Wan</a:t>
            </a:r>
          </a:p>
          <a:p>
            <a:r>
              <a:rPr kumimoji="1" lang="en-US" altLang="zh-CN" dirty="0" smtClean="0"/>
              <a:t>CERNET TNE Program Coordinator</a:t>
            </a:r>
          </a:p>
          <a:p>
            <a:endParaRPr kumimoji="1" lang="en-US" altLang="zh-CN" dirty="0"/>
          </a:p>
          <a:p>
            <a:r>
              <a:rPr kumimoji="1" lang="en-US" altLang="zh-CN" dirty="0" smtClean="0"/>
              <a:t>Washington D.C.</a:t>
            </a:r>
            <a:endParaRPr kumimoji="1" lang="en-US" altLang="zh-CN" dirty="0" smtClean="0"/>
          </a:p>
          <a:p>
            <a:r>
              <a:rPr kumimoji="1" lang="en-US" altLang="zh-CN" dirty="0" smtClean="0"/>
              <a:t>2017.4.25</a:t>
            </a:r>
            <a:endParaRPr kumimoji="1" lang="en-US" altLang="zh-CN" dirty="0" smtClean="0"/>
          </a:p>
        </p:txBody>
      </p:sp>
      <p:pic>
        <p:nvPicPr>
          <p:cNvPr id="4" name="图片 3" descr="I2GS-logo1.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50267" y="5387626"/>
            <a:ext cx="4097141" cy="1093449"/>
          </a:xfrm>
          <a:prstGeom prst="rect">
            <a:avLst/>
          </a:prstGeom>
        </p:spPr>
      </p:pic>
    </p:spTree>
    <p:extLst>
      <p:ext uri="{BB962C8B-B14F-4D97-AF65-F5344CB8AC3E}">
        <p14:creationId xmlns:p14="http://schemas.microsoft.com/office/powerpoint/2010/main" val="950562170"/>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700"/>
                                        <p:tgtEl>
                                          <p:spTgt spid="72"/>
                                        </p:tgtEl>
                                      </p:cBhvr>
                                    </p:animEffect>
                                    <p:anim calcmode="lin" valueType="num">
                                      <p:cBhvr>
                                        <p:cTn id="8" dur="700" fill="hold"/>
                                        <p:tgtEl>
                                          <p:spTgt spid="72"/>
                                        </p:tgtEl>
                                        <p:attrNameLst>
                                          <p:attrName>ppt_x</p:attrName>
                                        </p:attrNameLst>
                                      </p:cBhvr>
                                      <p:tavLst>
                                        <p:tav tm="0">
                                          <p:val>
                                            <p:strVal val="#ppt_x"/>
                                          </p:val>
                                        </p:tav>
                                        <p:tav tm="100000">
                                          <p:val>
                                            <p:strVal val="#ppt_x"/>
                                          </p:val>
                                        </p:tav>
                                      </p:tavLst>
                                    </p:anim>
                                    <p:anim calcmode="lin" valueType="num">
                                      <p:cBhvr>
                                        <p:cTn id="9" dur="7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kumimoji="1" lang="en-US" altLang="zh-CN" dirty="0" smtClean="0"/>
              <a:t>TNE</a:t>
            </a:r>
            <a:r>
              <a:rPr kumimoji="1" lang="zh-CN" altLang="en-US" dirty="0" smtClean="0"/>
              <a:t> </a:t>
            </a:r>
            <a:r>
              <a:rPr kumimoji="1" lang="en-US" altLang="zh-CN" dirty="0" smtClean="0"/>
              <a:t>in</a:t>
            </a:r>
            <a:r>
              <a:rPr kumimoji="1" lang="zh-CN" altLang="en-US" dirty="0" smtClean="0"/>
              <a:t> </a:t>
            </a:r>
            <a:r>
              <a:rPr kumimoji="1" lang="en-US" altLang="zh-CN" dirty="0" smtClean="0"/>
              <a:t>China</a:t>
            </a:r>
            <a:endParaRPr kumimoji="1" lang="zh-CN" altLang="en-US" dirty="0"/>
          </a:p>
        </p:txBody>
      </p:sp>
      <p:sp>
        <p:nvSpPr>
          <p:cNvPr id="3" name="内容占位符 2"/>
          <p:cNvSpPr>
            <a:spLocks noGrp="1"/>
          </p:cNvSpPr>
          <p:nvPr>
            <p:ph sz="quarter" idx="10"/>
          </p:nvPr>
        </p:nvSpPr>
        <p:spPr/>
        <p:txBody>
          <a:bodyPr>
            <a:normAutofit/>
          </a:bodyPr>
          <a:lstStyle/>
          <a:p>
            <a:pPr marL="0" indent="0">
              <a:buNone/>
            </a:pPr>
            <a:r>
              <a:rPr kumimoji="1" lang="en-US" altLang="zh-CN" sz="3600" dirty="0" smtClean="0"/>
              <a:t>Overview</a:t>
            </a:r>
          </a:p>
          <a:p>
            <a:r>
              <a:rPr kumimoji="1" lang="en-US" altLang="zh-CN" dirty="0" smtClean="0"/>
              <a:t>1979 projects, in which 930 were approved by the Ministry of Education of China, 1049 by provincial </a:t>
            </a:r>
            <a:r>
              <a:rPr kumimoji="1" lang="en-US" altLang="zh-CN" dirty="0" smtClean="0"/>
              <a:t>governments</a:t>
            </a:r>
            <a:r>
              <a:rPr kumimoji="1" lang="en-US" altLang="zh-CN" baseline="30000" dirty="0" smtClean="0"/>
              <a:t>(*)</a:t>
            </a:r>
            <a:r>
              <a:rPr kumimoji="1" lang="en-US" altLang="zh-CN" dirty="0" smtClean="0"/>
              <a:t>.</a:t>
            </a:r>
            <a:endParaRPr kumimoji="1" lang="en-US" altLang="zh-CN" dirty="0" smtClean="0"/>
          </a:p>
          <a:p>
            <a:r>
              <a:rPr kumimoji="1" lang="en-US" altLang="zh-CN" dirty="0" smtClean="0"/>
              <a:t>349 China’s universities involved one or multiple projects. </a:t>
            </a:r>
          </a:p>
          <a:p>
            <a:r>
              <a:rPr kumimoji="1" lang="en-US" altLang="zh-CN" dirty="0" smtClean="0"/>
              <a:t>Types </a:t>
            </a:r>
            <a:r>
              <a:rPr kumimoji="1" lang="en-US" altLang="zh-CN" smtClean="0"/>
              <a:t>(Host) </a:t>
            </a:r>
            <a:r>
              <a:rPr kumimoji="1" lang="en-US" altLang="zh-CN" dirty="0" smtClean="0"/>
              <a:t>3+1</a:t>
            </a:r>
            <a:endParaRPr kumimoji="1" lang="en-US" altLang="zh-CN" dirty="0" smtClean="0"/>
          </a:p>
          <a:p>
            <a:pPr lvl="1">
              <a:buFont typeface="Wingdings" charset="2"/>
              <a:buChar char="ü"/>
            </a:pPr>
            <a:r>
              <a:rPr kumimoji="1" lang="en-US" altLang="zh-CN" dirty="0" smtClean="0"/>
              <a:t>Campus Site (</a:t>
            </a:r>
            <a:r>
              <a:rPr kumimoji="1" lang="en-US" altLang="zh-CN" dirty="0" err="1" smtClean="0"/>
              <a:t>Nottingham@Ningbo</a:t>
            </a:r>
            <a:r>
              <a:rPr kumimoji="1" lang="en-US" altLang="zh-CN" dirty="0" smtClean="0"/>
              <a:t>,</a:t>
            </a:r>
            <a:r>
              <a:rPr kumimoji="1" lang="zh-CN" altLang="en-US" dirty="0" smtClean="0"/>
              <a:t> </a:t>
            </a:r>
            <a:r>
              <a:rPr kumimoji="1" lang="en-US" altLang="zh-CN" dirty="0" err="1" smtClean="0"/>
              <a:t>DKU@Kunshan</a:t>
            </a:r>
            <a:r>
              <a:rPr kumimoji="1" lang="en-US" altLang="zh-CN" dirty="0" smtClean="0"/>
              <a:t>, </a:t>
            </a:r>
            <a:r>
              <a:rPr kumimoji="1" lang="en-US" altLang="zh-CN" dirty="0" err="1" smtClean="0"/>
              <a:t>NYU@Shanghai</a:t>
            </a:r>
            <a:r>
              <a:rPr kumimoji="1" lang="en-US" altLang="zh-CN" dirty="0" smtClean="0"/>
              <a:t>)</a:t>
            </a:r>
          </a:p>
          <a:p>
            <a:pPr lvl="1">
              <a:buFont typeface="Wingdings" charset="2"/>
              <a:buChar char="ü"/>
            </a:pPr>
            <a:r>
              <a:rPr kumimoji="1" lang="en-US" altLang="zh-CN" dirty="0" smtClean="0"/>
              <a:t>Campus-in-Campus</a:t>
            </a:r>
          </a:p>
          <a:p>
            <a:pPr lvl="1">
              <a:buFont typeface="Wingdings" charset="2"/>
              <a:buChar char="ü"/>
            </a:pPr>
            <a:r>
              <a:rPr kumimoji="1" lang="en-US" altLang="zh-CN" dirty="0" smtClean="0"/>
              <a:t>Office-only</a:t>
            </a:r>
          </a:p>
          <a:p>
            <a:r>
              <a:rPr kumimoji="1" lang="en-US" altLang="zh-CN" dirty="0" smtClean="0"/>
              <a:t>CERNET TNE Program can</a:t>
            </a:r>
            <a:r>
              <a:rPr kumimoji="1" lang="zh-CN" altLang="en-US" dirty="0"/>
              <a:t> </a:t>
            </a:r>
            <a:r>
              <a:rPr kumimoji="1" lang="en-US" altLang="zh-CN" dirty="0" smtClean="0"/>
              <a:t>tailor</a:t>
            </a:r>
            <a:r>
              <a:rPr kumimoji="1" lang="zh-CN" altLang="en-US" dirty="0" smtClean="0"/>
              <a:t> </a:t>
            </a:r>
            <a:r>
              <a:rPr kumimoji="1" lang="en-US" altLang="zh-CN" dirty="0" smtClean="0"/>
              <a:t>the</a:t>
            </a:r>
            <a:r>
              <a:rPr kumimoji="1" lang="zh-CN" altLang="en-US" dirty="0" smtClean="0"/>
              <a:t> </a:t>
            </a:r>
            <a:r>
              <a:rPr kumimoji="1" lang="en-US" altLang="zh-CN" dirty="0" smtClean="0"/>
              <a:t>services</a:t>
            </a:r>
            <a:r>
              <a:rPr kumimoji="1" lang="zh-CN" altLang="en-US" dirty="0" smtClean="0"/>
              <a:t> </a:t>
            </a:r>
            <a:r>
              <a:rPr kumimoji="1" lang="en-US" altLang="zh-CN" dirty="0" smtClean="0"/>
              <a:t>and</a:t>
            </a:r>
            <a:r>
              <a:rPr kumimoji="1" lang="zh-CN" altLang="en-US" dirty="0" smtClean="0"/>
              <a:t> </a:t>
            </a:r>
            <a:r>
              <a:rPr kumimoji="1" lang="en-US" altLang="zh-CN" dirty="0" smtClean="0"/>
              <a:t>serve</a:t>
            </a:r>
            <a:r>
              <a:rPr kumimoji="1" lang="zh-CN" altLang="en-US" dirty="0" smtClean="0"/>
              <a:t> </a:t>
            </a:r>
            <a:r>
              <a:rPr kumimoji="1" lang="en-US" altLang="zh-CN" dirty="0" smtClean="0"/>
              <a:t>all</a:t>
            </a:r>
            <a:r>
              <a:rPr kumimoji="1" lang="zh-CN" altLang="en-US" dirty="0" smtClean="0"/>
              <a:t> </a:t>
            </a:r>
            <a:r>
              <a:rPr kumimoji="1" lang="en-US" altLang="zh-CN" dirty="0" smtClean="0"/>
              <a:t>types</a:t>
            </a:r>
          </a:p>
          <a:p>
            <a:endParaRPr kumimoji="1" lang="en-US" altLang="zh-CN" dirty="0"/>
          </a:p>
          <a:p>
            <a:pPr marL="0" indent="0">
              <a:buNone/>
            </a:pPr>
            <a:r>
              <a:rPr kumimoji="1" lang="en-US" altLang="zh-CN" sz="1600" dirty="0" smtClean="0"/>
              <a:t>*Data from Ministry of Education of China website in Nov. 2016.</a:t>
            </a:r>
            <a:endParaRPr kumimoji="1" lang="zh-CN" altLang="en-US" sz="1600" dirty="0"/>
          </a:p>
        </p:txBody>
      </p:sp>
      <p:pic>
        <p:nvPicPr>
          <p:cNvPr id="5" name="图片 4" descr="I2GS-logo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5209" y="6237024"/>
            <a:ext cx="2326791" cy="620976"/>
          </a:xfrm>
          <a:prstGeom prst="rect">
            <a:avLst/>
          </a:prstGeom>
        </p:spPr>
      </p:pic>
    </p:spTree>
    <p:extLst>
      <p:ext uri="{BB962C8B-B14F-4D97-AF65-F5344CB8AC3E}">
        <p14:creationId xmlns:p14="http://schemas.microsoft.com/office/powerpoint/2010/main" val="906255387"/>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kumimoji="1" lang="en-US" altLang="zh-CN" dirty="0" smtClean="0"/>
              <a:t>CERNET</a:t>
            </a:r>
            <a:r>
              <a:rPr kumimoji="1" lang="en-US" altLang="zh-CN" dirty="0"/>
              <a:t> </a:t>
            </a:r>
            <a:r>
              <a:rPr kumimoji="1" lang="en-US" altLang="zh-CN" dirty="0" smtClean="0"/>
              <a:t>Facts</a:t>
            </a:r>
            <a:endParaRPr kumimoji="1" lang="zh-CN" altLang="en-US" dirty="0"/>
          </a:p>
        </p:txBody>
      </p:sp>
      <p:sp>
        <p:nvSpPr>
          <p:cNvPr id="3" name="内容占位符 2"/>
          <p:cNvSpPr>
            <a:spLocks noGrp="1"/>
          </p:cNvSpPr>
          <p:nvPr>
            <p:ph sz="quarter" idx="10"/>
          </p:nvPr>
        </p:nvSpPr>
        <p:spPr/>
        <p:txBody>
          <a:bodyPr/>
          <a:lstStyle/>
          <a:p>
            <a:r>
              <a:rPr kumimoji="1" lang="en-US" altLang="zh-CN" dirty="0" smtClean="0"/>
              <a:t>CERNET</a:t>
            </a:r>
            <a:r>
              <a:rPr kumimoji="1" lang="zh-CN" altLang="en-US" dirty="0" smtClean="0"/>
              <a:t> </a:t>
            </a:r>
            <a:r>
              <a:rPr kumimoji="1" lang="en-US" altLang="zh-CN" dirty="0" smtClean="0"/>
              <a:t>is</a:t>
            </a:r>
            <a:r>
              <a:rPr kumimoji="1" lang="zh-CN" altLang="en-US" dirty="0" smtClean="0"/>
              <a:t> </a:t>
            </a:r>
            <a:r>
              <a:rPr kumimoji="1" lang="en-US" altLang="zh-CN" dirty="0" smtClean="0"/>
              <a:t>the</a:t>
            </a:r>
            <a:r>
              <a:rPr kumimoji="1" lang="zh-CN" altLang="en-US" dirty="0" smtClean="0"/>
              <a:t> </a:t>
            </a:r>
            <a:r>
              <a:rPr kumimoji="1" lang="en-US" altLang="zh-CN" dirty="0" smtClean="0"/>
              <a:t>largest</a:t>
            </a:r>
            <a:r>
              <a:rPr kumimoji="1" lang="zh-CN" altLang="en-US" dirty="0" smtClean="0"/>
              <a:t> </a:t>
            </a:r>
            <a:r>
              <a:rPr kumimoji="1" lang="en-US" altLang="zh-CN" dirty="0" smtClean="0"/>
              <a:t>NREN</a:t>
            </a:r>
            <a:r>
              <a:rPr kumimoji="1" lang="zh-CN" altLang="en-US" dirty="0"/>
              <a:t> </a:t>
            </a:r>
            <a:r>
              <a:rPr kumimoji="1" lang="en-US" altLang="zh-CN" dirty="0" smtClean="0"/>
              <a:t>and</a:t>
            </a:r>
            <a:r>
              <a:rPr kumimoji="1" lang="zh-CN" altLang="en-US" dirty="0" smtClean="0"/>
              <a:t> </a:t>
            </a:r>
            <a:r>
              <a:rPr kumimoji="1" lang="en-US" altLang="zh-CN" dirty="0" smtClean="0"/>
              <a:t>connects</a:t>
            </a:r>
            <a:r>
              <a:rPr kumimoji="1" lang="zh-CN" altLang="en-US" dirty="0" smtClean="0"/>
              <a:t> </a:t>
            </a:r>
            <a:r>
              <a:rPr kumimoji="1" lang="en-US" altLang="zh-CN" dirty="0" smtClean="0"/>
              <a:t>to</a:t>
            </a:r>
            <a:r>
              <a:rPr kumimoji="1" lang="zh-CN" altLang="en-US" dirty="0" smtClean="0"/>
              <a:t> </a:t>
            </a:r>
            <a:r>
              <a:rPr kumimoji="1" lang="en-US" altLang="zh-CN" dirty="0" smtClean="0"/>
              <a:t>research</a:t>
            </a:r>
            <a:r>
              <a:rPr kumimoji="1" lang="zh-CN" altLang="en-US" dirty="0" smtClean="0"/>
              <a:t> </a:t>
            </a:r>
            <a:r>
              <a:rPr kumimoji="1" lang="en-US" altLang="zh-CN" dirty="0" smtClean="0"/>
              <a:t>and</a:t>
            </a:r>
            <a:r>
              <a:rPr kumimoji="1" lang="zh-CN" altLang="en-US" dirty="0" smtClean="0"/>
              <a:t> </a:t>
            </a:r>
            <a:r>
              <a:rPr kumimoji="1" lang="en-US" altLang="zh-CN" dirty="0" smtClean="0"/>
              <a:t>educational</a:t>
            </a:r>
            <a:r>
              <a:rPr kumimoji="1" lang="zh-CN" altLang="en-US" dirty="0" smtClean="0"/>
              <a:t> </a:t>
            </a:r>
            <a:r>
              <a:rPr kumimoji="1" lang="en-US" altLang="zh-CN" dirty="0" smtClean="0"/>
              <a:t>networks</a:t>
            </a:r>
            <a:r>
              <a:rPr kumimoji="1" lang="zh-CN" altLang="en-US" dirty="0" smtClean="0"/>
              <a:t> </a:t>
            </a:r>
            <a:r>
              <a:rPr kumimoji="1" lang="en-US" altLang="zh-CN" dirty="0" smtClean="0"/>
              <a:t>worldwide,</a:t>
            </a:r>
            <a:r>
              <a:rPr kumimoji="1" lang="zh-CN" altLang="en-US" dirty="0" smtClean="0"/>
              <a:t> </a:t>
            </a:r>
            <a:r>
              <a:rPr kumimoji="1" lang="en-US" altLang="zh-CN" dirty="0" smtClean="0"/>
              <a:t>widely</a:t>
            </a:r>
            <a:r>
              <a:rPr kumimoji="1" lang="zh-CN" altLang="en-US" dirty="0" smtClean="0"/>
              <a:t> </a:t>
            </a:r>
            <a:r>
              <a:rPr kumimoji="1" lang="en-US" altLang="zh-CN" dirty="0" smtClean="0"/>
              <a:t>supports</a:t>
            </a:r>
            <a:r>
              <a:rPr kumimoji="1" lang="zh-CN" altLang="en-US" dirty="0" smtClean="0"/>
              <a:t> </a:t>
            </a:r>
            <a:r>
              <a:rPr kumimoji="1" lang="en-US" altLang="zh-CN" dirty="0" smtClean="0"/>
              <a:t>educators</a:t>
            </a:r>
            <a:r>
              <a:rPr kumimoji="1" lang="zh-CN" altLang="en-US" dirty="0" smtClean="0"/>
              <a:t>, </a:t>
            </a:r>
            <a:r>
              <a:rPr kumimoji="1" lang="en-US" altLang="zh-CN" dirty="0" smtClean="0"/>
              <a:t>researchers,</a:t>
            </a:r>
            <a:r>
              <a:rPr kumimoji="1" lang="zh-CN" altLang="en-US" dirty="0" smtClean="0"/>
              <a:t> </a:t>
            </a:r>
            <a:r>
              <a:rPr kumimoji="1" lang="en-US" altLang="zh-CN" dirty="0" smtClean="0"/>
              <a:t>faculties,</a:t>
            </a:r>
            <a:r>
              <a:rPr kumimoji="1" lang="zh-CN" altLang="en-US" dirty="0" smtClean="0"/>
              <a:t> </a:t>
            </a:r>
            <a:r>
              <a:rPr kumimoji="1" lang="en-US" altLang="zh-CN" dirty="0" smtClean="0"/>
              <a:t>and</a:t>
            </a:r>
            <a:r>
              <a:rPr kumimoji="1" lang="zh-CN" altLang="en-US" dirty="0" smtClean="0"/>
              <a:t> </a:t>
            </a:r>
            <a:r>
              <a:rPr kumimoji="1" lang="en-US" altLang="zh-CN" dirty="0" smtClean="0"/>
              <a:t>students.</a:t>
            </a:r>
          </a:p>
          <a:p>
            <a:r>
              <a:rPr kumimoji="1" lang="en-US" altLang="zh-CN" dirty="0" smtClean="0"/>
              <a:t>CERNET2</a:t>
            </a:r>
            <a:r>
              <a:rPr kumimoji="1" lang="en-US" altLang="zh-CN" dirty="0" smtClean="0"/>
              <a:t>, the largest IPv6 network in the world, </a:t>
            </a:r>
            <a:r>
              <a:rPr kumimoji="1" lang="en-US" altLang="zh-CN" dirty="0" smtClean="0"/>
              <a:t>connects </a:t>
            </a:r>
            <a:r>
              <a:rPr kumimoji="1" lang="en-US" altLang="zh-CN" dirty="0" smtClean="0"/>
              <a:t>to huge educational, research, and commercial </a:t>
            </a:r>
            <a:r>
              <a:rPr kumimoji="1" lang="en-US" altLang="zh-CN" dirty="0" smtClean="0"/>
              <a:t>resources.</a:t>
            </a:r>
            <a:endParaRPr kumimoji="1" lang="en-US" altLang="zh-CN" dirty="0" smtClean="0"/>
          </a:p>
          <a:p>
            <a:r>
              <a:rPr kumimoji="1" lang="en-US" altLang="zh-CN" dirty="0" smtClean="0"/>
              <a:t>CERNET has </a:t>
            </a:r>
            <a:r>
              <a:rPr kumimoji="1" lang="en-US" altLang="zh-CN" dirty="0" smtClean="0"/>
              <a:t>dedicated academic </a:t>
            </a:r>
            <a:r>
              <a:rPr kumimoji="1" lang="en-US" altLang="zh-CN" dirty="0" smtClean="0"/>
              <a:t>routes to the US (Internet2, 10G), Europe (GEANT, </a:t>
            </a:r>
            <a:r>
              <a:rPr kumimoji="1" lang="en-US" altLang="zh-CN" dirty="0" smtClean="0"/>
              <a:t>10G, </a:t>
            </a:r>
            <a:r>
              <a:rPr kumimoji="1" lang="en-US" altLang="zh-CN" dirty="0" err="1" smtClean="0"/>
              <a:t>AsiaConnect</a:t>
            </a:r>
            <a:r>
              <a:rPr kumimoji="1" lang="en-US" altLang="zh-CN" dirty="0" smtClean="0"/>
              <a:t>) </a:t>
            </a:r>
            <a:r>
              <a:rPr kumimoji="1" lang="en-US" altLang="zh-CN" dirty="0" smtClean="0"/>
              <a:t>and Asia Pacific Region (APAN, 10G). The connections are built with resilience consideration to ensure the stability of the connectivity. Currently these routes are not congested and the quality is very good.</a:t>
            </a:r>
          </a:p>
          <a:p>
            <a:r>
              <a:rPr kumimoji="1" lang="en-US" altLang="zh-CN" dirty="0" smtClean="0"/>
              <a:t>CERNET is built with 100G backbone and has 38 regional POPs, which serves </a:t>
            </a:r>
            <a:r>
              <a:rPr kumimoji="1" lang="en-US" altLang="zh-CN" dirty="0" smtClean="0"/>
              <a:t>about 2000 </a:t>
            </a:r>
            <a:r>
              <a:rPr kumimoji="1" lang="en-US" altLang="zh-CN" dirty="0" smtClean="0"/>
              <a:t>universities and institutions in </a:t>
            </a:r>
            <a:r>
              <a:rPr kumimoji="1" lang="en-US" altLang="zh-CN" dirty="0" smtClean="0"/>
              <a:t>China.</a:t>
            </a:r>
            <a:endParaRPr kumimoji="1" lang="en-US" altLang="zh-CN" dirty="0" smtClean="0"/>
          </a:p>
          <a:p>
            <a:r>
              <a:rPr kumimoji="1" lang="en-US" altLang="zh-CN" dirty="0" smtClean="0"/>
              <a:t>National wide support team </a:t>
            </a:r>
            <a:r>
              <a:rPr kumimoji="1" lang="mr-IN" altLang="zh-CN" dirty="0" smtClean="0"/>
              <a:t>–</a:t>
            </a:r>
            <a:r>
              <a:rPr kumimoji="1" lang="en-US" altLang="zh-CN" dirty="0" smtClean="0"/>
              <a:t> 29 branch offices.</a:t>
            </a:r>
            <a:endParaRPr kumimoji="1" lang="zh-CN" altLang="en-US" dirty="0"/>
          </a:p>
        </p:txBody>
      </p:sp>
      <p:pic>
        <p:nvPicPr>
          <p:cNvPr id="4" name="图片 3" descr="I2GS-logo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5209" y="6237024"/>
            <a:ext cx="2326791" cy="620976"/>
          </a:xfrm>
          <a:prstGeom prst="rect">
            <a:avLst/>
          </a:prstGeom>
        </p:spPr>
      </p:pic>
    </p:spTree>
    <p:extLst>
      <p:ext uri="{BB962C8B-B14F-4D97-AF65-F5344CB8AC3E}">
        <p14:creationId xmlns:p14="http://schemas.microsoft.com/office/powerpoint/2010/main" val="295183160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kumimoji="1" lang="en-US" altLang="zh-CN" dirty="0" smtClean="0"/>
              <a:t>CERNET Topology</a:t>
            </a:r>
            <a:endParaRPr kumimoji="1" lang="zh-CN" altLang="en-US" dirty="0"/>
          </a:p>
        </p:txBody>
      </p:sp>
      <p:pic>
        <p:nvPicPr>
          <p:cNvPr id="5" name="图片 4" descr="IPv401.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459" y="1470935"/>
            <a:ext cx="8197488" cy="4610843"/>
          </a:xfrm>
          <a:prstGeom prst="rect">
            <a:avLst/>
          </a:prstGeom>
        </p:spPr>
      </p:pic>
      <p:pic>
        <p:nvPicPr>
          <p:cNvPr id="7" name="图片 6" descr="I2GS-logo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5209" y="6237024"/>
            <a:ext cx="2326791" cy="620976"/>
          </a:xfrm>
          <a:prstGeom prst="rect">
            <a:avLst/>
          </a:prstGeom>
        </p:spPr>
      </p:pic>
      <p:pic>
        <p:nvPicPr>
          <p:cNvPr id="8" name="图片 7" descr="CERNET2 6X.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7398" y="1847186"/>
            <a:ext cx="5454601" cy="4125703"/>
          </a:xfrm>
          <a:prstGeom prst="rect">
            <a:avLst/>
          </a:prstGeom>
        </p:spPr>
      </p:pic>
    </p:spTree>
    <p:extLst>
      <p:ext uri="{BB962C8B-B14F-4D97-AF65-F5344CB8AC3E}">
        <p14:creationId xmlns:p14="http://schemas.microsoft.com/office/powerpoint/2010/main" val="125069664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p:cNvPicPr>
            <a:picLocks noChangeAspect="1" noChangeArrowheads="1"/>
          </p:cNvPicPr>
          <p:nvPr/>
        </p:nvPicPr>
        <p:blipFill>
          <a:blip r:embed="rId2" cstate="print">
            <a:duotone>
              <a:schemeClr val="accent1">
                <a:shade val="45000"/>
                <a:satMod val="135000"/>
              </a:schemeClr>
              <a:prstClr val="white"/>
            </a:duotone>
          </a:blip>
          <a:srcRect b="5693"/>
          <a:stretch>
            <a:fillRect/>
          </a:stretch>
        </p:blipFill>
        <p:spPr bwMode="auto">
          <a:xfrm>
            <a:off x="1574795" y="1002230"/>
            <a:ext cx="9144000" cy="4203501"/>
          </a:xfrm>
          <a:prstGeom prst="rect">
            <a:avLst/>
          </a:prstGeom>
          <a:noFill/>
          <a:ln w="9525">
            <a:noFill/>
            <a:miter lim="800000"/>
            <a:headEnd/>
            <a:tailEnd/>
          </a:ln>
        </p:spPr>
      </p:pic>
      <p:pic>
        <p:nvPicPr>
          <p:cNvPr id="8" name="Picture 72" descr="2010-07-06 10-55-08"/>
          <p:cNvPicPr>
            <a:picLocks noChangeAspect="1" noChangeArrowheads="1"/>
          </p:cNvPicPr>
          <p:nvPr/>
        </p:nvPicPr>
        <p:blipFill>
          <a:blip r:embed="rId3" cstate="print"/>
          <a:srcRect t="2985" b="5373"/>
          <a:stretch>
            <a:fillRect/>
          </a:stretch>
        </p:blipFill>
        <p:spPr bwMode="auto">
          <a:xfrm>
            <a:off x="4778122" y="2430526"/>
            <a:ext cx="504577" cy="262551"/>
          </a:xfrm>
          <a:prstGeom prst="rect">
            <a:avLst/>
          </a:prstGeom>
          <a:noFill/>
          <a:ln w="9525" algn="ctr">
            <a:solidFill>
              <a:schemeClr val="tx2"/>
            </a:solidFill>
            <a:miter lim="800000"/>
            <a:headEnd/>
            <a:tailEnd/>
          </a:ln>
          <a:effectLst>
            <a:outerShdw blurRad="50800" dist="38100" dir="2700000" algn="tl" rotWithShape="0">
              <a:prstClr val="black">
                <a:alpha val="40000"/>
              </a:prstClr>
            </a:outerShdw>
          </a:effectLst>
        </p:spPr>
      </p:pic>
      <p:pic>
        <p:nvPicPr>
          <p:cNvPr id="9" name="Picture 2" descr="CoreSite home">
            <a:hlinkClick r:id="rId4"/>
          </p:cNvPr>
          <p:cNvPicPr>
            <a:picLocks noChangeAspect="1" noChangeArrowheads="1"/>
          </p:cNvPicPr>
          <p:nvPr/>
        </p:nvPicPr>
        <p:blipFill>
          <a:blip r:embed="rId5" cstate="print"/>
          <a:srcRect/>
          <a:stretch>
            <a:fillRect/>
          </a:stretch>
        </p:blipFill>
        <p:spPr bwMode="auto">
          <a:xfrm>
            <a:off x="8019003" y="2189022"/>
            <a:ext cx="1224136" cy="234026"/>
          </a:xfrm>
          <a:prstGeom prst="rect">
            <a:avLst/>
          </a:prstGeom>
          <a:noFill/>
        </p:spPr>
      </p:pic>
      <p:pic>
        <p:nvPicPr>
          <p:cNvPr id="10" name="Picture 4" descr="https://www.iadvantage.net/images/level2_logo_ainmat.gif">
            <a:hlinkClick r:id="rId6"/>
          </p:cNvPr>
          <p:cNvPicPr>
            <a:picLocks noChangeAspect="1" noChangeArrowheads="1" noCrop="1"/>
          </p:cNvPicPr>
          <p:nvPr/>
        </p:nvPicPr>
        <p:blipFill>
          <a:blip r:embed="rId7" cstate="print"/>
          <a:srcRect/>
          <a:stretch>
            <a:fillRect/>
          </a:stretch>
        </p:blipFill>
        <p:spPr bwMode="auto">
          <a:xfrm>
            <a:off x="5066675" y="3053117"/>
            <a:ext cx="720080" cy="458233"/>
          </a:xfrm>
          <a:prstGeom prst="rect">
            <a:avLst/>
          </a:prstGeom>
          <a:noFill/>
        </p:spPr>
      </p:pic>
      <p:cxnSp>
        <p:nvCxnSpPr>
          <p:cNvPr id="11" name="直接连接符 10"/>
          <p:cNvCxnSpPr>
            <a:stCxn id="8" idx="1"/>
          </p:cNvCxnSpPr>
          <p:nvPr/>
        </p:nvCxnSpPr>
        <p:spPr bwMode="auto">
          <a:xfrm flipH="1" flipV="1">
            <a:off x="2186356" y="2333038"/>
            <a:ext cx="2591766" cy="228764"/>
          </a:xfrm>
          <a:prstGeom prst="line">
            <a:avLst/>
          </a:prstGeom>
          <a:solidFill>
            <a:schemeClr val="accent1"/>
          </a:solidFill>
          <a:ln w="57150" cap="flat" cmpd="sng" algn="ctr">
            <a:solidFill>
              <a:srgbClr val="0070C0"/>
            </a:solidFill>
            <a:prstDash val="solid"/>
            <a:miter lim="800000"/>
            <a:headEnd type="none" w="med" len="med"/>
            <a:tailEnd type="none" w="med" len="med"/>
          </a:ln>
          <a:effectLst/>
        </p:spPr>
      </p:cxnSp>
      <p:cxnSp>
        <p:nvCxnSpPr>
          <p:cNvPr id="12" name="直接连接符 11"/>
          <p:cNvCxnSpPr>
            <a:stCxn id="8" idx="2"/>
          </p:cNvCxnSpPr>
          <p:nvPr/>
        </p:nvCxnSpPr>
        <p:spPr bwMode="auto">
          <a:xfrm>
            <a:off x="5030411" y="2693077"/>
            <a:ext cx="108272" cy="360040"/>
          </a:xfrm>
          <a:prstGeom prst="line">
            <a:avLst/>
          </a:prstGeom>
          <a:solidFill>
            <a:schemeClr val="accent1"/>
          </a:solidFill>
          <a:ln w="57150" cap="flat" cmpd="sng" algn="ctr">
            <a:solidFill>
              <a:srgbClr val="0070C0"/>
            </a:solidFill>
            <a:prstDash val="solid"/>
            <a:miter lim="800000"/>
            <a:headEnd type="none" w="med" len="med"/>
            <a:tailEnd type="none" w="med" len="med"/>
          </a:ln>
          <a:effectLst/>
        </p:spPr>
      </p:cxnSp>
      <p:cxnSp>
        <p:nvCxnSpPr>
          <p:cNvPr id="13" name="直接连接符 12"/>
          <p:cNvCxnSpPr/>
          <p:nvPr/>
        </p:nvCxnSpPr>
        <p:spPr bwMode="auto">
          <a:xfrm>
            <a:off x="4958403" y="2693077"/>
            <a:ext cx="108272" cy="360040"/>
          </a:xfrm>
          <a:prstGeom prst="line">
            <a:avLst/>
          </a:prstGeom>
          <a:solidFill>
            <a:schemeClr val="accent1"/>
          </a:solidFill>
          <a:ln w="57150" cap="flat" cmpd="sng" algn="ctr">
            <a:solidFill>
              <a:srgbClr val="FFC000"/>
            </a:solidFill>
            <a:prstDash val="solid"/>
            <a:miter lim="800000"/>
            <a:headEnd type="none" w="med" len="med"/>
            <a:tailEnd type="none" w="med" len="med"/>
          </a:ln>
          <a:effectLst/>
        </p:spPr>
      </p:cxnSp>
      <p:pic>
        <p:nvPicPr>
          <p:cNvPr id="14" name="Picture 6" descr="http://www.dante.net/Activities_and_Services/PublishingImages/orientpluslogo.jpg"/>
          <p:cNvPicPr>
            <a:picLocks noChangeAspect="1" noChangeArrowheads="1"/>
          </p:cNvPicPr>
          <p:nvPr/>
        </p:nvPicPr>
        <p:blipFill>
          <a:blip r:embed="rId8" cstate="print"/>
          <a:srcRect/>
          <a:stretch>
            <a:fillRect/>
          </a:stretch>
        </p:blipFill>
        <p:spPr bwMode="auto">
          <a:xfrm>
            <a:off x="2529999" y="1756204"/>
            <a:ext cx="952500" cy="504825"/>
          </a:xfrm>
          <a:prstGeom prst="rect">
            <a:avLst/>
          </a:prstGeom>
          <a:noFill/>
        </p:spPr>
      </p:pic>
      <p:sp>
        <p:nvSpPr>
          <p:cNvPr id="15" name="矩形 14"/>
          <p:cNvSpPr/>
          <p:nvPr/>
        </p:nvSpPr>
        <p:spPr bwMode="auto">
          <a:xfrm>
            <a:off x="5786755" y="748861"/>
            <a:ext cx="1440160" cy="1080120"/>
          </a:xfrm>
          <a:prstGeom prst="rect">
            <a:avLst/>
          </a:prstGeom>
          <a:solidFill>
            <a:schemeClr val="bg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smtClean="0">
              <a:ln>
                <a:noFill/>
              </a:ln>
              <a:solidFill>
                <a:schemeClr val="tx1"/>
              </a:solidFill>
              <a:effectLst/>
              <a:latin typeface="Tahoma" pitchFamily="34" charset="0"/>
              <a:ea typeface="宋体" pitchFamily="2" charset="-122"/>
            </a:endParaRPr>
          </a:p>
        </p:txBody>
      </p:sp>
      <p:pic>
        <p:nvPicPr>
          <p:cNvPr id="16" name="Picture 52" descr="D:\MyDoc\weather\2009-12-25 13-50-07.png"/>
          <p:cNvPicPr>
            <a:picLocks noChangeAspect="1" noChangeArrowheads="1"/>
          </p:cNvPicPr>
          <p:nvPr/>
        </p:nvPicPr>
        <p:blipFill>
          <a:blip r:embed="rId9" cstate="print"/>
          <a:srcRect/>
          <a:stretch>
            <a:fillRect/>
          </a:stretch>
        </p:blipFill>
        <p:spPr bwMode="auto">
          <a:xfrm>
            <a:off x="6011336" y="1291265"/>
            <a:ext cx="1071563" cy="393700"/>
          </a:xfrm>
          <a:prstGeom prst="rect">
            <a:avLst/>
          </a:prstGeom>
          <a:noFill/>
          <a:ln>
            <a:solidFill>
              <a:schemeClr val="tx2"/>
            </a:solidFill>
          </a:ln>
          <a:effectLst>
            <a:outerShdw blurRad="50800" dist="38100" dir="2700000" algn="tl" rotWithShape="0">
              <a:prstClr val="black">
                <a:alpha val="40000"/>
              </a:prstClr>
            </a:outerShdw>
          </a:effectLst>
        </p:spPr>
      </p:pic>
      <p:pic>
        <p:nvPicPr>
          <p:cNvPr id="17" name="Picture 10" descr="T-Systems"/>
          <p:cNvPicPr>
            <a:picLocks noChangeAspect="1" noChangeArrowheads="1"/>
          </p:cNvPicPr>
          <p:nvPr/>
        </p:nvPicPr>
        <p:blipFill>
          <a:blip r:embed="rId10" cstate="print"/>
          <a:srcRect/>
          <a:stretch>
            <a:fillRect/>
          </a:stretch>
        </p:blipFill>
        <p:spPr bwMode="auto">
          <a:xfrm>
            <a:off x="5858763" y="892877"/>
            <a:ext cx="1265578" cy="291083"/>
          </a:xfrm>
          <a:prstGeom prst="rect">
            <a:avLst/>
          </a:prstGeom>
          <a:noFill/>
        </p:spPr>
      </p:pic>
      <p:pic>
        <p:nvPicPr>
          <p:cNvPr id="18" name="Picture 12" descr="http://info.singtel.com/personal/sites/all/themes/singtelngp/images/logo-singtel.png">
            <a:hlinkClick r:id="rId11"/>
          </p:cNvPr>
          <p:cNvPicPr>
            <a:picLocks noChangeAspect="1" noChangeArrowheads="1"/>
          </p:cNvPicPr>
          <p:nvPr/>
        </p:nvPicPr>
        <p:blipFill>
          <a:blip r:embed="rId12" cstate="print"/>
          <a:srcRect/>
          <a:stretch>
            <a:fillRect/>
          </a:stretch>
        </p:blipFill>
        <p:spPr bwMode="auto">
          <a:xfrm>
            <a:off x="5930771" y="1972997"/>
            <a:ext cx="1224136" cy="416547"/>
          </a:xfrm>
          <a:prstGeom prst="rect">
            <a:avLst/>
          </a:prstGeom>
          <a:noFill/>
        </p:spPr>
      </p:pic>
      <p:pic>
        <p:nvPicPr>
          <p:cNvPr id="19" name="Picture 2" descr="D:\MyDoc\My Pictures\geant.jpg"/>
          <p:cNvPicPr>
            <a:picLocks noChangeAspect="1" noChangeArrowheads="1"/>
          </p:cNvPicPr>
          <p:nvPr/>
        </p:nvPicPr>
        <p:blipFill>
          <a:blip r:embed="rId13" cstate="print"/>
          <a:srcRect/>
          <a:stretch>
            <a:fillRect/>
          </a:stretch>
        </p:blipFill>
        <p:spPr bwMode="auto">
          <a:xfrm>
            <a:off x="1754307" y="1828981"/>
            <a:ext cx="647700" cy="311150"/>
          </a:xfrm>
          <a:prstGeom prst="rect">
            <a:avLst/>
          </a:prstGeom>
          <a:noFill/>
          <a:ln>
            <a:solidFill>
              <a:schemeClr val="tx2"/>
            </a:solidFill>
          </a:ln>
          <a:effectLst>
            <a:outerShdw blurRad="50800" dist="38100" dir="2700000" algn="tl" rotWithShape="0">
              <a:prstClr val="black">
                <a:alpha val="40000"/>
              </a:prstClr>
            </a:outerShdw>
          </a:effectLst>
        </p:spPr>
      </p:pic>
      <p:pic>
        <p:nvPicPr>
          <p:cNvPr id="20" name="Picture 14" descr="MOU Signed with Ministry of Communications and Information Technology, Republic of Indonesia"/>
          <p:cNvPicPr>
            <a:picLocks noChangeAspect="1" noChangeArrowheads="1"/>
          </p:cNvPicPr>
          <p:nvPr/>
        </p:nvPicPr>
        <p:blipFill>
          <a:blip r:embed="rId14" cstate="print"/>
          <a:srcRect/>
          <a:stretch>
            <a:fillRect/>
          </a:stretch>
        </p:blipFill>
        <p:spPr bwMode="auto">
          <a:xfrm>
            <a:off x="6002779" y="2837093"/>
            <a:ext cx="1008112" cy="432048"/>
          </a:xfrm>
          <a:prstGeom prst="rect">
            <a:avLst/>
          </a:prstGeom>
          <a:noFill/>
        </p:spPr>
      </p:pic>
      <p:cxnSp>
        <p:nvCxnSpPr>
          <p:cNvPr id="21" name="直接连接符 20"/>
          <p:cNvCxnSpPr/>
          <p:nvPr/>
        </p:nvCxnSpPr>
        <p:spPr bwMode="auto">
          <a:xfrm flipV="1">
            <a:off x="5282699" y="2477053"/>
            <a:ext cx="2808312" cy="183760"/>
          </a:xfrm>
          <a:prstGeom prst="line">
            <a:avLst/>
          </a:prstGeom>
          <a:solidFill>
            <a:schemeClr val="accent1"/>
          </a:solidFill>
          <a:ln w="57150" cap="flat" cmpd="sng" algn="ctr">
            <a:solidFill>
              <a:srgbClr val="FFC000"/>
            </a:solidFill>
            <a:prstDash val="solid"/>
            <a:miter lim="800000"/>
            <a:headEnd type="none" w="med" len="med"/>
            <a:tailEnd type="none" w="med" len="med"/>
          </a:ln>
          <a:effectLst/>
        </p:spPr>
      </p:cxnSp>
      <p:cxnSp>
        <p:nvCxnSpPr>
          <p:cNvPr id="22" name="直接连接符 21"/>
          <p:cNvCxnSpPr/>
          <p:nvPr/>
        </p:nvCxnSpPr>
        <p:spPr bwMode="auto">
          <a:xfrm flipV="1">
            <a:off x="5282699" y="2365301"/>
            <a:ext cx="2808312" cy="183760"/>
          </a:xfrm>
          <a:prstGeom prst="line">
            <a:avLst/>
          </a:prstGeom>
          <a:solidFill>
            <a:schemeClr val="accent1"/>
          </a:solidFill>
          <a:ln w="57150" cap="flat" cmpd="sng" algn="ctr">
            <a:solidFill>
              <a:srgbClr val="FFC000"/>
            </a:solidFill>
            <a:prstDash val="solid"/>
            <a:miter lim="800000"/>
            <a:headEnd type="none" w="med" len="med"/>
            <a:tailEnd type="none" w="med" len="med"/>
          </a:ln>
          <a:effectLst/>
        </p:spPr>
      </p:cxnSp>
      <p:cxnSp>
        <p:nvCxnSpPr>
          <p:cNvPr id="23" name="直接连接符 22"/>
          <p:cNvCxnSpPr/>
          <p:nvPr/>
        </p:nvCxnSpPr>
        <p:spPr bwMode="auto">
          <a:xfrm flipV="1">
            <a:off x="5282699" y="2261029"/>
            <a:ext cx="2808312" cy="183760"/>
          </a:xfrm>
          <a:prstGeom prst="line">
            <a:avLst/>
          </a:prstGeom>
          <a:solidFill>
            <a:schemeClr val="accent1"/>
          </a:solidFill>
          <a:ln w="57150" cap="flat" cmpd="sng" algn="ctr">
            <a:solidFill>
              <a:srgbClr val="0070C0"/>
            </a:solidFill>
            <a:prstDash val="solid"/>
            <a:miter lim="800000"/>
            <a:headEnd type="none" w="med" len="med"/>
            <a:tailEnd type="none" w="med" len="med"/>
          </a:ln>
          <a:effectLst/>
        </p:spPr>
      </p:cxnSp>
      <p:pic>
        <p:nvPicPr>
          <p:cNvPr id="24" name="Picture 16" descr="FLAG Telecom logo 2003.gif">
            <a:hlinkClick r:id="rId15"/>
          </p:cNvPr>
          <p:cNvPicPr>
            <a:picLocks noChangeAspect="1" noChangeArrowheads="1"/>
          </p:cNvPicPr>
          <p:nvPr/>
        </p:nvPicPr>
        <p:blipFill>
          <a:blip r:embed="rId16" cstate="print"/>
          <a:srcRect/>
          <a:stretch>
            <a:fillRect/>
          </a:stretch>
        </p:blipFill>
        <p:spPr bwMode="auto">
          <a:xfrm>
            <a:off x="5930771" y="2429921"/>
            <a:ext cx="1152128" cy="335164"/>
          </a:xfrm>
          <a:prstGeom prst="rect">
            <a:avLst/>
          </a:prstGeom>
          <a:noFill/>
        </p:spPr>
      </p:pic>
      <p:pic>
        <p:nvPicPr>
          <p:cNvPr id="25" name="Picture 20" descr="File:Caoslogo1.gif">
            <a:hlinkClick r:id="rId17"/>
          </p:cNvPr>
          <p:cNvPicPr>
            <a:picLocks noChangeAspect="1" noChangeArrowheads="1"/>
          </p:cNvPicPr>
          <p:nvPr/>
        </p:nvPicPr>
        <p:blipFill>
          <a:blip r:embed="rId18" cstate="print"/>
          <a:srcRect/>
          <a:stretch>
            <a:fillRect/>
          </a:stretch>
        </p:blipFill>
        <p:spPr bwMode="auto">
          <a:xfrm>
            <a:off x="6074787" y="3341149"/>
            <a:ext cx="792088" cy="792089"/>
          </a:xfrm>
          <a:prstGeom prst="rect">
            <a:avLst/>
          </a:prstGeom>
          <a:noFill/>
        </p:spPr>
      </p:pic>
      <p:pic>
        <p:nvPicPr>
          <p:cNvPr id="26" name="Picture 22" descr="http://www.datacite.org/sites/default/files/member_logos/KISTI_small.gif"/>
          <p:cNvPicPr>
            <a:picLocks noChangeAspect="1" noChangeArrowheads="1"/>
          </p:cNvPicPr>
          <p:nvPr/>
        </p:nvPicPr>
        <p:blipFill>
          <a:blip r:embed="rId19" cstate="print"/>
          <a:srcRect/>
          <a:stretch>
            <a:fillRect/>
          </a:stretch>
        </p:blipFill>
        <p:spPr bwMode="auto">
          <a:xfrm>
            <a:off x="5930771" y="4133237"/>
            <a:ext cx="1190324" cy="613197"/>
          </a:xfrm>
          <a:prstGeom prst="rect">
            <a:avLst/>
          </a:prstGeom>
          <a:noFill/>
        </p:spPr>
      </p:pic>
      <p:pic>
        <p:nvPicPr>
          <p:cNvPr id="27" name="Picture 24" descr="logo.gif (1038 bytes)"/>
          <p:cNvPicPr>
            <a:picLocks noChangeAspect="1" noChangeArrowheads="1"/>
          </p:cNvPicPr>
          <p:nvPr/>
        </p:nvPicPr>
        <p:blipFill>
          <a:blip r:embed="rId20" cstate="print"/>
          <a:srcRect/>
          <a:stretch>
            <a:fillRect/>
          </a:stretch>
        </p:blipFill>
        <p:spPr bwMode="auto">
          <a:xfrm>
            <a:off x="6074787" y="4781309"/>
            <a:ext cx="864096" cy="428625"/>
          </a:xfrm>
          <a:prstGeom prst="rect">
            <a:avLst/>
          </a:prstGeom>
          <a:noFill/>
        </p:spPr>
      </p:pic>
      <p:pic>
        <p:nvPicPr>
          <p:cNvPr id="28" name="Picture 11" descr="internet2"/>
          <p:cNvPicPr>
            <a:picLocks noChangeAspect="1" noChangeArrowheads="1"/>
          </p:cNvPicPr>
          <p:nvPr/>
        </p:nvPicPr>
        <p:blipFill>
          <a:blip r:embed="rId21" cstate="print">
            <a:clrChange>
              <a:clrFrom>
                <a:srgbClr val="FFFFFF"/>
              </a:clrFrom>
              <a:clrTo>
                <a:srgbClr val="FFFFFF">
                  <a:alpha val="0"/>
                </a:srgbClr>
              </a:clrTo>
            </a:clrChange>
          </a:blip>
          <a:srcRect/>
          <a:stretch>
            <a:fillRect/>
          </a:stretch>
        </p:blipFill>
        <p:spPr bwMode="auto">
          <a:xfrm>
            <a:off x="9387155" y="460829"/>
            <a:ext cx="944206" cy="576064"/>
          </a:xfrm>
          <a:prstGeom prst="rect">
            <a:avLst/>
          </a:prstGeom>
          <a:noFill/>
          <a:ln w="9525">
            <a:noFill/>
            <a:miter lim="800000"/>
            <a:headEnd/>
            <a:tailEnd/>
          </a:ln>
        </p:spPr>
      </p:pic>
      <p:pic>
        <p:nvPicPr>
          <p:cNvPr id="29" name="Picture 30" descr="Hurricane Electric Internet Services">
            <a:hlinkClick r:id="rId22"/>
          </p:cNvPr>
          <p:cNvPicPr>
            <a:picLocks noChangeAspect="1" noChangeArrowheads="1"/>
          </p:cNvPicPr>
          <p:nvPr/>
        </p:nvPicPr>
        <p:blipFill>
          <a:blip r:embed="rId23" cstate="print"/>
          <a:srcRect/>
          <a:stretch>
            <a:fillRect/>
          </a:stretch>
        </p:blipFill>
        <p:spPr bwMode="auto">
          <a:xfrm>
            <a:off x="9292104" y="1036893"/>
            <a:ext cx="1175171" cy="288032"/>
          </a:xfrm>
          <a:prstGeom prst="rect">
            <a:avLst/>
          </a:prstGeom>
          <a:noFill/>
        </p:spPr>
      </p:pic>
      <p:pic>
        <p:nvPicPr>
          <p:cNvPr id="30" name="Picture 36" descr="http://t3.gstatic.com/images?q=tbn:ANd9GcQPcs6ZhZKvllFUog-3QPgl2wGOevosSPAqPKDi77-DuKlnmVUmpw">
            <a:hlinkClick r:id="rId24"/>
          </p:cNvPr>
          <p:cNvPicPr>
            <a:picLocks noChangeAspect="1" noChangeArrowheads="1"/>
          </p:cNvPicPr>
          <p:nvPr/>
        </p:nvPicPr>
        <p:blipFill>
          <a:blip r:embed="rId25" cstate="print"/>
          <a:srcRect/>
          <a:stretch>
            <a:fillRect/>
          </a:stretch>
        </p:blipFill>
        <p:spPr bwMode="auto">
          <a:xfrm>
            <a:off x="6002779" y="5357373"/>
            <a:ext cx="1009650" cy="285750"/>
          </a:xfrm>
          <a:prstGeom prst="rect">
            <a:avLst/>
          </a:prstGeom>
          <a:noFill/>
        </p:spPr>
      </p:pic>
      <p:pic>
        <p:nvPicPr>
          <p:cNvPr id="31" name="Picture 2" descr="http://www.tata.com/images/logo.gif">
            <a:hlinkClick r:id="rId26"/>
          </p:cNvPr>
          <p:cNvPicPr>
            <a:picLocks noChangeAspect="1" noChangeArrowheads="1"/>
          </p:cNvPicPr>
          <p:nvPr/>
        </p:nvPicPr>
        <p:blipFill>
          <a:blip r:embed="rId27" cstate="print"/>
          <a:srcRect/>
          <a:stretch>
            <a:fillRect/>
          </a:stretch>
        </p:blipFill>
        <p:spPr bwMode="auto">
          <a:xfrm>
            <a:off x="9315147" y="1468941"/>
            <a:ext cx="1104900" cy="771525"/>
          </a:xfrm>
          <a:prstGeom prst="rect">
            <a:avLst/>
          </a:prstGeom>
          <a:noFill/>
        </p:spPr>
      </p:pic>
      <p:pic>
        <p:nvPicPr>
          <p:cNvPr id="32" name="Picture 0" descr="38541f54-a6e4-4c36-b931-28f60a13e4af"/>
          <p:cNvPicPr>
            <a:picLocks noChangeAspect="1" noChangeArrowheads="1"/>
          </p:cNvPicPr>
          <p:nvPr/>
        </p:nvPicPr>
        <p:blipFill>
          <a:blip r:embed="rId28" cstate="print"/>
          <a:srcRect/>
          <a:stretch>
            <a:fillRect/>
          </a:stretch>
        </p:blipFill>
        <p:spPr bwMode="auto">
          <a:xfrm>
            <a:off x="9274699" y="2333037"/>
            <a:ext cx="1145348" cy="675549"/>
          </a:xfrm>
          <a:prstGeom prst="rect">
            <a:avLst/>
          </a:prstGeom>
          <a:noFill/>
          <a:ln w="9525">
            <a:noFill/>
            <a:miter lim="800000"/>
            <a:headEnd/>
            <a:tailEnd/>
          </a:ln>
        </p:spPr>
      </p:pic>
      <p:pic>
        <p:nvPicPr>
          <p:cNvPr id="33" name="图片 32"/>
          <p:cNvPicPr>
            <a:picLocks noChangeAspect="1"/>
          </p:cNvPicPr>
          <p:nvPr/>
        </p:nvPicPr>
        <p:blipFill>
          <a:blip r:embed="rId29"/>
          <a:stretch>
            <a:fillRect/>
          </a:stretch>
        </p:blipFill>
        <p:spPr>
          <a:xfrm>
            <a:off x="9315147" y="3292533"/>
            <a:ext cx="348750" cy="417600"/>
          </a:xfrm>
          <a:prstGeom prst="rect">
            <a:avLst/>
          </a:prstGeom>
        </p:spPr>
      </p:pic>
      <p:sp>
        <p:nvSpPr>
          <p:cNvPr id="34" name="文本框 33"/>
          <p:cNvSpPr txBox="1"/>
          <p:nvPr/>
        </p:nvSpPr>
        <p:spPr>
          <a:xfrm>
            <a:off x="9603179" y="3262916"/>
            <a:ext cx="971600" cy="461665"/>
          </a:xfrm>
          <a:prstGeom prst="rect">
            <a:avLst/>
          </a:prstGeom>
          <a:noFill/>
        </p:spPr>
        <p:txBody>
          <a:bodyPr wrap="square" rtlCol="0">
            <a:spAutoFit/>
          </a:bodyPr>
          <a:lstStyle/>
          <a:p>
            <a:r>
              <a:rPr lang="en-US" altLang="zh-CN" sz="1200" dirty="0" smtClean="0"/>
              <a:t>National </a:t>
            </a:r>
            <a:r>
              <a:rPr lang="en-US" altLang="zh-CN" sz="1200" dirty="0" err="1" smtClean="0"/>
              <a:t>LambdaRail</a:t>
            </a:r>
            <a:endParaRPr lang="zh-CN" altLang="en-US" sz="1200" dirty="0"/>
          </a:p>
        </p:txBody>
      </p:sp>
      <p:pic>
        <p:nvPicPr>
          <p:cNvPr id="35" name="Picture 4" descr="TransPAC3 logo"/>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9265480" y="3766972"/>
            <a:ext cx="1320081" cy="416291"/>
          </a:xfrm>
          <a:prstGeom prst="rect">
            <a:avLst/>
          </a:prstGeom>
          <a:noFill/>
          <a:extLst>
            <a:ext uri="{909E8E84-426E-40dd-AFC4-6F175D3DCCD1}">
              <a14:hiddenFill xmlns:a14="http://schemas.microsoft.com/office/drawing/2010/main">
                <a:solidFill>
                  <a:srgbClr val="FFFFFF"/>
                </a:solidFill>
              </a14:hiddenFill>
            </a:ext>
          </a:extLst>
        </p:spPr>
      </p:pic>
      <p:pic>
        <p:nvPicPr>
          <p:cNvPr id="36" name="图片 35"/>
          <p:cNvPicPr>
            <a:picLocks noChangeAspect="1"/>
          </p:cNvPicPr>
          <p:nvPr/>
        </p:nvPicPr>
        <p:blipFill>
          <a:blip r:embed="rId31"/>
          <a:stretch>
            <a:fillRect/>
          </a:stretch>
        </p:blipFill>
        <p:spPr>
          <a:xfrm>
            <a:off x="9243139" y="4127012"/>
            <a:ext cx="1296144" cy="469947"/>
          </a:xfrm>
          <a:prstGeom prst="rect">
            <a:avLst/>
          </a:prstGeom>
        </p:spPr>
      </p:pic>
      <p:pic>
        <p:nvPicPr>
          <p:cNvPr id="37" name="图片 36"/>
          <p:cNvPicPr>
            <a:picLocks noChangeAspect="1"/>
          </p:cNvPicPr>
          <p:nvPr/>
        </p:nvPicPr>
        <p:blipFill>
          <a:blip r:embed="rId32"/>
          <a:stretch>
            <a:fillRect/>
          </a:stretch>
        </p:blipFill>
        <p:spPr>
          <a:xfrm>
            <a:off x="9301737" y="4631068"/>
            <a:ext cx="877506" cy="868987"/>
          </a:xfrm>
          <a:prstGeom prst="rect">
            <a:avLst/>
          </a:prstGeom>
        </p:spPr>
      </p:pic>
      <p:sp>
        <p:nvSpPr>
          <p:cNvPr id="38" name="矩形 37"/>
          <p:cNvSpPr/>
          <p:nvPr/>
        </p:nvSpPr>
        <p:spPr>
          <a:xfrm>
            <a:off x="9243139" y="5532475"/>
            <a:ext cx="1289637" cy="338554"/>
          </a:xfrm>
          <a:prstGeom prst="rect">
            <a:avLst/>
          </a:prstGeom>
        </p:spPr>
        <p:txBody>
          <a:bodyPr wrap="square">
            <a:spAutoFit/>
          </a:bodyPr>
          <a:lstStyle/>
          <a:p>
            <a:r>
              <a:rPr lang="en-US" altLang="zh-CN" sz="1600" dirty="0" err="1"/>
              <a:t>NORDUNet</a:t>
            </a:r>
            <a:endParaRPr lang="zh-CN" altLang="en-US" sz="1600" dirty="0"/>
          </a:p>
        </p:txBody>
      </p:sp>
      <p:sp>
        <p:nvSpPr>
          <p:cNvPr id="39" name="矩形 38"/>
          <p:cNvSpPr/>
          <p:nvPr/>
        </p:nvSpPr>
        <p:spPr bwMode="auto">
          <a:xfrm>
            <a:off x="9118595" y="3204029"/>
            <a:ext cx="1414181" cy="2971800"/>
          </a:xfrm>
          <a:prstGeom prst="rect">
            <a:avLst/>
          </a:prstGeom>
          <a:noFill/>
          <a:ln w="31750" cap="flat" cmpd="sng" algn="ctr">
            <a:solidFill>
              <a:srgbClr val="D60093"/>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900" b="0" i="0" u="none" strike="noStrike" cap="none" normalizeH="0" baseline="0" smtClean="0">
              <a:ln>
                <a:noFill/>
              </a:ln>
              <a:solidFill>
                <a:schemeClr val="tx1"/>
              </a:solidFill>
              <a:effectLst/>
              <a:latin typeface="Arial" charset="0"/>
              <a:ea typeface="SimSun" pitchFamily="2" charset="-122"/>
            </a:endParaRPr>
          </a:p>
        </p:txBody>
      </p:sp>
      <p:pic>
        <p:nvPicPr>
          <p:cNvPr id="40" name="图片 39" descr="I2GS-logo1.png"/>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9865209" y="6237024"/>
            <a:ext cx="2326791" cy="620976"/>
          </a:xfrm>
          <a:prstGeom prst="rect">
            <a:avLst/>
          </a:prstGeom>
        </p:spPr>
      </p:pic>
    </p:spTree>
    <p:extLst>
      <p:ext uri="{BB962C8B-B14F-4D97-AF65-F5344CB8AC3E}">
        <p14:creationId xmlns:p14="http://schemas.microsoft.com/office/powerpoint/2010/main" val="449291207"/>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kumimoji="1" lang="en-US" altLang="zh-CN" dirty="0" smtClean="0"/>
              <a:t>Services</a:t>
            </a:r>
            <a:endParaRPr kumimoji="1" lang="zh-CN" altLang="en-US" dirty="0"/>
          </a:p>
        </p:txBody>
      </p:sp>
      <p:sp>
        <p:nvSpPr>
          <p:cNvPr id="3" name="内容占位符 2"/>
          <p:cNvSpPr>
            <a:spLocks noGrp="1"/>
          </p:cNvSpPr>
          <p:nvPr>
            <p:ph sz="quarter" idx="10"/>
          </p:nvPr>
        </p:nvSpPr>
        <p:spPr/>
        <p:txBody>
          <a:bodyPr/>
          <a:lstStyle/>
          <a:p>
            <a:r>
              <a:rPr kumimoji="1" lang="en-US" altLang="zh-CN" dirty="0" smtClean="0"/>
              <a:t>Link to CERNET / CERNET2 and beyond</a:t>
            </a:r>
          </a:p>
          <a:p>
            <a:r>
              <a:rPr kumimoji="1" lang="en-US" altLang="zh-CN" dirty="0" smtClean="0"/>
              <a:t>VPN Tunnel</a:t>
            </a:r>
          </a:p>
          <a:p>
            <a:r>
              <a:rPr kumimoji="1" lang="en-US" altLang="zh-CN" dirty="0" smtClean="0"/>
              <a:t>VIP Services</a:t>
            </a:r>
          </a:p>
          <a:p>
            <a:pPr lvl="1">
              <a:buFont typeface="Wingdings" charset="2"/>
              <a:buChar char="ü"/>
            </a:pPr>
            <a:r>
              <a:rPr kumimoji="1" lang="en-US" altLang="zh-CN" dirty="0" smtClean="0"/>
              <a:t>Network monitoring</a:t>
            </a:r>
          </a:p>
          <a:p>
            <a:pPr lvl="1">
              <a:buFont typeface="Wingdings" charset="2"/>
              <a:buChar char="ü"/>
            </a:pPr>
            <a:r>
              <a:rPr kumimoji="1" lang="en-US" altLang="zh-CN" dirty="0" smtClean="0"/>
              <a:t>Support team provides 7x24 services</a:t>
            </a:r>
          </a:p>
          <a:p>
            <a:pPr lvl="1">
              <a:buFont typeface="Wingdings" charset="2"/>
              <a:buChar char="ü"/>
            </a:pPr>
            <a:r>
              <a:rPr kumimoji="1" lang="en-US" altLang="zh-CN" dirty="0" smtClean="0"/>
              <a:t>Network Health Report (monthly)</a:t>
            </a:r>
          </a:p>
          <a:p>
            <a:pPr lvl="1">
              <a:buFont typeface="Wingdings" charset="2"/>
              <a:buChar char="ü"/>
            </a:pPr>
            <a:r>
              <a:rPr kumimoji="1" lang="en-US" altLang="zh-CN" dirty="0" smtClean="0"/>
              <a:t>SASM3</a:t>
            </a:r>
            <a:r>
              <a:rPr kumimoji="1" lang="zh-CN" altLang="en-US" dirty="0" smtClean="0"/>
              <a:t> </a:t>
            </a:r>
            <a:r>
              <a:rPr kumimoji="1" lang="en-US" altLang="zh-CN" dirty="0" smtClean="0"/>
              <a:t>Probe</a:t>
            </a:r>
          </a:p>
          <a:p>
            <a:pPr lvl="1">
              <a:buFont typeface="Wingdings" charset="2"/>
              <a:buChar char="ü"/>
            </a:pPr>
            <a:r>
              <a:rPr kumimoji="1" lang="en-US" altLang="zh-CN" dirty="0" smtClean="0"/>
              <a:t>Post-sales services</a:t>
            </a:r>
          </a:p>
          <a:p>
            <a:pPr lvl="1">
              <a:buFont typeface="Wingdings" charset="2"/>
              <a:buChar char="ü"/>
            </a:pPr>
            <a:r>
              <a:rPr kumimoji="1" lang="en-US" altLang="zh-CN" dirty="0" smtClean="0"/>
              <a:t>Monthly </a:t>
            </a:r>
            <a:r>
              <a:rPr kumimoji="1" lang="en-US" altLang="zh-CN" dirty="0" err="1" smtClean="0"/>
              <a:t>tele</a:t>
            </a:r>
            <a:r>
              <a:rPr kumimoji="1" lang="en-US" altLang="zh-CN" dirty="0" smtClean="0"/>
              <a:t>-conference for status update</a:t>
            </a:r>
          </a:p>
          <a:p>
            <a:r>
              <a:rPr kumimoji="1" lang="en-US" altLang="zh-CN" dirty="0" smtClean="0"/>
              <a:t>Fault Reporting and Escalation System</a:t>
            </a:r>
          </a:p>
          <a:p>
            <a:r>
              <a:rPr kumimoji="1" lang="en-US" altLang="zh-CN" dirty="0"/>
              <a:t>Team</a:t>
            </a:r>
          </a:p>
          <a:p>
            <a:pPr marL="457189" lvl="1" indent="0">
              <a:buNone/>
            </a:pPr>
            <a:r>
              <a:rPr kumimoji="1" lang="en-US" altLang="zh-CN" dirty="0"/>
              <a:t>Customer Services, CERNET NOC, CERNET2 NOC, Sales (HQ and Branches)</a:t>
            </a:r>
          </a:p>
          <a:p>
            <a:endParaRPr kumimoji="1" lang="zh-CN" altLang="en-US" dirty="0"/>
          </a:p>
        </p:txBody>
      </p:sp>
      <p:pic>
        <p:nvPicPr>
          <p:cNvPr id="4" name="图片 3" descr="I2GS-logo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5209" y="6237024"/>
            <a:ext cx="2326791" cy="620976"/>
          </a:xfrm>
          <a:prstGeom prst="rect">
            <a:avLst/>
          </a:prstGeom>
        </p:spPr>
      </p:pic>
    </p:spTree>
    <p:extLst>
      <p:ext uri="{BB962C8B-B14F-4D97-AF65-F5344CB8AC3E}">
        <p14:creationId xmlns:p14="http://schemas.microsoft.com/office/powerpoint/2010/main" val="354630467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kumimoji="1" lang="en-US" altLang="zh-CN" dirty="0" smtClean="0"/>
              <a:t>Q&amp;A</a:t>
            </a:r>
            <a:endParaRPr kumimoji="1" lang="zh-CN" altLang="en-US" dirty="0"/>
          </a:p>
        </p:txBody>
      </p:sp>
      <p:pic>
        <p:nvPicPr>
          <p:cNvPr id="4" name="内容占位符 3" descr="j0315598.jpg"/>
          <p:cNvPicPr>
            <a:picLocks noGrp="1" noChangeAspect="1"/>
          </p:cNvPicPr>
          <p:nvPr>
            <p:ph sz="quarter" idx="10"/>
          </p:nvPr>
        </p:nvPicPr>
        <p:blipFill>
          <a:blip r:embed="rId2">
            <a:extLst>
              <a:ext uri="{28A0092B-C50C-407E-A947-70E740481C1C}">
                <a14:useLocalDpi xmlns:a14="http://schemas.microsoft.com/office/drawing/2010/main" val="0"/>
              </a:ext>
            </a:extLst>
          </a:blip>
          <a:srcRect l="-36519" r="-36519"/>
          <a:stretch>
            <a:fillRect/>
          </a:stretch>
        </p:blipFill>
        <p:spPr>
          <a:xfrm>
            <a:off x="452438" y="1704975"/>
            <a:ext cx="11206162" cy="4619625"/>
          </a:xfrm>
        </p:spPr>
      </p:pic>
      <p:pic>
        <p:nvPicPr>
          <p:cNvPr id="5" name="图片 4" descr="I2GS-logo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5209" y="6237024"/>
            <a:ext cx="2326791" cy="620976"/>
          </a:xfrm>
          <a:prstGeom prst="rect">
            <a:avLst/>
          </a:prstGeom>
        </p:spPr>
      </p:pic>
    </p:spTree>
    <p:extLst>
      <p:ext uri="{BB962C8B-B14F-4D97-AF65-F5344CB8AC3E}">
        <p14:creationId xmlns:p14="http://schemas.microsoft.com/office/powerpoint/2010/main" val="3011391248"/>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728847" y="1628554"/>
            <a:ext cx="6618972" cy="1107996"/>
          </a:xfrm>
          <a:prstGeom prst="rect">
            <a:avLst/>
          </a:prstGeom>
          <a:noFill/>
        </p:spPr>
        <p:txBody>
          <a:bodyPr wrap="square" rtlCol="0">
            <a:spAutoFit/>
          </a:bodyPr>
          <a:lstStyle>
            <a:defPPr>
              <a:defRPr lang="zh-CN"/>
            </a:defPPr>
            <a:lvl1pPr>
              <a:defRPr sz="2400">
                <a:solidFill>
                  <a:prstClr val="white"/>
                </a:solidFill>
                <a:latin typeface="方正综艺简体" panose="03000509000000000000" pitchFamily="65" charset="-122"/>
                <a:ea typeface="方正综艺简体" panose="03000509000000000000" pitchFamily="65" charset="-122"/>
              </a:defRPr>
            </a:lvl1pPr>
          </a:lstStyle>
          <a:p>
            <a:pPr algn="ctr">
              <a:buClr>
                <a:srgbClr val="37AAED"/>
              </a:buClr>
            </a:pPr>
            <a:r>
              <a:rPr lang="en-US" altLang="zh-CN" sz="6600" b="1" dirty="0" smtClean="0">
                <a:solidFill>
                  <a:srgbClr val="FF6600"/>
                </a:solidFill>
                <a:latin typeface="微软雅黑"/>
                <a:ea typeface="微软雅黑"/>
              </a:rPr>
              <a:t>Thank You !</a:t>
            </a:r>
            <a:endParaRPr lang="zh-CN" altLang="en-US" sz="6600" b="1" dirty="0">
              <a:solidFill>
                <a:srgbClr val="FF6600"/>
              </a:solidFill>
              <a:latin typeface="微软雅黑"/>
              <a:ea typeface="微软雅黑"/>
            </a:endParaRPr>
          </a:p>
        </p:txBody>
      </p:sp>
      <p:pic>
        <p:nvPicPr>
          <p:cNvPr id="62" name="图片 61" descr="赛尔透明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7533" y="3815407"/>
            <a:ext cx="1676934" cy="562355"/>
          </a:xfrm>
          <a:prstGeom prst="rect">
            <a:avLst/>
          </a:prstGeom>
        </p:spPr>
      </p:pic>
      <p:pic>
        <p:nvPicPr>
          <p:cNvPr id="6" name="图片 5" descr="I2GS-logo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3744" y="166759"/>
            <a:ext cx="4097141" cy="1093449"/>
          </a:xfrm>
          <a:prstGeom prst="rect">
            <a:avLst/>
          </a:prstGeom>
        </p:spPr>
      </p:pic>
    </p:spTree>
    <p:extLst>
      <p:ext uri="{BB962C8B-B14F-4D97-AF65-F5344CB8AC3E}">
        <p14:creationId xmlns:p14="http://schemas.microsoft.com/office/powerpoint/2010/main" val="110594693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8_Office 主题">
  <a:themeElements>
    <a:clrScheme name="赛尔网络">
      <a:dk1>
        <a:sysClr val="windowText" lastClr="000000"/>
      </a:dk1>
      <a:lt1>
        <a:sysClr val="window" lastClr="FFFFFF"/>
      </a:lt1>
      <a:dk2>
        <a:srgbClr val="44546A"/>
      </a:dk2>
      <a:lt2>
        <a:srgbClr val="E7E6E6"/>
      </a:lt2>
      <a:accent1>
        <a:srgbClr val="00436D"/>
      </a:accent1>
      <a:accent2>
        <a:srgbClr val="00436D"/>
      </a:accent2>
      <a:accent3>
        <a:srgbClr val="349EEB"/>
      </a:accent3>
      <a:accent4>
        <a:srgbClr val="044B75"/>
      </a:accent4>
      <a:accent5>
        <a:srgbClr val="F8C128"/>
      </a:accent5>
      <a:accent6>
        <a:srgbClr val="D2DF4C"/>
      </a:accent6>
      <a:hlink>
        <a:srgbClr val="E36926"/>
      </a:hlink>
      <a:folHlink>
        <a:srgbClr val="954F72"/>
      </a:folHlink>
    </a:clrScheme>
    <a:fontScheme name="微软雅黑">
      <a:majorFont>
        <a:latin typeface="Calibri "/>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62233</TotalTime>
  <Words>314</Words>
  <Application>Microsoft Macintosh PowerPoint</Application>
  <PresentationFormat>自定义</PresentationFormat>
  <Paragraphs>41</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8_Office 主题</vt:lpstr>
      <vt:lpstr>PowerPoint 演示文稿</vt:lpstr>
      <vt:lpstr>TNE in China</vt:lpstr>
      <vt:lpstr>CERNET Facts</vt:lpstr>
      <vt:lpstr>CERNET Topology</vt:lpstr>
      <vt:lpstr>PowerPoint 演示文稿</vt:lpstr>
      <vt:lpstr>Services</vt:lpstr>
      <vt:lpstr>Q&amp;A</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熊猫哒哒</dc:creator>
  <cp:lastModifiedBy>William Wan</cp:lastModifiedBy>
  <cp:revision>348</cp:revision>
  <dcterms:created xsi:type="dcterms:W3CDTF">2016-05-21T04:04:21Z</dcterms:created>
  <dcterms:modified xsi:type="dcterms:W3CDTF">2017-04-25T20:13:35Z</dcterms:modified>
</cp:coreProperties>
</file>