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13"/>
  </p:notesMasterIdLst>
  <p:sldIdLst>
    <p:sldId id="278" r:id="rId6"/>
    <p:sldId id="281" r:id="rId7"/>
    <p:sldId id="284" r:id="rId8"/>
    <p:sldId id="287" r:id="rId9"/>
    <p:sldId id="285" r:id="rId10"/>
    <p:sldId id="286" r:id="rId11"/>
    <p:sldId id="282" r:id="rId12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556"/>
    <a:srgbClr val="003F5D"/>
    <a:srgbClr val="1C4161"/>
    <a:srgbClr val="004361"/>
    <a:srgbClr val="003F5E"/>
    <a:srgbClr val="013F5E"/>
    <a:srgbClr val="FFFFFF"/>
    <a:srgbClr val="004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1" d="100"/>
          <a:sy n="71" d="100"/>
        </p:scale>
        <p:origin x="1260" y="6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25/04/2017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094772"/>
            <a:ext cx="9186861" cy="3779897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930191" y="2448121"/>
            <a:ext cx="5096933" cy="375289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930191" y="4552754"/>
            <a:ext cx="5003270" cy="43634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64168" y="272717"/>
            <a:ext cx="9023685" cy="1195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772258" y="770731"/>
            <a:ext cx="1834330" cy="977860"/>
          </a:xfrm>
          <a:prstGeom prst="rect">
            <a:avLst/>
          </a:prstGeom>
        </p:spPr>
      </p:pic>
      <p:sp>
        <p:nvSpPr>
          <p:cNvPr id="12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930191" y="1830667"/>
            <a:ext cx="5012795" cy="503459"/>
          </a:xfrm>
        </p:spPr>
        <p:txBody>
          <a:bodyPr>
            <a:normAutofit/>
          </a:bodyPr>
          <a:lstStyle>
            <a:lvl1pPr marL="0" indent="0">
              <a:buNone/>
              <a:defRPr sz="260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30191" y="1331495"/>
            <a:ext cx="5012795" cy="473242"/>
          </a:xfrm>
        </p:spPr>
        <p:txBody>
          <a:bodyPr>
            <a:noAutofit/>
          </a:bodyPr>
          <a:lstStyle>
            <a:lvl1pPr marL="0" indent="0">
              <a:buNone/>
              <a:defRPr sz="32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930191" y="4921723"/>
            <a:ext cx="5003270" cy="42831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930191" y="2821101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 (if applicable)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930191" y="3166006"/>
            <a:ext cx="6613609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Organisation, Organisation Name (if Applicable)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115094" y="3682167"/>
            <a:ext cx="914400" cy="190399"/>
          </a:xfr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716834"/>
            <a:ext cx="4629150" cy="414421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716834"/>
            <a:ext cx="3236119" cy="415215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extBox 1"/>
          <p:cNvSpPr txBox="1"/>
          <p:nvPr userDrawn="1"/>
        </p:nvSpPr>
        <p:spPr>
          <a:xfrm>
            <a:off x="489285" y="304799"/>
            <a:ext cx="55533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003F5D"/>
                </a:solidFill>
              </a:rPr>
              <a:t>Style</a:t>
            </a:r>
            <a:r>
              <a:rPr lang="en-GB" sz="24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24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2400" dirty="0">
              <a:solidFill>
                <a:srgbClr val="ED1556"/>
              </a:solidFill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585273" y="1331499"/>
            <a:ext cx="761224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3F5D"/>
                </a:solidFill>
              </a:rPr>
              <a:t>This template is for use both to</a:t>
            </a:r>
            <a:r>
              <a:rPr lang="en-GB" baseline="0" dirty="0" smtClean="0">
                <a:solidFill>
                  <a:srgbClr val="003F5D"/>
                </a:solidFill>
              </a:rPr>
              <a:t> present information on behalf of the GÉANT Project (GN4-2) and for the organisation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baseline="0" dirty="0" smtClean="0">
                <a:solidFill>
                  <a:srgbClr val="003F5D"/>
                </a:solidFill>
              </a:rPr>
              <a:t>If the colours are not shown in PowerPoint use the colour picker to select the correct colour from the logo or these samples</a:t>
            </a:r>
            <a:endParaRPr lang="en-GB" baseline="0" dirty="0" smtClean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The title slide has space for the speaker’s own organisation logo which should be no larger than the main GÉANT logo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There are two end slide versions: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One for Project (GN4-2) presentations which includes EU logo, copyright, and funding statement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GB" baseline="0" dirty="0" smtClean="0">
                <a:solidFill>
                  <a:srgbClr val="003F5D"/>
                </a:solidFill>
              </a:rPr>
              <a:t> 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GB" baseline="0" dirty="0" smtClean="0">
                <a:solidFill>
                  <a:srgbClr val="003F5D"/>
                </a:solidFill>
              </a:rPr>
              <a:t>If in doubt contact your line manager for clarification on which version to use</a:t>
            </a:r>
            <a:endParaRPr lang="en-GB" dirty="0">
              <a:solidFill>
                <a:srgbClr val="003F5D"/>
              </a:solidFill>
            </a:endParaRPr>
          </a:p>
        </p:txBody>
      </p:sp>
      <p:sp>
        <p:nvSpPr>
          <p:cNvPr id="5" name="Oval 4"/>
          <p:cNvSpPr/>
          <p:nvPr userDrawn="1"/>
        </p:nvSpPr>
        <p:spPr>
          <a:xfrm>
            <a:off x="6448923" y="3046373"/>
            <a:ext cx="545432" cy="529390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 userDrawn="1"/>
        </p:nvSpPr>
        <p:spPr>
          <a:xfrm>
            <a:off x="5694943" y="3046373"/>
            <a:ext cx="545432" cy="529390"/>
          </a:xfrm>
          <a:prstGeom prst="ellipse">
            <a:avLst/>
          </a:prstGeom>
          <a:solidFill>
            <a:srgbClr val="ED1556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0453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8021"/>
            <a:ext cx="9144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ectangle 12"/>
          <p:cNvSpPr/>
          <p:nvPr userDrawn="1"/>
        </p:nvSpPr>
        <p:spPr>
          <a:xfrm>
            <a:off x="1941584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9144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</a:t>
            </a:r>
            <a:r>
              <a:rPr lang="en-GB" sz="2100" b="0" dirty="0" smtClean="0">
                <a:solidFill>
                  <a:schemeClr val="bg1"/>
                </a:solidFill>
              </a:rPr>
              <a:t>you</a:t>
            </a:r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3002547" y="5294836"/>
            <a:ext cx="3115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bg1"/>
                </a:solidFill>
              </a:rPr>
              <a:t>Networks </a:t>
            </a:r>
            <a:r>
              <a:rPr lang="en-GB" sz="1200" baseline="0" dirty="0" smtClean="0">
                <a:solidFill>
                  <a:schemeClr val="bg1"/>
                </a:solidFill>
              </a:rPr>
              <a:t>∙ Services ∙ People        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 smtClean="0">
                <a:solidFill>
                  <a:schemeClr val="bg1"/>
                </a:solidFill>
              </a:rPr>
              <a:t>www.geant.org</a:t>
            </a:r>
          </a:p>
          <a:p>
            <a:pPr algn="ctr"/>
            <a:r>
              <a:rPr lang="en-GB" sz="1200" i="0" baseline="0" dirty="0" smtClean="0">
                <a:solidFill>
                  <a:schemeClr val="bg1"/>
                </a:solidFill>
              </a:rPr>
              <a:t> </a:t>
            </a:r>
            <a:endParaRPr lang="en-GB" sz="1200" i="0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9" y="4773547"/>
            <a:ext cx="1219200" cy="529760"/>
          </a:xfrm>
          <a:prstGeom prst="rect">
            <a:avLst/>
          </a:prstGeom>
        </p:spPr>
      </p:pic>
      <p:sp>
        <p:nvSpPr>
          <p:cNvPr id="15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070100" y="3559174"/>
            <a:ext cx="5003800" cy="428625"/>
          </a:xfrm>
        </p:spPr>
        <p:txBody>
          <a:bodyPr>
            <a:noAutofit/>
          </a:bodyPr>
          <a:lstStyle>
            <a:lvl1pPr marL="0" indent="0" algn="ctr">
              <a:buNone/>
              <a:defRPr sz="2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8" y="4222361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GN4-1 Presentations</a:t>
            </a:r>
            <a:endParaRPr lang="en-GB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487364" y="6235404"/>
            <a:ext cx="8169272" cy="294664"/>
            <a:chOff x="245272" y="6235404"/>
            <a:chExt cx="8169272" cy="294664"/>
          </a:xfrm>
        </p:grpSpPr>
        <p:sp>
          <p:nvSpPr>
            <p:cNvPr id="22" name="TextBox 21"/>
            <p:cNvSpPr txBox="1"/>
            <p:nvPr userDrawn="1"/>
          </p:nvSpPr>
          <p:spPr>
            <a:xfrm>
              <a:off x="687414" y="6275014"/>
              <a:ext cx="772713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8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This work is part of a project that has received funding from the European Union’s Horizon 2020 research and innovation programme under Grant Agreement No. 731122 (GN4-2).</a:t>
              </a:r>
              <a:endParaRPr lang="en-GB" sz="80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5272" y="6235404"/>
              <a:ext cx="433675" cy="2946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ectangle 12"/>
          <p:cNvSpPr/>
          <p:nvPr userDrawn="1"/>
        </p:nvSpPr>
        <p:spPr>
          <a:xfrm>
            <a:off x="1941584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9144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</a:t>
            </a:r>
            <a:r>
              <a:rPr lang="en-GB" sz="2100" b="0" dirty="0" smtClean="0">
                <a:solidFill>
                  <a:schemeClr val="bg1"/>
                </a:solidFill>
              </a:rPr>
              <a:t>you</a:t>
            </a:r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3002547" y="5623697"/>
            <a:ext cx="3115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bg1"/>
                </a:solidFill>
              </a:rPr>
              <a:t>Networks </a:t>
            </a:r>
            <a:r>
              <a:rPr lang="en-GB" sz="1200" baseline="0" dirty="0" smtClean="0">
                <a:solidFill>
                  <a:schemeClr val="bg1"/>
                </a:solidFill>
              </a:rPr>
              <a:t>∙ Services ∙ People        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 smtClean="0">
                <a:solidFill>
                  <a:schemeClr val="bg1"/>
                </a:solidFill>
              </a:rPr>
              <a:t>www.geant.org</a:t>
            </a:r>
          </a:p>
          <a:p>
            <a:pPr algn="ctr"/>
            <a:r>
              <a:rPr lang="en-GB" sz="1200" i="0" baseline="0" dirty="0" smtClean="0">
                <a:solidFill>
                  <a:schemeClr val="bg1"/>
                </a:solidFill>
              </a:rPr>
              <a:t> </a:t>
            </a:r>
            <a:endParaRPr lang="en-GB" sz="1200" i="0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9" y="5102408"/>
            <a:ext cx="1219200" cy="529760"/>
          </a:xfrm>
          <a:prstGeom prst="rect">
            <a:avLst/>
          </a:prstGeom>
        </p:spPr>
      </p:pic>
      <p:sp>
        <p:nvSpPr>
          <p:cNvPr id="11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070100" y="3559174"/>
            <a:ext cx="5003800" cy="428625"/>
          </a:xfrm>
        </p:spPr>
        <p:txBody>
          <a:bodyPr>
            <a:noAutofit/>
          </a:bodyPr>
          <a:lstStyle>
            <a:lvl1pPr marL="0" indent="0" algn="ctr">
              <a:buNone/>
              <a:defRPr sz="2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674019" y="4227842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GÉANT Organisation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825625"/>
            <a:ext cx="4171950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1" y="1681163"/>
            <a:ext cx="413623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2489201"/>
            <a:ext cx="4164806" cy="3700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524000"/>
            <a:ext cx="5898092" cy="4652963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53246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3" y="1532467"/>
            <a:ext cx="2" cy="468206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676400"/>
            <a:ext cx="9144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28" y="4083050"/>
            <a:ext cx="8406062" cy="218139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3858126"/>
            <a:ext cx="9144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524586"/>
            <a:ext cx="8486943" cy="210093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651518"/>
            <a:ext cx="4629150" cy="420953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642188"/>
            <a:ext cx="3236119" cy="42268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203200"/>
            <a:ext cx="6780516" cy="9277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5" y="1524000"/>
            <a:ext cx="8181975" cy="4652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6406016"/>
            <a:ext cx="555766" cy="274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26875" y="6413247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355599" y="6457890"/>
            <a:ext cx="31157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 smtClean="0">
                <a:solidFill>
                  <a:srgbClr val="003F5E"/>
                </a:solidFill>
              </a:rPr>
              <a:t>Networks </a:t>
            </a:r>
            <a:r>
              <a:rPr lang="en-GB" sz="100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100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1000" baseline="0" dirty="0" smtClean="0">
                <a:solidFill>
                  <a:srgbClr val="003F5E"/>
                </a:solidFill>
              </a:rPr>
              <a:t> </a:t>
            </a:r>
            <a:endParaRPr lang="en-GB" sz="1000" dirty="0">
              <a:solidFill>
                <a:srgbClr val="003F5E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987" y="219648"/>
            <a:ext cx="1691439" cy="75992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1015675"/>
            <a:ext cx="8678778" cy="314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tnc17.geant.org/core/event/18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Esther Wilkinson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Internet2 Global Summit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Defining the challenges of international education 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 smtClean="0"/>
              <a:t>25 April 2017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Transnational Education lead, NA3 Task 1, GÉANT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Head of International, Jisc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0526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GÉANT funded </a:t>
            </a:r>
            <a:r>
              <a:rPr lang="en-GB" dirty="0" smtClean="0"/>
              <a:t>area of work – importance of supporting transnational education and mobility with technology requiring global infrastructure and services</a:t>
            </a:r>
          </a:p>
          <a:p>
            <a:r>
              <a:rPr lang="en-GB" dirty="0" smtClean="0"/>
              <a:t>Past sessions at APAN 2016, TNC16, Internet2 Global Summit 2016, China America Network Symposium 2015 and 2016, and ASREN e-Age 2015 to share experiences, best practice and case studies</a:t>
            </a:r>
          </a:p>
          <a:p>
            <a:r>
              <a:rPr lang="en-GB" dirty="0" smtClean="0"/>
              <a:t>Established GÉANT SIG for TNE led by Steering Committee:</a:t>
            </a:r>
          </a:p>
          <a:p>
            <a:pPr lvl="1"/>
            <a:r>
              <a:rPr lang="en-GB" dirty="0" smtClean="0"/>
              <a:t>CERNET (Wan Li)</a:t>
            </a:r>
          </a:p>
          <a:p>
            <a:pPr lvl="1"/>
            <a:r>
              <a:rPr lang="en-GB" dirty="0" smtClean="0"/>
              <a:t>Internet2 (Urszula Chomicka)</a:t>
            </a:r>
          </a:p>
          <a:p>
            <a:pPr lvl="1"/>
            <a:r>
              <a:rPr lang="en-GB" dirty="0" smtClean="0"/>
              <a:t>Jisc (Esther Wilkinson)</a:t>
            </a:r>
          </a:p>
          <a:p>
            <a:pPr lvl="1"/>
            <a:r>
              <a:rPr lang="en-GB" dirty="0" err="1"/>
              <a:t>SURFnet</a:t>
            </a:r>
            <a:r>
              <a:rPr lang="en-GB" dirty="0"/>
              <a:t> (Alexander van den </a:t>
            </a:r>
            <a:r>
              <a:rPr lang="en-GB" dirty="0" smtClean="0"/>
              <a:t>Hil</a:t>
            </a:r>
            <a:r>
              <a:rPr lang="en-GB" dirty="0"/>
              <a:t>)</a:t>
            </a:r>
            <a:endParaRPr lang="en-GB" dirty="0" smtClean="0"/>
          </a:p>
          <a:p>
            <a:r>
              <a:rPr lang="en-GB" b="1" dirty="0" smtClean="0"/>
              <a:t>Now important to identify key challenges and opportunities for working together to be addressed as a priority by the SIG-TNE</a:t>
            </a:r>
            <a:endParaRPr lang="en-GB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Context and s</a:t>
            </a:r>
            <a:r>
              <a:rPr lang="en-GB" dirty="0" smtClean="0"/>
              <a:t>ession objectives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9507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GB" b="1" dirty="0" smtClean="0">
                <a:solidFill>
                  <a:srgbClr val="ED1556"/>
                </a:solidFill>
              </a:rPr>
              <a:t>Transnational </a:t>
            </a:r>
            <a:r>
              <a:rPr lang="en-GB" b="1" dirty="0">
                <a:solidFill>
                  <a:srgbClr val="ED1556"/>
                </a:solidFill>
              </a:rPr>
              <a:t>education</a:t>
            </a:r>
            <a:r>
              <a:rPr lang="en-GB" dirty="0">
                <a:solidFill>
                  <a:srgbClr val="ED1556"/>
                </a:solidFill>
              </a:rPr>
              <a:t> </a:t>
            </a:r>
            <a:r>
              <a:rPr lang="en-GB" dirty="0"/>
              <a:t>(TNE) is the provision of education for students based in a country other than the one in which the awarding institution is </a:t>
            </a:r>
            <a:r>
              <a:rPr lang="en-GB" dirty="0" smtClean="0"/>
              <a:t>located, e.g. students based in country X studying for a degree from a university in country Y</a:t>
            </a:r>
            <a:endParaRPr lang="en-GB" dirty="0"/>
          </a:p>
          <a:p>
            <a:pPr marL="0" indent="0" algn="ctr">
              <a:lnSpc>
                <a:spcPct val="100000"/>
              </a:lnSpc>
              <a:buNone/>
            </a:pPr>
            <a:endParaRPr lang="en-GB" altLang="en-US" i="1" dirty="0"/>
          </a:p>
          <a:p>
            <a:pPr marL="0" lvl="1" indent="0" defTabSz="914377">
              <a:lnSpc>
                <a:spcPct val="100000"/>
              </a:lnSpc>
              <a:spcBef>
                <a:spcPts val="600"/>
              </a:spcBef>
              <a:buClr>
                <a:srgbClr val="E85E12"/>
              </a:buClr>
              <a:buNone/>
            </a:pPr>
            <a:r>
              <a:rPr lang="en-GB" altLang="en-US" sz="2000" b="1" dirty="0">
                <a:solidFill>
                  <a:srgbClr val="ED1556"/>
                </a:solidFill>
              </a:rPr>
              <a:t>Type of TNE Activity </a:t>
            </a:r>
            <a:endParaRPr lang="en-GB" altLang="en-US" sz="2000" dirty="0">
              <a:solidFill>
                <a:srgbClr val="ED1556"/>
              </a:solidFill>
            </a:endParaRPr>
          </a:p>
          <a:p>
            <a:pPr marL="215995" lvl="1" indent="-215995" defTabSz="914377">
              <a:lnSpc>
                <a:spcPct val="100000"/>
              </a:lnSpc>
              <a:spcBef>
                <a:spcPts val="600"/>
              </a:spcBef>
              <a:buFont typeface="Lucida Grande"/>
              <a:buChar char="»"/>
            </a:pPr>
            <a:r>
              <a:rPr lang="en-GB" altLang="en-US" sz="2000" dirty="0"/>
              <a:t>Overseas branch of UK awarding institution (‘branch campus’)</a:t>
            </a:r>
          </a:p>
          <a:p>
            <a:pPr marL="215995" lvl="1" indent="-215995" defTabSz="914377">
              <a:lnSpc>
                <a:spcPct val="100000"/>
              </a:lnSpc>
              <a:spcBef>
                <a:spcPts val="600"/>
              </a:spcBef>
              <a:buFont typeface="Lucida Grande"/>
              <a:buChar char="»"/>
            </a:pPr>
            <a:r>
              <a:rPr lang="en-GB" altLang="en-US" sz="2000" dirty="0"/>
              <a:t>Overseas partnership </a:t>
            </a:r>
          </a:p>
          <a:p>
            <a:pPr marL="288000" lvl="2" indent="0" defTabSz="914377">
              <a:lnSpc>
                <a:spcPct val="100000"/>
              </a:lnSpc>
              <a:spcBef>
                <a:spcPts val="600"/>
              </a:spcBef>
              <a:buNone/>
            </a:pPr>
            <a:r>
              <a:rPr lang="en-GB" altLang="en-US" sz="2000" dirty="0"/>
              <a:t>- students registered at UK institution</a:t>
            </a:r>
          </a:p>
          <a:p>
            <a:pPr marL="288000" lvl="2" indent="0" defTabSz="914377">
              <a:lnSpc>
                <a:spcPct val="100000"/>
              </a:lnSpc>
              <a:spcBef>
                <a:spcPts val="600"/>
              </a:spcBef>
              <a:buNone/>
            </a:pPr>
            <a:r>
              <a:rPr lang="en-GB" altLang="en-US" sz="2000" dirty="0"/>
              <a:t>- students registered at overseas institution</a:t>
            </a:r>
          </a:p>
          <a:p>
            <a:pPr marL="215995" lvl="1" indent="-215995" defTabSz="914377">
              <a:lnSpc>
                <a:spcPct val="100000"/>
              </a:lnSpc>
              <a:spcBef>
                <a:spcPts val="600"/>
              </a:spcBef>
              <a:buFont typeface="Lucida Grande"/>
              <a:buChar char="»"/>
            </a:pPr>
            <a:r>
              <a:rPr lang="en-GB" altLang="en-US" sz="2000" dirty="0"/>
              <a:t>Distance/online learning (may involve in-country support centre)</a:t>
            </a:r>
            <a:endParaRPr lang="en-GB" sz="2000" dirty="0">
              <a:solidFill>
                <a:srgbClr val="FF0000"/>
              </a:solidFill>
            </a:endParaRPr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Transnational education and mobility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46201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Table 1: </a:t>
            </a:r>
            <a:r>
              <a:rPr lang="en-GB" dirty="0" smtClean="0"/>
              <a:t>	Home </a:t>
            </a:r>
            <a:r>
              <a:rPr lang="en-GB" dirty="0"/>
              <a:t>institution NREN (Sending</a:t>
            </a:r>
            <a:r>
              <a:rPr lang="en-GB" dirty="0" smtClean="0"/>
              <a:t>)</a:t>
            </a:r>
            <a:r>
              <a:rPr lang="en-GB" dirty="0"/>
              <a:t>	</a:t>
            </a:r>
            <a:r>
              <a:rPr lang="en-GB" dirty="0" smtClean="0"/>
              <a:t>	Tom Fryer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Table </a:t>
            </a:r>
            <a:r>
              <a:rPr lang="en-GB" dirty="0"/>
              <a:t>2: </a:t>
            </a:r>
            <a:r>
              <a:rPr lang="en-GB" dirty="0" smtClean="0"/>
              <a:t>	Host </a:t>
            </a:r>
            <a:r>
              <a:rPr lang="en-GB" dirty="0"/>
              <a:t>NREN (Receiving</a:t>
            </a:r>
            <a:r>
              <a:rPr lang="en-GB" dirty="0" smtClean="0"/>
              <a:t>)</a:t>
            </a:r>
            <a:r>
              <a:rPr lang="en-GB" dirty="0"/>
              <a:t>		</a:t>
            </a:r>
            <a:r>
              <a:rPr lang="en-GB" dirty="0" smtClean="0"/>
              <a:t>	Wan Li 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Table </a:t>
            </a:r>
            <a:r>
              <a:rPr lang="en-GB" dirty="0"/>
              <a:t>3: </a:t>
            </a:r>
            <a:r>
              <a:rPr lang="en-GB" dirty="0" smtClean="0"/>
              <a:t>	NREN </a:t>
            </a:r>
            <a:r>
              <a:rPr lang="en-GB" dirty="0"/>
              <a:t>developing TNE </a:t>
            </a:r>
            <a:r>
              <a:rPr lang="en-GB" dirty="0" smtClean="0"/>
              <a:t>support</a:t>
            </a:r>
            <a:r>
              <a:rPr lang="en-GB" dirty="0"/>
              <a:t>	</a:t>
            </a:r>
            <a:r>
              <a:rPr lang="en-GB" dirty="0" smtClean="0"/>
              <a:t>	Alexander van den Hil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Table </a:t>
            </a:r>
            <a:r>
              <a:rPr lang="en-GB" dirty="0"/>
              <a:t>4: </a:t>
            </a:r>
            <a:r>
              <a:rPr lang="en-GB" dirty="0" smtClean="0"/>
              <a:t>	Educational institution </a:t>
            </a:r>
            <a:r>
              <a:rPr lang="en-GB" dirty="0"/>
              <a:t>(e.g. </a:t>
            </a:r>
            <a:r>
              <a:rPr lang="en-GB" dirty="0" smtClean="0"/>
              <a:t>university)	Baoyu Wang</a:t>
            </a:r>
            <a:endParaRPr lang="en-GB" dirty="0"/>
          </a:p>
          <a:p>
            <a:pPr marL="0" indent="0">
              <a:buNone/>
            </a:pPr>
            <a:r>
              <a:rPr lang="en-GB" dirty="0" smtClean="0"/>
              <a:t>	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Audiences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70996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/>
              <a:t>What are the main barriers and challenges for you now? In the future (both in terms of technology and strategic</a:t>
            </a:r>
            <a:r>
              <a:rPr lang="en-GB" dirty="0" smtClean="0"/>
              <a:t>)?</a:t>
            </a:r>
          </a:p>
          <a:p>
            <a:pPr lvl="0"/>
            <a:endParaRPr lang="en-GB" dirty="0"/>
          </a:p>
          <a:p>
            <a:pPr lvl="0"/>
            <a:r>
              <a:rPr lang="en-GB" dirty="0" smtClean="0"/>
              <a:t>What </a:t>
            </a:r>
            <a:r>
              <a:rPr lang="en-GB" dirty="0"/>
              <a:t>do you need to know from the other three audiences to help you? </a:t>
            </a:r>
            <a:endParaRPr lang="en-GB" dirty="0" smtClean="0"/>
          </a:p>
          <a:p>
            <a:pPr lvl="0"/>
            <a:endParaRPr lang="en-GB" dirty="0"/>
          </a:p>
          <a:p>
            <a:pPr lvl="0"/>
            <a:r>
              <a:rPr lang="en-GB" dirty="0" smtClean="0"/>
              <a:t>What </a:t>
            </a:r>
            <a:r>
              <a:rPr lang="en-GB" dirty="0"/>
              <a:t>do you need to know now</a:t>
            </a:r>
            <a:r>
              <a:rPr lang="en-GB" dirty="0" smtClean="0"/>
              <a:t>?</a:t>
            </a:r>
          </a:p>
          <a:p>
            <a:pPr lvl="0"/>
            <a:endParaRPr lang="en-GB" dirty="0"/>
          </a:p>
          <a:p>
            <a:pPr lvl="0"/>
            <a:r>
              <a:rPr lang="en-GB" dirty="0" smtClean="0"/>
              <a:t>What </a:t>
            </a:r>
            <a:r>
              <a:rPr lang="en-GB" dirty="0"/>
              <a:t>issues would you like the GÉANT SIG-TNE to address? </a:t>
            </a:r>
            <a:endParaRPr lang="en-GB" dirty="0" smtClean="0"/>
          </a:p>
          <a:p>
            <a:pPr lvl="0"/>
            <a:endParaRPr lang="en-GB" dirty="0"/>
          </a:p>
          <a:p>
            <a:pPr lvl="0"/>
            <a:r>
              <a:rPr lang="en-GB" dirty="0" smtClean="0"/>
              <a:t>What </a:t>
            </a:r>
            <a:r>
              <a:rPr lang="en-GB" dirty="0"/>
              <a:t>supporting materials would be helpful to you (toolkits, case studies </a:t>
            </a:r>
            <a:r>
              <a:rPr lang="en-GB" dirty="0" err="1"/>
              <a:t>etc</a:t>
            </a:r>
            <a:r>
              <a:rPr lang="en-GB" dirty="0" smtClean="0"/>
              <a:t>)?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 for this session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83208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GÉANT and Jisc current TNE support activities include:</a:t>
            </a:r>
          </a:p>
          <a:p>
            <a:pPr lvl="1"/>
            <a:r>
              <a:rPr lang="en-GB" dirty="0" smtClean="0"/>
              <a:t>Developing interactive global connectivity map </a:t>
            </a:r>
          </a:p>
          <a:p>
            <a:pPr lvl="1"/>
            <a:r>
              <a:rPr lang="en-GB" dirty="0" smtClean="0"/>
              <a:t>Jisc TNE toolkit (for education institutions)</a:t>
            </a:r>
          </a:p>
          <a:p>
            <a:pPr lvl="1"/>
            <a:r>
              <a:rPr lang="en-GB" dirty="0" smtClean="0"/>
              <a:t>Case studies (</a:t>
            </a:r>
            <a:r>
              <a:rPr lang="en-GB" dirty="0" err="1" smtClean="0"/>
              <a:t>inc.</a:t>
            </a:r>
            <a:r>
              <a:rPr lang="en-GB" dirty="0" smtClean="0"/>
              <a:t> China, Malaysia TNE)</a:t>
            </a:r>
          </a:p>
          <a:p>
            <a:pPr lvl="1"/>
            <a:r>
              <a:rPr lang="en-GB" dirty="0" smtClean="0"/>
              <a:t>Developing online registration form</a:t>
            </a:r>
          </a:p>
          <a:p>
            <a:pPr lvl="1"/>
            <a:r>
              <a:rPr lang="en-GB" dirty="0" smtClean="0"/>
              <a:t>Developing support for overseas licensing  </a:t>
            </a:r>
          </a:p>
          <a:p>
            <a:pPr marL="457200" lvl="1" indent="0">
              <a:buNone/>
            </a:pPr>
            <a:endParaRPr lang="en-GB" dirty="0" smtClean="0"/>
          </a:p>
          <a:p>
            <a:r>
              <a:rPr lang="en-GB" dirty="0" smtClean="0"/>
              <a:t>Get involved with the GÉANT SIG-TNE:</a:t>
            </a:r>
          </a:p>
          <a:p>
            <a:pPr lvl="1"/>
            <a:r>
              <a:rPr lang="en-GB" dirty="0" smtClean="0"/>
              <a:t>Wiki site being developed for members</a:t>
            </a:r>
          </a:p>
          <a:p>
            <a:pPr lvl="1"/>
            <a:r>
              <a:rPr lang="en-GB" dirty="0" smtClean="0"/>
              <a:t>Access to past sessions, case studies, blogs and other resources</a:t>
            </a:r>
          </a:p>
          <a:p>
            <a:pPr lvl="1"/>
            <a:r>
              <a:rPr lang="en-GB" dirty="0" smtClean="0"/>
              <a:t>Jointly developed </a:t>
            </a:r>
            <a:r>
              <a:rPr lang="en-GB" dirty="0" err="1" smtClean="0"/>
              <a:t>workplan</a:t>
            </a:r>
            <a:r>
              <a:rPr lang="en-GB" dirty="0" smtClean="0"/>
              <a:t> with progress updates</a:t>
            </a:r>
          </a:p>
          <a:p>
            <a:pPr lvl="1"/>
            <a:r>
              <a:rPr lang="en-GB" b="1" dirty="0" smtClean="0"/>
              <a:t>First meeting of SIG at TNC17 session, 31 May, 18.00-20.00</a:t>
            </a:r>
          </a:p>
          <a:p>
            <a:pPr marL="444500" lvl="1" indent="12700">
              <a:buNone/>
            </a:pPr>
            <a:r>
              <a:rPr lang="en-GB" dirty="0" smtClean="0"/>
              <a:t>	Register at </a:t>
            </a:r>
            <a:r>
              <a:rPr lang="en-GB" dirty="0" smtClean="0">
                <a:hlinkClick r:id="rId2"/>
              </a:rPr>
              <a:t>https</a:t>
            </a:r>
            <a:r>
              <a:rPr lang="en-GB" dirty="0">
                <a:hlinkClick r:id="rId2"/>
              </a:rPr>
              <a:t>://</a:t>
            </a:r>
            <a:r>
              <a:rPr lang="en-GB" dirty="0" smtClean="0">
                <a:hlinkClick r:id="rId2"/>
              </a:rPr>
              <a:t>tnc17.geant.org/core/event/18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steps 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b="517"/>
          <a:stretch/>
        </p:blipFill>
        <p:spPr>
          <a:xfrm>
            <a:off x="6665313" y="1524000"/>
            <a:ext cx="2186812" cy="2913529"/>
          </a:xfrm>
          <a:prstGeom prst="rect">
            <a:avLst/>
          </a:prstGeom>
          <a:ln>
            <a:solidFill>
              <a:srgbClr val="9BA7B0"/>
            </a:solidFill>
          </a:ln>
        </p:spPr>
      </p:pic>
    </p:spTree>
    <p:extLst>
      <p:ext uri="{BB962C8B-B14F-4D97-AF65-F5344CB8AC3E}">
        <p14:creationId xmlns:p14="http://schemas.microsoft.com/office/powerpoint/2010/main" val="15730954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2041358" y="305910"/>
            <a:ext cx="5061285" cy="350836"/>
          </a:xfrm>
        </p:spPr>
        <p:txBody>
          <a:bodyPr>
            <a:normAutofit lnSpcReduction="10000"/>
          </a:bodyPr>
          <a:lstStyle/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dirty="0" smtClean="0"/>
              <a:t>Contact: esther.wilkinson@jisc.ac.uk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8736052"/>
      </p:ext>
    </p:extLst>
  </p:cSld>
  <p:clrMapOvr>
    <a:masterClrMapping/>
  </p:clrMapOvr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/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e2e8627e-9120-4592-bf70-1c86d23ddb27">GN4PROJ-13-15</_dlc_DocId>
    <_dlc_DocIdUrl xmlns="e2e8627e-9120-4592-bf70-1c86d23ddb27">
      <Url>https://intranet.geant.org/help-and-support/_layouts/15/DocIdRedir.aspx?ID=GN4PROJ-13-15</Url>
      <Description>GN4PROJ-13-15</Description>
    </_dlc_DocIdUrl>
    <Document_x0020_ID xmlns="33c70a20-266a-45ad-bf4a-dd457e1766dc" xsi:nil="true"/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C0D0CCC116D824E94D5197157A71E74" ma:contentTypeVersion="5" ma:contentTypeDescription="Create a new document." ma:contentTypeScope="" ma:versionID="aa9dedfac51dbfaf631187338ad3d64f">
  <xsd:schema xmlns:xsd="http://www.w3.org/2001/XMLSchema" xmlns:xs="http://www.w3.org/2001/XMLSchema" xmlns:p="http://schemas.microsoft.com/office/2006/metadata/properties" xmlns:ns2="e2e8627e-9120-4592-bf70-1c86d23ddb27" xmlns:ns3="33c70a20-266a-45ad-bf4a-dd457e1766dc" targetNamespace="http://schemas.microsoft.com/office/2006/metadata/properties" ma:root="true" ma:fieldsID="f9046fdc503cccefc5fd392c89a9b321" ns2:_="" ns3:_="">
    <xsd:import namespace="e2e8627e-9120-4592-bf70-1c86d23ddb27"/>
    <xsd:import namespace="33c70a20-266a-45ad-bf4a-dd457e1766d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Document_x0020_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8627e-9120-4592-bf70-1c86d23ddb2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c70a20-266a-45ad-bf4a-dd457e1766dc" elementFormDefault="qualified">
    <xsd:import namespace="http://schemas.microsoft.com/office/2006/documentManagement/types"/>
    <xsd:import namespace="http://schemas.microsoft.com/office/infopath/2007/PartnerControls"/>
    <xsd:element name="Document_x0020_ID" ma:index="11" nillable="true" ma:displayName="Document ID" ma:internalName="Document_x0020_ID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86FB52F-68FA-4D38-B89C-F2DE4BFAE51D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9AA3960-760A-4B61-8C8B-DBF90F37C8C8}">
  <ds:schemaRefs>
    <ds:schemaRef ds:uri="http://purl.org/dc/dcmitype/"/>
    <ds:schemaRef ds:uri="http://purl.org/dc/elements/1.1/"/>
    <ds:schemaRef ds:uri="http://www.w3.org/XML/1998/namespace"/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33c70a20-266a-45ad-bf4a-dd457e1766dc"/>
    <ds:schemaRef ds:uri="e2e8627e-9120-4592-bf70-1c86d23ddb27"/>
  </ds:schemaRefs>
</ds:datastoreItem>
</file>

<file path=customXml/itemProps4.xml><?xml version="1.0" encoding="utf-8"?>
<ds:datastoreItem xmlns:ds="http://schemas.openxmlformats.org/officeDocument/2006/customXml" ds:itemID="{BE853323-2AF8-40E1-88EA-9BE70959AE2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2e8627e-9120-4592-bf70-1c86d23ddb27"/>
    <ds:schemaRef ds:uri="33c70a20-266a-45ad-bf4a-dd457e1766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1809</TotalTime>
  <Words>399</Words>
  <Application>Microsoft Office PowerPoint</Application>
  <PresentationFormat>On-screen Show (4:3)</PresentationFormat>
  <Paragraphs>64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Lucida Grande</vt:lpstr>
      <vt:lpstr>Verdana</vt:lpstr>
      <vt:lpstr>GEANT Association</vt:lpstr>
      <vt:lpstr>PowerPoint Presentation</vt:lpstr>
      <vt:lpstr>Context and session objectives</vt:lpstr>
      <vt:lpstr>Transnational education and mobility</vt:lpstr>
      <vt:lpstr>Audiences</vt:lpstr>
      <vt:lpstr>Questions for this session</vt:lpstr>
      <vt:lpstr>Next steps </vt:lpstr>
      <vt:lpstr>PowerPoint Presentation</vt:lpstr>
    </vt:vector>
  </TitlesOfParts>
  <Company>DANTE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keywords/>
  <dc:description/>
  <cp:lastModifiedBy>Esther Wilkinson</cp:lastModifiedBy>
  <cp:revision>59</cp:revision>
  <cp:lastPrinted>2015-05-01T10:30:08Z</cp:lastPrinted>
  <dcterms:created xsi:type="dcterms:W3CDTF">2015-04-29T14:13:57Z</dcterms:created>
  <dcterms:modified xsi:type="dcterms:W3CDTF">2017-04-25T18:24:33Z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0x010100EC0D0CCC116D824E94D5197157A71E74</vt:lpwstr>
  </property>
  <property fmtid="{D5CDD505-2E9C-101B-9397-08002B2CF9AE}" pid="3" name="_dlc_DocIdItemGuid">
    <vt:lpwstr>5dfef42f-72c4-4868-8596-52062fbf522b</vt:lpwstr>
  </property>
</Properties>
</file>