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1" r:id="rId2"/>
    <p:sldId id="575" r:id="rId3"/>
    <p:sldId id="567" r:id="rId4"/>
    <p:sldId id="569" r:id="rId5"/>
    <p:sldId id="39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5C71"/>
    <a:srgbClr val="003F5F"/>
    <a:srgbClr val="F0893B"/>
    <a:srgbClr val="1D286B"/>
    <a:srgbClr val="4B7181"/>
    <a:srgbClr val="624257"/>
    <a:srgbClr val="C3A781"/>
    <a:srgbClr val="B89C6E"/>
    <a:srgbClr val="30348F"/>
    <a:srgbClr val="8EB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67" autoAdjust="0"/>
    <p:restoredTop sz="96301" autoAdjust="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1672BC-5197-49B4-8F0F-36C6B878AAB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B93DEAC-DDDB-4221-AD91-FC7860B775AA}">
      <dgm:prSet phldrT="[Text]" custT="1"/>
      <dgm:spPr>
        <a:solidFill>
          <a:schemeClr val="accent2"/>
        </a:solidFill>
      </dgm:spPr>
      <dgm:t>
        <a:bodyPr/>
        <a:lstStyle/>
        <a:p>
          <a:pPr>
            <a:lnSpc>
              <a:spcPct val="200000"/>
            </a:lnSpc>
          </a:pPr>
          <a:r>
            <a:rPr lang="en-GB" sz="2000" b="1" dirty="0">
              <a:solidFill>
                <a:schemeClr val="bg1"/>
              </a:solidFill>
            </a:rPr>
            <a:t>GÉANT</a:t>
          </a:r>
        </a:p>
      </dgm:t>
    </dgm:pt>
    <dgm:pt modelId="{21672F5B-ED22-4561-B5F8-D58D369AF3AE}" type="parTrans" cxnId="{25ABE178-D18D-4211-8061-D1F04EA34F00}">
      <dgm:prSet/>
      <dgm:spPr/>
      <dgm:t>
        <a:bodyPr/>
        <a:lstStyle/>
        <a:p>
          <a:endParaRPr lang="en-GB"/>
        </a:p>
      </dgm:t>
    </dgm:pt>
    <dgm:pt modelId="{FA4B718E-3FE8-4C24-AAEA-462C77864959}" type="sibTrans" cxnId="{25ABE178-D18D-4211-8061-D1F04EA34F00}">
      <dgm:prSet/>
      <dgm:spPr/>
      <dgm:t>
        <a:bodyPr/>
        <a:lstStyle/>
        <a:p>
          <a:endParaRPr lang="en-GB"/>
        </a:p>
      </dgm:t>
    </dgm:pt>
    <dgm:pt modelId="{2D449C8C-47E7-48A7-B8FB-495E4023EEA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GB" sz="2400" b="1" dirty="0">
              <a:solidFill>
                <a:schemeClr val="bg1"/>
              </a:solidFill>
            </a:rPr>
            <a:t>NMIs / NRENs</a:t>
          </a:r>
        </a:p>
      </dgm:t>
    </dgm:pt>
    <dgm:pt modelId="{EAE8A4DF-99CF-485D-879E-CEA1A8DAF9FE}" type="parTrans" cxnId="{F139B17C-168B-4D8D-A6EB-4F71CE3C6D38}">
      <dgm:prSet/>
      <dgm:spPr/>
      <dgm:t>
        <a:bodyPr/>
        <a:lstStyle/>
        <a:p>
          <a:endParaRPr lang="en-GB"/>
        </a:p>
      </dgm:t>
    </dgm:pt>
    <dgm:pt modelId="{463CB290-DC02-43B6-9A61-4D8264E0F17D}" type="sibTrans" cxnId="{F139B17C-168B-4D8D-A6EB-4F71CE3C6D38}">
      <dgm:prSet/>
      <dgm:spPr/>
      <dgm:t>
        <a:bodyPr/>
        <a:lstStyle/>
        <a:p>
          <a:endParaRPr lang="en-GB"/>
        </a:p>
      </dgm:t>
    </dgm:pt>
    <dgm:pt modelId="{C5F836E9-B2BB-40B2-B015-D7F40B62072C}">
      <dgm:prSet phldrT="[Text]" custT="1"/>
      <dgm:spPr>
        <a:solidFill>
          <a:schemeClr val="accent1">
            <a:lumMod val="75000"/>
            <a:alpha val="80856"/>
          </a:schemeClr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Civil / Commercial / Research</a:t>
          </a:r>
        </a:p>
      </dgm:t>
    </dgm:pt>
    <dgm:pt modelId="{A68A6F32-7568-45B2-9E54-5DECD23CADD6}" type="parTrans" cxnId="{4C5C618A-80AA-4DC7-B0D2-DDC893DEB1D9}">
      <dgm:prSet/>
      <dgm:spPr/>
      <dgm:t>
        <a:bodyPr/>
        <a:lstStyle/>
        <a:p>
          <a:endParaRPr lang="en-GB"/>
        </a:p>
      </dgm:t>
    </dgm:pt>
    <dgm:pt modelId="{C75056A9-301A-4F0D-8201-00D8C54DB0CB}" type="sibTrans" cxnId="{4C5C618A-80AA-4DC7-B0D2-DDC893DEB1D9}">
      <dgm:prSet/>
      <dgm:spPr/>
      <dgm:t>
        <a:bodyPr/>
        <a:lstStyle/>
        <a:p>
          <a:endParaRPr lang="en-GB"/>
        </a:p>
      </dgm:t>
    </dgm:pt>
    <dgm:pt modelId="{9E9676B1-1EE7-477F-974E-1664CD234008}">
      <dgm:prSet custT="1"/>
      <dgm:spPr>
        <a:solidFill>
          <a:schemeClr val="accent1">
            <a:lumMod val="75000"/>
            <a:alpha val="57000"/>
          </a:schemeClr>
        </a:solidFill>
      </dgm:spPr>
      <dgm:t>
        <a:bodyPr/>
        <a:lstStyle/>
        <a:p>
          <a:r>
            <a:rPr lang="en-GB" sz="4600" b="1" dirty="0">
              <a:solidFill>
                <a:schemeClr val="bg1"/>
              </a:solidFill>
            </a:rPr>
            <a:t>General public</a:t>
          </a:r>
        </a:p>
      </dgm:t>
    </dgm:pt>
    <dgm:pt modelId="{D2698FFF-6894-4234-A100-955FA9C4C420}" type="parTrans" cxnId="{BD8F9FDB-E4FD-4E9A-95D4-D868B5748E4C}">
      <dgm:prSet/>
      <dgm:spPr/>
      <dgm:t>
        <a:bodyPr/>
        <a:lstStyle/>
        <a:p>
          <a:endParaRPr lang="en-GB"/>
        </a:p>
      </dgm:t>
    </dgm:pt>
    <dgm:pt modelId="{4F856DCD-F74C-44EF-AD13-DF469B02C38C}" type="sibTrans" cxnId="{BD8F9FDB-E4FD-4E9A-95D4-D868B5748E4C}">
      <dgm:prSet/>
      <dgm:spPr/>
      <dgm:t>
        <a:bodyPr/>
        <a:lstStyle/>
        <a:p>
          <a:endParaRPr lang="en-GB"/>
        </a:p>
      </dgm:t>
    </dgm:pt>
    <dgm:pt modelId="{12B453A5-D519-4322-9FB8-C9D84E638279}" type="pres">
      <dgm:prSet presAssocID="{DF1672BC-5197-49B4-8F0F-36C6B878AABA}" presName="Name0" presStyleCnt="0">
        <dgm:presLayoutVars>
          <dgm:dir/>
          <dgm:animLvl val="lvl"/>
          <dgm:resizeHandles val="exact"/>
        </dgm:presLayoutVars>
      </dgm:prSet>
      <dgm:spPr/>
    </dgm:pt>
    <dgm:pt modelId="{92938B40-2C9A-48FF-858F-CA4DD784B9DF}" type="pres">
      <dgm:prSet presAssocID="{DB93DEAC-DDDB-4221-AD91-FC7860B775AA}" presName="Name8" presStyleCnt="0"/>
      <dgm:spPr/>
    </dgm:pt>
    <dgm:pt modelId="{7BB1C86C-D5F5-4148-9364-B7523FD55894}" type="pres">
      <dgm:prSet presAssocID="{DB93DEAC-DDDB-4221-AD91-FC7860B775AA}" presName="level" presStyleLbl="node1" presStyleIdx="0" presStyleCnt="4">
        <dgm:presLayoutVars>
          <dgm:chMax val="1"/>
          <dgm:bulletEnabled val="1"/>
        </dgm:presLayoutVars>
      </dgm:prSet>
      <dgm:spPr/>
    </dgm:pt>
    <dgm:pt modelId="{53D26A8F-AD1B-4C87-A3DD-0A61AB79A74D}" type="pres">
      <dgm:prSet presAssocID="{DB93DEAC-DDDB-4221-AD91-FC7860B775A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2675548-7484-473F-9BD2-BAF6FDDE3E7B}" type="pres">
      <dgm:prSet presAssocID="{2D449C8C-47E7-48A7-B8FB-495E4023EEAD}" presName="Name8" presStyleCnt="0"/>
      <dgm:spPr/>
    </dgm:pt>
    <dgm:pt modelId="{99B68E5F-0CED-44B4-95D0-CEC97E2B2434}" type="pres">
      <dgm:prSet presAssocID="{2D449C8C-47E7-48A7-B8FB-495E4023EEAD}" presName="level" presStyleLbl="node1" presStyleIdx="1" presStyleCnt="4">
        <dgm:presLayoutVars>
          <dgm:chMax val="1"/>
          <dgm:bulletEnabled val="1"/>
        </dgm:presLayoutVars>
      </dgm:prSet>
      <dgm:spPr/>
    </dgm:pt>
    <dgm:pt modelId="{EC6E68AC-F1C4-46DB-AAC5-FF98225BFE49}" type="pres">
      <dgm:prSet presAssocID="{2D449C8C-47E7-48A7-B8FB-495E4023EEA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7A4B06D-CAF7-454A-A70A-DBDC1D957192}" type="pres">
      <dgm:prSet presAssocID="{C5F836E9-B2BB-40B2-B015-D7F40B62072C}" presName="Name8" presStyleCnt="0"/>
      <dgm:spPr/>
    </dgm:pt>
    <dgm:pt modelId="{69AC3BA0-8E9E-4E30-BB0B-2E236578980D}" type="pres">
      <dgm:prSet presAssocID="{C5F836E9-B2BB-40B2-B015-D7F40B62072C}" presName="level" presStyleLbl="node1" presStyleIdx="2" presStyleCnt="4">
        <dgm:presLayoutVars>
          <dgm:chMax val="1"/>
          <dgm:bulletEnabled val="1"/>
        </dgm:presLayoutVars>
      </dgm:prSet>
      <dgm:spPr/>
    </dgm:pt>
    <dgm:pt modelId="{9945E8E2-F51C-483B-A6B2-C5B8650A24C5}" type="pres">
      <dgm:prSet presAssocID="{C5F836E9-B2BB-40B2-B015-D7F40B62072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8DDCA4F-F5C9-478E-9AA8-97981B7E2C8C}" type="pres">
      <dgm:prSet presAssocID="{9E9676B1-1EE7-477F-974E-1664CD234008}" presName="Name8" presStyleCnt="0"/>
      <dgm:spPr/>
    </dgm:pt>
    <dgm:pt modelId="{AE478E7B-82A5-43EF-A3C5-7E937CBA17B6}" type="pres">
      <dgm:prSet presAssocID="{9E9676B1-1EE7-477F-974E-1664CD234008}" presName="level" presStyleLbl="node1" presStyleIdx="3" presStyleCnt="4">
        <dgm:presLayoutVars>
          <dgm:chMax val="1"/>
          <dgm:bulletEnabled val="1"/>
        </dgm:presLayoutVars>
      </dgm:prSet>
      <dgm:spPr/>
    </dgm:pt>
    <dgm:pt modelId="{95C22156-928D-4BDB-8421-94E3C75911D1}" type="pres">
      <dgm:prSet presAssocID="{9E9676B1-1EE7-477F-974E-1664CD23400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4A26C04-A9A7-4399-B8D1-760DE22D93C9}" type="presOf" srcId="{C5F836E9-B2BB-40B2-B015-D7F40B62072C}" destId="{9945E8E2-F51C-483B-A6B2-C5B8650A24C5}" srcOrd="1" destOrd="0" presId="urn:microsoft.com/office/officeart/2005/8/layout/pyramid1"/>
    <dgm:cxn modelId="{CC9FA213-0FD1-4418-9C9A-6037612582EF}" type="presOf" srcId="{DB93DEAC-DDDB-4221-AD91-FC7860B775AA}" destId="{53D26A8F-AD1B-4C87-A3DD-0A61AB79A74D}" srcOrd="1" destOrd="0" presId="urn:microsoft.com/office/officeart/2005/8/layout/pyramid1"/>
    <dgm:cxn modelId="{7DA6D420-72C9-47C0-A857-B5E52A89BC2B}" type="presOf" srcId="{2D449C8C-47E7-48A7-B8FB-495E4023EEAD}" destId="{99B68E5F-0CED-44B4-95D0-CEC97E2B2434}" srcOrd="0" destOrd="0" presId="urn:microsoft.com/office/officeart/2005/8/layout/pyramid1"/>
    <dgm:cxn modelId="{D9777632-1FCC-41C4-B6F9-9D278DAC21A9}" type="presOf" srcId="{2D449C8C-47E7-48A7-B8FB-495E4023EEAD}" destId="{EC6E68AC-F1C4-46DB-AAC5-FF98225BFE49}" srcOrd="1" destOrd="0" presId="urn:microsoft.com/office/officeart/2005/8/layout/pyramid1"/>
    <dgm:cxn modelId="{040F9648-C329-4021-AEEB-04EB1A40FA33}" type="presOf" srcId="{DF1672BC-5197-49B4-8F0F-36C6B878AABA}" destId="{12B453A5-D519-4322-9FB8-C9D84E638279}" srcOrd="0" destOrd="0" presId="urn:microsoft.com/office/officeart/2005/8/layout/pyramid1"/>
    <dgm:cxn modelId="{4ACF1577-C2A6-4C4D-BE42-DEDE3234956E}" type="presOf" srcId="{9E9676B1-1EE7-477F-974E-1664CD234008}" destId="{AE478E7B-82A5-43EF-A3C5-7E937CBA17B6}" srcOrd="0" destOrd="0" presId="urn:microsoft.com/office/officeart/2005/8/layout/pyramid1"/>
    <dgm:cxn modelId="{25ABE178-D18D-4211-8061-D1F04EA34F00}" srcId="{DF1672BC-5197-49B4-8F0F-36C6B878AABA}" destId="{DB93DEAC-DDDB-4221-AD91-FC7860B775AA}" srcOrd="0" destOrd="0" parTransId="{21672F5B-ED22-4561-B5F8-D58D369AF3AE}" sibTransId="{FA4B718E-3FE8-4C24-AAEA-462C77864959}"/>
    <dgm:cxn modelId="{FF19517B-369B-49B9-872A-DE24A7D6C5CE}" type="presOf" srcId="{DB93DEAC-DDDB-4221-AD91-FC7860B775AA}" destId="{7BB1C86C-D5F5-4148-9364-B7523FD55894}" srcOrd="0" destOrd="0" presId="urn:microsoft.com/office/officeart/2005/8/layout/pyramid1"/>
    <dgm:cxn modelId="{F139B17C-168B-4D8D-A6EB-4F71CE3C6D38}" srcId="{DF1672BC-5197-49B4-8F0F-36C6B878AABA}" destId="{2D449C8C-47E7-48A7-B8FB-495E4023EEAD}" srcOrd="1" destOrd="0" parTransId="{EAE8A4DF-99CF-485D-879E-CEA1A8DAF9FE}" sibTransId="{463CB290-DC02-43B6-9A61-4D8264E0F17D}"/>
    <dgm:cxn modelId="{FA72F384-43A4-476B-8269-D5895CF11BB9}" type="presOf" srcId="{9E9676B1-1EE7-477F-974E-1664CD234008}" destId="{95C22156-928D-4BDB-8421-94E3C75911D1}" srcOrd="1" destOrd="0" presId="urn:microsoft.com/office/officeart/2005/8/layout/pyramid1"/>
    <dgm:cxn modelId="{4C5C618A-80AA-4DC7-B0D2-DDC893DEB1D9}" srcId="{DF1672BC-5197-49B4-8F0F-36C6B878AABA}" destId="{C5F836E9-B2BB-40B2-B015-D7F40B62072C}" srcOrd="2" destOrd="0" parTransId="{A68A6F32-7568-45B2-9E54-5DECD23CADD6}" sibTransId="{C75056A9-301A-4F0D-8201-00D8C54DB0CB}"/>
    <dgm:cxn modelId="{4E255BB0-0A29-4541-9C5D-7C4EA8334F82}" type="presOf" srcId="{C5F836E9-B2BB-40B2-B015-D7F40B62072C}" destId="{69AC3BA0-8E9E-4E30-BB0B-2E236578980D}" srcOrd="0" destOrd="0" presId="urn:microsoft.com/office/officeart/2005/8/layout/pyramid1"/>
    <dgm:cxn modelId="{BD8F9FDB-E4FD-4E9A-95D4-D868B5748E4C}" srcId="{DF1672BC-5197-49B4-8F0F-36C6B878AABA}" destId="{9E9676B1-1EE7-477F-974E-1664CD234008}" srcOrd="3" destOrd="0" parTransId="{D2698FFF-6894-4234-A100-955FA9C4C420}" sibTransId="{4F856DCD-F74C-44EF-AD13-DF469B02C38C}"/>
    <dgm:cxn modelId="{6139DBD5-AEDB-43FC-BC5B-CAC40106E431}" type="presParOf" srcId="{12B453A5-D519-4322-9FB8-C9D84E638279}" destId="{92938B40-2C9A-48FF-858F-CA4DD784B9DF}" srcOrd="0" destOrd="0" presId="urn:microsoft.com/office/officeart/2005/8/layout/pyramid1"/>
    <dgm:cxn modelId="{95BAADAA-BA2A-4333-8555-EAA9A5EA6DA4}" type="presParOf" srcId="{92938B40-2C9A-48FF-858F-CA4DD784B9DF}" destId="{7BB1C86C-D5F5-4148-9364-B7523FD55894}" srcOrd="0" destOrd="0" presId="urn:microsoft.com/office/officeart/2005/8/layout/pyramid1"/>
    <dgm:cxn modelId="{1A588509-1678-4E4B-B2D5-9F92E40B30C9}" type="presParOf" srcId="{92938B40-2C9A-48FF-858F-CA4DD784B9DF}" destId="{53D26A8F-AD1B-4C87-A3DD-0A61AB79A74D}" srcOrd="1" destOrd="0" presId="urn:microsoft.com/office/officeart/2005/8/layout/pyramid1"/>
    <dgm:cxn modelId="{23DEE811-92CE-487D-A710-0A8ACA4F42FE}" type="presParOf" srcId="{12B453A5-D519-4322-9FB8-C9D84E638279}" destId="{02675548-7484-473F-9BD2-BAF6FDDE3E7B}" srcOrd="1" destOrd="0" presId="urn:microsoft.com/office/officeart/2005/8/layout/pyramid1"/>
    <dgm:cxn modelId="{9B11A0D9-1BEC-4567-9C31-1975B2E18309}" type="presParOf" srcId="{02675548-7484-473F-9BD2-BAF6FDDE3E7B}" destId="{99B68E5F-0CED-44B4-95D0-CEC97E2B2434}" srcOrd="0" destOrd="0" presId="urn:microsoft.com/office/officeart/2005/8/layout/pyramid1"/>
    <dgm:cxn modelId="{B9C715E5-C5E5-4C20-9109-B333D1A2A6E7}" type="presParOf" srcId="{02675548-7484-473F-9BD2-BAF6FDDE3E7B}" destId="{EC6E68AC-F1C4-46DB-AAC5-FF98225BFE49}" srcOrd="1" destOrd="0" presId="urn:microsoft.com/office/officeart/2005/8/layout/pyramid1"/>
    <dgm:cxn modelId="{6160BA49-B9F7-4F5F-82F7-793EBB5975AA}" type="presParOf" srcId="{12B453A5-D519-4322-9FB8-C9D84E638279}" destId="{47A4B06D-CAF7-454A-A70A-DBDC1D957192}" srcOrd="2" destOrd="0" presId="urn:microsoft.com/office/officeart/2005/8/layout/pyramid1"/>
    <dgm:cxn modelId="{46A20CC7-7254-43E1-A718-E5E84FF039DB}" type="presParOf" srcId="{47A4B06D-CAF7-454A-A70A-DBDC1D957192}" destId="{69AC3BA0-8E9E-4E30-BB0B-2E236578980D}" srcOrd="0" destOrd="0" presId="urn:microsoft.com/office/officeart/2005/8/layout/pyramid1"/>
    <dgm:cxn modelId="{A34E306A-FB90-4560-9A5F-A216DB452672}" type="presParOf" srcId="{47A4B06D-CAF7-454A-A70A-DBDC1D957192}" destId="{9945E8E2-F51C-483B-A6B2-C5B8650A24C5}" srcOrd="1" destOrd="0" presId="urn:microsoft.com/office/officeart/2005/8/layout/pyramid1"/>
    <dgm:cxn modelId="{003FC9C9-0682-452D-9B62-B51043278FA6}" type="presParOf" srcId="{12B453A5-D519-4322-9FB8-C9D84E638279}" destId="{48DDCA4F-F5C9-478E-9AA8-97981B7E2C8C}" srcOrd="3" destOrd="0" presId="urn:microsoft.com/office/officeart/2005/8/layout/pyramid1"/>
    <dgm:cxn modelId="{70679414-CC41-4B1C-9127-2142D4035218}" type="presParOf" srcId="{48DDCA4F-F5C9-478E-9AA8-97981B7E2C8C}" destId="{AE478E7B-82A5-43EF-A3C5-7E937CBA17B6}" srcOrd="0" destOrd="0" presId="urn:microsoft.com/office/officeart/2005/8/layout/pyramid1"/>
    <dgm:cxn modelId="{A233ED34-88AF-40C1-A333-FAFE97EADC85}" type="presParOf" srcId="{48DDCA4F-F5C9-478E-9AA8-97981B7E2C8C}" destId="{95C22156-928D-4BDB-8421-94E3C75911D1}" srcOrd="1" destOrd="0" presId="urn:microsoft.com/office/officeart/2005/8/layout/pyramid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B1C86C-D5F5-4148-9364-B7523FD55894}">
      <dsp:nvSpPr>
        <dsp:cNvPr id="0" name=""/>
        <dsp:cNvSpPr/>
      </dsp:nvSpPr>
      <dsp:spPr>
        <a:xfrm>
          <a:off x="3075569" y="0"/>
          <a:ext cx="2050379" cy="815559"/>
        </a:xfrm>
        <a:prstGeom prst="trapezoid">
          <a:avLst>
            <a:gd name="adj" fmla="val 125704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2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GÉANT</a:t>
          </a:r>
        </a:p>
      </dsp:txBody>
      <dsp:txXfrm>
        <a:off x="3075569" y="0"/>
        <a:ext cx="2050379" cy="815559"/>
      </dsp:txXfrm>
    </dsp:sp>
    <dsp:sp modelId="{99B68E5F-0CED-44B4-95D0-CEC97E2B2434}">
      <dsp:nvSpPr>
        <dsp:cNvPr id="0" name=""/>
        <dsp:cNvSpPr/>
      </dsp:nvSpPr>
      <dsp:spPr>
        <a:xfrm>
          <a:off x="2050379" y="815559"/>
          <a:ext cx="410075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solidFill>
                <a:schemeClr val="bg1"/>
              </a:solidFill>
            </a:rPr>
            <a:t>NMIs / NRENs</a:t>
          </a:r>
        </a:p>
      </dsp:txBody>
      <dsp:txXfrm>
        <a:off x="2768012" y="815559"/>
        <a:ext cx="2665493" cy="815559"/>
      </dsp:txXfrm>
    </dsp:sp>
    <dsp:sp modelId="{69AC3BA0-8E9E-4E30-BB0B-2E236578980D}">
      <dsp:nvSpPr>
        <dsp:cNvPr id="0" name=""/>
        <dsp:cNvSpPr/>
      </dsp:nvSpPr>
      <dsp:spPr>
        <a:xfrm>
          <a:off x="1025189" y="1631119"/>
          <a:ext cx="6151138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8085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Civil / Commercial / Research</a:t>
          </a:r>
        </a:p>
      </dsp:txBody>
      <dsp:txXfrm>
        <a:off x="2101638" y="1631119"/>
        <a:ext cx="3998240" cy="815559"/>
      </dsp:txXfrm>
    </dsp:sp>
    <dsp:sp modelId="{AE478E7B-82A5-43EF-A3C5-7E937CBA17B6}">
      <dsp:nvSpPr>
        <dsp:cNvPr id="0" name=""/>
        <dsp:cNvSpPr/>
      </dsp:nvSpPr>
      <dsp:spPr>
        <a:xfrm>
          <a:off x="0" y="2446679"/>
          <a:ext cx="8201517" cy="815559"/>
        </a:xfrm>
        <a:prstGeom prst="trapezoid">
          <a:avLst>
            <a:gd name="adj" fmla="val 125704"/>
          </a:avLst>
        </a:prstGeom>
        <a:solidFill>
          <a:schemeClr val="accent1">
            <a:lumMod val="75000"/>
            <a:alpha val="57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b="1" kern="1200" dirty="0">
              <a:solidFill>
                <a:schemeClr val="bg1"/>
              </a:solidFill>
            </a:rPr>
            <a:t>General public</a:t>
          </a:r>
        </a:p>
      </dsp:txBody>
      <dsp:txXfrm>
        <a:off x="1435265" y="2446679"/>
        <a:ext cx="5330986" cy="815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16/10/2024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3839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62997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541486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48622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4987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37163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212635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3864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39527" y="6523901"/>
            <a:ext cx="569600" cy="321399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64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87580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E9F6300-7CE8-0547-BA00-FC02E97603DA}"/>
              </a:ext>
            </a:extLst>
          </p:cNvPr>
          <p:cNvSpPr/>
          <p:nvPr userDrawn="1"/>
        </p:nvSpPr>
        <p:spPr>
          <a:xfrm>
            <a:off x="0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3DF798D-C606-6F40-84F1-492591DE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519825"/>
            <a:ext cx="9390692" cy="390293"/>
          </a:xfrm>
          <a:prstGeom prst="rect">
            <a:avLst/>
          </a:prstGeom>
        </p:spPr>
        <p:txBody>
          <a:bodyPr wrap="none"/>
          <a:lstStyle>
            <a:lvl1pPr>
              <a:defRPr sz="2400" b="1" cap="all" baseline="0">
                <a:solidFill>
                  <a:srgbClr val="FFC0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95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8110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690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32808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4903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4984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109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58558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1177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3" y="1619457"/>
            <a:ext cx="6753725" cy="7322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SIG-TFN: Welcome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</a:rPr>
              <a:t>Richard Lui</a:t>
            </a: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SIG-TFN </a:t>
            </a:r>
            <a:r>
              <a:rPr lang="en-GB" sz="1600" dirty="0">
                <a:solidFill>
                  <a:schemeClr val="bg1"/>
                </a:solidFill>
              </a:rPr>
              <a:t>Amsterdam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16-17/10/2024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7FD9-A703-250F-9E78-5AA759A75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96" y="-45082"/>
            <a:ext cx="9894723" cy="645559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C-TFN Timeline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D470E49-673B-791D-716A-15D6BF64637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70935" y="818567"/>
            <a:ext cx="9894887" cy="165051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2024: build and Pathfinder link and prepare C-TFN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2025 - 2027: Build TFN Phase 1</a:t>
            </a:r>
          </a:p>
          <a:p>
            <a:pPr>
              <a:spcBef>
                <a:spcPts val="1800"/>
              </a:spcBef>
            </a:pPr>
            <a:r>
              <a:rPr lang="en-US" dirty="0">
                <a:solidFill>
                  <a:srgbClr val="285D93"/>
                </a:solidFill>
              </a:rPr>
              <a:t>After July 2027: TFN Phase 2 (funding not yet identified)</a:t>
            </a:r>
            <a:endParaRPr lang="en-GB" dirty="0">
              <a:solidFill>
                <a:srgbClr val="285D9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9EF73-B45C-86E2-86E8-A9EFD4B65A29}"/>
              </a:ext>
            </a:extLst>
          </p:cNvPr>
          <p:cNvSpPr/>
          <p:nvPr/>
        </p:nvSpPr>
        <p:spPr>
          <a:xfrm>
            <a:off x="1689520" y="4167485"/>
            <a:ext cx="2650513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GN5-2 project preparation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2BAD5B-C43C-6F94-23D8-14CCEFBA1172}"/>
              </a:ext>
            </a:extLst>
          </p:cNvPr>
          <p:cNvSpPr/>
          <p:nvPr/>
        </p:nvSpPr>
        <p:spPr>
          <a:xfrm>
            <a:off x="1037370" y="2702862"/>
            <a:ext cx="3200400" cy="296335"/>
          </a:xfrm>
          <a:prstGeom prst="rect">
            <a:avLst/>
          </a:prstGeom>
          <a:solidFill>
            <a:srgbClr val="2C308B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2024 (GN5-1)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EEF92-8224-7265-B601-259B3832466B}"/>
              </a:ext>
            </a:extLst>
          </p:cNvPr>
          <p:cNvSpPr/>
          <p:nvPr/>
        </p:nvSpPr>
        <p:spPr>
          <a:xfrm>
            <a:off x="4430829" y="2702862"/>
            <a:ext cx="5373960" cy="29633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/>
              <a:t>2025-27 (GN5-2)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C464BF-F12F-D095-3F17-51DBC886BC6F}"/>
              </a:ext>
            </a:extLst>
          </p:cNvPr>
          <p:cNvSpPr/>
          <p:nvPr/>
        </p:nvSpPr>
        <p:spPr>
          <a:xfrm>
            <a:off x="4430829" y="5117270"/>
            <a:ext cx="5373960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C-TFN build, commissioning,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98FC1B-9751-167F-E94D-C25BB5CB63AB}"/>
              </a:ext>
            </a:extLst>
          </p:cNvPr>
          <p:cNvSpPr/>
          <p:nvPr/>
        </p:nvSpPr>
        <p:spPr>
          <a:xfrm>
            <a:off x="1689520" y="3688022"/>
            <a:ext cx="3663951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1" dirty="0">
                <a:solidFill>
                  <a:srgbClr val="002060"/>
                </a:solidFill>
              </a:rPr>
              <a:t>Pathfinder link Poznan-Braunschweig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AB8A19D-ADA3-BF14-AB02-A4B488F585DC}"/>
              </a:ext>
            </a:extLst>
          </p:cNvPr>
          <p:cNvSpPr/>
          <p:nvPr/>
        </p:nvSpPr>
        <p:spPr>
          <a:xfrm rot="10800000">
            <a:off x="1447205" y="5163137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BBBEB0-4D2B-2B62-CC1B-D36141CA7BC2}"/>
              </a:ext>
            </a:extLst>
          </p:cNvPr>
          <p:cNvSpPr/>
          <p:nvPr/>
        </p:nvSpPr>
        <p:spPr>
          <a:xfrm>
            <a:off x="1216631" y="5904968"/>
            <a:ext cx="1651619" cy="721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April GN5-2T workplan agreed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FA372C-5484-B4C2-31B5-CA6F2D0DAE1D}"/>
              </a:ext>
            </a:extLst>
          </p:cNvPr>
          <p:cNvSpPr/>
          <p:nvPr/>
        </p:nvSpPr>
        <p:spPr>
          <a:xfrm>
            <a:off x="3615602" y="4533742"/>
            <a:ext cx="1959995" cy="2963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dirty="0">
                <a:solidFill>
                  <a:srgbClr val="002060"/>
                </a:solidFill>
              </a:rPr>
              <a:t>R</a:t>
            </a:r>
            <a:r>
              <a:rPr lang="en-GB" sz="1351" dirty="0">
                <a:solidFill>
                  <a:srgbClr val="002060"/>
                </a:solidFill>
              </a:rPr>
              <a:t>un procurement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DDBF5C1-FD75-2074-4643-519F8DAA19DA}"/>
              </a:ext>
            </a:extLst>
          </p:cNvPr>
          <p:cNvSpPr/>
          <p:nvPr/>
        </p:nvSpPr>
        <p:spPr>
          <a:xfrm rot="10800000">
            <a:off x="3373287" y="5072098"/>
            <a:ext cx="484632" cy="678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267CF5-A836-2F88-77F2-98A11D71223D}"/>
              </a:ext>
            </a:extLst>
          </p:cNvPr>
          <p:cNvSpPr/>
          <p:nvPr/>
        </p:nvSpPr>
        <p:spPr>
          <a:xfrm>
            <a:off x="2779210" y="5849785"/>
            <a:ext cx="1651619" cy="83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Q4 2024 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GEANT gate for</a:t>
            </a:r>
            <a:br>
              <a:rPr lang="en-GB" sz="1400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procurement</a:t>
            </a:r>
          </a:p>
        </p:txBody>
      </p:sp>
    </p:spTree>
    <p:extLst>
      <p:ext uri="{BB962C8B-B14F-4D97-AF65-F5344CB8AC3E}">
        <p14:creationId xmlns:p14="http://schemas.microsoft.com/office/powerpoint/2010/main" val="349572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1">
            <a:extLst>
              <a:ext uri="{FF2B5EF4-FFF2-40B4-BE49-F238E27FC236}">
                <a16:creationId xmlns:a16="http://schemas.microsoft.com/office/drawing/2014/main" id="{6A9FF455-8FDE-4EAD-49BE-63B5E6395C85}"/>
              </a:ext>
            </a:extLst>
          </p:cNvPr>
          <p:cNvGraphicFramePr>
            <a:graphicFrameLocks noGrp="1"/>
          </p:cNvGraphicFramePr>
          <p:nvPr/>
        </p:nvGraphicFramePr>
        <p:xfrm>
          <a:off x="2922781" y="1868501"/>
          <a:ext cx="8201518" cy="3262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3498845" y="1796493"/>
            <a:ext cx="2232248" cy="288032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International links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2291849" y="23599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Metrology services</a:t>
            </a:r>
          </a:p>
          <a:p>
            <a:pPr algn="ctr"/>
            <a:r>
              <a:rPr lang="en-GB" dirty="0"/>
              <a:t>and national links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367924" y="32362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Large users of metrology services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415424" y="3960181"/>
            <a:ext cx="2232248" cy="576064"/>
          </a:xfrm>
          <a:prstGeom prst="wedgeRectCallout">
            <a:avLst>
              <a:gd name="adj1" fmla="val 86985"/>
              <a:gd name="adj2" fmla="val 6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Individuals using metrology services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6803" y="0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Service level hierarchy</a:t>
            </a:r>
          </a:p>
        </p:txBody>
      </p:sp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31980978-C04E-82C3-BCC9-95C0CFC9CBF9}"/>
              </a:ext>
            </a:extLst>
          </p:cNvPr>
          <p:cNvSpPr/>
          <p:nvPr/>
        </p:nvSpPr>
        <p:spPr>
          <a:xfrm>
            <a:off x="9726418" y="2216680"/>
            <a:ext cx="1799115" cy="612648"/>
          </a:xfrm>
          <a:prstGeom prst="wedgeRectCallout">
            <a:avLst>
              <a:gd name="adj1" fmla="val -106183"/>
              <a:gd name="adj2" fmla="val 7698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Producer / transport</a:t>
            </a:r>
          </a:p>
        </p:txBody>
      </p:sp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C14E7F5C-2D37-15C4-1B26-9ECF617CC995}"/>
              </a:ext>
            </a:extLst>
          </p:cNvPr>
          <p:cNvSpPr/>
          <p:nvPr/>
        </p:nvSpPr>
        <p:spPr>
          <a:xfrm>
            <a:off x="9956116" y="3177507"/>
            <a:ext cx="1799115" cy="612648"/>
          </a:xfrm>
          <a:prstGeom prst="wedgeRectCallout">
            <a:avLst>
              <a:gd name="adj1" fmla="val -77357"/>
              <a:gd name="adj2" fmla="val 5136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Commercial distribution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269" y="-37549"/>
            <a:ext cx="9894723" cy="61250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Sustainability challenge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29269" y="2241811"/>
            <a:ext cx="9182100" cy="48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Bracket 4"/>
          <p:cNvSpPr/>
          <p:nvPr/>
        </p:nvSpPr>
        <p:spPr>
          <a:xfrm rot="16200000">
            <a:off x="1157932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894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GN5-2 2025 to 2027</a:t>
            </a:r>
          </a:p>
        </p:txBody>
      </p:sp>
      <p:sp>
        <p:nvSpPr>
          <p:cNvPr id="7" name="Left Bracket 6"/>
          <p:cNvSpPr/>
          <p:nvPr/>
        </p:nvSpPr>
        <p:spPr>
          <a:xfrm rot="16200000">
            <a:off x="2958157" y="2056072"/>
            <a:ext cx="285749" cy="164782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7119" y="315621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GN5-3 2027 to 2029</a:t>
            </a:r>
          </a:p>
        </p:txBody>
      </p:sp>
      <p:sp>
        <p:nvSpPr>
          <p:cNvPr id="9" name="Left Bracket 8"/>
          <p:cNvSpPr/>
          <p:nvPr/>
        </p:nvSpPr>
        <p:spPr>
          <a:xfrm rot="5400000">
            <a:off x="5282256" y="-1088539"/>
            <a:ext cx="285749" cy="6296024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9619" y="1527436"/>
            <a:ext cx="533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FP10 starts 2028 through to 2034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369" y="3480061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€2.5 - €7.5 million 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39019" y="347053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HE funded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3343918" y="375628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GÉANT TF funding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353443" y="4308736"/>
            <a:ext cx="5314951" cy="48577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NMI / NREN TF funding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8319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48544" y="2689486"/>
            <a:ext cx="174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DG-CONNECT</a:t>
            </a:r>
          </a:p>
        </p:txBody>
      </p:sp>
      <p:sp>
        <p:nvSpPr>
          <p:cNvPr id="18" name="Left Bracket 17"/>
          <p:cNvSpPr/>
          <p:nvPr/>
        </p:nvSpPr>
        <p:spPr>
          <a:xfrm rot="16200000">
            <a:off x="5872807" y="2408496"/>
            <a:ext cx="285749" cy="5248275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0119" y="4842136"/>
            <a:ext cx="518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DGs and other funding sources</a:t>
            </a:r>
          </a:p>
        </p:txBody>
      </p:sp>
      <p:sp>
        <p:nvSpPr>
          <p:cNvPr id="20" name="Left Bracket 19"/>
          <p:cNvSpPr/>
          <p:nvPr/>
        </p:nvSpPr>
        <p:spPr>
          <a:xfrm rot="5400000">
            <a:off x="1138882" y="1217872"/>
            <a:ext cx="285749" cy="1685927"/>
          </a:xfrm>
          <a:prstGeom prst="leftBracket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711" y="1583938"/>
            <a:ext cx="170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Horizon Europe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F175CD-3594-840E-6064-AEB0160DBB14}"/>
              </a:ext>
            </a:extLst>
          </p:cNvPr>
          <p:cNvSpPr txBox="1"/>
          <p:nvPr/>
        </p:nvSpPr>
        <p:spPr>
          <a:xfrm>
            <a:off x="0" y="6550223"/>
            <a:ext cx="2531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 Pending governance approval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2400" dirty="0">
                <a:solidFill>
                  <a:schemeClr val="bg1"/>
                </a:solidFill>
              </a:rPr>
              <a:t>Any questions?</a:t>
            </a: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2" descr="Text, logo&#10;&#10;Description automatically generated">
            <a:extLst>
              <a:ext uri="{FF2B5EF4-FFF2-40B4-BE49-F238E27FC236}">
                <a16:creationId xmlns:a16="http://schemas.microsoft.com/office/drawing/2014/main" id="{CECD9070-21D8-FA41-16AF-2D215060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96" y="5736826"/>
            <a:ext cx="2086824" cy="4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165</Words>
  <Application>Microsoft Office PowerPoint</Application>
  <PresentationFormat>Widescreen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C-TFN Timeline</vt:lpstr>
      <vt:lpstr>Service level hierarchy</vt:lpstr>
      <vt:lpstr>Sustainability challenge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Richard Lui</cp:lastModifiedBy>
  <cp:revision>608</cp:revision>
  <dcterms:created xsi:type="dcterms:W3CDTF">2018-03-16T12:13:33Z</dcterms:created>
  <dcterms:modified xsi:type="dcterms:W3CDTF">2024-10-16T18:25:22Z</dcterms:modified>
</cp:coreProperties>
</file>