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rts/chart1.xml" ContentType="application/vnd.openxmlformats-officedocument.drawingml.chart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omments/modernComment_100_0.xml" ContentType="application/vnd.ms-powerpoint.comments+xml"/>
  <Override PartName="/ppt/comments/modernComment_10F_386C80C1.xml" ContentType="application/vnd.ms-powerpoint.comments+xml"/>
  <Override PartName="/ppt/comments/modernComment_109_0.xml" ContentType="application/vnd.ms-powerpoint.comments+xml"/>
  <Override PartName="/ppt/comments/modernComment_10D_2ED341B9.xml" ContentType="application/vnd.ms-powerpoint.comments+xml"/>
  <Override PartName="/ppt/authors.xml" ContentType="application/vnd.ms-powerpoint.author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32"/>
  </p:notesMasterIdLst>
  <p:sldIdLst>
    <p:sldId id="256" r:id="rId3"/>
    <p:sldId id="257" r:id="rId4"/>
    <p:sldId id="4219" r:id="rId5"/>
    <p:sldId id="272" r:id="rId6"/>
    <p:sldId id="258" r:id="rId7"/>
    <p:sldId id="259" r:id="rId8"/>
    <p:sldId id="260" r:id="rId9"/>
    <p:sldId id="311" r:id="rId10"/>
    <p:sldId id="285" r:id="rId11"/>
    <p:sldId id="284" r:id="rId12"/>
    <p:sldId id="4218" r:id="rId13"/>
    <p:sldId id="273" r:id="rId14"/>
    <p:sldId id="263" r:id="rId15"/>
    <p:sldId id="4217" r:id="rId16"/>
    <p:sldId id="271" r:id="rId17"/>
    <p:sldId id="274" r:id="rId18"/>
    <p:sldId id="276" r:id="rId19"/>
    <p:sldId id="277" r:id="rId20"/>
    <p:sldId id="278" r:id="rId21"/>
    <p:sldId id="4220" r:id="rId22"/>
    <p:sldId id="275" r:id="rId23"/>
    <p:sldId id="265" r:id="rId24"/>
    <p:sldId id="4221" r:id="rId25"/>
    <p:sldId id="4222" r:id="rId26"/>
    <p:sldId id="359" r:id="rId27"/>
    <p:sldId id="266" r:id="rId28"/>
    <p:sldId id="269" r:id="rId29"/>
    <p:sldId id="280" r:id="rId30"/>
    <p:sldId id="4223" r:id="rId31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D5597CD-5617-A4C2-7507-543B1CDCF8FF}" name="Amanda Diez Fernandez" initials="ADF" userId="Amanda Diez Fernandez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217" autoAdjust="0"/>
    <p:restoredTop sz="86364" autoAdjust="0"/>
  </p:normalViewPr>
  <p:slideViewPr>
    <p:cSldViewPr>
      <p:cViewPr>
        <p:scale>
          <a:sx n="150" d="100"/>
          <a:sy n="150" d="100"/>
        </p:scale>
        <p:origin x="-312" y="-12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microsoft.com/office/2018/10/relationships/authors" Target="author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Vboxsvr\documents\MyDocuments\CERN\WhiteRabbit\Projects\2024-10-16-SIG-TNF\material\SFSW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/>
          <a:lstStyle/>
          <a:p>
            <a:pPr>
              <a:defRPr sz="1800" b="0" strike="noStrike" spc="-1">
                <a:latin typeface="Arial"/>
              </a:defRPr>
            </a:pPr>
            <a:r>
              <a:rPr lang="en-US" sz="1800" b="0" strike="noStrike" spc="-1" dirty="0">
                <a:latin typeface="Arial"/>
              </a:rPr>
              <a:t>Synchronisation between two WR devices using SFSW SFP </a:t>
            </a:r>
            <a:r>
              <a:rPr lang="en-US" sz="1800" b="0" strike="noStrike" spc="-1" dirty="0" smtClean="0">
                <a:latin typeface="Arial"/>
              </a:rPr>
              <a:t>over 20km fiber with varying temp</a:t>
            </a:r>
            <a:endParaRPr lang="en-US" sz="1800" b="0" strike="noStrike" spc="-1" dirty="0">
              <a:latin typeface="Arial"/>
            </a:endParaRPr>
          </a:p>
        </c:rich>
      </c:tx>
      <c:layout/>
      <c:overlay val="0"/>
      <c:spPr>
        <a:noFill/>
        <a:ln w="0">
          <a:noFill/>
        </a:ln>
      </c:sp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Sheet2!$B$1</c:f>
              <c:strCache>
                <c:ptCount val="1"/>
                <c:pt idx="0">
                  <c:v>40 C</c:v>
                </c:pt>
              </c:strCache>
            </c:strRef>
          </c:tx>
          <c:spPr>
            <a:ln w="28800">
              <a:solidFill>
                <a:srgbClr val="004586"/>
              </a:solidFill>
              <a:round/>
            </a:ln>
          </c:spPr>
          <c:marker>
            <c:symbol val="none"/>
          </c:marker>
          <c:dLbls>
            <c:txPr>
              <a:bodyPr wrap="none"/>
              <a:lstStyle/>
              <a:p>
                <a:pPr>
                  <a:defRPr sz="1000" b="0" strike="noStrike" spc="-1">
                    <a:latin typeface="Arial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1"/>
            <c:separator> </c:separator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xVal>
            <c:numRef>
              <c:f>Sheet2!$A$2:$A$202</c:f>
              <c:numCache>
                <c:formatCode>General</c:formatCode>
                <c:ptCount val="201"/>
                <c:pt idx="0">
                  <c:v>-350</c:v>
                </c:pt>
                <c:pt idx="1">
                  <c:v>-349</c:v>
                </c:pt>
                <c:pt idx="2">
                  <c:v>-348</c:v>
                </c:pt>
                <c:pt idx="3">
                  <c:v>-347</c:v>
                </c:pt>
                <c:pt idx="4">
                  <c:v>-346</c:v>
                </c:pt>
                <c:pt idx="5">
                  <c:v>-345</c:v>
                </c:pt>
                <c:pt idx="6">
                  <c:v>-344</c:v>
                </c:pt>
                <c:pt idx="7">
                  <c:v>-343</c:v>
                </c:pt>
                <c:pt idx="8">
                  <c:v>-342</c:v>
                </c:pt>
                <c:pt idx="9">
                  <c:v>-341</c:v>
                </c:pt>
                <c:pt idx="10">
                  <c:v>-340</c:v>
                </c:pt>
                <c:pt idx="11">
                  <c:v>-339</c:v>
                </c:pt>
                <c:pt idx="12">
                  <c:v>-338</c:v>
                </c:pt>
                <c:pt idx="13">
                  <c:v>-337</c:v>
                </c:pt>
                <c:pt idx="14">
                  <c:v>-336</c:v>
                </c:pt>
                <c:pt idx="15">
                  <c:v>-335</c:v>
                </c:pt>
                <c:pt idx="16">
                  <c:v>-334</c:v>
                </c:pt>
                <c:pt idx="17">
                  <c:v>-333</c:v>
                </c:pt>
                <c:pt idx="18">
                  <c:v>-332</c:v>
                </c:pt>
                <c:pt idx="19">
                  <c:v>-331</c:v>
                </c:pt>
                <c:pt idx="20">
                  <c:v>-330</c:v>
                </c:pt>
                <c:pt idx="21">
                  <c:v>-329</c:v>
                </c:pt>
                <c:pt idx="22">
                  <c:v>-328</c:v>
                </c:pt>
                <c:pt idx="23">
                  <c:v>-327</c:v>
                </c:pt>
                <c:pt idx="24">
                  <c:v>-326</c:v>
                </c:pt>
                <c:pt idx="25">
                  <c:v>-325</c:v>
                </c:pt>
                <c:pt idx="26">
                  <c:v>-324</c:v>
                </c:pt>
                <c:pt idx="27">
                  <c:v>-323</c:v>
                </c:pt>
                <c:pt idx="28">
                  <c:v>-322</c:v>
                </c:pt>
                <c:pt idx="29">
                  <c:v>-321</c:v>
                </c:pt>
                <c:pt idx="30">
                  <c:v>-320</c:v>
                </c:pt>
                <c:pt idx="31">
                  <c:v>-319</c:v>
                </c:pt>
                <c:pt idx="32">
                  <c:v>-318</c:v>
                </c:pt>
                <c:pt idx="33">
                  <c:v>-317</c:v>
                </c:pt>
                <c:pt idx="34">
                  <c:v>-316</c:v>
                </c:pt>
                <c:pt idx="35">
                  <c:v>-315</c:v>
                </c:pt>
                <c:pt idx="36">
                  <c:v>-314</c:v>
                </c:pt>
                <c:pt idx="37">
                  <c:v>-313</c:v>
                </c:pt>
                <c:pt idx="38">
                  <c:v>-312</c:v>
                </c:pt>
                <c:pt idx="39">
                  <c:v>-311</c:v>
                </c:pt>
                <c:pt idx="40">
                  <c:v>-310</c:v>
                </c:pt>
                <c:pt idx="41">
                  <c:v>-309</c:v>
                </c:pt>
                <c:pt idx="42">
                  <c:v>-308</c:v>
                </c:pt>
                <c:pt idx="43">
                  <c:v>-307</c:v>
                </c:pt>
                <c:pt idx="44">
                  <c:v>-306</c:v>
                </c:pt>
                <c:pt idx="45">
                  <c:v>-305</c:v>
                </c:pt>
                <c:pt idx="46">
                  <c:v>-304</c:v>
                </c:pt>
                <c:pt idx="47">
                  <c:v>-303</c:v>
                </c:pt>
                <c:pt idx="48">
                  <c:v>-302</c:v>
                </c:pt>
                <c:pt idx="49">
                  <c:v>-301</c:v>
                </c:pt>
                <c:pt idx="50">
                  <c:v>-300</c:v>
                </c:pt>
                <c:pt idx="51">
                  <c:v>-299</c:v>
                </c:pt>
                <c:pt idx="52">
                  <c:v>-298</c:v>
                </c:pt>
                <c:pt idx="53">
                  <c:v>-297</c:v>
                </c:pt>
                <c:pt idx="54">
                  <c:v>-296</c:v>
                </c:pt>
                <c:pt idx="55">
                  <c:v>-295</c:v>
                </c:pt>
                <c:pt idx="56">
                  <c:v>-294</c:v>
                </c:pt>
                <c:pt idx="57">
                  <c:v>-293</c:v>
                </c:pt>
                <c:pt idx="58">
                  <c:v>-292</c:v>
                </c:pt>
                <c:pt idx="59">
                  <c:v>-291</c:v>
                </c:pt>
                <c:pt idx="60">
                  <c:v>-290</c:v>
                </c:pt>
                <c:pt idx="61">
                  <c:v>-289</c:v>
                </c:pt>
                <c:pt idx="62">
                  <c:v>-288</c:v>
                </c:pt>
                <c:pt idx="63">
                  <c:v>-287</c:v>
                </c:pt>
                <c:pt idx="64">
                  <c:v>-286</c:v>
                </c:pt>
                <c:pt idx="65">
                  <c:v>-285</c:v>
                </c:pt>
                <c:pt idx="66">
                  <c:v>-284</c:v>
                </c:pt>
                <c:pt idx="67">
                  <c:v>-283</c:v>
                </c:pt>
                <c:pt idx="68">
                  <c:v>-282</c:v>
                </c:pt>
                <c:pt idx="69">
                  <c:v>-281</c:v>
                </c:pt>
                <c:pt idx="70">
                  <c:v>-280</c:v>
                </c:pt>
                <c:pt idx="71">
                  <c:v>-279</c:v>
                </c:pt>
                <c:pt idx="72">
                  <c:v>-278</c:v>
                </c:pt>
                <c:pt idx="73">
                  <c:v>-277</c:v>
                </c:pt>
                <c:pt idx="74">
                  <c:v>-276</c:v>
                </c:pt>
                <c:pt idx="75">
                  <c:v>-275</c:v>
                </c:pt>
                <c:pt idx="76">
                  <c:v>-274</c:v>
                </c:pt>
                <c:pt idx="77">
                  <c:v>-273</c:v>
                </c:pt>
                <c:pt idx="78">
                  <c:v>-272</c:v>
                </c:pt>
                <c:pt idx="79">
                  <c:v>-271</c:v>
                </c:pt>
                <c:pt idx="80">
                  <c:v>-270</c:v>
                </c:pt>
                <c:pt idx="81">
                  <c:v>-269</c:v>
                </c:pt>
                <c:pt idx="82">
                  <c:v>-268</c:v>
                </c:pt>
                <c:pt idx="83">
                  <c:v>-267</c:v>
                </c:pt>
                <c:pt idx="84">
                  <c:v>-266</c:v>
                </c:pt>
                <c:pt idx="85">
                  <c:v>-265</c:v>
                </c:pt>
                <c:pt idx="86">
                  <c:v>-264</c:v>
                </c:pt>
                <c:pt idx="87">
                  <c:v>-263</c:v>
                </c:pt>
                <c:pt idx="88">
                  <c:v>-262</c:v>
                </c:pt>
                <c:pt idx="89">
                  <c:v>-261</c:v>
                </c:pt>
                <c:pt idx="90">
                  <c:v>-260</c:v>
                </c:pt>
                <c:pt idx="91">
                  <c:v>-259</c:v>
                </c:pt>
                <c:pt idx="92">
                  <c:v>-258</c:v>
                </c:pt>
                <c:pt idx="93">
                  <c:v>-257</c:v>
                </c:pt>
                <c:pt idx="94">
                  <c:v>-256</c:v>
                </c:pt>
                <c:pt idx="95">
                  <c:v>-255</c:v>
                </c:pt>
                <c:pt idx="96">
                  <c:v>-254</c:v>
                </c:pt>
                <c:pt idx="97">
                  <c:v>-253</c:v>
                </c:pt>
                <c:pt idx="98">
                  <c:v>-252</c:v>
                </c:pt>
                <c:pt idx="99">
                  <c:v>-251</c:v>
                </c:pt>
                <c:pt idx="100">
                  <c:v>-250</c:v>
                </c:pt>
                <c:pt idx="101">
                  <c:v>-249</c:v>
                </c:pt>
                <c:pt idx="102">
                  <c:v>-248</c:v>
                </c:pt>
                <c:pt idx="103">
                  <c:v>-247</c:v>
                </c:pt>
                <c:pt idx="104">
                  <c:v>-246</c:v>
                </c:pt>
                <c:pt idx="105">
                  <c:v>-245</c:v>
                </c:pt>
                <c:pt idx="106">
                  <c:v>-244</c:v>
                </c:pt>
                <c:pt idx="107">
                  <c:v>-243</c:v>
                </c:pt>
                <c:pt idx="108">
                  <c:v>-242</c:v>
                </c:pt>
                <c:pt idx="109">
                  <c:v>-241</c:v>
                </c:pt>
                <c:pt idx="110">
                  <c:v>-240</c:v>
                </c:pt>
                <c:pt idx="111">
                  <c:v>-239</c:v>
                </c:pt>
                <c:pt idx="112">
                  <c:v>-238</c:v>
                </c:pt>
                <c:pt idx="113">
                  <c:v>-237</c:v>
                </c:pt>
                <c:pt idx="114">
                  <c:v>-236</c:v>
                </c:pt>
                <c:pt idx="115">
                  <c:v>-235</c:v>
                </c:pt>
                <c:pt idx="116">
                  <c:v>-234</c:v>
                </c:pt>
                <c:pt idx="117">
                  <c:v>-233</c:v>
                </c:pt>
                <c:pt idx="118">
                  <c:v>-232</c:v>
                </c:pt>
                <c:pt idx="119">
                  <c:v>-231</c:v>
                </c:pt>
                <c:pt idx="120">
                  <c:v>-230</c:v>
                </c:pt>
                <c:pt idx="121">
                  <c:v>-229</c:v>
                </c:pt>
                <c:pt idx="122">
                  <c:v>-228</c:v>
                </c:pt>
                <c:pt idx="123">
                  <c:v>-227</c:v>
                </c:pt>
                <c:pt idx="124">
                  <c:v>-226</c:v>
                </c:pt>
                <c:pt idx="125">
                  <c:v>-225</c:v>
                </c:pt>
                <c:pt idx="126">
                  <c:v>-224</c:v>
                </c:pt>
                <c:pt idx="127">
                  <c:v>-223</c:v>
                </c:pt>
                <c:pt idx="128">
                  <c:v>-222</c:v>
                </c:pt>
                <c:pt idx="129">
                  <c:v>-221</c:v>
                </c:pt>
                <c:pt idx="130">
                  <c:v>-220</c:v>
                </c:pt>
                <c:pt idx="131">
                  <c:v>-219</c:v>
                </c:pt>
                <c:pt idx="132">
                  <c:v>-218</c:v>
                </c:pt>
                <c:pt idx="133">
                  <c:v>-217</c:v>
                </c:pt>
                <c:pt idx="134">
                  <c:v>-216</c:v>
                </c:pt>
                <c:pt idx="135">
                  <c:v>-215</c:v>
                </c:pt>
                <c:pt idx="136">
                  <c:v>-214</c:v>
                </c:pt>
                <c:pt idx="137">
                  <c:v>-213</c:v>
                </c:pt>
                <c:pt idx="138">
                  <c:v>-212</c:v>
                </c:pt>
                <c:pt idx="139">
                  <c:v>-211</c:v>
                </c:pt>
                <c:pt idx="140">
                  <c:v>-210</c:v>
                </c:pt>
                <c:pt idx="141">
                  <c:v>-209</c:v>
                </c:pt>
                <c:pt idx="142">
                  <c:v>-208</c:v>
                </c:pt>
                <c:pt idx="143">
                  <c:v>-207</c:v>
                </c:pt>
                <c:pt idx="144">
                  <c:v>-206</c:v>
                </c:pt>
                <c:pt idx="145">
                  <c:v>-205</c:v>
                </c:pt>
                <c:pt idx="146">
                  <c:v>-204</c:v>
                </c:pt>
                <c:pt idx="147">
                  <c:v>-203</c:v>
                </c:pt>
                <c:pt idx="148">
                  <c:v>-202</c:v>
                </c:pt>
                <c:pt idx="149">
                  <c:v>-201</c:v>
                </c:pt>
                <c:pt idx="150">
                  <c:v>-200</c:v>
                </c:pt>
                <c:pt idx="151">
                  <c:v>-199</c:v>
                </c:pt>
                <c:pt idx="152">
                  <c:v>-198</c:v>
                </c:pt>
                <c:pt idx="153">
                  <c:v>-197</c:v>
                </c:pt>
                <c:pt idx="154">
                  <c:v>-196</c:v>
                </c:pt>
                <c:pt idx="155">
                  <c:v>-195</c:v>
                </c:pt>
                <c:pt idx="156">
                  <c:v>-194</c:v>
                </c:pt>
                <c:pt idx="157">
                  <c:v>-193</c:v>
                </c:pt>
                <c:pt idx="158">
                  <c:v>-192</c:v>
                </c:pt>
                <c:pt idx="159">
                  <c:v>-191</c:v>
                </c:pt>
                <c:pt idx="160">
                  <c:v>-190</c:v>
                </c:pt>
                <c:pt idx="161">
                  <c:v>-189</c:v>
                </c:pt>
                <c:pt idx="162">
                  <c:v>-188</c:v>
                </c:pt>
                <c:pt idx="163">
                  <c:v>-187</c:v>
                </c:pt>
                <c:pt idx="164">
                  <c:v>-186</c:v>
                </c:pt>
                <c:pt idx="165">
                  <c:v>-185</c:v>
                </c:pt>
                <c:pt idx="166">
                  <c:v>-184</c:v>
                </c:pt>
                <c:pt idx="167">
                  <c:v>-183</c:v>
                </c:pt>
                <c:pt idx="168">
                  <c:v>-182</c:v>
                </c:pt>
                <c:pt idx="169">
                  <c:v>-181</c:v>
                </c:pt>
                <c:pt idx="170">
                  <c:v>-180</c:v>
                </c:pt>
                <c:pt idx="171">
                  <c:v>-179</c:v>
                </c:pt>
                <c:pt idx="172">
                  <c:v>-178</c:v>
                </c:pt>
                <c:pt idx="173">
                  <c:v>-177</c:v>
                </c:pt>
                <c:pt idx="174">
                  <c:v>-176</c:v>
                </c:pt>
                <c:pt idx="175">
                  <c:v>-175</c:v>
                </c:pt>
                <c:pt idx="176">
                  <c:v>-174</c:v>
                </c:pt>
                <c:pt idx="177">
                  <c:v>-173</c:v>
                </c:pt>
                <c:pt idx="178">
                  <c:v>-172</c:v>
                </c:pt>
                <c:pt idx="179">
                  <c:v>-171</c:v>
                </c:pt>
                <c:pt idx="180">
                  <c:v>-170</c:v>
                </c:pt>
                <c:pt idx="181">
                  <c:v>-169</c:v>
                </c:pt>
                <c:pt idx="182">
                  <c:v>-168</c:v>
                </c:pt>
                <c:pt idx="183">
                  <c:v>-167</c:v>
                </c:pt>
                <c:pt idx="184">
                  <c:v>-166</c:v>
                </c:pt>
                <c:pt idx="185">
                  <c:v>-165</c:v>
                </c:pt>
                <c:pt idx="186">
                  <c:v>-164</c:v>
                </c:pt>
                <c:pt idx="187">
                  <c:v>-163</c:v>
                </c:pt>
                <c:pt idx="188">
                  <c:v>-162</c:v>
                </c:pt>
                <c:pt idx="189">
                  <c:v>-161</c:v>
                </c:pt>
                <c:pt idx="190">
                  <c:v>-160</c:v>
                </c:pt>
                <c:pt idx="191">
                  <c:v>-159</c:v>
                </c:pt>
                <c:pt idx="192">
                  <c:v>-158</c:v>
                </c:pt>
                <c:pt idx="193">
                  <c:v>-157</c:v>
                </c:pt>
                <c:pt idx="194">
                  <c:v>-156</c:v>
                </c:pt>
                <c:pt idx="195">
                  <c:v>-155</c:v>
                </c:pt>
                <c:pt idx="196">
                  <c:v>-154</c:v>
                </c:pt>
                <c:pt idx="197">
                  <c:v>-153</c:v>
                </c:pt>
                <c:pt idx="198">
                  <c:v>-152</c:v>
                </c:pt>
                <c:pt idx="199">
                  <c:v>-151</c:v>
                </c:pt>
                <c:pt idx="200">
                  <c:v>-150</c:v>
                </c:pt>
              </c:numCache>
            </c:numRef>
          </c:xVal>
          <c:yVal>
            <c:numRef>
              <c:f>Sheet2!$B$2:$B$202</c:f>
              <c:numCache>
                <c:formatCode>General</c:formatCode>
                <c:ptCount val="2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1</c:v>
                </c:pt>
                <c:pt idx="77">
                  <c:v>1</c:v>
                </c:pt>
                <c:pt idx="78">
                  <c:v>0</c:v>
                </c:pt>
                <c:pt idx="79">
                  <c:v>5</c:v>
                </c:pt>
                <c:pt idx="80">
                  <c:v>6</c:v>
                </c:pt>
                <c:pt idx="81">
                  <c:v>9</c:v>
                </c:pt>
                <c:pt idx="82">
                  <c:v>18</c:v>
                </c:pt>
                <c:pt idx="83">
                  <c:v>49</c:v>
                </c:pt>
                <c:pt idx="84">
                  <c:v>58</c:v>
                </c:pt>
                <c:pt idx="85">
                  <c:v>128</c:v>
                </c:pt>
                <c:pt idx="86">
                  <c:v>177</c:v>
                </c:pt>
                <c:pt idx="87">
                  <c:v>278</c:v>
                </c:pt>
                <c:pt idx="88">
                  <c:v>468</c:v>
                </c:pt>
                <c:pt idx="89">
                  <c:v>755</c:v>
                </c:pt>
                <c:pt idx="90">
                  <c:v>1110</c:v>
                </c:pt>
                <c:pt idx="91">
                  <c:v>1748</c:v>
                </c:pt>
                <c:pt idx="92">
                  <c:v>2487</c:v>
                </c:pt>
                <c:pt idx="93">
                  <c:v>3658</c:v>
                </c:pt>
                <c:pt idx="94">
                  <c:v>4940</c:v>
                </c:pt>
                <c:pt idx="95">
                  <c:v>6353</c:v>
                </c:pt>
                <c:pt idx="96">
                  <c:v>7352</c:v>
                </c:pt>
                <c:pt idx="97">
                  <c:v>8196</c:v>
                </c:pt>
                <c:pt idx="98">
                  <c:v>8855</c:v>
                </c:pt>
                <c:pt idx="99">
                  <c:v>8305</c:v>
                </c:pt>
                <c:pt idx="100">
                  <c:v>7517</c:v>
                </c:pt>
                <c:pt idx="101">
                  <c:v>6246</c:v>
                </c:pt>
                <c:pt idx="102">
                  <c:v>4917</c:v>
                </c:pt>
                <c:pt idx="103">
                  <c:v>3644</c:v>
                </c:pt>
                <c:pt idx="104">
                  <c:v>2449</c:v>
                </c:pt>
                <c:pt idx="105">
                  <c:v>1679</c:v>
                </c:pt>
                <c:pt idx="106">
                  <c:v>1045</c:v>
                </c:pt>
                <c:pt idx="107">
                  <c:v>721</c:v>
                </c:pt>
                <c:pt idx="108">
                  <c:v>466</c:v>
                </c:pt>
                <c:pt idx="109">
                  <c:v>329</c:v>
                </c:pt>
                <c:pt idx="110">
                  <c:v>224</c:v>
                </c:pt>
                <c:pt idx="111">
                  <c:v>205</c:v>
                </c:pt>
                <c:pt idx="112">
                  <c:v>178</c:v>
                </c:pt>
                <c:pt idx="113">
                  <c:v>134</c:v>
                </c:pt>
                <c:pt idx="114">
                  <c:v>126</c:v>
                </c:pt>
                <c:pt idx="115">
                  <c:v>124</c:v>
                </c:pt>
                <c:pt idx="116">
                  <c:v>110</c:v>
                </c:pt>
                <c:pt idx="117">
                  <c:v>91</c:v>
                </c:pt>
                <c:pt idx="118">
                  <c:v>100</c:v>
                </c:pt>
                <c:pt idx="119">
                  <c:v>86</c:v>
                </c:pt>
                <c:pt idx="120">
                  <c:v>79</c:v>
                </c:pt>
                <c:pt idx="121">
                  <c:v>90</c:v>
                </c:pt>
                <c:pt idx="122">
                  <c:v>94</c:v>
                </c:pt>
                <c:pt idx="123">
                  <c:v>64</c:v>
                </c:pt>
                <c:pt idx="124">
                  <c:v>72</c:v>
                </c:pt>
                <c:pt idx="125">
                  <c:v>59</c:v>
                </c:pt>
                <c:pt idx="126">
                  <c:v>78</c:v>
                </c:pt>
                <c:pt idx="127">
                  <c:v>62</c:v>
                </c:pt>
                <c:pt idx="128">
                  <c:v>52</c:v>
                </c:pt>
                <c:pt idx="129">
                  <c:v>42</c:v>
                </c:pt>
                <c:pt idx="130">
                  <c:v>37</c:v>
                </c:pt>
                <c:pt idx="131">
                  <c:v>39</c:v>
                </c:pt>
                <c:pt idx="132">
                  <c:v>37</c:v>
                </c:pt>
                <c:pt idx="133">
                  <c:v>34</c:v>
                </c:pt>
                <c:pt idx="134">
                  <c:v>35</c:v>
                </c:pt>
                <c:pt idx="135">
                  <c:v>23</c:v>
                </c:pt>
                <c:pt idx="136">
                  <c:v>18</c:v>
                </c:pt>
                <c:pt idx="137">
                  <c:v>24</c:v>
                </c:pt>
                <c:pt idx="138">
                  <c:v>16</c:v>
                </c:pt>
                <c:pt idx="139">
                  <c:v>7</c:v>
                </c:pt>
                <c:pt idx="140">
                  <c:v>4</c:v>
                </c:pt>
                <c:pt idx="141">
                  <c:v>9</c:v>
                </c:pt>
                <c:pt idx="142">
                  <c:v>4</c:v>
                </c:pt>
                <c:pt idx="143">
                  <c:v>6</c:v>
                </c:pt>
                <c:pt idx="144">
                  <c:v>4</c:v>
                </c:pt>
                <c:pt idx="145">
                  <c:v>3</c:v>
                </c:pt>
                <c:pt idx="146">
                  <c:v>3</c:v>
                </c:pt>
                <c:pt idx="147">
                  <c:v>0</c:v>
                </c:pt>
                <c:pt idx="148">
                  <c:v>4</c:v>
                </c:pt>
                <c:pt idx="149">
                  <c:v>0</c:v>
                </c:pt>
                <c:pt idx="150">
                  <c:v>0</c:v>
                </c:pt>
                <c:pt idx="151">
                  <c:v>1</c:v>
                </c:pt>
                <c:pt idx="152">
                  <c:v>1</c:v>
                </c:pt>
                <c:pt idx="153">
                  <c:v>3</c:v>
                </c:pt>
                <c:pt idx="154">
                  <c:v>0</c:v>
                </c:pt>
                <c:pt idx="155">
                  <c:v>1</c:v>
                </c:pt>
                <c:pt idx="156">
                  <c:v>1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Sheet2!$C$1</c:f>
              <c:strCache>
                <c:ptCount val="1"/>
                <c:pt idx="0">
                  <c:v>5 C</c:v>
                </c:pt>
              </c:strCache>
            </c:strRef>
          </c:tx>
          <c:spPr>
            <a:ln w="28800">
              <a:solidFill>
                <a:srgbClr val="FF420E"/>
              </a:solidFill>
              <a:round/>
            </a:ln>
          </c:spPr>
          <c:marker>
            <c:symbol val="none"/>
          </c:marker>
          <c:dLbls>
            <c:txPr>
              <a:bodyPr wrap="none"/>
              <a:lstStyle/>
              <a:p>
                <a:pPr>
                  <a:defRPr sz="1000" b="0" strike="noStrike" spc="-1">
                    <a:latin typeface="Arial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1"/>
            <c:separator> </c:separator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xVal>
            <c:numRef>
              <c:f>Sheet2!$A$2:$A$202</c:f>
              <c:numCache>
                <c:formatCode>General</c:formatCode>
                <c:ptCount val="201"/>
                <c:pt idx="0">
                  <c:v>-350</c:v>
                </c:pt>
                <c:pt idx="1">
                  <c:v>-349</c:v>
                </c:pt>
                <c:pt idx="2">
                  <c:v>-348</c:v>
                </c:pt>
                <c:pt idx="3">
                  <c:v>-347</c:v>
                </c:pt>
                <c:pt idx="4">
                  <c:v>-346</c:v>
                </c:pt>
                <c:pt idx="5">
                  <c:v>-345</c:v>
                </c:pt>
                <c:pt idx="6">
                  <c:v>-344</c:v>
                </c:pt>
                <c:pt idx="7">
                  <c:v>-343</c:v>
                </c:pt>
                <c:pt idx="8">
                  <c:v>-342</c:v>
                </c:pt>
                <c:pt idx="9">
                  <c:v>-341</c:v>
                </c:pt>
                <c:pt idx="10">
                  <c:v>-340</c:v>
                </c:pt>
                <c:pt idx="11">
                  <c:v>-339</c:v>
                </c:pt>
                <c:pt idx="12">
                  <c:v>-338</c:v>
                </c:pt>
                <c:pt idx="13">
                  <c:v>-337</c:v>
                </c:pt>
                <c:pt idx="14">
                  <c:v>-336</c:v>
                </c:pt>
                <c:pt idx="15">
                  <c:v>-335</c:v>
                </c:pt>
                <c:pt idx="16">
                  <c:v>-334</c:v>
                </c:pt>
                <c:pt idx="17">
                  <c:v>-333</c:v>
                </c:pt>
                <c:pt idx="18">
                  <c:v>-332</c:v>
                </c:pt>
                <c:pt idx="19">
                  <c:v>-331</c:v>
                </c:pt>
                <c:pt idx="20">
                  <c:v>-330</c:v>
                </c:pt>
                <c:pt idx="21">
                  <c:v>-329</c:v>
                </c:pt>
                <c:pt idx="22">
                  <c:v>-328</c:v>
                </c:pt>
                <c:pt idx="23">
                  <c:v>-327</c:v>
                </c:pt>
                <c:pt idx="24">
                  <c:v>-326</c:v>
                </c:pt>
                <c:pt idx="25">
                  <c:v>-325</c:v>
                </c:pt>
                <c:pt idx="26">
                  <c:v>-324</c:v>
                </c:pt>
                <c:pt idx="27">
                  <c:v>-323</c:v>
                </c:pt>
                <c:pt idx="28">
                  <c:v>-322</c:v>
                </c:pt>
                <c:pt idx="29">
                  <c:v>-321</c:v>
                </c:pt>
                <c:pt idx="30">
                  <c:v>-320</c:v>
                </c:pt>
                <c:pt idx="31">
                  <c:v>-319</c:v>
                </c:pt>
                <c:pt idx="32">
                  <c:v>-318</c:v>
                </c:pt>
                <c:pt idx="33">
                  <c:v>-317</c:v>
                </c:pt>
                <c:pt idx="34">
                  <c:v>-316</c:v>
                </c:pt>
                <c:pt idx="35">
                  <c:v>-315</c:v>
                </c:pt>
                <c:pt idx="36">
                  <c:v>-314</c:v>
                </c:pt>
                <c:pt idx="37">
                  <c:v>-313</c:v>
                </c:pt>
                <c:pt idx="38">
                  <c:v>-312</c:v>
                </c:pt>
                <c:pt idx="39">
                  <c:v>-311</c:v>
                </c:pt>
                <c:pt idx="40">
                  <c:v>-310</c:v>
                </c:pt>
                <c:pt idx="41">
                  <c:v>-309</c:v>
                </c:pt>
                <c:pt idx="42">
                  <c:v>-308</c:v>
                </c:pt>
                <c:pt idx="43">
                  <c:v>-307</c:v>
                </c:pt>
                <c:pt idx="44">
                  <c:v>-306</c:v>
                </c:pt>
                <c:pt idx="45">
                  <c:v>-305</c:v>
                </c:pt>
                <c:pt idx="46">
                  <c:v>-304</c:v>
                </c:pt>
                <c:pt idx="47">
                  <c:v>-303</c:v>
                </c:pt>
                <c:pt idx="48">
                  <c:v>-302</c:v>
                </c:pt>
                <c:pt idx="49">
                  <c:v>-301</c:v>
                </c:pt>
                <c:pt idx="50">
                  <c:v>-300</c:v>
                </c:pt>
                <c:pt idx="51">
                  <c:v>-299</c:v>
                </c:pt>
                <c:pt idx="52">
                  <c:v>-298</c:v>
                </c:pt>
                <c:pt idx="53">
                  <c:v>-297</c:v>
                </c:pt>
                <c:pt idx="54">
                  <c:v>-296</c:v>
                </c:pt>
                <c:pt idx="55">
                  <c:v>-295</c:v>
                </c:pt>
                <c:pt idx="56">
                  <c:v>-294</c:v>
                </c:pt>
                <c:pt idx="57">
                  <c:v>-293</c:v>
                </c:pt>
                <c:pt idx="58">
                  <c:v>-292</c:v>
                </c:pt>
                <c:pt idx="59">
                  <c:v>-291</c:v>
                </c:pt>
                <c:pt idx="60">
                  <c:v>-290</c:v>
                </c:pt>
                <c:pt idx="61">
                  <c:v>-289</c:v>
                </c:pt>
                <c:pt idx="62">
                  <c:v>-288</c:v>
                </c:pt>
                <c:pt idx="63">
                  <c:v>-287</c:v>
                </c:pt>
                <c:pt idx="64">
                  <c:v>-286</c:v>
                </c:pt>
                <c:pt idx="65">
                  <c:v>-285</c:v>
                </c:pt>
                <c:pt idx="66">
                  <c:v>-284</c:v>
                </c:pt>
                <c:pt idx="67">
                  <c:v>-283</c:v>
                </c:pt>
                <c:pt idx="68">
                  <c:v>-282</c:v>
                </c:pt>
                <c:pt idx="69">
                  <c:v>-281</c:v>
                </c:pt>
                <c:pt idx="70">
                  <c:v>-280</c:v>
                </c:pt>
                <c:pt idx="71">
                  <c:v>-279</c:v>
                </c:pt>
                <c:pt idx="72">
                  <c:v>-278</c:v>
                </c:pt>
                <c:pt idx="73">
                  <c:v>-277</c:v>
                </c:pt>
                <c:pt idx="74">
                  <c:v>-276</c:v>
                </c:pt>
                <c:pt idx="75">
                  <c:v>-275</c:v>
                </c:pt>
                <c:pt idx="76">
                  <c:v>-274</c:v>
                </c:pt>
                <c:pt idx="77">
                  <c:v>-273</c:v>
                </c:pt>
                <c:pt idx="78">
                  <c:v>-272</c:v>
                </c:pt>
                <c:pt idx="79">
                  <c:v>-271</c:v>
                </c:pt>
                <c:pt idx="80">
                  <c:v>-270</c:v>
                </c:pt>
                <c:pt idx="81">
                  <c:v>-269</c:v>
                </c:pt>
                <c:pt idx="82">
                  <c:v>-268</c:v>
                </c:pt>
                <c:pt idx="83">
                  <c:v>-267</c:v>
                </c:pt>
                <c:pt idx="84">
                  <c:v>-266</c:v>
                </c:pt>
                <c:pt idx="85">
                  <c:v>-265</c:v>
                </c:pt>
                <c:pt idx="86">
                  <c:v>-264</c:v>
                </c:pt>
                <c:pt idx="87">
                  <c:v>-263</c:v>
                </c:pt>
                <c:pt idx="88">
                  <c:v>-262</c:v>
                </c:pt>
                <c:pt idx="89">
                  <c:v>-261</c:v>
                </c:pt>
                <c:pt idx="90">
                  <c:v>-260</c:v>
                </c:pt>
                <c:pt idx="91">
                  <c:v>-259</c:v>
                </c:pt>
                <c:pt idx="92">
                  <c:v>-258</c:v>
                </c:pt>
                <c:pt idx="93">
                  <c:v>-257</c:v>
                </c:pt>
                <c:pt idx="94">
                  <c:v>-256</c:v>
                </c:pt>
                <c:pt idx="95">
                  <c:v>-255</c:v>
                </c:pt>
                <c:pt idx="96">
                  <c:v>-254</c:v>
                </c:pt>
                <c:pt idx="97">
                  <c:v>-253</c:v>
                </c:pt>
                <c:pt idx="98">
                  <c:v>-252</c:v>
                </c:pt>
                <c:pt idx="99">
                  <c:v>-251</c:v>
                </c:pt>
                <c:pt idx="100">
                  <c:v>-250</c:v>
                </c:pt>
                <c:pt idx="101">
                  <c:v>-249</c:v>
                </c:pt>
                <c:pt idx="102">
                  <c:v>-248</c:v>
                </c:pt>
                <c:pt idx="103">
                  <c:v>-247</c:v>
                </c:pt>
                <c:pt idx="104">
                  <c:v>-246</c:v>
                </c:pt>
                <c:pt idx="105">
                  <c:v>-245</c:v>
                </c:pt>
                <c:pt idx="106">
                  <c:v>-244</c:v>
                </c:pt>
                <c:pt idx="107">
                  <c:v>-243</c:v>
                </c:pt>
                <c:pt idx="108">
                  <c:v>-242</c:v>
                </c:pt>
                <c:pt idx="109">
                  <c:v>-241</c:v>
                </c:pt>
                <c:pt idx="110">
                  <c:v>-240</c:v>
                </c:pt>
                <c:pt idx="111">
                  <c:v>-239</c:v>
                </c:pt>
                <c:pt idx="112">
                  <c:v>-238</c:v>
                </c:pt>
                <c:pt idx="113">
                  <c:v>-237</c:v>
                </c:pt>
                <c:pt idx="114">
                  <c:v>-236</c:v>
                </c:pt>
                <c:pt idx="115">
                  <c:v>-235</c:v>
                </c:pt>
                <c:pt idx="116">
                  <c:v>-234</c:v>
                </c:pt>
                <c:pt idx="117">
                  <c:v>-233</c:v>
                </c:pt>
                <c:pt idx="118">
                  <c:v>-232</c:v>
                </c:pt>
                <c:pt idx="119">
                  <c:v>-231</c:v>
                </c:pt>
                <c:pt idx="120">
                  <c:v>-230</c:v>
                </c:pt>
                <c:pt idx="121">
                  <c:v>-229</c:v>
                </c:pt>
                <c:pt idx="122">
                  <c:v>-228</c:v>
                </c:pt>
                <c:pt idx="123">
                  <c:v>-227</c:v>
                </c:pt>
                <c:pt idx="124">
                  <c:v>-226</c:v>
                </c:pt>
                <c:pt idx="125">
                  <c:v>-225</c:v>
                </c:pt>
                <c:pt idx="126">
                  <c:v>-224</c:v>
                </c:pt>
                <c:pt idx="127">
                  <c:v>-223</c:v>
                </c:pt>
                <c:pt idx="128">
                  <c:v>-222</c:v>
                </c:pt>
                <c:pt idx="129">
                  <c:v>-221</c:v>
                </c:pt>
                <c:pt idx="130">
                  <c:v>-220</c:v>
                </c:pt>
                <c:pt idx="131">
                  <c:v>-219</c:v>
                </c:pt>
                <c:pt idx="132">
                  <c:v>-218</c:v>
                </c:pt>
                <c:pt idx="133">
                  <c:v>-217</c:v>
                </c:pt>
                <c:pt idx="134">
                  <c:v>-216</c:v>
                </c:pt>
                <c:pt idx="135">
                  <c:v>-215</c:v>
                </c:pt>
                <c:pt idx="136">
                  <c:v>-214</c:v>
                </c:pt>
                <c:pt idx="137">
                  <c:v>-213</c:v>
                </c:pt>
                <c:pt idx="138">
                  <c:v>-212</c:v>
                </c:pt>
                <c:pt idx="139">
                  <c:v>-211</c:v>
                </c:pt>
                <c:pt idx="140">
                  <c:v>-210</c:v>
                </c:pt>
                <c:pt idx="141">
                  <c:v>-209</c:v>
                </c:pt>
                <c:pt idx="142">
                  <c:v>-208</c:v>
                </c:pt>
                <c:pt idx="143">
                  <c:v>-207</c:v>
                </c:pt>
                <c:pt idx="144">
                  <c:v>-206</c:v>
                </c:pt>
                <c:pt idx="145">
                  <c:v>-205</c:v>
                </c:pt>
                <c:pt idx="146">
                  <c:v>-204</c:v>
                </c:pt>
                <c:pt idx="147">
                  <c:v>-203</c:v>
                </c:pt>
                <c:pt idx="148">
                  <c:v>-202</c:v>
                </c:pt>
                <c:pt idx="149">
                  <c:v>-201</c:v>
                </c:pt>
                <c:pt idx="150">
                  <c:v>-200</c:v>
                </c:pt>
                <c:pt idx="151">
                  <c:v>-199</c:v>
                </c:pt>
                <c:pt idx="152">
                  <c:v>-198</c:v>
                </c:pt>
                <c:pt idx="153">
                  <c:v>-197</c:v>
                </c:pt>
                <c:pt idx="154">
                  <c:v>-196</c:v>
                </c:pt>
                <c:pt idx="155">
                  <c:v>-195</c:v>
                </c:pt>
                <c:pt idx="156">
                  <c:v>-194</c:v>
                </c:pt>
                <c:pt idx="157">
                  <c:v>-193</c:v>
                </c:pt>
                <c:pt idx="158">
                  <c:v>-192</c:v>
                </c:pt>
                <c:pt idx="159">
                  <c:v>-191</c:v>
                </c:pt>
                <c:pt idx="160">
                  <c:v>-190</c:v>
                </c:pt>
                <c:pt idx="161">
                  <c:v>-189</c:v>
                </c:pt>
                <c:pt idx="162">
                  <c:v>-188</c:v>
                </c:pt>
                <c:pt idx="163">
                  <c:v>-187</c:v>
                </c:pt>
                <c:pt idx="164">
                  <c:v>-186</c:v>
                </c:pt>
                <c:pt idx="165">
                  <c:v>-185</c:v>
                </c:pt>
                <c:pt idx="166">
                  <c:v>-184</c:v>
                </c:pt>
                <c:pt idx="167">
                  <c:v>-183</c:v>
                </c:pt>
                <c:pt idx="168">
                  <c:v>-182</c:v>
                </c:pt>
                <c:pt idx="169">
                  <c:v>-181</c:v>
                </c:pt>
                <c:pt idx="170">
                  <c:v>-180</c:v>
                </c:pt>
                <c:pt idx="171">
                  <c:v>-179</c:v>
                </c:pt>
                <c:pt idx="172">
                  <c:v>-178</c:v>
                </c:pt>
                <c:pt idx="173">
                  <c:v>-177</c:v>
                </c:pt>
                <c:pt idx="174">
                  <c:v>-176</c:v>
                </c:pt>
                <c:pt idx="175">
                  <c:v>-175</c:v>
                </c:pt>
                <c:pt idx="176">
                  <c:v>-174</c:v>
                </c:pt>
                <c:pt idx="177">
                  <c:v>-173</c:v>
                </c:pt>
                <c:pt idx="178">
                  <c:v>-172</c:v>
                </c:pt>
                <c:pt idx="179">
                  <c:v>-171</c:v>
                </c:pt>
                <c:pt idx="180">
                  <c:v>-170</c:v>
                </c:pt>
                <c:pt idx="181">
                  <c:v>-169</c:v>
                </c:pt>
                <c:pt idx="182">
                  <c:v>-168</c:v>
                </c:pt>
                <c:pt idx="183">
                  <c:v>-167</c:v>
                </c:pt>
                <c:pt idx="184">
                  <c:v>-166</c:v>
                </c:pt>
                <c:pt idx="185">
                  <c:v>-165</c:v>
                </c:pt>
                <c:pt idx="186">
                  <c:v>-164</c:v>
                </c:pt>
                <c:pt idx="187">
                  <c:v>-163</c:v>
                </c:pt>
                <c:pt idx="188">
                  <c:v>-162</c:v>
                </c:pt>
                <c:pt idx="189">
                  <c:v>-161</c:v>
                </c:pt>
                <c:pt idx="190">
                  <c:v>-160</c:v>
                </c:pt>
                <c:pt idx="191">
                  <c:v>-159</c:v>
                </c:pt>
                <c:pt idx="192">
                  <c:v>-158</c:v>
                </c:pt>
                <c:pt idx="193">
                  <c:v>-157</c:v>
                </c:pt>
                <c:pt idx="194">
                  <c:v>-156</c:v>
                </c:pt>
                <c:pt idx="195">
                  <c:v>-155</c:v>
                </c:pt>
                <c:pt idx="196">
                  <c:v>-154</c:v>
                </c:pt>
                <c:pt idx="197">
                  <c:v>-153</c:v>
                </c:pt>
                <c:pt idx="198">
                  <c:v>-152</c:v>
                </c:pt>
                <c:pt idx="199">
                  <c:v>-151</c:v>
                </c:pt>
                <c:pt idx="200">
                  <c:v>-150</c:v>
                </c:pt>
              </c:numCache>
            </c:numRef>
          </c:xVal>
          <c:yVal>
            <c:numRef>
              <c:f>Sheet2!$C$2:$C$202</c:f>
              <c:numCache>
                <c:formatCode>General</c:formatCode>
                <c:ptCount val="2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1</c:v>
                </c:pt>
                <c:pt idx="38">
                  <c:v>2</c:v>
                </c:pt>
                <c:pt idx="39">
                  <c:v>5</c:v>
                </c:pt>
                <c:pt idx="40">
                  <c:v>1</c:v>
                </c:pt>
                <c:pt idx="41">
                  <c:v>9</c:v>
                </c:pt>
                <c:pt idx="42">
                  <c:v>9</c:v>
                </c:pt>
                <c:pt idx="43">
                  <c:v>6</c:v>
                </c:pt>
                <c:pt idx="44">
                  <c:v>16</c:v>
                </c:pt>
                <c:pt idx="45">
                  <c:v>16</c:v>
                </c:pt>
                <c:pt idx="46">
                  <c:v>28</c:v>
                </c:pt>
                <c:pt idx="47">
                  <c:v>23</c:v>
                </c:pt>
                <c:pt idx="48">
                  <c:v>40</c:v>
                </c:pt>
                <c:pt idx="49">
                  <c:v>34</c:v>
                </c:pt>
                <c:pt idx="50">
                  <c:v>35</c:v>
                </c:pt>
                <c:pt idx="51">
                  <c:v>64</c:v>
                </c:pt>
                <c:pt idx="52">
                  <c:v>55</c:v>
                </c:pt>
                <c:pt idx="53">
                  <c:v>82</c:v>
                </c:pt>
                <c:pt idx="54">
                  <c:v>85</c:v>
                </c:pt>
                <c:pt idx="55">
                  <c:v>86</c:v>
                </c:pt>
                <c:pt idx="56">
                  <c:v>90</c:v>
                </c:pt>
                <c:pt idx="57">
                  <c:v>114</c:v>
                </c:pt>
                <c:pt idx="58">
                  <c:v>113</c:v>
                </c:pt>
                <c:pt idx="59">
                  <c:v>113</c:v>
                </c:pt>
                <c:pt idx="60">
                  <c:v>116</c:v>
                </c:pt>
                <c:pt idx="61">
                  <c:v>134</c:v>
                </c:pt>
                <c:pt idx="62">
                  <c:v>173</c:v>
                </c:pt>
                <c:pt idx="63">
                  <c:v>189</c:v>
                </c:pt>
                <c:pt idx="64">
                  <c:v>200</c:v>
                </c:pt>
                <c:pt idx="65">
                  <c:v>238</c:v>
                </c:pt>
                <c:pt idx="66">
                  <c:v>260</c:v>
                </c:pt>
                <c:pt idx="67">
                  <c:v>297</c:v>
                </c:pt>
                <c:pt idx="68">
                  <c:v>354</c:v>
                </c:pt>
                <c:pt idx="69">
                  <c:v>408</c:v>
                </c:pt>
                <c:pt idx="70">
                  <c:v>358</c:v>
                </c:pt>
                <c:pt idx="71">
                  <c:v>377</c:v>
                </c:pt>
                <c:pt idx="72">
                  <c:v>355</c:v>
                </c:pt>
                <c:pt idx="73">
                  <c:v>387</c:v>
                </c:pt>
                <c:pt idx="74">
                  <c:v>356</c:v>
                </c:pt>
                <c:pt idx="75">
                  <c:v>343</c:v>
                </c:pt>
                <c:pt idx="76">
                  <c:v>380</c:v>
                </c:pt>
                <c:pt idx="77">
                  <c:v>393</c:v>
                </c:pt>
                <c:pt idx="78">
                  <c:v>435</c:v>
                </c:pt>
                <c:pt idx="79">
                  <c:v>502</c:v>
                </c:pt>
                <c:pt idx="80">
                  <c:v>525</c:v>
                </c:pt>
                <c:pt idx="81">
                  <c:v>553</c:v>
                </c:pt>
                <c:pt idx="82">
                  <c:v>626</c:v>
                </c:pt>
                <c:pt idx="83">
                  <c:v>611</c:v>
                </c:pt>
                <c:pt idx="84">
                  <c:v>711</c:v>
                </c:pt>
                <c:pt idx="85">
                  <c:v>945</c:v>
                </c:pt>
                <c:pt idx="86">
                  <c:v>1126</c:v>
                </c:pt>
                <c:pt idx="87">
                  <c:v>1580</c:v>
                </c:pt>
                <c:pt idx="88">
                  <c:v>2342</c:v>
                </c:pt>
                <c:pt idx="89">
                  <c:v>3431</c:v>
                </c:pt>
                <c:pt idx="90">
                  <c:v>4928</c:v>
                </c:pt>
                <c:pt idx="91">
                  <c:v>6890</c:v>
                </c:pt>
                <c:pt idx="92">
                  <c:v>9275</c:v>
                </c:pt>
                <c:pt idx="93">
                  <c:v>11653</c:v>
                </c:pt>
                <c:pt idx="94">
                  <c:v>13714</c:v>
                </c:pt>
                <c:pt idx="95">
                  <c:v>15237</c:v>
                </c:pt>
                <c:pt idx="96">
                  <c:v>15535</c:v>
                </c:pt>
                <c:pt idx="97">
                  <c:v>15289</c:v>
                </c:pt>
                <c:pt idx="98">
                  <c:v>14143</c:v>
                </c:pt>
                <c:pt idx="99">
                  <c:v>11970</c:v>
                </c:pt>
                <c:pt idx="100">
                  <c:v>9681</c:v>
                </c:pt>
                <c:pt idx="101">
                  <c:v>7419</c:v>
                </c:pt>
                <c:pt idx="102">
                  <c:v>5543</c:v>
                </c:pt>
                <c:pt idx="103">
                  <c:v>3915</c:v>
                </c:pt>
                <c:pt idx="104">
                  <c:v>2551</c:v>
                </c:pt>
                <c:pt idx="105">
                  <c:v>1712</c:v>
                </c:pt>
                <c:pt idx="106">
                  <c:v>1050</c:v>
                </c:pt>
                <c:pt idx="107">
                  <c:v>724</c:v>
                </c:pt>
                <c:pt idx="108">
                  <c:v>466</c:v>
                </c:pt>
                <c:pt idx="109">
                  <c:v>329</c:v>
                </c:pt>
                <c:pt idx="110">
                  <c:v>224</c:v>
                </c:pt>
                <c:pt idx="111">
                  <c:v>205</c:v>
                </c:pt>
                <c:pt idx="112">
                  <c:v>178</c:v>
                </c:pt>
                <c:pt idx="113">
                  <c:v>134</c:v>
                </c:pt>
                <c:pt idx="114">
                  <c:v>126</c:v>
                </c:pt>
                <c:pt idx="115">
                  <c:v>124</c:v>
                </c:pt>
                <c:pt idx="116">
                  <c:v>110</c:v>
                </c:pt>
                <c:pt idx="117">
                  <c:v>91</c:v>
                </c:pt>
                <c:pt idx="118">
                  <c:v>100</c:v>
                </c:pt>
                <c:pt idx="119">
                  <c:v>86</c:v>
                </c:pt>
                <c:pt idx="120">
                  <c:v>79</c:v>
                </c:pt>
                <c:pt idx="121">
                  <c:v>90</c:v>
                </c:pt>
                <c:pt idx="122">
                  <c:v>94</c:v>
                </c:pt>
                <c:pt idx="123">
                  <c:v>64</c:v>
                </c:pt>
                <c:pt idx="124">
                  <c:v>72</c:v>
                </c:pt>
                <c:pt idx="125">
                  <c:v>59</c:v>
                </c:pt>
                <c:pt idx="126">
                  <c:v>78</c:v>
                </c:pt>
                <c:pt idx="127">
                  <c:v>62</c:v>
                </c:pt>
                <c:pt idx="128">
                  <c:v>52</c:v>
                </c:pt>
                <c:pt idx="129">
                  <c:v>42</c:v>
                </c:pt>
                <c:pt idx="130">
                  <c:v>37</c:v>
                </c:pt>
                <c:pt idx="131">
                  <c:v>39</c:v>
                </c:pt>
                <c:pt idx="132">
                  <c:v>37</c:v>
                </c:pt>
                <c:pt idx="133">
                  <c:v>34</c:v>
                </c:pt>
                <c:pt idx="134">
                  <c:v>35</c:v>
                </c:pt>
                <c:pt idx="135">
                  <c:v>23</c:v>
                </c:pt>
                <c:pt idx="136">
                  <c:v>18</c:v>
                </c:pt>
                <c:pt idx="137">
                  <c:v>24</c:v>
                </c:pt>
                <c:pt idx="138">
                  <c:v>16</c:v>
                </c:pt>
                <c:pt idx="139">
                  <c:v>7</c:v>
                </c:pt>
                <c:pt idx="140">
                  <c:v>4</c:v>
                </c:pt>
                <c:pt idx="141">
                  <c:v>9</c:v>
                </c:pt>
                <c:pt idx="142">
                  <c:v>4</c:v>
                </c:pt>
                <c:pt idx="143">
                  <c:v>6</c:v>
                </c:pt>
                <c:pt idx="144">
                  <c:v>4</c:v>
                </c:pt>
                <c:pt idx="145">
                  <c:v>3</c:v>
                </c:pt>
                <c:pt idx="146">
                  <c:v>3</c:v>
                </c:pt>
                <c:pt idx="147">
                  <c:v>0</c:v>
                </c:pt>
                <c:pt idx="148">
                  <c:v>4</c:v>
                </c:pt>
                <c:pt idx="149">
                  <c:v>0</c:v>
                </c:pt>
                <c:pt idx="150">
                  <c:v>0</c:v>
                </c:pt>
                <c:pt idx="151">
                  <c:v>1</c:v>
                </c:pt>
                <c:pt idx="152">
                  <c:v>1</c:v>
                </c:pt>
                <c:pt idx="153">
                  <c:v>3</c:v>
                </c:pt>
                <c:pt idx="154">
                  <c:v>0</c:v>
                </c:pt>
                <c:pt idx="155">
                  <c:v>1</c:v>
                </c:pt>
                <c:pt idx="156">
                  <c:v>1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Sheet2!$D$1</c:f>
              <c:strCache>
                <c:ptCount val="1"/>
                <c:pt idx="0">
                  <c:v>Cycle 5C  to 40C over 5 days</c:v>
                </c:pt>
              </c:strCache>
            </c:strRef>
          </c:tx>
          <c:spPr>
            <a:ln w="28800">
              <a:solidFill>
                <a:srgbClr val="00B050"/>
              </a:solidFill>
              <a:prstDash val="sysDash"/>
              <a:round/>
            </a:ln>
          </c:spPr>
          <c:marker>
            <c:symbol val="none"/>
          </c:marker>
          <c:dLbls>
            <c:txPr>
              <a:bodyPr wrap="none"/>
              <a:lstStyle/>
              <a:p>
                <a:pPr>
                  <a:defRPr sz="1000" b="0" strike="noStrike" spc="-1">
                    <a:latin typeface="Arial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1"/>
            <c:separator> </c:separator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xVal>
            <c:numRef>
              <c:f>Sheet2!$A$2:$A$202</c:f>
              <c:numCache>
                <c:formatCode>General</c:formatCode>
                <c:ptCount val="201"/>
                <c:pt idx="0">
                  <c:v>-350</c:v>
                </c:pt>
                <c:pt idx="1">
                  <c:v>-349</c:v>
                </c:pt>
                <c:pt idx="2">
                  <c:v>-348</c:v>
                </c:pt>
                <c:pt idx="3">
                  <c:v>-347</c:v>
                </c:pt>
                <c:pt idx="4">
                  <c:v>-346</c:v>
                </c:pt>
                <c:pt idx="5">
                  <c:v>-345</c:v>
                </c:pt>
                <c:pt idx="6">
                  <c:v>-344</c:v>
                </c:pt>
                <c:pt idx="7">
                  <c:v>-343</c:v>
                </c:pt>
                <c:pt idx="8">
                  <c:v>-342</c:v>
                </c:pt>
                <c:pt idx="9">
                  <c:v>-341</c:v>
                </c:pt>
                <c:pt idx="10">
                  <c:v>-340</c:v>
                </c:pt>
                <c:pt idx="11">
                  <c:v>-339</c:v>
                </c:pt>
                <c:pt idx="12">
                  <c:v>-338</c:v>
                </c:pt>
                <c:pt idx="13">
                  <c:v>-337</c:v>
                </c:pt>
                <c:pt idx="14">
                  <c:v>-336</c:v>
                </c:pt>
                <c:pt idx="15">
                  <c:v>-335</c:v>
                </c:pt>
                <c:pt idx="16">
                  <c:v>-334</c:v>
                </c:pt>
                <c:pt idx="17">
                  <c:v>-333</c:v>
                </c:pt>
                <c:pt idx="18">
                  <c:v>-332</c:v>
                </c:pt>
                <c:pt idx="19">
                  <c:v>-331</c:v>
                </c:pt>
                <c:pt idx="20">
                  <c:v>-330</c:v>
                </c:pt>
                <c:pt idx="21">
                  <c:v>-329</c:v>
                </c:pt>
                <c:pt idx="22">
                  <c:v>-328</c:v>
                </c:pt>
                <c:pt idx="23">
                  <c:v>-327</c:v>
                </c:pt>
                <c:pt idx="24">
                  <c:v>-326</c:v>
                </c:pt>
                <c:pt idx="25">
                  <c:v>-325</c:v>
                </c:pt>
                <c:pt idx="26">
                  <c:v>-324</c:v>
                </c:pt>
                <c:pt idx="27">
                  <c:v>-323</c:v>
                </c:pt>
                <c:pt idx="28">
                  <c:v>-322</c:v>
                </c:pt>
                <c:pt idx="29">
                  <c:v>-321</c:v>
                </c:pt>
                <c:pt idx="30">
                  <c:v>-320</c:v>
                </c:pt>
                <c:pt idx="31">
                  <c:v>-319</c:v>
                </c:pt>
                <c:pt idx="32">
                  <c:v>-318</c:v>
                </c:pt>
                <c:pt idx="33">
                  <c:v>-317</c:v>
                </c:pt>
                <c:pt idx="34">
                  <c:v>-316</c:v>
                </c:pt>
                <c:pt idx="35">
                  <c:v>-315</c:v>
                </c:pt>
                <c:pt idx="36">
                  <c:v>-314</c:v>
                </c:pt>
                <c:pt idx="37">
                  <c:v>-313</c:v>
                </c:pt>
                <c:pt idx="38">
                  <c:v>-312</c:v>
                </c:pt>
                <c:pt idx="39">
                  <c:v>-311</c:v>
                </c:pt>
                <c:pt idx="40">
                  <c:v>-310</c:v>
                </c:pt>
                <c:pt idx="41">
                  <c:v>-309</c:v>
                </c:pt>
                <c:pt idx="42">
                  <c:v>-308</c:v>
                </c:pt>
                <c:pt idx="43">
                  <c:v>-307</c:v>
                </c:pt>
                <c:pt idx="44">
                  <c:v>-306</c:v>
                </c:pt>
                <c:pt idx="45">
                  <c:v>-305</c:v>
                </c:pt>
                <c:pt idx="46">
                  <c:v>-304</c:v>
                </c:pt>
                <c:pt idx="47">
                  <c:v>-303</c:v>
                </c:pt>
                <c:pt idx="48">
                  <c:v>-302</c:v>
                </c:pt>
                <c:pt idx="49">
                  <c:v>-301</c:v>
                </c:pt>
                <c:pt idx="50">
                  <c:v>-300</c:v>
                </c:pt>
                <c:pt idx="51">
                  <c:v>-299</c:v>
                </c:pt>
                <c:pt idx="52">
                  <c:v>-298</c:v>
                </c:pt>
                <c:pt idx="53">
                  <c:v>-297</c:v>
                </c:pt>
                <c:pt idx="54">
                  <c:v>-296</c:v>
                </c:pt>
                <c:pt idx="55">
                  <c:v>-295</c:v>
                </c:pt>
                <c:pt idx="56">
                  <c:v>-294</c:v>
                </c:pt>
                <c:pt idx="57">
                  <c:v>-293</c:v>
                </c:pt>
                <c:pt idx="58">
                  <c:v>-292</c:v>
                </c:pt>
                <c:pt idx="59">
                  <c:v>-291</c:v>
                </c:pt>
                <c:pt idx="60">
                  <c:v>-290</c:v>
                </c:pt>
                <c:pt idx="61">
                  <c:v>-289</c:v>
                </c:pt>
                <c:pt idx="62">
                  <c:v>-288</c:v>
                </c:pt>
                <c:pt idx="63">
                  <c:v>-287</c:v>
                </c:pt>
                <c:pt idx="64">
                  <c:v>-286</c:v>
                </c:pt>
                <c:pt idx="65">
                  <c:v>-285</c:v>
                </c:pt>
                <c:pt idx="66">
                  <c:v>-284</c:v>
                </c:pt>
                <c:pt idx="67">
                  <c:v>-283</c:v>
                </c:pt>
                <c:pt idx="68">
                  <c:v>-282</c:v>
                </c:pt>
                <c:pt idx="69">
                  <c:v>-281</c:v>
                </c:pt>
                <c:pt idx="70">
                  <c:v>-280</c:v>
                </c:pt>
                <c:pt idx="71">
                  <c:v>-279</c:v>
                </c:pt>
                <c:pt idx="72">
                  <c:v>-278</c:v>
                </c:pt>
                <c:pt idx="73">
                  <c:v>-277</c:v>
                </c:pt>
                <c:pt idx="74">
                  <c:v>-276</c:v>
                </c:pt>
                <c:pt idx="75">
                  <c:v>-275</c:v>
                </c:pt>
                <c:pt idx="76">
                  <c:v>-274</c:v>
                </c:pt>
                <c:pt idx="77">
                  <c:v>-273</c:v>
                </c:pt>
                <c:pt idx="78">
                  <c:v>-272</c:v>
                </c:pt>
                <c:pt idx="79">
                  <c:v>-271</c:v>
                </c:pt>
                <c:pt idx="80">
                  <c:v>-270</c:v>
                </c:pt>
                <c:pt idx="81">
                  <c:v>-269</c:v>
                </c:pt>
                <c:pt idx="82">
                  <c:v>-268</c:v>
                </c:pt>
                <c:pt idx="83">
                  <c:v>-267</c:v>
                </c:pt>
                <c:pt idx="84">
                  <c:v>-266</c:v>
                </c:pt>
                <c:pt idx="85">
                  <c:v>-265</c:v>
                </c:pt>
                <c:pt idx="86">
                  <c:v>-264</c:v>
                </c:pt>
                <c:pt idx="87">
                  <c:v>-263</c:v>
                </c:pt>
                <c:pt idx="88">
                  <c:v>-262</c:v>
                </c:pt>
                <c:pt idx="89">
                  <c:v>-261</c:v>
                </c:pt>
                <c:pt idx="90">
                  <c:v>-260</c:v>
                </c:pt>
                <c:pt idx="91">
                  <c:v>-259</c:v>
                </c:pt>
                <c:pt idx="92">
                  <c:v>-258</c:v>
                </c:pt>
                <c:pt idx="93">
                  <c:v>-257</c:v>
                </c:pt>
                <c:pt idx="94">
                  <c:v>-256</c:v>
                </c:pt>
                <c:pt idx="95">
                  <c:v>-255</c:v>
                </c:pt>
                <c:pt idx="96">
                  <c:v>-254</c:v>
                </c:pt>
                <c:pt idx="97">
                  <c:v>-253</c:v>
                </c:pt>
                <c:pt idx="98">
                  <c:v>-252</c:v>
                </c:pt>
                <c:pt idx="99">
                  <c:v>-251</c:v>
                </c:pt>
                <c:pt idx="100">
                  <c:v>-250</c:v>
                </c:pt>
                <c:pt idx="101">
                  <c:v>-249</c:v>
                </c:pt>
                <c:pt idx="102">
                  <c:v>-248</c:v>
                </c:pt>
                <c:pt idx="103">
                  <c:v>-247</c:v>
                </c:pt>
                <c:pt idx="104">
                  <c:v>-246</c:v>
                </c:pt>
                <c:pt idx="105">
                  <c:v>-245</c:v>
                </c:pt>
                <c:pt idx="106">
                  <c:v>-244</c:v>
                </c:pt>
                <c:pt idx="107">
                  <c:v>-243</c:v>
                </c:pt>
                <c:pt idx="108">
                  <c:v>-242</c:v>
                </c:pt>
                <c:pt idx="109">
                  <c:v>-241</c:v>
                </c:pt>
                <c:pt idx="110">
                  <c:v>-240</c:v>
                </c:pt>
                <c:pt idx="111">
                  <c:v>-239</c:v>
                </c:pt>
                <c:pt idx="112">
                  <c:v>-238</c:v>
                </c:pt>
                <c:pt idx="113">
                  <c:v>-237</c:v>
                </c:pt>
                <c:pt idx="114">
                  <c:v>-236</c:v>
                </c:pt>
                <c:pt idx="115">
                  <c:v>-235</c:v>
                </c:pt>
                <c:pt idx="116">
                  <c:v>-234</c:v>
                </c:pt>
                <c:pt idx="117">
                  <c:v>-233</c:v>
                </c:pt>
                <c:pt idx="118">
                  <c:v>-232</c:v>
                </c:pt>
                <c:pt idx="119">
                  <c:v>-231</c:v>
                </c:pt>
                <c:pt idx="120">
                  <c:v>-230</c:v>
                </c:pt>
                <c:pt idx="121">
                  <c:v>-229</c:v>
                </c:pt>
                <c:pt idx="122">
                  <c:v>-228</c:v>
                </c:pt>
                <c:pt idx="123">
                  <c:v>-227</c:v>
                </c:pt>
                <c:pt idx="124">
                  <c:v>-226</c:v>
                </c:pt>
                <c:pt idx="125">
                  <c:v>-225</c:v>
                </c:pt>
                <c:pt idx="126">
                  <c:v>-224</c:v>
                </c:pt>
                <c:pt idx="127">
                  <c:v>-223</c:v>
                </c:pt>
                <c:pt idx="128">
                  <c:v>-222</c:v>
                </c:pt>
                <c:pt idx="129">
                  <c:v>-221</c:v>
                </c:pt>
                <c:pt idx="130">
                  <c:v>-220</c:v>
                </c:pt>
                <c:pt idx="131">
                  <c:v>-219</c:v>
                </c:pt>
                <c:pt idx="132">
                  <c:v>-218</c:v>
                </c:pt>
                <c:pt idx="133">
                  <c:v>-217</c:v>
                </c:pt>
                <c:pt idx="134">
                  <c:v>-216</c:v>
                </c:pt>
                <c:pt idx="135">
                  <c:v>-215</c:v>
                </c:pt>
                <c:pt idx="136">
                  <c:v>-214</c:v>
                </c:pt>
                <c:pt idx="137">
                  <c:v>-213</c:v>
                </c:pt>
                <c:pt idx="138">
                  <c:v>-212</c:v>
                </c:pt>
                <c:pt idx="139">
                  <c:v>-211</c:v>
                </c:pt>
                <c:pt idx="140">
                  <c:v>-210</c:v>
                </c:pt>
                <c:pt idx="141">
                  <c:v>-209</c:v>
                </c:pt>
                <c:pt idx="142">
                  <c:v>-208</c:v>
                </c:pt>
                <c:pt idx="143">
                  <c:v>-207</c:v>
                </c:pt>
                <c:pt idx="144">
                  <c:v>-206</c:v>
                </c:pt>
                <c:pt idx="145">
                  <c:v>-205</c:v>
                </c:pt>
                <c:pt idx="146">
                  <c:v>-204</c:v>
                </c:pt>
                <c:pt idx="147">
                  <c:v>-203</c:v>
                </c:pt>
                <c:pt idx="148">
                  <c:v>-202</c:v>
                </c:pt>
                <c:pt idx="149">
                  <c:v>-201</c:v>
                </c:pt>
                <c:pt idx="150">
                  <c:v>-200</c:v>
                </c:pt>
                <c:pt idx="151">
                  <c:v>-199</c:v>
                </c:pt>
                <c:pt idx="152">
                  <c:v>-198</c:v>
                </c:pt>
                <c:pt idx="153">
                  <c:v>-197</c:v>
                </c:pt>
                <c:pt idx="154">
                  <c:v>-196</c:v>
                </c:pt>
                <c:pt idx="155">
                  <c:v>-195</c:v>
                </c:pt>
                <c:pt idx="156">
                  <c:v>-194</c:v>
                </c:pt>
                <c:pt idx="157">
                  <c:v>-193</c:v>
                </c:pt>
                <c:pt idx="158">
                  <c:v>-192</c:v>
                </c:pt>
                <c:pt idx="159">
                  <c:v>-191</c:v>
                </c:pt>
                <c:pt idx="160">
                  <c:v>-190</c:v>
                </c:pt>
                <c:pt idx="161">
                  <c:v>-189</c:v>
                </c:pt>
                <c:pt idx="162">
                  <c:v>-188</c:v>
                </c:pt>
                <c:pt idx="163">
                  <c:v>-187</c:v>
                </c:pt>
                <c:pt idx="164">
                  <c:v>-186</c:v>
                </c:pt>
                <c:pt idx="165">
                  <c:v>-185</c:v>
                </c:pt>
                <c:pt idx="166">
                  <c:v>-184</c:v>
                </c:pt>
                <c:pt idx="167">
                  <c:v>-183</c:v>
                </c:pt>
                <c:pt idx="168">
                  <c:v>-182</c:v>
                </c:pt>
                <c:pt idx="169">
                  <c:v>-181</c:v>
                </c:pt>
                <c:pt idx="170">
                  <c:v>-180</c:v>
                </c:pt>
                <c:pt idx="171">
                  <c:v>-179</c:v>
                </c:pt>
                <c:pt idx="172">
                  <c:v>-178</c:v>
                </c:pt>
                <c:pt idx="173">
                  <c:v>-177</c:v>
                </c:pt>
                <c:pt idx="174">
                  <c:v>-176</c:v>
                </c:pt>
                <c:pt idx="175">
                  <c:v>-175</c:v>
                </c:pt>
                <c:pt idx="176">
                  <c:v>-174</c:v>
                </c:pt>
                <c:pt idx="177">
                  <c:v>-173</c:v>
                </c:pt>
                <c:pt idx="178">
                  <c:v>-172</c:v>
                </c:pt>
                <c:pt idx="179">
                  <c:v>-171</c:v>
                </c:pt>
                <c:pt idx="180">
                  <c:v>-170</c:v>
                </c:pt>
                <c:pt idx="181">
                  <c:v>-169</c:v>
                </c:pt>
                <c:pt idx="182">
                  <c:v>-168</c:v>
                </c:pt>
                <c:pt idx="183">
                  <c:v>-167</c:v>
                </c:pt>
                <c:pt idx="184">
                  <c:v>-166</c:v>
                </c:pt>
                <c:pt idx="185">
                  <c:v>-165</c:v>
                </c:pt>
                <c:pt idx="186">
                  <c:v>-164</c:v>
                </c:pt>
                <c:pt idx="187">
                  <c:v>-163</c:v>
                </c:pt>
                <c:pt idx="188">
                  <c:v>-162</c:v>
                </c:pt>
                <c:pt idx="189">
                  <c:v>-161</c:v>
                </c:pt>
                <c:pt idx="190">
                  <c:v>-160</c:v>
                </c:pt>
                <c:pt idx="191">
                  <c:v>-159</c:v>
                </c:pt>
                <c:pt idx="192">
                  <c:v>-158</c:v>
                </c:pt>
                <c:pt idx="193">
                  <c:v>-157</c:v>
                </c:pt>
                <c:pt idx="194">
                  <c:v>-156</c:v>
                </c:pt>
                <c:pt idx="195">
                  <c:v>-155</c:v>
                </c:pt>
                <c:pt idx="196">
                  <c:v>-154</c:v>
                </c:pt>
                <c:pt idx="197">
                  <c:v>-153</c:v>
                </c:pt>
                <c:pt idx="198">
                  <c:v>-152</c:v>
                </c:pt>
                <c:pt idx="199">
                  <c:v>-151</c:v>
                </c:pt>
                <c:pt idx="200">
                  <c:v>-150</c:v>
                </c:pt>
              </c:numCache>
            </c:numRef>
          </c:xVal>
          <c:yVal>
            <c:numRef>
              <c:f>Sheet2!$D$2:$D$202</c:f>
              <c:numCache>
                <c:formatCode>General</c:formatCode>
                <c:ptCount val="2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1</c:v>
                </c:pt>
                <c:pt idx="38">
                  <c:v>0</c:v>
                </c:pt>
                <c:pt idx="39">
                  <c:v>3</c:v>
                </c:pt>
                <c:pt idx="40">
                  <c:v>4</c:v>
                </c:pt>
                <c:pt idx="41">
                  <c:v>4</c:v>
                </c:pt>
                <c:pt idx="42">
                  <c:v>4</c:v>
                </c:pt>
                <c:pt idx="43">
                  <c:v>15</c:v>
                </c:pt>
                <c:pt idx="44">
                  <c:v>10</c:v>
                </c:pt>
                <c:pt idx="45">
                  <c:v>24</c:v>
                </c:pt>
                <c:pt idx="46">
                  <c:v>31</c:v>
                </c:pt>
                <c:pt idx="47">
                  <c:v>45</c:v>
                </c:pt>
                <c:pt idx="48">
                  <c:v>45</c:v>
                </c:pt>
                <c:pt idx="49">
                  <c:v>63</c:v>
                </c:pt>
                <c:pt idx="50">
                  <c:v>58</c:v>
                </c:pt>
                <c:pt idx="51">
                  <c:v>105</c:v>
                </c:pt>
                <c:pt idx="52">
                  <c:v>116</c:v>
                </c:pt>
                <c:pt idx="53">
                  <c:v>135</c:v>
                </c:pt>
                <c:pt idx="54">
                  <c:v>170</c:v>
                </c:pt>
                <c:pt idx="55">
                  <c:v>186</c:v>
                </c:pt>
                <c:pt idx="56">
                  <c:v>180</c:v>
                </c:pt>
                <c:pt idx="57">
                  <c:v>214</c:v>
                </c:pt>
                <c:pt idx="58">
                  <c:v>255</c:v>
                </c:pt>
                <c:pt idx="59">
                  <c:v>282</c:v>
                </c:pt>
                <c:pt idx="60">
                  <c:v>260</c:v>
                </c:pt>
                <c:pt idx="61">
                  <c:v>321</c:v>
                </c:pt>
                <c:pt idx="62">
                  <c:v>306</c:v>
                </c:pt>
                <c:pt idx="63">
                  <c:v>350</c:v>
                </c:pt>
                <c:pt idx="64">
                  <c:v>381</c:v>
                </c:pt>
                <c:pt idx="65">
                  <c:v>396</c:v>
                </c:pt>
                <c:pt idx="66">
                  <c:v>467</c:v>
                </c:pt>
                <c:pt idx="67">
                  <c:v>475</c:v>
                </c:pt>
                <c:pt idx="68">
                  <c:v>530</c:v>
                </c:pt>
                <c:pt idx="69">
                  <c:v>642</c:v>
                </c:pt>
                <c:pt idx="70">
                  <c:v>715</c:v>
                </c:pt>
                <c:pt idx="71">
                  <c:v>699</c:v>
                </c:pt>
                <c:pt idx="72">
                  <c:v>893</c:v>
                </c:pt>
                <c:pt idx="73">
                  <c:v>1009</c:v>
                </c:pt>
                <c:pt idx="74">
                  <c:v>1235</c:v>
                </c:pt>
                <c:pt idx="75">
                  <c:v>1586</c:v>
                </c:pt>
                <c:pt idx="76">
                  <c:v>1852</c:v>
                </c:pt>
                <c:pt idx="77">
                  <c:v>2365</c:v>
                </c:pt>
                <c:pt idx="78">
                  <c:v>2946</c:v>
                </c:pt>
                <c:pt idx="79">
                  <c:v>3779</c:v>
                </c:pt>
                <c:pt idx="80">
                  <c:v>4511</c:v>
                </c:pt>
                <c:pt idx="81">
                  <c:v>5246</c:v>
                </c:pt>
                <c:pt idx="82">
                  <c:v>5560</c:v>
                </c:pt>
                <c:pt idx="83">
                  <c:v>6217</c:v>
                </c:pt>
                <c:pt idx="84">
                  <c:v>6530</c:v>
                </c:pt>
                <c:pt idx="85">
                  <c:v>7187</c:v>
                </c:pt>
                <c:pt idx="86">
                  <c:v>8113</c:v>
                </c:pt>
                <c:pt idx="87">
                  <c:v>9308</c:v>
                </c:pt>
                <c:pt idx="88">
                  <c:v>11022</c:v>
                </c:pt>
                <c:pt idx="89">
                  <c:v>13095</c:v>
                </c:pt>
                <c:pt idx="90">
                  <c:v>15061</c:v>
                </c:pt>
                <c:pt idx="91">
                  <c:v>17216</c:v>
                </c:pt>
                <c:pt idx="92">
                  <c:v>18700</c:v>
                </c:pt>
                <c:pt idx="93">
                  <c:v>19887</c:v>
                </c:pt>
                <c:pt idx="94">
                  <c:v>19820</c:v>
                </c:pt>
                <c:pt idx="95">
                  <c:v>19247</c:v>
                </c:pt>
                <c:pt idx="96">
                  <c:v>17801</c:v>
                </c:pt>
                <c:pt idx="97">
                  <c:v>15787</c:v>
                </c:pt>
                <c:pt idx="98">
                  <c:v>13717</c:v>
                </c:pt>
                <c:pt idx="99">
                  <c:v>11740</c:v>
                </c:pt>
                <c:pt idx="100">
                  <c:v>10095</c:v>
                </c:pt>
                <c:pt idx="101">
                  <c:v>8702</c:v>
                </c:pt>
                <c:pt idx="102">
                  <c:v>7248</c:v>
                </c:pt>
                <c:pt idx="103">
                  <c:v>5891</c:v>
                </c:pt>
                <c:pt idx="104">
                  <c:v>4867</c:v>
                </c:pt>
                <c:pt idx="105">
                  <c:v>3803</c:v>
                </c:pt>
                <c:pt idx="106">
                  <c:v>2758</c:v>
                </c:pt>
                <c:pt idx="107">
                  <c:v>2047</c:v>
                </c:pt>
                <c:pt idx="108">
                  <c:v>1572</c:v>
                </c:pt>
                <c:pt idx="109">
                  <c:v>1117</c:v>
                </c:pt>
                <c:pt idx="110">
                  <c:v>895</c:v>
                </c:pt>
                <c:pt idx="111">
                  <c:v>705</c:v>
                </c:pt>
                <c:pt idx="112">
                  <c:v>621</c:v>
                </c:pt>
                <c:pt idx="113">
                  <c:v>516</c:v>
                </c:pt>
                <c:pt idx="114">
                  <c:v>472</c:v>
                </c:pt>
                <c:pt idx="115">
                  <c:v>454</c:v>
                </c:pt>
                <c:pt idx="116">
                  <c:v>403</c:v>
                </c:pt>
                <c:pt idx="117">
                  <c:v>404</c:v>
                </c:pt>
                <c:pt idx="118">
                  <c:v>361</c:v>
                </c:pt>
                <c:pt idx="119">
                  <c:v>390</c:v>
                </c:pt>
                <c:pt idx="120">
                  <c:v>341</c:v>
                </c:pt>
                <c:pt idx="121">
                  <c:v>325</c:v>
                </c:pt>
                <c:pt idx="122">
                  <c:v>274</c:v>
                </c:pt>
                <c:pt idx="123">
                  <c:v>318</c:v>
                </c:pt>
                <c:pt idx="124">
                  <c:v>289</c:v>
                </c:pt>
                <c:pt idx="125">
                  <c:v>257</c:v>
                </c:pt>
                <c:pt idx="126">
                  <c:v>234</c:v>
                </c:pt>
                <c:pt idx="127">
                  <c:v>211</c:v>
                </c:pt>
                <c:pt idx="128">
                  <c:v>174</c:v>
                </c:pt>
                <c:pt idx="129">
                  <c:v>164</c:v>
                </c:pt>
                <c:pt idx="130">
                  <c:v>159</c:v>
                </c:pt>
                <c:pt idx="131">
                  <c:v>109</c:v>
                </c:pt>
                <c:pt idx="132">
                  <c:v>100</c:v>
                </c:pt>
                <c:pt idx="133">
                  <c:v>102</c:v>
                </c:pt>
                <c:pt idx="134">
                  <c:v>69</c:v>
                </c:pt>
                <c:pt idx="135">
                  <c:v>61</c:v>
                </c:pt>
                <c:pt idx="136">
                  <c:v>48</c:v>
                </c:pt>
                <c:pt idx="137">
                  <c:v>40</c:v>
                </c:pt>
                <c:pt idx="138">
                  <c:v>45</c:v>
                </c:pt>
                <c:pt idx="139">
                  <c:v>39</c:v>
                </c:pt>
                <c:pt idx="140">
                  <c:v>26</c:v>
                </c:pt>
                <c:pt idx="141">
                  <c:v>18</c:v>
                </c:pt>
                <c:pt idx="142">
                  <c:v>18</c:v>
                </c:pt>
                <c:pt idx="143">
                  <c:v>18</c:v>
                </c:pt>
                <c:pt idx="144">
                  <c:v>16</c:v>
                </c:pt>
                <c:pt idx="145">
                  <c:v>11</c:v>
                </c:pt>
                <c:pt idx="146">
                  <c:v>5</c:v>
                </c:pt>
                <c:pt idx="147">
                  <c:v>6</c:v>
                </c:pt>
                <c:pt idx="148">
                  <c:v>6</c:v>
                </c:pt>
                <c:pt idx="149">
                  <c:v>3</c:v>
                </c:pt>
                <c:pt idx="150">
                  <c:v>3</c:v>
                </c:pt>
                <c:pt idx="151">
                  <c:v>4</c:v>
                </c:pt>
                <c:pt idx="152">
                  <c:v>2</c:v>
                </c:pt>
                <c:pt idx="153">
                  <c:v>2</c:v>
                </c:pt>
                <c:pt idx="154">
                  <c:v>1</c:v>
                </c:pt>
                <c:pt idx="155">
                  <c:v>3</c:v>
                </c:pt>
                <c:pt idx="156">
                  <c:v>1</c:v>
                </c:pt>
                <c:pt idx="157">
                  <c:v>0</c:v>
                </c:pt>
                <c:pt idx="158">
                  <c:v>0</c:v>
                </c:pt>
                <c:pt idx="159">
                  <c:v>1</c:v>
                </c:pt>
                <c:pt idx="160">
                  <c:v>1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1915520"/>
        <c:axId val="151942656"/>
      </c:scatterChart>
      <c:valAx>
        <c:axId val="151915520"/>
        <c:scaling>
          <c:orientation val="minMax"/>
          <c:max val="-150"/>
          <c:min val="-350"/>
        </c:scaling>
        <c:delete val="0"/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PPS offset [ps]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 w="0">
            <a:solidFill>
              <a:srgbClr val="B3B3B3"/>
            </a:solidFill>
          </a:ln>
        </c:spPr>
        <c:txPr>
          <a:bodyPr/>
          <a:lstStyle/>
          <a:p>
            <a:pPr>
              <a:defRPr sz="1200" b="0" strike="noStrike" spc="-1">
                <a:latin typeface="Arial"/>
              </a:defRPr>
            </a:pPr>
            <a:endParaRPr lang="en-US"/>
          </a:p>
        </c:txPr>
        <c:crossAx val="151942656"/>
        <c:crosses val="autoZero"/>
        <c:crossBetween val="between"/>
      </c:valAx>
      <c:valAx>
        <c:axId val="151942656"/>
        <c:scaling>
          <c:orientation val="minMax"/>
          <c:max val="20000"/>
        </c:scaling>
        <c:delete val="1"/>
        <c:axPos val="l"/>
        <c:majorGridlines>
          <c:spPr>
            <a:ln w="0">
              <a:solidFill>
                <a:srgbClr val="B3B3B3"/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crossAx val="151915520"/>
        <c:crosses val="autoZero"/>
        <c:crossBetween val="between"/>
      </c:valAx>
      <c:spPr>
        <a:noFill/>
        <a:ln w="0">
          <a:solidFill>
            <a:srgbClr val="B3B3B3"/>
          </a:solidFill>
        </a:ln>
      </c:spPr>
    </c:plotArea>
    <c:legend>
      <c:legendPos val="r"/>
      <c:layout/>
      <c:overlay val="0"/>
      <c:spPr>
        <a:noFill/>
        <a:ln w="0">
          <a:noFill/>
        </a:ln>
      </c:spPr>
      <c:txPr>
        <a:bodyPr/>
        <a:lstStyle/>
        <a:p>
          <a:pPr>
            <a:defRPr sz="1200" b="0" strike="noStrike" spc="-1">
              <a:latin typeface="Arial"/>
            </a:defRPr>
          </a:pPr>
          <a:endParaRPr lang="en-US"/>
        </a:p>
      </c:txPr>
    </c:legend>
    <c:plotVisOnly val="1"/>
    <c:dispBlanksAs val="span"/>
    <c:showDLblsOverMax val="1"/>
  </c:chart>
  <c:spPr>
    <a:solidFill>
      <a:srgbClr val="FFFFFF"/>
    </a:solidFill>
    <a:ln w="0">
      <a:noFill/>
    </a:ln>
  </c:spPr>
  <c:externalData r:id="rId1">
    <c:autoUpdate val="0"/>
  </c:externalData>
</c:chartSpace>
</file>

<file path=ppt/comments/modernComment_100_0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9AB1375F-1FBF-4343-88A2-224FCC9B12F1}" authorId="{9D5597CD-5617-A4C2-7507-543B1CDCF8FF}" created="2024-10-15T07:01:27.005">
    <pc:sldMkLst xmlns:pc="http://schemas.microsoft.com/office/powerpoint/2013/main/command">
      <pc:docMk/>
      <pc:sldMk cId="0" sldId="256"/>
    </pc:sldMkLst>
    <p188:txBody>
      <a:bodyPr/>
      <a:lstStyle/>
      <a:p>
        <a:r>
          <a:rPr lang="en-GB"/>
          <a:t>I would not call it training material, </a:t>
        </a:r>
      </a:p>
    </p188:txBody>
  </p188:cm>
</p188:cmLst>
</file>

<file path=ppt/comments/modernComment_109_0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7C16A956-D1C2-419F-9D4D-C2E541258BE6}" authorId="{9D5597CD-5617-A4C2-7507-543B1CDCF8FF}" created="2024-10-15T07:51:28.291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0" sldId="265"/>
      <ac:spMk id="336" creationId="{00000000-0000-0000-0000-000000000000}"/>
      <ac:txMk cp="338" len="4">
        <ac:context len="611" hash="433511819"/>
      </ac:txMk>
    </ac:txMkLst>
    <p188:pos x="2642016" y="2086353"/>
    <p188:txBody>
      <a:bodyPr/>
      <a:lstStyle/>
      <a:p>
        <a:r>
          <a:rPr lang="en-GB"/>
          <a:t>Let’s put qualification as that is the word used in the Terms and Conditions</a:t>
        </a:r>
      </a:p>
    </p188:txBody>
  </p188:cm>
  <p188:cm id="{673D085B-E39C-4D8B-AE42-9E0D348ECE40}" authorId="{9D5597CD-5617-A4C2-7507-543B1CDCF8FF}" created="2024-10-15T07:52:26.024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0" sldId="265"/>
      <ac:spMk id="336" creationId="{00000000-0000-0000-0000-000000000000}"/>
      <ac:txMk cp="581" len="5">
        <ac:context len="611" hash="433511819"/>
      </ac:txMk>
    </ac:txMkLst>
    <p188:pos x="1802567" y="3637835"/>
    <p188:txBody>
      <a:bodyPr/>
      <a:lstStyle/>
      <a:p>
        <a:r>
          <a:rPr lang="en-GB"/>
          <a:t>I removed March, since technically we launched January 2024 !</a:t>
        </a:r>
      </a:p>
    </p188:txBody>
  </p188:cm>
  <p188:cm id="{C64FA466-9D51-4C56-9869-CE0AF86FA66D}" authorId="{9D5597CD-5617-A4C2-7507-543B1CDCF8FF}" created="2024-10-15T07:53:28.680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0" sldId="265"/>
      <ac:spMk id="336" creationId="{00000000-0000-0000-0000-000000000000}"/>
      <ac:txMk cp="75" len="64">
        <ac:context len="611" hash="433511819"/>
      </ac:txMk>
    </ac:txMkLst>
    <p188:pos x="5701171" y="647032"/>
    <p188:txBody>
      <a:bodyPr/>
      <a:lstStyle/>
      <a:p>
        <a:r>
          <a:rPr lang="en-GB"/>
          <a:t>Added a second goal </a:t>
        </a:r>
      </a:p>
    </p188:txBody>
  </p188:cm>
</p188:cmLst>
</file>

<file path=ppt/comments/modernComment_10D_2ED341B9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CC651047-F92B-42C3-AC2D-0F7A1ECB3566}" authorId="{9D5597CD-5617-A4C2-7507-543B1CDCF8FF}" created="2024-10-15T07:54:46.716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785596857" sldId="269"/>
      <ac:spMk id="3" creationId="{00000000-0000-0000-0000-000000000000}"/>
      <ac:txMk cp="36" len="86">
        <ac:context len="283" hash="1662028363"/>
      </ac:txMk>
    </ac:txMkLst>
    <p188:pos x="3447738" y="769037"/>
    <p188:txBody>
      <a:bodyPr/>
      <a:lstStyle/>
      <a:p>
        <a:r>
          <a:rPr lang="en-GB"/>
          <a:t>Mention CERN Quantum Technology Initiative</a:t>
        </a:r>
      </a:p>
    </p188:txBody>
  </p188:cm>
</p188:cmLst>
</file>

<file path=ppt/comments/modernComment_10F_386C80C1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B3B4F68E-7A08-470C-AE6E-C607AE94BC47}" authorId="{9D5597CD-5617-A4C2-7507-543B1CDCF8FF}" created="2024-10-15T07:59:15.168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946634945" sldId="271"/>
      <ac:picMk id="333" creationId="{00000000-0000-0000-0000-000000000000}"/>
    </ac:deMkLst>
    <p188:txBody>
      <a:bodyPr/>
      <a:lstStyle/>
      <a:p>
        <a:r>
          <a:rPr lang="en-GB"/>
          <a:t>In the image type and vendor are switched!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Click to move the slide</a:t>
            </a:r>
          </a:p>
        </p:txBody>
      </p:sp>
      <p:sp>
        <p:nvSpPr>
          <p:cNvPr id="86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en-GB" sz="2000" b="0" strike="noStrike" spc="-1">
                <a:latin typeface="Arial"/>
              </a:rPr>
              <a:t>Click to edit the notes' format</a:t>
            </a:r>
          </a:p>
        </p:txBody>
      </p:sp>
      <p:sp>
        <p:nvSpPr>
          <p:cNvPr id="87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en-GB" sz="1400" b="0" strike="noStrike" spc="-1">
                <a:latin typeface="Times New Roman"/>
              </a:rPr>
              <a:t>&lt;header&gt;</a:t>
            </a:r>
          </a:p>
        </p:txBody>
      </p:sp>
      <p:sp>
        <p:nvSpPr>
          <p:cNvPr id="88" name="PlaceHolder 4"/>
          <p:cNvSpPr>
            <a:spLocks noGrp="1"/>
          </p:cNvSpPr>
          <p:nvPr>
            <p:ph type="dt" idx="6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algn="r">
              <a:buNone/>
              <a:defRPr lang="en-GB" sz="1400" b="0" strike="noStrike" spc="-1">
                <a:latin typeface="Times New Roman"/>
              </a:defRPr>
            </a:lvl1pPr>
          </a:lstStyle>
          <a:p>
            <a:pPr algn="r">
              <a:buNone/>
            </a:pPr>
            <a:r>
              <a:rPr lang="en-GB" sz="1400" b="0" strike="noStrike" spc="-1">
                <a:latin typeface="Times New Roman"/>
              </a:rPr>
              <a:t>&lt;date/time&gt;</a:t>
            </a:r>
          </a:p>
        </p:txBody>
      </p:sp>
      <p:sp>
        <p:nvSpPr>
          <p:cNvPr id="89" name="PlaceHolder 5"/>
          <p:cNvSpPr>
            <a:spLocks noGrp="1"/>
          </p:cNvSpPr>
          <p:nvPr>
            <p:ph type="ftr" idx="7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>
              <a:defRPr lang="en-GB" sz="1400" b="0" strike="noStrike" spc="-1">
                <a:latin typeface="Times New Roman"/>
              </a:defRPr>
            </a:lvl1pPr>
          </a:lstStyle>
          <a:p>
            <a:r>
              <a:rPr lang="en-GB" sz="1400" b="0" strike="noStrike" spc="-1">
                <a:latin typeface="Times New Roman"/>
              </a:rPr>
              <a:t>&lt;footer&gt;</a:t>
            </a:r>
          </a:p>
        </p:txBody>
      </p:sp>
      <p:sp>
        <p:nvSpPr>
          <p:cNvPr id="90" name="PlaceHolder 6"/>
          <p:cNvSpPr>
            <a:spLocks noGrp="1"/>
          </p:cNvSpPr>
          <p:nvPr>
            <p:ph type="sldNum" idx="8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buNone/>
              <a:defRPr lang="en-GB" sz="1400" b="0" strike="noStrike" spc="-1">
                <a:latin typeface="Times New Roman"/>
              </a:defRPr>
            </a:lvl1pPr>
          </a:lstStyle>
          <a:p>
            <a:pPr algn="r">
              <a:buNone/>
            </a:pPr>
            <a:fld id="{BE836C05-549C-450B-B302-63226A5BC2E2}" type="slidenum">
              <a:rPr lang="en-GB" sz="1400" b="0" strike="noStrike" spc="-1">
                <a:latin typeface="Times New Roman"/>
              </a:rPr>
              <a:t>‹#›</a:t>
            </a:fld>
            <a:endParaRPr lang="en-GB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96028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4413" cy="3429000"/>
          </a:xfrm>
          <a:prstGeom prst="rect">
            <a:avLst/>
          </a:prstGeom>
          <a:ln w="0">
            <a:noFill/>
          </a:ln>
        </p:spPr>
      </p:sp>
      <p:sp>
        <p:nvSpPr>
          <p:cNvPr id="360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4960" cy="4113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en-GB" sz="2000" b="0" strike="noStrike" spc="-1" dirty="0">
              <a:latin typeface="Arial"/>
            </a:endParaRPr>
          </a:p>
        </p:txBody>
      </p:sp>
      <p:sp>
        <p:nvSpPr>
          <p:cNvPr id="361" name="PlaceHolder 3"/>
          <p:cNvSpPr>
            <a:spLocks noGrp="1"/>
          </p:cNvSpPr>
          <p:nvPr>
            <p:ph type="sldNum" idx="27"/>
          </p:nvPr>
        </p:nvSpPr>
        <p:spPr>
          <a:xfrm>
            <a:off x="3884760" y="8685360"/>
            <a:ext cx="2970360" cy="455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1DE5CFC-2D9B-4989-BFC0-067BCB26E5EF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</a:t>
            </a:fld>
            <a:endParaRPr lang="en-GB" sz="1200" b="0" strike="noStrike" spc="-1" dirty="0">
              <a:latin typeface="Times New Roman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384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4960" cy="4113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en-GB" sz="2000" b="0" strike="noStrike" spc="-1">
              <a:latin typeface="Arial"/>
            </a:endParaRPr>
          </a:p>
        </p:txBody>
      </p:sp>
      <p:sp>
        <p:nvSpPr>
          <p:cNvPr id="385" name="PlaceHolder 3"/>
          <p:cNvSpPr>
            <a:spLocks noGrp="1"/>
          </p:cNvSpPr>
          <p:nvPr>
            <p:ph type="sldNum" idx="35"/>
          </p:nvPr>
        </p:nvSpPr>
        <p:spPr>
          <a:xfrm>
            <a:off x="3884760" y="8685360"/>
            <a:ext cx="2970360" cy="455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3304D401-CA0A-4B0B-8B9B-FE7565BDF210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15</a:t>
            </a:fld>
            <a:endParaRPr lang="en-GB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4413" cy="3429000"/>
          </a:xfrm>
          <a:prstGeom prst="rect">
            <a:avLst/>
          </a:prstGeom>
          <a:ln w="0">
            <a:noFill/>
          </a:ln>
        </p:spPr>
      </p:sp>
      <p:sp>
        <p:nvSpPr>
          <p:cNvPr id="36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4960" cy="4113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en-GB" sz="2000" b="0" strike="noStrike" spc="-1" dirty="0">
              <a:latin typeface="Arial"/>
            </a:endParaRPr>
          </a:p>
        </p:txBody>
      </p:sp>
      <p:sp>
        <p:nvSpPr>
          <p:cNvPr id="364" name="PlaceHolder 3"/>
          <p:cNvSpPr>
            <a:spLocks noGrp="1"/>
          </p:cNvSpPr>
          <p:nvPr>
            <p:ph type="sldNum" idx="28"/>
          </p:nvPr>
        </p:nvSpPr>
        <p:spPr>
          <a:xfrm>
            <a:off x="3884760" y="8685360"/>
            <a:ext cx="2970360" cy="455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BA987E4D-FE9B-4B97-B935-4DD66CA11515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16</a:t>
            </a:fld>
            <a:endParaRPr lang="en-GB" sz="1200" b="0" strike="noStrike" spc="-1" dirty="0">
              <a:latin typeface="Times New Roman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384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4960" cy="4113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en-GB" sz="2000" b="0" strike="noStrike" spc="-1">
              <a:latin typeface="Arial"/>
            </a:endParaRPr>
          </a:p>
        </p:txBody>
      </p:sp>
      <p:sp>
        <p:nvSpPr>
          <p:cNvPr id="385" name="PlaceHolder 3"/>
          <p:cNvSpPr>
            <a:spLocks noGrp="1"/>
          </p:cNvSpPr>
          <p:nvPr>
            <p:ph type="sldNum" idx="35"/>
          </p:nvPr>
        </p:nvSpPr>
        <p:spPr>
          <a:xfrm>
            <a:off x="3884760" y="8685360"/>
            <a:ext cx="2970360" cy="455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3304D401-CA0A-4B0B-8B9B-FE7565BDF210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17</a:t>
            </a:fld>
            <a:endParaRPr lang="en-GB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384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4960" cy="4113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en-GB" sz="2000" b="0" strike="noStrike" spc="-1">
              <a:latin typeface="Arial"/>
            </a:endParaRPr>
          </a:p>
        </p:txBody>
      </p:sp>
      <p:sp>
        <p:nvSpPr>
          <p:cNvPr id="385" name="PlaceHolder 3"/>
          <p:cNvSpPr>
            <a:spLocks noGrp="1"/>
          </p:cNvSpPr>
          <p:nvPr>
            <p:ph type="sldNum" idx="35"/>
          </p:nvPr>
        </p:nvSpPr>
        <p:spPr>
          <a:xfrm>
            <a:off x="3884760" y="8685360"/>
            <a:ext cx="2970360" cy="455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3304D401-CA0A-4B0B-8B9B-FE7565BDF210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18</a:t>
            </a:fld>
            <a:endParaRPr lang="en-GB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384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4960" cy="4113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en-GB" sz="2000" b="0" strike="noStrike" spc="-1">
              <a:latin typeface="Arial"/>
            </a:endParaRPr>
          </a:p>
        </p:txBody>
      </p:sp>
      <p:sp>
        <p:nvSpPr>
          <p:cNvPr id="385" name="PlaceHolder 3"/>
          <p:cNvSpPr>
            <a:spLocks noGrp="1"/>
          </p:cNvSpPr>
          <p:nvPr>
            <p:ph type="sldNum" idx="35"/>
          </p:nvPr>
        </p:nvSpPr>
        <p:spPr>
          <a:xfrm>
            <a:off x="3884760" y="8685360"/>
            <a:ext cx="2970360" cy="455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3304D401-CA0A-4B0B-8B9B-FE7565BDF210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19</a:t>
            </a:fld>
            <a:endParaRPr lang="en-GB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384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4960" cy="4113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en-GB" sz="2000" b="0" strike="noStrike" spc="-1">
              <a:latin typeface="Arial"/>
            </a:endParaRPr>
          </a:p>
        </p:txBody>
      </p:sp>
      <p:sp>
        <p:nvSpPr>
          <p:cNvPr id="385" name="PlaceHolder 3"/>
          <p:cNvSpPr>
            <a:spLocks noGrp="1"/>
          </p:cNvSpPr>
          <p:nvPr>
            <p:ph type="sldNum" idx="35"/>
          </p:nvPr>
        </p:nvSpPr>
        <p:spPr>
          <a:xfrm>
            <a:off x="3884760" y="8685360"/>
            <a:ext cx="2970360" cy="455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3304D401-CA0A-4B0B-8B9B-FE7565BDF210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20</a:t>
            </a:fld>
            <a:endParaRPr lang="en-GB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4413" cy="3429000"/>
          </a:xfrm>
          <a:prstGeom prst="rect">
            <a:avLst/>
          </a:prstGeom>
          <a:ln w="0">
            <a:noFill/>
          </a:ln>
        </p:spPr>
      </p:sp>
      <p:sp>
        <p:nvSpPr>
          <p:cNvPr id="36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4960" cy="4113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en-GB" sz="2000" b="0" strike="noStrike" spc="-1" dirty="0">
              <a:latin typeface="Arial"/>
            </a:endParaRPr>
          </a:p>
        </p:txBody>
      </p:sp>
      <p:sp>
        <p:nvSpPr>
          <p:cNvPr id="364" name="PlaceHolder 3"/>
          <p:cNvSpPr>
            <a:spLocks noGrp="1"/>
          </p:cNvSpPr>
          <p:nvPr>
            <p:ph type="sldNum" idx="28"/>
          </p:nvPr>
        </p:nvSpPr>
        <p:spPr>
          <a:xfrm>
            <a:off x="3884760" y="8685360"/>
            <a:ext cx="2970360" cy="455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BA987E4D-FE9B-4B97-B935-4DD66CA11515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21</a:t>
            </a:fld>
            <a:endParaRPr lang="en-GB" sz="1200" b="0" strike="noStrike" spc="-1" dirty="0">
              <a:latin typeface="Times New Roman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4413" cy="3429000"/>
          </a:xfrm>
          <a:prstGeom prst="rect">
            <a:avLst/>
          </a:prstGeom>
          <a:ln w="0">
            <a:noFill/>
          </a:ln>
        </p:spPr>
      </p:sp>
      <p:sp>
        <p:nvSpPr>
          <p:cNvPr id="36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4960" cy="4113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en-GB" sz="2000" b="0" strike="noStrike" spc="-1" dirty="0">
              <a:latin typeface="Arial"/>
            </a:endParaRPr>
          </a:p>
        </p:txBody>
      </p:sp>
      <p:sp>
        <p:nvSpPr>
          <p:cNvPr id="364" name="PlaceHolder 3"/>
          <p:cNvSpPr>
            <a:spLocks noGrp="1"/>
          </p:cNvSpPr>
          <p:nvPr>
            <p:ph type="sldNum" idx="28"/>
          </p:nvPr>
        </p:nvSpPr>
        <p:spPr>
          <a:xfrm>
            <a:off x="3884760" y="8685360"/>
            <a:ext cx="2970360" cy="455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BA987E4D-FE9B-4B97-B935-4DD66CA11515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28</a:t>
            </a:fld>
            <a:endParaRPr lang="en-GB" sz="1200" b="0" strike="noStrike" spc="-1" dirty="0">
              <a:latin typeface="Times New Roman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4413" cy="3429000"/>
          </a:xfrm>
          <a:prstGeom prst="rect">
            <a:avLst/>
          </a:prstGeom>
          <a:ln w="0">
            <a:noFill/>
          </a:ln>
        </p:spPr>
      </p:sp>
      <p:sp>
        <p:nvSpPr>
          <p:cNvPr id="36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4960" cy="4113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en-GB" sz="2000" b="0" strike="noStrike" spc="-1" dirty="0">
              <a:latin typeface="Arial"/>
            </a:endParaRPr>
          </a:p>
        </p:txBody>
      </p:sp>
      <p:sp>
        <p:nvSpPr>
          <p:cNvPr id="364" name="PlaceHolder 3"/>
          <p:cNvSpPr>
            <a:spLocks noGrp="1"/>
          </p:cNvSpPr>
          <p:nvPr>
            <p:ph type="sldNum" idx="28"/>
          </p:nvPr>
        </p:nvSpPr>
        <p:spPr>
          <a:xfrm>
            <a:off x="3884760" y="8685360"/>
            <a:ext cx="2970360" cy="455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BA987E4D-FE9B-4B97-B935-4DD66CA11515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2</a:t>
            </a:fld>
            <a:endParaRPr lang="en-GB" sz="1200" b="0" strike="noStrike" spc="-1" dirty="0">
              <a:latin typeface="Times New Roman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4413" cy="3429000"/>
          </a:xfrm>
          <a:prstGeom prst="rect">
            <a:avLst/>
          </a:prstGeom>
          <a:ln w="0">
            <a:noFill/>
          </a:ln>
        </p:spPr>
      </p:sp>
      <p:sp>
        <p:nvSpPr>
          <p:cNvPr id="36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4960" cy="4113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en-GB" sz="2000" b="0" strike="noStrike" spc="-1" dirty="0">
              <a:latin typeface="Arial"/>
            </a:endParaRPr>
          </a:p>
        </p:txBody>
      </p:sp>
      <p:sp>
        <p:nvSpPr>
          <p:cNvPr id="364" name="PlaceHolder 3"/>
          <p:cNvSpPr>
            <a:spLocks noGrp="1"/>
          </p:cNvSpPr>
          <p:nvPr>
            <p:ph type="sldNum" idx="28"/>
          </p:nvPr>
        </p:nvSpPr>
        <p:spPr>
          <a:xfrm>
            <a:off x="3884760" y="8685360"/>
            <a:ext cx="2970360" cy="455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BA987E4D-FE9B-4B97-B935-4DD66CA11515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3</a:t>
            </a:fld>
            <a:endParaRPr lang="en-GB" sz="1200" b="0" strike="noStrike" spc="-1" dirty="0">
              <a:latin typeface="Times New Roman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4413" cy="3429000"/>
          </a:xfrm>
          <a:prstGeom prst="rect">
            <a:avLst/>
          </a:prstGeom>
          <a:ln w="0">
            <a:noFill/>
          </a:ln>
        </p:spPr>
      </p:sp>
      <p:sp>
        <p:nvSpPr>
          <p:cNvPr id="36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4960" cy="4113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en-GB" sz="2000" b="0" strike="noStrike" spc="-1" dirty="0">
              <a:latin typeface="Arial"/>
            </a:endParaRPr>
          </a:p>
        </p:txBody>
      </p:sp>
      <p:sp>
        <p:nvSpPr>
          <p:cNvPr id="364" name="PlaceHolder 3"/>
          <p:cNvSpPr>
            <a:spLocks noGrp="1"/>
          </p:cNvSpPr>
          <p:nvPr>
            <p:ph type="sldNum" idx="28"/>
          </p:nvPr>
        </p:nvSpPr>
        <p:spPr>
          <a:xfrm>
            <a:off x="3884760" y="8685360"/>
            <a:ext cx="2970360" cy="455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BA987E4D-FE9B-4B97-B935-4DD66CA11515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4</a:t>
            </a:fld>
            <a:endParaRPr lang="en-GB" sz="1200" b="0" strike="noStrike" spc="-1" dirty="0">
              <a:latin typeface="Times New Roman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4413" cy="3429000"/>
          </a:xfrm>
          <a:prstGeom prst="rect">
            <a:avLst/>
          </a:prstGeom>
          <a:ln w="0">
            <a:noFill/>
          </a:ln>
        </p:spPr>
      </p:sp>
      <p:sp>
        <p:nvSpPr>
          <p:cNvPr id="366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4960" cy="4113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en-GB" sz="2000" b="0" strike="noStrike" spc="-1">
              <a:latin typeface="Arial"/>
            </a:endParaRPr>
          </a:p>
        </p:txBody>
      </p:sp>
      <p:sp>
        <p:nvSpPr>
          <p:cNvPr id="367" name="PlaceHolder 3"/>
          <p:cNvSpPr>
            <a:spLocks noGrp="1"/>
          </p:cNvSpPr>
          <p:nvPr>
            <p:ph type="sldNum" idx="29"/>
          </p:nvPr>
        </p:nvSpPr>
        <p:spPr>
          <a:xfrm>
            <a:off x="3884760" y="8685360"/>
            <a:ext cx="2970360" cy="455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CEC316B6-4AFB-4967-A06A-CE9D10BF257B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5</a:t>
            </a:fld>
            <a:endParaRPr lang="en-GB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369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4960" cy="4113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en-GB" sz="2000" b="0" strike="noStrike" spc="-1">
              <a:latin typeface="Arial"/>
            </a:endParaRPr>
          </a:p>
        </p:txBody>
      </p:sp>
      <p:sp>
        <p:nvSpPr>
          <p:cNvPr id="370" name="PlaceHolder 3"/>
          <p:cNvSpPr>
            <a:spLocks noGrp="1"/>
          </p:cNvSpPr>
          <p:nvPr>
            <p:ph type="sldNum" idx="30"/>
          </p:nvPr>
        </p:nvSpPr>
        <p:spPr>
          <a:xfrm>
            <a:off x="3884760" y="8685360"/>
            <a:ext cx="2970360" cy="455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CCFBDFB6-FEF4-441E-A05F-CF98E9B8D52F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6</a:t>
            </a:fld>
            <a:endParaRPr lang="en-GB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372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4960" cy="4113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en-GB" sz="2000" b="0" strike="noStrike" spc="-1">
              <a:latin typeface="Arial"/>
            </a:endParaRPr>
          </a:p>
        </p:txBody>
      </p:sp>
      <p:sp>
        <p:nvSpPr>
          <p:cNvPr id="373" name="PlaceHolder 3"/>
          <p:cNvSpPr>
            <a:spLocks noGrp="1"/>
          </p:cNvSpPr>
          <p:nvPr>
            <p:ph type="sldNum" idx="31"/>
          </p:nvPr>
        </p:nvSpPr>
        <p:spPr>
          <a:xfrm>
            <a:off x="3884760" y="8685360"/>
            <a:ext cx="2970360" cy="455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DEFDB2A9-9A42-4AEC-98C4-930E11C6624B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7</a:t>
            </a:fld>
            <a:endParaRPr lang="en-GB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4413" cy="3429000"/>
          </a:xfrm>
          <a:prstGeom prst="rect">
            <a:avLst/>
          </a:prstGeom>
          <a:ln w="0">
            <a:noFill/>
          </a:ln>
        </p:spPr>
      </p:sp>
      <p:sp>
        <p:nvSpPr>
          <p:cNvPr id="36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4960" cy="4113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en-GB" sz="2000" b="0" strike="noStrike" spc="-1" dirty="0">
              <a:latin typeface="Arial"/>
            </a:endParaRPr>
          </a:p>
        </p:txBody>
      </p:sp>
      <p:sp>
        <p:nvSpPr>
          <p:cNvPr id="364" name="PlaceHolder 3"/>
          <p:cNvSpPr>
            <a:spLocks noGrp="1"/>
          </p:cNvSpPr>
          <p:nvPr>
            <p:ph type="sldNum" idx="28"/>
          </p:nvPr>
        </p:nvSpPr>
        <p:spPr>
          <a:xfrm>
            <a:off x="3884760" y="8685360"/>
            <a:ext cx="2970360" cy="455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BA987E4D-FE9B-4B97-B935-4DD66CA11515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12</a:t>
            </a:fld>
            <a:endParaRPr lang="en-GB" sz="1200" b="0" strike="noStrike" spc="-1" dirty="0">
              <a:latin typeface="Times New Roman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4413" cy="3429000"/>
          </a:xfrm>
          <a:prstGeom prst="rect">
            <a:avLst/>
          </a:prstGeom>
          <a:ln w="0">
            <a:noFill/>
          </a:ln>
        </p:spPr>
      </p:sp>
      <p:sp>
        <p:nvSpPr>
          <p:cNvPr id="381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4960" cy="4113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en-GB" sz="2000" b="0" strike="noStrike" spc="-1">
              <a:latin typeface="Arial"/>
            </a:endParaRPr>
          </a:p>
        </p:txBody>
      </p:sp>
      <p:sp>
        <p:nvSpPr>
          <p:cNvPr id="382" name="PlaceHolder 3"/>
          <p:cNvSpPr>
            <a:spLocks noGrp="1"/>
          </p:cNvSpPr>
          <p:nvPr>
            <p:ph type="sldNum" idx="34"/>
          </p:nvPr>
        </p:nvSpPr>
        <p:spPr>
          <a:xfrm>
            <a:off x="3884760" y="8685360"/>
            <a:ext cx="2970360" cy="455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F1C20FCA-3ACD-49B6-9B21-0A8B18055825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13</a:t>
            </a:fld>
            <a:endParaRPr lang="en-GB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1DA93DA8-516D-494E-B4E1-A3DE47790E45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2BBCC4E7-ACCA-489E-A228-B2711B498780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8363FB83-E366-4826-8E75-17041D1D3AAF}" type="slidenum"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A6C2EF6F-75EB-42A3-8076-A63010C7C0ED}" type="slidenum"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1852A823-E19A-400C-8353-9AFDEBE879F8}" type="slidenum">
              <a:t>‹#›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GB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5A01CEF1-50EF-488D-BF1D-4EC10D488947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5CD47C62-F79F-49DE-986F-79A023A4A5D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A54E7503-1819-4284-B21C-E8E43F5C82C6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93A448BB-6C62-4151-8701-29A30247A6DF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GB" sz="32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0C781F81-E9E9-459B-BCBE-64E2E49C229A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1081D5E5-C1E2-4837-9740-FF74F929C405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GB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2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1DE28796-94D9-4388-9852-00C6F3DD7D3D}" type="slidenum">
              <a:t>‹#›</a:t>
            </a:fld>
            <a:endParaRPr/>
          </a:p>
        </p:txBody>
      </p:sp>
      <p:sp>
        <p:nvSpPr>
          <p:cNvPr id="3" name="PlaceHolder 5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4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2A30EFEA-8425-4F8C-A45E-8A99E8CDABE0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8D442AD0-74FD-44BA-8503-1848F6352A38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CBB83430-CFF5-44E0-AC2E-2B0BBA932757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5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55BD14E7-8EAC-44EB-80EA-7E793866838C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3"/>
          <p:cNvSpPr>
            <a:spLocks noGrp="1"/>
          </p:cNvSpPr>
          <p:nvPr>
            <p:ph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4"/>
          <p:cNvSpPr>
            <a:spLocks noGrp="1"/>
          </p:cNvSpPr>
          <p:nvPr>
            <p:ph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5"/>
          <p:cNvSpPr>
            <a:spLocks noGrp="1"/>
          </p:cNvSpPr>
          <p:nvPr>
            <p:ph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6"/>
          <p:cNvSpPr>
            <a:spLocks noGrp="1"/>
          </p:cNvSpPr>
          <p:nvPr>
            <p:ph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7"/>
          <p:cNvSpPr>
            <a:spLocks noGrp="1"/>
          </p:cNvSpPr>
          <p:nvPr>
            <p:ph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524846DE-E2E5-44F9-BBDE-1E2BA79AE9BC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1439565-0E03-67F1-E33E-4FBB896E31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17B9088-C791-34D6-D086-A0973E53A1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20BD1665-979F-2757-AC66-3F22B72F6D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1499C-272E-4478-9650-FFCF1AC4A042}" type="datetimeFigureOut">
              <a:rPr lang="en-GB" smtClean="0"/>
              <a:t>16/10/2024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6D4C8EC8-DB0B-C6C9-5FBD-633AB72905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1939D4F-5799-9C45-77BC-3F6DC32522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D9D07-A57F-4D5D-A062-17FDDF0459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719378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 ">
  <p:cSld name="Content  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41"/>
          <p:cNvSpPr txBox="1">
            <a:spLocks noGrp="1"/>
          </p:cNvSpPr>
          <p:nvPr>
            <p:ph type="body" idx="1"/>
          </p:nvPr>
        </p:nvSpPr>
        <p:spPr>
          <a:xfrm>
            <a:off x="266700" y="1369219"/>
            <a:ext cx="85979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42900" lvl="0" indent="-3048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  <a:defRPr>
                <a:solidFill>
                  <a:schemeClr val="dk2"/>
                </a:solidFill>
              </a:defRPr>
            </a:lvl1pPr>
            <a:lvl2pPr marL="685800" lvl="1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350">
                <a:solidFill>
                  <a:schemeClr val="dk2"/>
                </a:solidFill>
              </a:defRPr>
            </a:lvl2pPr>
            <a:lvl3pPr marL="1028700" lvl="2" indent="-2667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  <a:defRPr>
                <a:solidFill>
                  <a:schemeClr val="dk2"/>
                </a:solidFill>
              </a:defRPr>
            </a:lvl3pPr>
            <a:lvl4pPr marL="1371600" lvl="3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>
                <a:solidFill>
                  <a:schemeClr val="dk2"/>
                </a:solidFill>
              </a:defRPr>
            </a:lvl4pPr>
            <a:lvl5pPr marL="1714500" lvl="4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222A35"/>
              </a:buClr>
              <a:buSzPts val="1800"/>
              <a:buFont typeface="Arial"/>
              <a:buChar char="•"/>
              <a:defRPr>
                <a:solidFill>
                  <a:srgbClr val="222A35"/>
                </a:solidFill>
              </a:defRPr>
            </a:lvl5pPr>
            <a:lvl6pPr marL="2057400" lvl="5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9" name="Google Shape;39;p41"/>
          <p:cNvSpPr txBox="1">
            <a:spLocks noGrp="1"/>
          </p:cNvSpPr>
          <p:nvPr>
            <p:ph type="title"/>
          </p:nvPr>
        </p:nvSpPr>
        <p:spPr>
          <a:xfrm>
            <a:off x="266701" y="273844"/>
            <a:ext cx="8597900" cy="638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86FB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41"/>
          <p:cNvSpPr txBox="1">
            <a:spLocks noGrp="1"/>
          </p:cNvSpPr>
          <p:nvPr>
            <p:ph type="dt" idx="10"/>
          </p:nvPr>
        </p:nvSpPr>
        <p:spPr>
          <a:xfrm>
            <a:off x="1475961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41"/>
          <p:cNvSpPr txBox="1">
            <a:spLocks noGrp="1"/>
          </p:cNvSpPr>
          <p:nvPr>
            <p:ph type="ftr" idx="11"/>
          </p:nvPr>
        </p:nvSpPr>
        <p:spPr>
          <a:xfrm>
            <a:off x="3876261" y="4767263"/>
            <a:ext cx="223878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41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0317900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BA970A3F-1444-4C9C-A093-F4A3BE55A2E6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16716767-C5E4-473E-93C0-BDF56A0722A5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839642C6-B2CF-4A46-A8CA-68A18C746A85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GB" sz="32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21DBA606-D53F-4808-BCF5-D438C403EA03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8C975F7E-5035-4942-8E1D-2FE3609552F6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ED1CE5F7-D99D-4AE5-A79F-A7394C0F1D73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AEBE0508-CC21-4C1A-AB1B-AA21ED05ED96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8880" cy="858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8880" cy="2982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ftr" idx="1"/>
          </p:nvPr>
        </p:nvSpPr>
        <p:spPr>
          <a:xfrm>
            <a:off x="3124080" y="4767120"/>
            <a:ext cx="2894040" cy="272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algn="ctr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spc="-1">
                <a:solidFill>
                  <a:srgbClr val="8B8B8B"/>
                </a:solidFill>
                <a:latin typeface="Gill Sans MT"/>
                <a:ea typeface="DejaVu Sans"/>
              </a:defRPr>
            </a:lvl1pPr>
          </a:lstStyle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pl-PL" sz="1200" b="0" strike="noStrike" spc="-1">
                <a:solidFill>
                  <a:srgbClr val="8B8B8B"/>
                </a:solidFill>
                <a:latin typeface="Gill Sans MT"/>
                <a:ea typeface="DejaVu Sans"/>
              </a:rPr>
              <a:t>&lt;footer&gt;</a:t>
            </a:r>
            <a:endParaRPr lang="en-GB" sz="1200" b="0" strike="noStrike" spc="-1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 idx="2"/>
          </p:nvPr>
        </p:nvSpPr>
        <p:spPr>
          <a:xfrm>
            <a:off x="6553080" y="4767120"/>
            <a:ext cx="2132280" cy="272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spc="-1">
                <a:solidFill>
                  <a:srgbClr val="8B8B8B"/>
                </a:solidFill>
                <a:latin typeface="Gill Sans MT"/>
                <a:ea typeface="DejaVu Sans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291D93A8-A94B-4AB7-9CE0-57B5FE3EDE89}" type="slidenum">
              <a:rPr lang="pl-PL" sz="1200" b="0" strike="noStrike" spc="-1">
                <a:solidFill>
                  <a:srgbClr val="8B8B8B"/>
                </a:solidFill>
                <a:latin typeface="Gill Sans MT"/>
                <a:ea typeface="DejaVu Sans"/>
              </a:rPr>
              <a:t>‹#›</a:t>
            </a:fld>
            <a:endParaRPr lang="en-GB" sz="1200" b="0" strike="noStrike" spc="-1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dt" idx="3"/>
          </p:nvPr>
        </p:nvSpPr>
        <p:spPr>
          <a:xfrm>
            <a:off x="457200" y="4767120"/>
            <a:ext cx="2132280" cy="272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>
              <a:defRPr lang="en-GB" sz="1400" b="0" strike="noStrike" spc="-1">
                <a:latin typeface="Times New Roman"/>
              </a:defRPr>
            </a:lvl1pPr>
          </a:lstStyle>
          <a:p>
            <a:r>
              <a:rPr lang="en-GB" sz="1400" b="0" strike="noStrike" spc="-1">
                <a:latin typeface="Times New Roman"/>
              </a:rPr>
              <a:t>&lt;date/time&gt;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rostokąt 6"/>
          <p:cNvSpPr/>
          <p:nvPr/>
        </p:nvSpPr>
        <p:spPr>
          <a:xfrm>
            <a:off x="0" y="4781520"/>
            <a:ext cx="9142560" cy="360360"/>
          </a:xfrm>
          <a:prstGeom prst="rect">
            <a:avLst/>
          </a:prstGeom>
          <a:solidFill>
            <a:srgbClr val="0033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2" name="Łącznik prostoliniowy 8"/>
          <p:cNvSpPr/>
          <p:nvPr/>
        </p:nvSpPr>
        <p:spPr>
          <a:xfrm>
            <a:off x="2051640" y="627480"/>
            <a:ext cx="5183640" cy="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2700">
            <a:solidFill>
              <a:srgbClr val="0033A0"/>
            </a:solidFill>
            <a:prstDash val="dash"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43" name="Obraz 3"/>
          <p:cNvPicPr/>
          <p:nvPr/>
        </p:nvPicPr>
        <p:blipFill>
          <a:blip r:embed="rId16"/>
          <a:srcRect l="11477" t="16423" r="3371" b="26659"/>
          <a:stretch/>
        </p:blipFill>
        <p:spPr>
          <a:xfrm>
            <a:off x="152280" y="4867920"/>
            <a:ext cx="380160" cy="181440"/>
          </a:xfrm>
          <a:prstGeom prst="rect">
            <a:avLst/>
          </a:prstGeom>
          <a:ln w="0">
            <a:noFill/>
          </a:ln>
        </p:spPr>
      </p:pic>
      <p:sp>
        <p:nvSpPr>
          <p:cNvPr id="44" name="pole tekstowe 3"/>
          <p:cNvSpPr/>
          <p:nvPr/>
        </p:nvSpPr>
        <p:spPr>
          <a:xfrm>
            <a:off x="7238880" y="4826160"/>
            <a:ext cx="1720080" cy="25246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050" b="0" strike="noStrike" spc="-1" dirty="0">
                <a:solidFill>
                  <a:srgbClr val="FFFFFF"/>
                </a:solidFill>
                <a:latin typeface="Gill Sans MT"/>
                <a:ea typeface="DejaVu Sans"/>
              </a:rPr>
              <a:t>Version </a:t>
            </a:r>
            <a:r>
              <a:rPr lang="en-US" sz="1050" b="0" strike="noStrike" spc="-1" dirty="0" smtClean="0">
                <a:solidFill>
                  <a:srgbClr val="FFFFFF"/>
                </a:solidFill>
                <a:latin typeface="Gill Sans MT"/>
                <a:ea typeface="DejaVu Sans"/>
              </a:rPr>
              <a:t>4.0</a:t>
            </a:r>
            <a:r>
              <a:rPr lang="en-US" sz="1050" b="0" strike="noStrike" spc="-1" dirty="0">
                <a:solidFill>
                  <a:srgbClr val="FFFFFF"/>
                </a:solidFill>
                <a:latin typeface="Gill Sans MT"/>
                <a:ea typeface="DejaVu Sans"/>
              </a:rPr>
              <a:t>, </a:t>
            </a:r>
            <a:r>
              <a:rPr lang="en-US" sz="1050" b="0" strike="noStrike" spc="-1" dirty="0" smtClean="0">
                <a:solidFill>
                  <a:srgbClr val="FFFFFF"/>
                </a:solidFill>
                <a:latin typeface="Gill Sans MT"/>
                <a:ea typeface="DejaVu Sans"/>
              </a:rPr>
              <a:t>2024/10/15</a:t>
            </a:r>
            <a:endParaRPr lang="en-GB" sz="1050" b="0" strike="noStrike" spc="-1" dirty="0">
              <a:latin typeface="Arial"/>
            </a:endParaRPr>
          </a:p>
        </p:txBody>
      </p:sp>
      <p:sp>
        <p:nvSpPr>
          <p:cNvPr id="45" name="PlaceHolder 1"/>
          <p:cNvSpPr>
            <a:spLocks noGrp="1"/>
          </p:cNvSpPr>
          <p:nvPr>
            <p:ph type="ftr" idx="4"/>
          </p:nvPr>
        </p:nvSpPr>
        <p:spPr>
          <a:xfrm>
            <a:off x="609480" y="4818960"/>
            <a:ext cx="3276000" cy="272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Gill Sans MT"/>
                <a:ea typeface="DejaVu Sans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200" b="0" strike="noStrike" spc="-1">
                <a:solidFill>
                  <a:srgbClr val="FFFFFF"/>
                </a:solidFill>
                <a:latin typeface="Gill Sans MT"/>
                <a:ea typeface="DejaVu Sans"/>
              </a:rPr>
              <a:t>&lt;footer&gt;</a:t>
            </a:r>
            <a:endParaRPr lang="en-GB" sz="1200" b="0" strike="noStrike" spc="-1">
              <a:latin typeface="Times New Roman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sldNum" idx="5"/>
          </p:nvPr>
        </p:nvSpPr>
        <p:spPr>
          <a:xfrm>
            <a:off x="0" y="4825440"/>
            <a:ext cx="9142560" cy="272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algn="ctr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spc="-1">
                <a:solidFill>
                  <a:srgbClr val="FFFFFF"/>
                </a:solidFill>
                <a:latin typeface="Gill Sans MT"/>
                <a:ea typeface="DejaVu Sans"/>
              </a:defRPr>
            </a:lvl1pPr>
          </a:lstStyle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fld id="{3C133584-F779-47E5-A02B-13F322CC6604}" type="slidenum">
              <a:rPr lang="pl-PL" sz="1200" b="0" strike="noStrike" spc="-1">
                <a:solidFill>
                  <a:srgbClr val="FFFFFF"/>
                </a:solidFill>
                <a:latin typeface="Gill Sans MT"/>
                <a:ea typeface="DejaVu Sans"/>
              </a:rPr>
              <a:t>‹#›</a:t>
            </a:fld>
            <a:endParaRPr lang="en-GB" sz="1200" b="0" strike="noStrike" spc="-1">
              <a:latin typeface="Times New Roman"/>
            </a:endParaRPr>
          </a:p>
        </p:txBody>
      </p:sp>
      <p:sp>
        <p:nvSpPr>
          <p:cNvPr id="47" name="PlaceHolder 3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48" name="PlaceHolder 4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</p:sldLayoutIdLst>
  <p:timing>
    <p:tnLst>
      <p:par>
        <p:cTn id="1" dur="indefinite" restart="never" nodeType="tmRoot"/>
      </p:par>
    </p:tnLst>
  </p:timing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18/10/relationships/comments" Target="../comments/modernComment_100_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4.xml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32.png"/><Relationship Id="rId3" Type="http://schemas.openxmlformats.org/officeDocument/2006/relationships/hyperlink" Target="https://ohwr.org/project/white-rabbit/-/wikis/WRCompanies" TargetMode="External"/><Relationship Id="rId7" Type="http://schemas.openxmlformats.org/officeDocument/2006/relationships/image" Target="../media/image26.png"/><Relationship Id="rId12" Type="http://schemas.openxmlformats.org/officeDocument/2006/relationships/image" Target="../media/image3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5.jpeg"/><Relationship Id="rId11" Type="http://schemas.openxmlformats.org/officeDocument/2006/relationships/image" Target="../media/image30.png"/><Relationship Id="rId5" Type="http://schemas.openxmlformats.org/officeDocument/2006/relationships/image" Target="../media/image24.jpe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g"/><Relationship Id="rId3" Type="http://schemas.openxmlformats.org/officeDocument/2006/relationships/hyperlink" Target="https://safran-navigation-timing.com/solution/white-rabbit-solutions" TargetMode="External"/><Relationship Id="rId7" Type="http://schemas.openxmlformats.org/officeDocument/2006/relationships/hyperlink" Target="http://www.gmv.com/" TargetMode="External"/><Relationship Id="rId2" Type="http://schemas.openxmlformats.org/officeDocument/2006/relationships/hyperlink" Target="http://www.synctechnology.cn/" TargetMode="External"/><Relationship Id="rId1" Type="http://schemas.openxmlformats.org/officeDocument/2006/relationships/slideLayout" Target="../slideLayouts/slideLayout25.xml"/><Relationship Id="rId6" Type="http://schemas.openxmlformats.org/officeDocument/2006/relationships/hyperlink" Target="http://www.opnt.nl/" TargetMode="External"/><Relationship Id="rId5" Type="http://schemas.openxmlformats.org/officeDocument/2006/relationships/hyperlink" Target="http://www.creotech.pl/news/white-rabbit" TargetMode="External"/><Relationship Id="rId4" Type="http://schemas.openxmlformats.org/officeDocument/2006/relationships/hyperlink" Target="https://cds.cern.ch/record/2893521?ln=en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ohwr.org/project/wr-switch-sw/-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6" Type="http://schemas.microsoft.com/office/2018/10/relationships/comments" Target="../comments/modernComment_10F_386C80C1.xml"/><Relationship Id="rId5" Type="http://schemas.openxmlformats.org/officeDocument/2006/relationships/image" Target="../media/image34.png"/><Relationship Id="rId4" Type="http://schemas.openxmlformats.org/officeDocument/2006/relationships/hyperlink" Target="https://ohwr.org/project/wr-switch-sw/-/wikis/home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ohwr.org/project/wr-calibration/-/wikis/home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5" Type="http://schemas.openxmlformats.org/officeDocument/2006/relationships/hyperlink" Target="https://ohwr.org/project/wr-switch-hw-v4/wikis" TargetMode="External"/><Relationship Id="rId4" Type="http://schemas.openxmlformats.org/officeDocument/2006/relationships/image" Target="../media/image3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3.xml"/><Relationship Id="rId4" Type="http://schemas.microsoft.com/office/2018/10/relationships/comments" Target="../comments/modernComment_109_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3.xml"/><Relationship Id="rId4" Type="http://schemas.microsoft.com/office/2018/10/relationships/comments" Target="../comments/modernComment_109_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3.xml"/><Relationship Id="rId4" Type="http://schemas.microsoft.com/office/2018/10/relationships/comments" Target="../comments/modernComment_109_0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jpeg"/><Relationship Id="rId13" Type="http://schemas.openxmlformats.org/officeDocument/2006/relationships/image" Target="../media/image59.png"/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12" Type="http://schemas.openxmlformats.org/officeDocument/2006/relationships/image" Target="../media/image58.png"/><Relationship Id="rId17" Type="http://schemas.openxmlformats.org/officeDocument/2006/relationships/image" Target="../media/image63.png"/><Relationship Id="rId2" Type="http://schemas.openxmlformats.org/officeDocument/2006/relationships/image" Target="../media/image48.png"/><Relationship Id="rId16" Type="http://schemas.openxmlformats.org/officeDocument/2006/relationships/image" Target="../media/image62.pn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52.JPG"/><Relationship Id="rId11" Type="http://schemas.openxmlformats.org/officeDocument/2006/relationships/image" Target="../media/image57.png"/><Relationship Id="rId5" Type="http://schemas.openxmlformats.org/officeDocument/2006/relationships/image" Target="../media/image51.JPG"/><Relationship Id="rId15" Type="http://schemas.openxmlformats.org/officeDocument/2006/relationships/image" Target="../media/image61.png"/><Relationship Id="rId10" Type="http://schemas.openxmlformats.org/officeDocument/2006/relationships/image" Target="../media/image56.png"/><Relationship Id="rId4" Type="http://schemas.openxmlformats.org/officeDocument/2006/relationships/image" Target="../media/image50.jpg"/><Relationship Id="rId9" Type="http://schemas.openxmlformats.org/officeDocument/2006/relationships/image" Target="../media/image55.png"/><Relationship Id="rId14" Type="http://schemas.openxmlformats.org/officeDocument/2006/relationships/image" Target="../media/image60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JPG"/><Relationship Id="rId3" Type="http://schemas.openxmlformats.org/officeDocument/2006/relationships/image" Target="../media/image64.jpeg"/><Relationship Id="rId7" Type="http://schemas.openxmlformats.org/officeDocument/2006/relationships/image" Target="../media/image67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51.JP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3.xml"/><Relationship Id="rId4" Type="http://schemas.microsoft.com/office/2018/10/relationships/comments" Target="../comments/modernComment_10D_2ED341B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2.jpe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rostokąt 5"/>
          <p:cNvSpPr/>
          <p:nvPr/>
        </p:nvSpPr>
        <p:spPr>
          <a:xfrm>
            <a:off x="-36360" y="1419480"/>
            <a:ext cx="9178920" cy="1438560"/>
          </a:xfrm>
          <a:prstGeom prst="rect">
            <a:avLst/>
          </a:prstGeom>
          <a:solidFill>
            <a:srgbClr val="0033A0"/>
          </a:solidFill>
          <a:ln>
            <a:solidFill>
              <a:srgbClr val="0033A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en-GB"/>
          </a:p>
        </p:txBody>
      </p:sp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685800" y="1597680"/>
            <a:ext cx="7770960" cy="1101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rmAutofit fontScale="90000"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4400" b="0" strike="noStrike" spc="-1" dirty="0">
                <a:solidFill>
                  <a:srgbClr val="FFFFFF"/>
                </a:solidFill>
                <a:latin typeface="Bookman Old Style"/>
              </a:rPr>
              <a:t>White Rabbit</a:t>
            </a:r>
            <a:r>
              <a:rPr sz="4400" dirty="0"/>
              <a:t/>
            </a:r>
            <a:br>
              <a:rPr sz="4400" dirty="0"/>
            </a:br>
            <a:r>
              <a:rPr lang="en-US" sz="4400" b="0" strike="noStrike" spc="-1" dirty="0">
                <a:solidFill>
                  <a:srgbClr val="FFFFFF"/>
                </a:solidFill>
                <a:latin typeface="Bookman Old Style"/>
              </a:rPr>
              <a:t>Status and plans</a:t>
            </a:r>
            <a:endParaRPr lang="en-US" sz="44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 type="subTitle"/>
          </p:nvPr>
        </p:nvSpPr>
        <p:spPr>
          <a:xfrm>
            <a:off x="5867280" y="3902310"/>
            <a:ext cx="3126960" cy="72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  <a:buNone/>
              <a:tabLst>
                <a:tab pos="0" algn="l"/>
              </a:tabLst>
            </a:pPr>
            <a:r>
              <a:rPr lang="en-US" sz="1600" b="1" strike="noStrike" spc="-1" dirty="0">
                <a:solidFill>
                  <a:srgbClr val="0033A0"/>
                </a:solidFill>
                <a:latin typeface="Gill Sans MT"/>
              </a:rPr>
              <a:t>Maciej Lipinski</a:t>
            </a:r>
            <a:endParaRPr lang="en-GB" sz="16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320"/>
              </a:spcBef>
              <a:buNone/>
              <a:tabLst>
                <a:tab pos="0" algn="l"/>
              </a:tabLst>
            </a:pPr>
            <a:r>
              <a:rPr lang="en-US" sz="1600" b="0" strike="noStrike" spc="-1" dirty="0">
                <a:solidFill>
                  <a:srgbClr val="0033A0"/>
                </a:solidFill>
                <a:latin typeface="Gill Sans MT"/>
              </a:rPr>
              <a:t>WR Collaboration / </a:t>
            </a:r>
            <a:r>
              <a:rPr lang="en-US" sz="1600" b="0" strike="noStrike" spc="-1" dirty="0" smtClean="0">
                <a:solidFill>
                  <a:srgbClr val="0033A0"/>
                </a:solidFill>
                <a:latin typeface="Gill Sans MT"/>
              </a:rPr>
              <a:t>CERN</a:t>
            </a:r>
            <a:endParaRPr lang="en-GB" sz="3200" b="0" strike="noStrike" spc="-1" dirty="0">
              <a:latin typeface="Arial"/>
            </a:endParaRPr>
          </a:p>
        </p:txBody>
      </p:sp>
      <p:pic>
        <p:nvPicPr>
          <p:cNvPr id="94" name="Obraz 4"/>
          <p:cNvPicPr/>
          <p:nvPr/>
        </p:nvPicPr>
        <p:blipFill>
          <a:blip r:embed="rId3"/>
          <a:srcRect l="3374"/>
          <a:stretch/>
        </p:blipFill>
        <p:spPr>
          <a:xfrm>
            <a:off x="662760" y="3576030"/>
            <a:ext cx="1526760" cy="1129320"/>
          </a:xfrm>
          <a:prstGeom prst="rect">
            <a:avLst/>
          </a:prstGeom>
          <a:ln w="0">
            <a:noFill/>
          </a:ln>
        </p:spPr>
      </p:pic>
      <p:sp>
        <p:nvSpPr>
          <p:cNvPr id="95" name="Prostokąt 1"/>
          <p:cNvSpPr/>
          <p:nvPr/>
        </p:nvSpPr>
        <p:spPr>
          <a:xfrm>
            <a:off x="3051198" y="3092957"/>
            <a:ext cx="2985539" cy="62179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  <a:buNone/>
              <a:tabLst>
                <a:tab pos="0" algn="l"/>
              </a:tabLst>
            </a:pPr>
            <a:r>
              <a:rPr lang="en-US" sz="1600" spc="-1" dirty="0" smtClean="0">
                <a:solidFill>
                  <a:srgbClr val="0033A0"/>
                </a:solidFill>
                <a:latin typeface="Gill Sans MT"/>
              </a:rPr>
              <a:t>17 October 2024</a:t>
            </a:r>
          </a:p>
          <a:p>
            <a:pPr algn="ctr">
              <a:lnSpc>
                <a:spcPct val="100000"/>
              </a:lnSpc>
              <a:spcBef>
                <a:spcPts val="320"/>
              </a:spcBef>
              <a:buNone/>
              <a:tabLst>
                <a:tab pos="0" algn="l"/>
              </a:tabLst>
            </a:pPr>
            <a:r>
              <a:rPr lang="en-US" sz="1600" b="0" strike="noStrike" spc="-1" dirty="0" smtClean="0">
                <a:solidFill>
                  <a:srgbClr val="0033A0"/>
                </a:solidFill>
                <a:latin typeface="Gill Sans MT"/>
              </a:rPr>
              <a:t>1</a:t>
            </a:r>
            <a:r>
              <a:rPr lang="en-US" sz="1600" b="0" strike="noStrike" spc="-1" baseline="30000" dirty="0" smtClean="0">
                <a:solidFill>
                  <a:srgbClr val="0033A0"/>
                </a:solidFill>
                <a:latin typeface="Gill Sans MT"/>
              </a:rPr>
              <a:t>st</a:t>
            </a:r>
            <a:r>
              <a:rPr lang="en-US" sz="1600" b="0" strike="noStrike" spc="-1" dirty="0" smtClean="0">
                <a:solidFill>
                  <a:srgbClr val="0033A0"/>
                </a:solidFill>
                <a:latin typeface="Gill Sans MT"/>
              </a:rPr>
              <a:t> SIG-TFN meeting,  Amsterdam</a:t>
            </a:r>
            <a:endParaRPr lang="en-GB" sz="1600" b="0" strike="noStrike" spc="-1" dirty="0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extLst mod="1">
    <p:ext uri="{6950BFC3-D8DA-4A85-94F7-54DA5524770B}">
      <p188:commentRel xmlns:p188="http://schemas.microsoft.com/office/powerpoint/2018/8/main" xmlns="" r:id="rId4"/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lose-up of a radio tower&#10;&#10;Description automatically generated">
            <a:extLst>
              <a:ext uri="{FF2B5EF4-FFF2-40B4-BE49-F238E27FC236}">
                <a16:creationId xmlns:a16="http://schemas.microsoft.com/office/drawing/2014/main" xmlns="" id="{BE393711-F60A-7E21-CC49-E35EC482729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97" b="7742"/>
          <a:stretch/>
        </p:blipFill>
        <p:spPr>
          <a:xfrm>
            <a:off x="0" y="0"/>
            <a:ext cx="9144000" cy="4819643"/>
          </a:xfrm>
          <a:prstGeom prst="rect">
            <a:avLst/>
          </a:prstGeom>
        </p:spPr>
      </p:pic>
      <p:pic>
        <p:nvPicPr>
          <p:cNvPr id="5" name="Picture 4" descr="A person standing on a stage&#10;&#10;Description automatically generated">
            <a:extLst>
              <a:ext uri="{FF2B5EF4-FFF2-40B4-BE49-F238E27FC236}">
                <a16:creationId xmlns:a16="http://schemas.microsoft.com/office/drawing/2014/main" xmlns="" id="{45B1BDC4-94D0-F125-A1EC-16FC9535DBD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411" t="7754" r="52469" b="3217"/>
          <a:stretch/>
        </p:blipFill>
        <p:spPr>
          <a:xfrm>
            <a:off x="685800" y="438150"/>
            <a:ext cx="3268579" cy="293264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C3E35659-0C33-21F6-19F7-E2418C0029BD}"/>
              </a:ext>
            </a:extLst>
          </p:cNvPr>
          <p:cNvSpPr txBox="1"/>
          <p:nvPr/>
        </p:nvSpPr>
        <p:spPr>
          <a:xfrm>
            <a:off x="609600" y="3485776"/>
            <a:ext cx="3200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Towards Carrier Grade </a:t>
            </a:r>
          </a:p>
          <a:p>
            <a:pPr algn="ctr"/>
            <a:r>
              <a:rPr lang="en-GB" dirty="0"/>
              <a:t>White Rabbit</a:t>
            </a:r>
          </a:p>
          <a:p>
            <a:pPr algn="ctr"/>
            <a:r>
              <a:rPr lang="en-GB" sz="1100" dirty="0"/>
              <a:t>Marek </a:t>
            </a:r>
            <a:r>
              <a:rPr lang="en-GB" sz="1100" dirty="0" err="1"/>
              <a:t>Brawanski</a:t>
            </a:r>
            <a:r>
              <a:rPr lang="en-GB" sz="1100" dirty="0"/>
              <a:t>, Orange</a:t>
            </a:r>
          </a:p>
          <a:p>
            <a:pPr algn="ctr"/>
            <a:endParaRPr lang="en-GB" sz="1100" dirty="0"/>
          </a:p>
          <a:p>
            <a:pPr algn="ctr"/>
            <a:r>
              <a:rPr lang="en-GB" sz="1100" dirty="0"/>
              <a:t>www.white-rabbit.tech/13th_WR_workshop</a:t>
            </a:r>
          </a:p>
          <a:p>
            <a:pPr algn="ctr"/>
            <a:endParaRPr lang="en-GB" sz="1100" dirty="0"/>
          </a:p>
        </p:txBody>
      </p:sp>
      <p:sp>
        <p:nvSpPr>
          <p:cNvPr id="6" name="PlaceHolder 3"/>
          <p:cNvSpPr>
            <a:spLocks noGrp="1"/>
          </p:cNvSpPr>
          <p:nvPr>
            <p:ph type="sldNum" idx="4294967295"/>
          </p:nvPr>
        </p:nvSpPr>
        <p:spPr>
          <a:xfrm>
            <a:off x="0" y="4825800"/>
            <a:ext cx="9143280" cy="272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algn="ctr">
              <a:lnSpc>
                <a:spcPct val="100000"/>
              </a:lnSpc>
              <a:buNone/>
              <a:tabLst>
                <a:tab pos="0" algn="l"/>
              </a:tabLst>
              <a:def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defRPr>
            </a:lvl1pPr>
          </a:lstStyle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dirty="0"/>
              <a:t>6</a:t>
            </a:r>
            <a:r>
              <a:rPr lang="en-US" sz="1050" b="0" strike="noStrike" spc="-1" dirty="0" smtClean="0">
                <a:solidFill>
                  <a:srgbClr val="FFFFFF"/>
                </a:solidFill>
                <a:latin typeface="Gill Sans MT"/>
                <a:ea typeface="DejaVu Sans"/>
              </a:rPr>
              <a:t> </a:t>
            </a:r>
            <a:r>
              <a:rPr lang="en-US" sz="1050" b="0" strike="noStrike" spc="-1" dirty="0">
                <a:solidFill>
                  <a:srgbClr val="FFFFFF"/>
                </a:solidFill>
                <a:latin typeface="Gill Sans MT"/>
                <a:ea typeface="DejaVu Sans"/>
              </a:rPr>
              <a:t>/ </a:t>
            </a:r>
            <a:r>
              <a:rPr lang="en-US" sz="1050" b="0" strike="noStrike" spc="-1" dirty="0" smtClean="0">
                <a:solidFill>
                  <a:srgbClr val="FFFFFF"/>
                </a:solidFill>
                <a:latin typeface="Gill Sans MT"/>
                <a:ea typeface="DejaVu Sans"/>
              </a:rPr>
              <a:t>18</a:t>
            </a:r>
            <a:endParaRPr lang="en-GB" sz="1050" b="0" strike="noStrike" spc="-1" dirty="0">
              <a:latin typeface="Times New Roman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ftr" idx="4294967295"/>
          </p:nvPr>
        </p:nvSpPr>
        <p:spPr>
          <a:xfrm>
            <a:off x="609480" y="4825800"/>
            <a:ext cx="3490560" cy="272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defRPr>
            </a:lvl1pPr>
          </a:lstStyle>
          <a:p>
            <a:r>
              <a:rPr lang="en-US" dirty="0"/>
              <a:t>White Rabbit – status and plans</a:t>
            </a:r>
            <a:endParaRPr lang="en-GB" sz="105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87436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map of a white network&#10;&#10;Description automatically generated">
            <a:extLst>
              <a:ext uri="{FF2B5EF4-FFF2-40B4-BE49-F238E27FC236}">
                <a16:creationId xmlns:a16="http://schemas.microsoft.com/office/drawing/2014/main" xmlns="" id="{DF44F21E-F231-F96E-24AA-91144F33491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803264"/>
            <a:ext cx="3740659" cy="1768486"/>
          </a:xfrm>
          <a:prstGeom prst="rect">
            <a:avLst/>
          </a:prstGeom>
        </p:spPr>
      </p:pic>
      <p:pic>
        <p:nvPicPr>
          <p:cNvPr id="5" name="Picture 4" descr="A map of italy with blue circles&#10;&#10;Description automatically generated">
            <a:extLst>
              <a:ext uri="{FF2B5EF4-FFF2-40B4-BE49-F238E27FC236}">
                <a16:creationId xmlns:a16="http://schemas.microsoft.com/office/drawing/2014/main" xmlns="" id="{72B25215-C1F0-39BD-E450-1A46265494F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8646" y="895351"/>
            <a:ext cx="2324692" cy="18288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7494A6FA-2047-1A13-C099-CC50373C6793}"/>
              </a:ext>
            </a:extLst>
          </p:cNvPr>
          <p:cNvSpPr txBox="1"/>
          <p:nvPr/>
        </p:nvSpPr>
        <p:spPr>
          <a:xfrm>
            <a:off x="4319868" y="1668087"/>
            <a:ext cx="2284127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dirty="0"/>
              <a:t>Presently, we implemented the coherent frequency transfer on all the </a:t>
            </a:r>
            <a:r>
              <a:rPr lang="en-GB" sz="800" b="1" dirty="0">
                <a:highlight>
                  <a:srgbClr val="FFFF00"/>
                </a:highlight>
              </a:rPr>
              <a:t>1830 km</a:t>
            </a:r>
            <a:r>
              <a:rPr lang="en-GB" sz="800" dirty="0"/>
              <a:t>, and </a:t>
            </a:r>
            <a:r>
              <a:rPr lang="en-GB" sz="800" b="1" dirty="0"/>
              <a:t>we are upgrading the optical infrastructure to embed the White Rabbit PTP on all the backbone</a:t>
            </a:r>
            <a:r>
              <a:rPr lang="en-GB" sz="800" dirty="0"/>
              <a:t>, too.</a:t>
            </a:r>
          </a:p>
          <a:p>
            <a:r>
              <a:rPr lang="en-GB" sz="800" dirty="0"/>
              <a:t>A WR-PTP implementation is already operational on a separate fibre from Torino to Milano.</a:t>
            </a:r>
          </a:p>
        </p:txBody>
      </p:sp>
      <p:pic>
        <p:nvPicPr>
          <p:cNvPr id="7" name="Picture 6" descr="A close-up of a list of medical information&#10;&#10;Description automatically generated">
            <a:extLst>
              <a:ext uri="{FF2B5EF4-FFF2-40B4-BE49-F238E27FC236}">
                <a16:creationId xmlns:a16="http://schemas.microsoft.com/office/drawing/2014/main" xmlns="" id="{1626EAAF-DC16-6089-6BAA-0C2B44BF725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2706" y="753121"/>
            <a:ext cx="2235940" cy="91496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15D54869-83EA-9B34-E904-9612D9287E7A}"/>
              </a:ext>
            </a:extLst>
          </p:cNvPr>
          <p:cNvSpPr txBox="1"/>
          <p:nvPr/>
        </p:nvSpPr>
        <p:spPr>
          <a:xfrm>
            <a:off x="230304" y="2863664"/>
            <a:ext cx="371944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b="1" i="0" u="none" strike="noStrike" dirty="0" err="1">
                <a:solidFill>
                  <a:srgbClr val="333333"/>
                </a:solidFill>
                <a:effectLst/>
                <a:latin typeface="Roboto Bold"/>
              </a:rPr>
              <a:t>Netnod’s</a:t>
            </a:r>
            <a:r>
              <a:rPr lang="en-GB" b="1" i="0" u="none" strike="noStrike" dirty="0">
                <a:solidFill>
                  <a:srgbClr val="333333"/>
                </a:solidFill>
                <a:effectLst/>
                <a:latin typeface="Roboto Bold"/>
              </a:rPr>
              <a:t> White Rabbit implementation achieves sub-nanosecond accuracy in live Swedish network</a:t>
            </a:r>
          </a:p>
        </p:txBody>
      </p:sp>
      <p:pic>
        <p:nvPicPr>
          <p:cNvPr id="9" name="Picture 8" descr="A black and white logo&#10;&#10;Description automatically generated">
            <a:extLst>
              <a:ext uri="{FF2B5EF4-FFF2-40B4-BE49-F238E27FC236}">
                <a16:creationId xmlns:a16="http://schemas.microsoft.com/office/drawing/2014/main" xmlns="" id="{8D25D7E1-0C5F-4F08-800A-3F1D0775E87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699" y="3070286"/>
            <a:ext cx="1703004" cy="110500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DCBC481D-1001-FB1E-0396-0C21286DA6C9}"/>
              </a:ext>
            </a:extLst>
          </p:cNvPr>
          <p:cNvSpPr txBox="1"/>
          <p:nvPr/>
        </p:nvSpPr>
        <p:spPr>
          <a:xfrm>
            <a:off x="6858000" y="4070551"/>
            <a:ext cx="2324693" cy="5770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dirty="0"/>
              <a:t>https://www.slideshare.net/slideshow/surf-hoe-laat-is-het-sander-klemann-nwd23/258638391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1B2C656F-E3F3-CC92-358B-2B1F8EB64ED1}"/>
              </a:ext>
            </a:extLst>
          </p:cNvPr>
          <p:cNvSpPr txBox="1"/>
          <p:nvPr/>
        </p:nvSpPr>
        <p:spPr>
          <a:xfrm>
            <a:off x="230304" y="3977700"/>
            <a:ext cx="3333836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/>
              <a:t>https://www.netnod.se/time-and-frequency/netnods-white-rabbit-implementation-achieves-sub-nanosecond-accuracy-in-live-swedish-network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407F583F-1654-E32A-12C5-CE00220EA76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39384" y="3132059"/>
            <a:ext cx="2819400" cy="116677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18A0CB7C-BBB8-25D6-DBD9-E86652D8F899}"/>
              </a:ext>
            </a:extLst>
          </p:cNvPr>
          <p:cNvSpPr txBox="1"/>
          <p:nvPr/>
        </p:nvSpPr>
        <p:spPr>
          <a:xfrm>
            <a:off x="3643428" y="4254699"/>
            <a:ext cx="3333836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/>
              <a:t>https://events.geant.org/event/1581/sessions/770/attachments/940/1400/Cntr_wide_WR.pdf</a:t>
            </a:r>
          </a:p>
        </p:txBody>
      </p:sp>
      <p:sp>
        <p:nvSpPr>
          <p:cNvPr id="16" name="PlaceHolder 1"/>
          <p:cNvSpPr txBox="1">
            <a:spLocks/>
          </p:cNvSpPr>
          <p:nvPr/>
        </p:nvSpPr>
        <p:spPr>
          <a:xfrm>
            <a:off x="0" y="0"/>
            <a:ext cx="9142560" cy="711720"/>
          </a:xfrm>
          <a:prstGeom prst="rect">
            <a:avLst/>
          </a:prstGeom>
          <a:noFill/>
          <a:ln w="0"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86FB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-US" sz="2000" spc="-1" dirty="0" smtClean="0">
                <a:solidFill>
                  <a:srgbClr val="0033A0"/>
                </a:solidFill>
                <a:latin typeface="Bookman Old Style"/>
              </a:rPr>
              <a:t>Long distance WR examples</a:t>
            </a:r>
            <a:endParaRPr lang="en-US" sz="2000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 type="sldNum" idx="4294967295"/>
          </p:nvPr>
        </p:nvSpPr>
        <p:spPr>
          <a:xfrm>
            <a:off x="0" y="4825800"/>
            <a:ext cx="9143280" cy="272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algn="ctr">
              <a:lnSpc>
                <a:spcPct val="100000"/>
              </a:lnSpc>
              <a:buNone/>
              <a:tabLst>
                <a:tab pos="0" algn="l"/>
              </a:tabLst>
              <a:def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defRPr>
            </a:lvl1pPr>
          </a:lstStyle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dirty="0"/>
              <a:t>6</a:t>
            </a:r>
            <a:r>
              <a:rPr lang="en-US" sz="1050" b="0" strike="noStrike" spc="-1" dirty="0" smtClean="0">
                <a:solidFill>
                  <a:srgbClr val="FFFFFF"/>
                </a:solidFill>
                <a:latin typeface="Gill Sans MT"/>
                <a:ea typeface="DejaVu Sans"/>
              </a:rPr>
              <a:t> </a:t>
            </a:r>
            <a:r>
              <a:rPr lang="en-US" sz="1050" b="0" strike="noStrike" spc="-1" dirty="0">
                <a:solidFill>
                  <a:srgbClr val="FFFFFF"/>
                </a:solidFill>
                <a:latin typeface="Gill Sans MT"/>
                <a:ea typeface="DejaVu Sans"/>
              </a:rPr>
              <a:t>/ </a:t>
            </a:r>
            <a:r>
              <a:rPr lang="en-US" sz="1050" b="0" strike="noStrike" spc="-1" dirty="0" smtClean="0">
                <a:solidFill>
                  <a:srgbClr val="FFFFFF"/>
                </a:solidFill>
                <a:latin typeface="Gill Sans MT"/>
                <a:ea typeface="DejaVu Sans"/>
              </a:rPr>
              <a:t>18</a:t>
            </a:r>
            <a:endParaRPr lang="en-GB" sz="1050" b="0" strike="noStrike" spc="-1" dirty="0">
              <a:latin typeface="Times New Roman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ftr" idx="4294967295"/>
          </p:nvPr>
        </p:nvSpPr>
        <p:spPr>
          <a:xfrm>
            <a:off x="609480" y="4825800"/>
            <a:ext cx="3490560" cy="272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defRPr>
            </a:lvl1pPr>
          </a:lstStyle>
          <a:p>
            <a:r>
              <a:rPr lang="en-US" dirty="0"/>
              <a:t>White Rabbit – status and plans</a:t>
            </a:r>
            <a:endParaRPr lang="en-GB" sz="105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76043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 idx="4294967295"/>
          </p:nvPr>
        </p:nvSpPr>
        <p:spPr>
          <a:xfrm>
            <a:off x="-152400" y="2190750"/>
            <a:ext cx="9142560" cy="711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0033A0"/>
                </a:solidFill>
                <a:latin typeface="Bookman Old Style"/>
              </a:rPr>
              <a:t>White Rabbit devices</a:t>
            </a:r>
            <a:endParaRPr lang="en-US" sz="20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 type="ftr" idx="4294967295"/>
          </p:nvPr>
        </p:nvSpPr>
        <p:spPr>
          <a:xfrm>
            <a:off x="609480" y="4825800"/>
            <a:ext cx="3490560" cy="272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defRPr>
            </a:lvl1pPr>
          </a:lstStyle>
          <a:p>
            <a:r>
              <a:rPr lang="en-US" dirty="0"/>
              <a:t>White Rabbit – status and plans</a:t>
            </a:r>
            <a:endParaRPr lang="en-GB" sz="800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52405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pole tekstowe 181"/>
          <p:cNvSpPr/>
          <p:nvPr/>
        </p:nvSpPr>
        <p:spPr>
          <a:xfrm>
            <a:off x="316440" y="971640"/>
            <a:ext cx="4150921" cy="378419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marL="285840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6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WR Switch (</a:t>
            </a:r>
            <a:r>
              <a:rPr lang="en-US" sz="1600" b="0" strike="noStrike" spc="-1" dirty="0" smtClean="0">
                <a:solidFill>
                  <a:srgbClr val="1D438F"/>
                </a:solidFill>
                <a:latin typeface="Arial"/>
                <a:ea typeface="DejaVu Sans"/>
              </a:rPr>
              <a:t>open-source</a:t>
            </a:r>
            <a:r>
              <a:rPr lang="en-US" sz="16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)</a:t>
            </a:r>
            <a:endParaRPr lang="en-GB" sz="1600" b="0" strike="noStrike" spc="-1" dirty="0">
              <a:latin typeface="Arial"/>
            </a:endParaRPr>
          </a:p>
          <a:p>
            <a:pPr marL="743040" lvl="1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6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HW v3 – current</a:t>
            </a:r>
            <a:endParaRPr lang="en-GB" sz="1600" b="0" strike="noStrike" spc="-1" dirty="0">
              <a:latin typeface="Arial"/>
            </a:endParaRPr>
          </a:p>
          <a:p>
            <a:pPr marL="743040" lvl="1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6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HW v4 – future</a:t>
            </a:r>
            <a:endParaRPr lang="en-GB" sz="1600" b="0" strike="noStrike" spc="-1" dirty="0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lang="en-GB" sz="1600" b="0" strike="noStrike" spc="-1" dirty="0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6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WR Node</a:t>
            </a:r>
            <a:endParaRPr lang="en-GB" sz="1600" b="0" strike="noStrike" spc="-1" dirty="0">
              <a:latin typeface="Arial"/>
            </a:endParaRPr>
          </a:p>
          <a:p>
            <a:pPr marL="743040" lvl="1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6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Open source</a:t>
            </a:r>
            <a:endParaRPr lang="en-GB" sz="1600" b="0" strike="noStrike" spc="-1" dirty="0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lang="en-GB" sz="1600" b="0" strike="noStrike" spc="-1" dirty="0">
              <a:latin typeface="Arial"/>
            </a:endParaRPr>
          </a:p>
          <a:p>
            <a:pPr marL="743040" lvl="1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6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Proprietary</a:t>
            </a:r>
            <a:endParaRPr lang="en-GB" sz="1600" b="0" strike="noStrike" spc="-1" dirty="0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lang="en-GB" sz="1600" b="0" strike="noStrike" spc="-1" dirty="0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lang="en-GB" sz="1600" b="0" strike="noStrike" spc="-1" dirty="0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lang="en-GB" sz="1600" b="0" strike="noStrike" spc="-1" dirty="0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lang="en-GB" sz="1600" b="0" strike="noStrike" spc="-1" dirty="0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en-US" sz="12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List of WR devices:</a:t>
            </a:r>
            <a:r>
              <a:rPr sz="1600" dirty="0"/>
              <a:t/>
            </a:r>
            <a:br>
              <a:rPr sz="1600" dirty="0"/>
            </a:br>
            <a:r>
              <a:rPr lang="en-US" sz="1200" b="0" u="sng" strike="noStrike" spc="-1" dirty="0">
                <a:solidFill>
                  <a:srgbClr val="0000FF"/>
                </a:solidFill>
                <a:uFillTx/>
                <a:latin typeface="Arial"/>
                <a:ea typeface="DejaVu Sans"/>
                <a:hlinkClick r:id="rId3"/>
              </a:rPr>
              <a:t>https://ohwr.org/project/white-rabbit/-/wikis/WRCompanies</a:t>
            </a:r>
            <a:r>
              <a:rPr lang="en-US" sz="12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 </a:t>
            </a:r>
            <a:endParaRPr lang="en-GB" sz="1200" b="0" strike="noStrike" spc="-1" dirty="0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lang="en-GB" sz="1200" b="0" strike="noStrike" spc="-1" dirty="0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en-US" sz="12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                  </a:t>
            </a:r>
            <a:endParaRPr lang="en-GB" sz="1200" b="0" strike="noStrike" spc="-1" dirty="0">
              <a:latin typeface="Arial"/>
            </a:endParaRPr>
          </a:p>
        </p:txBody>
      </p:sp>
      <p:pic>
        <p:nvPicPr>
          <p:cNvPr id="310" name="Obraz 6"/>
          <p:cNvPicPr/>
          <p:nvPr/>
        </p:nvPicPr>
        <p:blipFill>
          <a:blip r:embed="rId4"/>
          <a:stretch/>
        </p:blipFill>
        <p:spPr>
          <a:xfrm>
            <a:off x="3058560" y="2761200"/>
            <a:ext cx="1711080" cy="962640"/>
          </a:xfrm>
          <a:prstGeom prst="rect">
            <a:avLst/>
          </a:prstGeom>
          <a:ln w="0">
            <a:noFill/>
          </a:ln>
        </p:spPr>
      </p:pic>
      <p:pic>
        <p:nvPicPr>
          <p:cNvPr id="311" name="Obraz 5"/>
          <p:cNvPicPr/>
          <p:nvPr/>
        </p:nvPicPr>
        <p:blipFill>
          <a:blip r:embed="rId5"/>
          <a:stretch/>
        </p:blipFill>
        <p:spPr>
          <a:xfrm>
            <a:off x="4952880" y="666720"/>
            <a:ext cx="4120920" cy="4079880"/>
          </a:xfrm>
          <a:prstGeom prst="rect">
            <a:avLst/>
          </a:prstGeom>
          <a:ln w="0">
            <a:noFill/>
          </a:ln>
        </p:spPr>
      </p:pic>
      <p:sp>
        <p:nvSpPr>
          <p:cNvPr id="312" name="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2560" cy="711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0033A0"/>
                </a:solidFill>
                <a:latin typeface="Bookman Old Style"/>
              </a:rPr>
              <a:t>White Rabbit Devices</a:t>
            </a:r>
            <a:endParaRPr lang="en-US" sz="20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3" name="PlaceHolder 2"/>
          <p:cNvSpPr>
            <a:spLocks noGrp="1"/>
          </p:cNvSpPr>
          <p:nvPr>
            <p:ph type="ftr" idx="21"/>
          </p:nvPr>
        </p:nvSpPr>
        <p:spPr>
          <a:xfrm>
            <a:off x="609480" y="4825800"/>
            <a:ext cx="3490560" cy="272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defRPr>
            </a:lvl1pPr>
          </a:lstStyle>
          <a:p>
            <a:r>
              <a:rPr lang="en-US" dirty="0"/>
              <a:t>White Rabbit – status and plans</a:t>
            </a:r>
            <a:endParaRPr lang="en-GB" sz="800" dirty="0">
              <a:latin typeface="Times New Roman"/>
            </a:endParaRPr>
          </a:p>
        </p:txBody>
      </p:sp>
      <p:sp>
        <p:nvSpPr>
          <p:cNvPr id="314" name="PlaceHolder 3"/>
          <p:cNvSpPr>
            <a:spLocks noGrp="1"/>
          </p:cNvSpPr>
          <p:nvPr>
            <p:ph type="sldNum" idx="22"/>
          </p:nvPr>
        </p:nvSpPr>
        <p:spPr>
          <a:xfrm>
            <a:off x="0" y="4825800"/>
            <a:ext cx="9143280" cy="272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algn="ctr">
              <a:lnSpc>
                <a:spcPct val="100000"/>
              </a:lnSpc>
              <a:buNone/>
              <a:tabLst>
                <a:tab pos="0" algn="l"/>
              </a:tabLst>
              <a:def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defRPr>
            </a:lvl1pPr>
          </a:lstStyle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dirty="0"/>
              <a:t>7</a:t>
            </a:r>
            <a:r>
              <a:rPr lang="en-US" sz="1050" b="0" strike="noStrike" spc="-1" dirty="0" smtClean="0">
                <a:solidFill>
                  <a:srgbClr val="FFFFFF"/>
                </a:solidFill>
                <a:latin typeface="Gill Sans MT"/>
                <a:ea typeface="DejaVu Sans"/>
              </a:rPr>
              <a:t> </a:t>
            </a:r>
            <a:r>
              <a:rPr lang="en-US" sz="1050" b="0" strike="noStrike" spc="-1" dirty="0">
                <a:solidFill>
                  <a:srgbClr val="FFFFFF"/>
                </a:solidFill>
                <a:latin typeface="Gill Sans MT"/>
                <a:ea typeface="DejaVu Sans"/>
              </a:rPr>
              <a:t>/ </a:t>
            </a:r>
            <a:r>
              <a:rPr lang="en-US" sz="1050" b="0" strike="noStrike" spc="-1" dirty="0" smtClean="0">
                <a:solidFill>
                  <a:srgbClr val="FFFFFF"/>
                </a:solidFill>
                <a:latin typeface="Gill Sans MT"/>
                <a:ea typeface="DejaVu Sans"/>
              </a:rPr>
              <a:t>18</a:t>
            </a:r>
            <a:endParaRPr lang="en-GB" sz="1050" b="0" strike="noStrike" spc="-1" dirty="0">
              <a:latin typeface="Times New Roman"/>
            </a:endParaRPr>
          </a:p>
        </p:txBody>
      </p:sp>
      <p:pic>
        <p:nvPicPr>
          <p:cNvPr id="315" name="Obraz 180"/>
          <p:cNvPicPr/>
          <p:nvPr/>
        </p:nvPicPr>
        <p:blipFill>
          <a:blip r:embed="rId6"/>
          <a:stretch/>
        </p:blipFill>
        <p:spPr>
          <a:xfrm>
            <a:off x="3095280" y="1020240"/>
            <a:ext cx="1247760" cy="511920"/>
          </a:xfrm>
          <a:prstGeom prst="rect">
            <a:avLst/>
          </a:prstGeom>
          <a:ln w="0">
            <a:noFill/>
          </a:ln>
        </p:spPr>
      </p:pic>
      <p:grpSp>
        <p:nvGrpSpPr>
          <p:cNvPr id="316" name="Grupa 2"/>
          <p:cNvGrpSpPr/>
          <p:nvPr/>
        </p:nvGrpSpPr>
        <p:grpSpPr>
          <a:xfrm>
            <a:off x="2568600" y="2218680"/>
            <a:ext cx="2628720" cy="467640"/>
            <a:chOff x="2568600" y="2218680"/>
            <a:chExt cx="2628720" cy="467640"/>
          </a:xfrm>
        </p:grpSpPr>
        <p:pic>
          <p:nvPicPr>
            <p:cNvPr id="317" name="Obraz 10"/>
            <p:cNvPicPr/>
            <p:nvPr/>
          </p:nvPicPr>
          <p:blipFill>
            <a:blip r:embed="rId7"/>
            <a:srcRect l="36340" t="12255"/>
            <a:stretch/>
          </p:blipFill>
          <p:spPr>
            <a:xfrm>
              <a:off x="2568600" y="2218680"/>
              <a:ext cx="706680" cy="46764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318" name="Obraz 11"/>
            <p:cNvPicPr/>
            <p:nvPr/>
          </p:nvPicPr>
          <p:blipFill>
            <a:blip r:embed="rId8"/>
            <a:stretch/>
          </p:blipFill>
          <p:spPr>
            <a:xfrm>
              <a:off x="3249000" y="2242080"/>
              <a:ext cx="539640" cy="42084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319" name="Obraz 14"/>
            <p:cNvPicPr/>
            <p:nvPr/>
          </p:nvPicPr>
          <p:blipFill>
            <a:blip r:embed="rId9"/>
            <a:stretch/>
          </p:blipFill>
          <p:spPr>
            <a:xfrm>
              <a:off x="3865680" y="2229480"/>
              <a:ext cx="304200" cy="44604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320" name="Obraz 21"/>
            <p:cNvPicPr/>
            <p:nvPr/>
          </p:nvPicPr>
          <p:blipFill>
            <a:blip r:embed="rId10"/>
            <a:stretch/>
          </p:blipFill>
          <p:spPr>
            <a:xfrm>
              <a:off x="4207320" y="2246040"/>
              <a:ext cx="990000" cy="412920"/>
            </a:xfrm>
            <a:prstGeom prst="rect">
              <a:avLst/>
            </a:prstGeom>
            <a:ln w="0">
              <a:noFill/>
            </a:ln>
          </p:spPr>
        </p:pic>
      </p:grpSp>
      <p:pic>
        <p:nvPicPr>
          <p:cNvPr id="321" name="Obraz 27"/>
          <p:cNvPicPr/>
          <p:nvPr/>
        </p:nvPicPr>
        <p:blipFill>
          <a:blip r:embed="rId11"/>
          <a:srcRect l="3461" t="41384" r="9109" b="14182"/>
          <a:stretch/>
        </p:blipFill>
        <p:spPr>
          <a:xfrm>
            <a:off x="3177000" y="1636200"/>
            <a:ext cx="1411920" cy="330840"/>
          </a:xfrm>
          <a:prstGeom prst="rect">
            <a:avLst/>
          </a:prstGeom>
          <a:ln w="0">
            <a:noFill/>
          </a:ln>
        </p:spPr>
      </p:pic>
      <p:pic>
        <p:nvPicPr>
          <p:cNvPr id="322" name="Obraz 3"/>
          <p:cNvPicPr/>
          <p:nvPr/>
        </p:nvPicPr>
        <p:blipFill>
          <a:blip r:embed="rId12"/>
          <a:stretch/>
        </p:blipFill>
        <p:spPr>
          <a:xfrm>
            <a:off x="3308760" y="2391120"/>
            <a:ext cx="1611720" cy="1006920"/>
          </a:xfrm>
          <a:prstGeom prst="rect">
            <a:avLst/>
          </a:prstGeom>
          <a:ln w="0">
            <a:noFill/>
          </a:ln>
        </p:spPr>
      </p:pic>
      <p:pic>
        <p:nvPicPr>
          <p:cNvPr id="323" name="Obraz 4"/>
          <p:cNvPicPr/>
          <p:nvPr/>
        </p:nvPicPr>
        <p:blipFill>
          <a:blip r:embed="rId13"/>
          <a:stretch/>
        </p:blipFill>
        <p:spPr>
          <a:xfrm>
            <a:off x="2671200" y="2687040"/>
            <a:ext cx="577080" cy="441360"/>
          </a:xfrm>
          <a:prstGeom prst="rect">
            <a:avLst/>
          </a:prstGeom>
          <a:ln w="0">
            <a:noFill/>
          </a:ln>
        </p:spPr>
      </p:pic>
      <p:sp>
        <p:nvSpPr>
          <p:cNvPr id="324" name="pole tekstowe 7"/>
          <p:cNvSpPr/>
          <p:nvPr/>
        </p:nvSpPr>
        <p:spPr>
          <a:xfrm>
            <a:off x="3312360" y="3072240"/>
            <a:ext cx="1060200" cy="249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050" b="0" strike="noStrike" spc="-1">
                <a:solidFill>
                  <a:srgbClr val="000000"/>
                </a:solidFill>
                <a:latin typeface="Arial"/>
                <a:ea typeface="DejaVu Sans"/>
              </a:rPr>
              <a:t>* Timing fanout</a:t>
            </a:r>
            <a:endParaRPr lang="en-GB" sz="105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1C9105C0-36B1-3448-11E9-F31009DC7D04}"/>
              </a:ext>
            </a:extLst>
          </p:cNvPr>
          <p:cNvSpPr txBox="1"/>
          <p:nvPr/>
        </p:nvSpPr>
        <p:spPr>
          <a:xfrm>
            <a:off x="666492" y="1875902"/>
            <a:ext cx="220867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>
              <a:defRPr/>
            </a:pPr>
            <a:r>
              <a:rPr lang="en-GB" sz="1400" spc="-1" dirty="0" smtClean="0">
                <a:solidFill>
                  <a:srgbClr val="1D438F"/>
                </a:solidFill>
                <a:latin typeface="Arial"/>
                <a:ea typeface="DejaVu Sans"/>
                <a:hlinkClick r:id="rId2"/>
              </a:rPr>
              <a:t>www.synctechnology.cn</a:t>
            </a:r>
            <a:r>
              <a:rPr lang="en-GB" sz="1400" spc="-1" dirty="0" smtClean="0">
                <a:solidFill>
                  <a:srgbClr val="1D438F"/>
                </a:solidFill>
                <a:latin typeface="Arial"/>
                <a:ea typeface="DejaVu Sans"/>
              </a:rPr>
              <a:t> </a:t>
            </a:r>
            <a:endParaRPr lang="en-GB" sz="1400" spc="-1" dirty="0">
              <a:solidFill>
                <a:srgbClr val="1D438F"/>
              </a:solidFill>
              <a:latin typeface="Arial"/>
              <a:ea typeface="DejaVu San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0BEBA5DB-15C9-AAB5-733E-C5E74F69043F}"/>
              </a:ext>
            </a:extLst>
          </p:cNvPr>
          <p:cNvSpPr txBox="1"/>
          <p:nvPr/>
        </p:nvSpPr>
        <p:spPr>
          <a:xfrm>
            <a:off x="666492" y="1023406"/>
            <a:ext cx="352642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175" lvl="1">
              <a:buClr>
                <a:srgbClr val="1D438F"/>
              </a:buClr>
              <a:defRPr/>
            </a:pPr>
            <a:r>
              <a:rPr lang="en-GB" sz="1400" spc="-1" dirty="0" smtClean="0">
                <a:solidFill>
                  <a:srgbClr val="1D438F"/>
                </a:solidFill>
                <a:latin typeface="Arial"/>
                <a:ea typeface="DejaVu Sans"/>
                <a:hlinkClick r:id="rId3"/>
              </a:rPr>
              <a:t>www.safran-navigation-timing.com/solution/white-rabbit-solutions</a:t>
            </a:r>
            <a:r>
              <a:rPr lang="en-GB" sz="1400" spc="-1" dirty="0" smtClean="0">
                <a:solidFill>
                  <a:srgbClr val="1D438F"/>
                </a:solidFill>
                <a:latin typeface="Arial"/>
                <a:ea typeface="DejaVu Sans"/>
              </a:rPr>
              <a:t> </a:t>
            </a:r>
            <a:endParaRPr lang="en-GB" sz="1400" spc="-1" dirty="0">
              <a:solidFill>
                <a:srgbClr val="1D438F"/>
              </a:solidFill>
              <a:latin typeface="Arial"/>
              <a:ea typeface="DejaVu San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A87F129F-B879-B652-7E8B-265622CE76EF}"/>
              </a:ext>
            </a:extLst>
          </p:cNvPr>
          <p:cNvSpPr txBox="1"/>
          <p:nvPr/>
        </p:nvSpPr>
        <p:spPr>
          <a:xfrm>
            <a:off x="2023895" y="4273719"/>
            <a:ext cx="231071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defRPr/>
            </a:pPr>
            <a:r>
              <a:rPr lang="en-GB" sz="900" spc="-1" dirty="0">
                <a:solidFill>
                  <a:srgbClr val="1D438F"/>
                </a:solidFill>
                <a:latin typeface="Arial"/>
                <a:ea typeface="DejaVu Sans"/>
              </a:rPr>
              <a:t>See talk at the WR Workshop this year:</a:t>
            </a:r>
          </a:p>
          <a:p>
            <a:pPr defTabSz="685800">
              <a:defRPr/>
            </a:pPr>
            <a:r>
              <a:rPr lang="en-GB" sz="900" spc="-1" dirty="0">
                <a:solidFill>
                  <a:srgbClr val="1D438F"/>
                </a:solidFill>
                <a:latin typeface="Arial"/>
                <a:ea typeface="DejaVu Sans"/>
                <a:hlinkClick r:id="rId4"/>
              </a:rPr>
              <a:t>https://</a:t>
            </a:r>
            <a:r>
              <a:rPr lang="en-GB" sz="900" spc="-1" dirty="0" smtClean="0">
                <a:solidFill>
                  <a:srgbClr val="1D438F"/>
                </a:solidFill>
                <a:latin typeface="Arial"/>
                <a:ea typeface="DejaVu Sans"/>
                <a:hlinkClick r:id="rId4"/>
              </a:rPr>
              <a:t>cds.cern.ch/record/2893521?ln=en</a:t>
            </a:r>
            <a:r>
              <a:rPr lang="en-GB" sz="900" spc="-1" dirty="0" smtClean="0">
                <a:solidFill>
                  <a:srgbClr val="1D438F"/>
                </a:solidFill>
                <a:latin typeface="Arial"/>
                <a:ea typeface="DejaVu Sans"/>
              </a:rPr>
              <a:t> </a:t>
            </a:r>
            <a:endParaRPr lang="en-GB" sz="900" spc="-1" dirty="0">
              <a:solidFill>
                <a:srgbClr val="1D438F"/>
              </a:solidFill>
              <a:latin typeface="Arial"/>
              <a:ea typeface="DejaVu Sans"/>
            </a:endParaRPr>
          </a:p>
          <a:p>
            <a:pPr defTabSz="685800">
              <a:defRPr/>
            </a:pPr>
            <a:r>
              <a:rPr lang="en-GB" sz="900" dirty="0" smtClean="0">
                <a:solidFill>
                  <a:prstClr val="black"/>
                </a:solidFill>
                <a:latin typeface="+mj-lt"/>
              </a:rPr>
              <a:t> </a:t>
            </a:r>
            <a:endParaRPr lang="en-GB" sz="90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5C9D9D73-0B77-1328-B616-C76DAB182745}"/>
              </a:ext>
            </a:extLst>
          </p:cNvPr>
          <p:cNvSpPr txBox="1"/>
          <p:nvPr/>
        </p:nvSpPr>
        <p:spPr>
          <a:xfrm>
            <a:off x="666492" y="2376557"/>
            <a:ext cx="161950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defRPr/>
            </a:pPr>
            <a:r>
              <a:rPr lang="en-GB" sz="2000" b="1" spc="-1" dirty="0" err="1">
                <a:solidFill>
                  <a:srgbClr val="1D438F"/>
                </a:solidFill>
                <a:latin typeface="Arial"/>
                <a:ea typeface="DejaVu Sans"/>
              </a:rPr>
              <a:t>Creotech</a:t>
            </a:r>
            <a:endParaRPr lang="en-GB" sz="2000" b="1" spc="-1" dirty="0">
              <a:solidFill>
                <a:srgbClr val="1D438F"/>
              </a:solidFill>
              <a:latin typeface="Arial"/>
              <a:ea typeface="DejaVu San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0DD29AC1-11AF-980C-C28E-258D12B8BFE7}"/>
              </a:ext>
            </a:extLst>
          </p:cNvPr>
          <p:cNvSpPr txBox="1"/>
          <p:nvPr/>
        </p:nvSpPr>
        <p:spPr>
          <a:xfrm>
            <a:off x="666492" y="3233672"/>
            <a:ext cx="115535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defRPr/>
            </a:pPr>
            <a:r>
              <a:rPr lang="en-GB" sz="2000" b="1" spc="-1" dirty="0">
                <a:solidFill>
                  <a:srgbClr val="1D438F"/>
                </a:solidFill>
                <a:latin typeface="Arial"/>
                <a:ea typeface="DejaVu Sans"/>
              </a:rPr>
              <a:t>OPNT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7CC907B2-19B8-3611-1053-5A7E377F3B04}"/>
              </a:ext>
            </a:extLst>
          </p:cNvPr>
          <p:cNvSpPr txBox="1"/>
          <p:nvPr/>
        </p:nvSpPr>
        <p:spPr>
          <a:xfrm>
            <a:off x="666492" y="2668098"/>
            <a:ext cx="306824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>
              <a:defRPr/>
            </a:pPr>
            <a:r>
              <a:rPr lang="en-GB" sz="1400" spc="-1" dirty="0" smtClean="0">
                <a:solidFill>
                  <a:srgbClr val="1D438F"/>
                </a:solidFill>
                <a:latin typeface="Arial"/>
                <a:ea typeface="DejaVu Sans"/>
                <a:hlinkClick r:id="rId5"/>
              </a:rPr>
              <a:t>www.creotech.pl/news/white-rabbit</a:t>
            </a:r>
            <a:r>
              <a:rPr lang="en-GB" sz="1400" spc="-1" dirty="0" smtClean="0">
                <a:solidFill>
                  <a:srgbClr val="1D438F"/>
                </a:solidFill>
                <a:latin typeface="Arial"/>
                <a:ea typeface="DejaVu Sans"/>
              </a:rPr>
              <a:t> </a:t>
            </a:r>
            <a:endParaRPr lang="en-GB" sz="1400" spc="-1" dirty="0">
              <a:solidFill>
                <a:srgbClr val="1D438F"/>
              </a:solidFill>
              <a:latin typeface="Arial"/>
              <a:ea typeface="DejaVu San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BF8AEA4E-9A96-E79C-79A0-8ADADD633800}"/>
              </a:ext>
            </a:extLst>
          </p:cNvPr>
          <p:cNvSpPr txBox="1"/>
          <p:nvPr/>
        </p:nvSpPr>
        <p:spPr>
          <a:xfrm>
            <a:off x="666492" y="3525213"/>
            <a:ext cx="118624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>
              <a:defRPr/>
            </a:pPr>
            <a:r>
              <a:rPr lang="en-GB" sz="1400" spc="-1" dirty="0" smtClean="0">
                <a:solidFill>
                  <a:srgbClr val="1D438F"/>
                </a:solidFill>
                <a:latin typeface="Arial"/>
                <a:ea typeface="DejaVu Sans"/>
                <a:hlinkClick r:id="rId6"/>
              </a:rPr>
              <a:t>www.opnt.nl</a:t>
            </a:r>
            <a:r>
              <a:rPr lang="en-GB" sz="1400" spc="-1" dirty="0" smtClean="0">
                <a:solidFill>
                  <a:srgbClr val="1D438F"/>
                </a:solidFill>
                <a:latin typeface="Arial"/>
                <a:ea typeface="DejaVu Sans"/>
              </a:rPr>
              <a:t> </a:t>
            </a:r>
            <a:endParaRPr lang="en-GB" sz="1400" spc="-1" dirty="0">
              <a:solidFill>
                <a:srgbClr val="1D438F"/>
              </a:solidFill>
              <a:latin typeface="Arial"/>
              <a:ea typeface="DejaVu Sans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8E255AFC-A861-E900-30E6-DDB84988F76E}"/>
              </a:ext>
            </a:extLst>
          </p:cNvPr>
          <p:cNvSpPr txBox="1"/>
          <p:nvPr/>
        </p:nvSpPr>
        <p:spPr>
          <a:xfrm>
            <a:off x="666492" y="716086"/>
            <a:ext cx="11553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defRPr/>
            </a:pPr>
            <a:r>
              <a:rPr lang="en-GB" sz="2000" b="1" spc="-1" dirty="0">
                <a:solidFill>
                  <a:srgbClr val="1D438F"/>
                </a:solidFill>
                <a:latin typeface="Arial"/>
                <a:ea typeface="DejaVu Sans"/>
              </a:rPr>
              <a:t>Safran</a:t>
            </a:r>
            <a:endParaRPr lang="en-GB" sz="1600" b="1" spc="-1" dirty="0">
              <a:solidFill>
                <a:srgbClr val="1D438F"/>
              </a:solidFill>
              <a:latin typeface="Arial"/>
              <a:ea typeface="DejaVu Sans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538FDEEF-A590-A335-2DE9-137D055B4208}"/>
              </a:ext>
            </a:extLst>
          </p:cNvPr>
          <p:cNvSpPr txBox="1"/>
          <p:nvPr/>
        </p:nvSpPr>
        <p:spPr>
          <a:xfrm>
            <a:off x="666492" y="1590336"/>
            <a:ext cx="253390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defRPr/>
            </a:pPr>
            <a:r>
              <a:rPr lang="en-GB" sz="2000" b="1" spc="-1" dirty="0" err="1">
                <a:solidFill>
                  <a:srgbClr val="1D438F"/>
                </a:solidFill>
                <a:latin typeface="Arial"/>
                <a:ea typeface="DejaVu Sans"/>
              </a:rPr>
              <a:t>SyncTechnology</a:t>
            </a:r>
            <a:endParaRPr lang="en-GB" sz="2000" b="1" spc="-1" dirty="0">
              <a:solidFill>
                <a:srgbClr val="1D438F"/>
              </a:solidFill>
              <a:latin typeface="Arial"/>
              <a:ea typeface="DejaVu Sans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78532562-B03A-FBD3-F6E0-8A7D818DA527}"/>
              </a:ext>
            </a:extLst>
          </p:cNvPr>
          <p:cNvSpPr txBox="1"/>
          <p:nvPr/>
        </p:nvSpPr>
        <p:spPr>
          <a:xfrm>
            <a:off x="666492" y="3986912"/>
            <a:ext cx="115535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defRPr/>
            </a:pPr>
            <a:r>
              <a:rPr lang="en-GB" sz="2000" b="1" spc="-1" dirty="0">
                <a:solidFill>
                  <a:srgbClr val="1D438F"/>
                </a:solidFill>
                <a:latin typeface="Arial"/>
                <a:ea typeface="DejaVu Sans"/>
              </a:rPr>
              <a:t>GMV*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3F000CA6-943E-F779-561C-204FCAF83016}"/>
              </a:ext>
            </a:extLst>
          </p:cNvPr>
          <p:cNvSpPr txBox="1"/>
          <p:nvPr/>
        </p:nvSpPr>
        <p:spPr>
          <a:xfrm>
            <a:off x="666492" y="4224282"/>
            <a:ext cx="147774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>
              <a:defRPr/>
            </a:pPr>
            <a:r>
              <a:rPr lang="en-GB" sz="1400" spc="-1" dirty="0" smtClean="0">
                <a:solidFill>
                  <a:srgbClr val="1D438F"/>
                </a:solidFill>
                <a:latin typeface="Arial"/>
                <a:ea typeface="DejaVu Sans"/>
                <a:hlinkClick r:id="rId7"/>
              </a:rPr>
              <a:t>www.gmv.com</a:t>
            </a:r>
            <a:r>
              <a:rPr lang="en-GB" sz="1400" spc="-1" dirty="0" smtClean="0">
                <a:solidFill>
                  <a:srgbClr val="1D438F"/>
                </a:solidFill>
                <a:latin typeface="Arial"/>
                <a:ea typeface="DejaVu Sans"/>
              </a:rPr>
              <a:t> </a:t>
            </a:r>
            <a:endParaRPr lang="en-GB" sz="1400" spc="-1" dirty="0">
              <a:solidFill>
                <a:srgbClr val="1D438F"/>
              </a:solidFill>
              <a:latin typeface="Arial"/>
              <a:ea typeface="DejaVu Sans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6DC876D6-F547-060C-19CE-D983C1B511F5}"/>
              </a:ext>
            </a:extLst>
          </p:cNvPr>
          <p:cNvSpPr txBox="1"/>
          <p:nvPr/>
        </p:nvSpPr>
        <p:spPr>
          <a:xfrm>
            <a:off x="666492" y="4461652"/>
            <a:ext cx="22118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defRPr/>
            </a:pPr>
            <a:r>
              <a:rPr lang="en-GB" sz="1200" spc="-1" dirty="0">
                <a:solidFill>
                  <a:srgbClr val="1D438F"/>
                </a:solidFill>
                <a:latin typeface="Arial"/>
                <a:ea typeface="DejaVu Sans"/>
              </a:rPr>
              <a:t>*future vendor</a:t>
            </a:r>
          </a:p>
        </p:txBody>
      </p:sp>
      <p:pic>
        <p:nvPicPr>
          <p:cNvPr id="30" name="Picture 29" descr="A close-up of a computer device&#10;&#10;Description automatically generated">
            <a:extLst>
              <a:ext uri="{FF2B5EF4-FFF2-40B4-BE49-F238E27FC236}">
                <a16:creationId xmlns:a16="http://schemas.microsoft.com/office/drawing/2014/main" xmlns="" id="{08C2652C-25CA-EC3E-5641-C7EDF09F89B5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27" t="15925" b="7036"/>
          <a:stretch/>
        </p:blipFill>
        <p:spPr>
          <a:xfrm>
            <a:off x="4368497" y="704236"/>
            <a:ext cx="4781402" cy="3962401"/>
          </a:xfrm>
          <a:prstGeom prst="rect">
            <a:avLst/>
          </a:prstGeom>
        </p:spPr>
      </p:pic>
      <p:sp>
        <p:nvSpPr>
          <p:cNvPr id="19" name="PlaceHolder 1"/>
          <p:cNvSpPr/>
          <p:nvPr/>
        </p:nvSpPr>
        <p:spPr>
          <a:xfrm>
            <a:off x="0" y="0"/>
            <a:ext cx="9142560" cy="711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strike="noStrike" spc="-1" dirty="0" smtClean="0">
                <a:solidFill>
                  <a:srgbClr val="0033A0"/>
                </a:solidFill>
                <a:latin typeface="Bookman Old Style"/>
                <a:ea typeface="DejaVu Sans"/>
              </a:rPr>
              <a:t>Commercially available from vendors</a:t>
            </a:r>
            <a:endParaRPr lang="en-GB" sz="2000" b="0" strike="noStrike" spc="-1" dirty="0"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sldNum" idx="4294967295"/>
          </p:nvPr>
        </p:nvSpPr>
        <p:spPr>
          <a:xfrm>
            <a:off x="0" y="4825800"/>
            <a:ext cx="9143280" cy="272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algn="ctr">
              <a:lnSpc>
                <a:spcPct val="100000"/>
              </a:lnSpc>
              <a:buNone/>
              <a:tabLst>
                <a:tab pos="0" algn="l"/>
              </a:tabLst>
              <a:def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defRPr>
            </a:lvl1pPr>
          </a:lstStyle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dirty="0" smtClean="0"/>
              <a:t>8</a:t>
            </a:r>
            <a:r>
              <a:rPr lang="en-US" sz="1050" b="0" strike="noStrike" spc="-1" dirty="0" smtClean="0">
                <a:solidFill>
                  <a:srgbClr val="FFFFFF"/>
                </a:solidFill>
                <a:latin typeface="Gill Sans MT"/>
                <a:ea typeface="DejaVu Sans"/>
              </a:rPr>
              <a:t> </a:t>
            </a:r>
            <a:r>
              <a:rPr lang="en-US" sz="1050" b="0" strike="noStrike" spc="-1" dirty="0">
                <a:solidFill>
                  <a:srgbClr val="FFFFFF"/>
                </a:solidFill>
                <a:latin typeface="Gill Sans MT"/>
                <a:ea typeface="DejaVu Sans"/>
              </a:rPr>
              <a:t>/ </a:t>
            </a:r>
            <a:r>
              <a:rPr lang="en-US" sz="1050" b="0" strike="noStrike" spc="-1" dirty="0" smtClean="0">
                <a:solidFill>
                  <a:srgbClr val="FFFFFF"/>
                </a:solidFill>
                <a:latin typeface="Gill Sans MT"/>
                <a:ea typeface="DejaVu Sans"/>
              </a:rPr>
              <a:t>18</a:t>
            </a:r>
            <a:endParaRPr lang="en-GB" sz="1050" b="0" strike="noStrike" spc="-1" dirty="0">
              <a:latin typeface="Times New Roman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ftr" idx="4294967295"/>
          </p:nvPr>
        </p:nvSpPr>
        <p:spPr>
          <a:xfrm>
            <a:off x="609480" y="4825800"/>
            <a:ext cx="3490560" cy="272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defRPr>
            </a:lvl1pPr>
          </a:lstStyle>
          <a:p>
            <a:r>
              <a:rPr lang="en-US" dirty="0"/>
              <a:t>White Rabbit – status and plans</a:t>
            </a:r>
            <a:endParaRPr lang="en-GB" sz="105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71111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pole tekstowe 181"/>
          <p:cNvSpPr/>
          <p:nvPr/>
        </p:nvSpPr>
        <p:spPr>
          <a:xfrm>
            <a:off x="5355155" y="4554990"/>
            <a:ext cx="3179245" cy="25246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050" b="0" u="sng" strike="noStrike" spc="-1" dirty="0">
                <a:solidFill>
                  <a:srgbClr val="0000FF"/>
                </a:solidFill>
                <a:uFillTx/>
                <a:latin typeface="Arial"/>
                <a:ea typeface="DejaVu Sans"/>
                <a:hlinkClick r:id="rId3"/>
              </a:rPr>
              <a:t>https://ohwr.org/project/wr-switch-sw/-/</a:t>
            </a:r>
            <a:r>
              <a:rPr lang="en-US" sz="1050" b="0" u="sng" strike="noStrike" spc="-1" dirty="0">
                <a:solidFill>
                  <a:srgbClr val="0000FF"/>
                </a:solidFill>
                <a:uFillTx/>
                <a:latin typeface="Arial"/>
                <a:ea typeface="DejaVu Sans"/>
                <a:hlinkClick r:id="rId4"/>
              </a:rPr>
              <a:t>wikis/home</a:t>
            </a:r>
            <a:r>
              <a:rPr lang="en-US" sz="105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 </a:t>
            </a:r>
            <a:endParaRPr lang="en-GB" sz="1050" b="0" strike="noStrike" spc="-1" dirty="0">
              <a:latin typeface="Arial"/>
            </a:endParaRPr>
          </a:p>
        </p:txBody>
      </p:sp>
      <p:sp>
        <p:nvSpPr>
          <p:cNvPr id="326" name="PlaceHolder 1"/>
          <p:cNvSpPr>
            <a:spLocks noGrp="1"/>
          </p:cNvSpPr>
          <p:nvPr>
            <p:ph type="title" idx="4294967295"/>
          </p:nvPr>
        </p:nvSpPr>
        <p:spPr>
          <a:xfrm>
            <a:off x="1752480" y="1675440"/>
            <a:ext cx="9142560" cy="711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0033A0"/>
                </a:solidFill>
                <a:latin typeface="Bookman Old Style"/>
              </a:rPr>
              <a:t>White Rabbit Switch v3</a:t>
            </a:r>
            <a:endParaRPr lang="en-US" sz="20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7" name="PlaceHolder 2"/>
          <p:cNvSpPr>
            <a:spLocks noGrp="1"/>
          </p:cNvSpPr>
          <p:nvPr>
            <p:ph type="ftr" idx="4294967295"/>
          </p:nvPr>
        </p:nvSpPr>
        <p:spPr>
          <a:xfrm>
            <a:off x="609480" y="4825800"/>
            <a:ext cx="3490560" cy="272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defRPr>
            </a:lvl1pPr>
          </a:lstStyle>
          <a:p>
            <a:r>
              <a:rPr lang="en-US" dirty="0"/>
              <a:t>White Rabbit – status and plans</a:t>
            </a:r>
            <a:endParaRPr lang="en-GB" sz="800" dirty="0">
              <a:latin typeface="Times New Roman"/>
            </a:endParaRPr>
          </a:p>
        </p:txBody>
      </p:sp>
      <p:sp>
        <p:nvSpPr>
          <p:cNvPr id="328" name="PlaceHolder 3"/>
          <p:cNvSpPr>
            <a:spLocks noGrp="1"/>
          </p:cNvSpPr>
          <p:nvPr>
            <p:ph type="sldNum" idx="4294967295"/>
          </p:nvPr>
        </p:nvSpPr>
        <p:spPr>
          <a:xfrm>
            <a:off x="0" y="4825800"/>
            <a:ext cx="9143280" cy="272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algn="ctr">
              <a:lnSpc>
                <a:spcPct val="100000"/>
              </a:lnSpc>
              <a:buNone/>
              <a:tabLst>
                <a:tab pos="0" algn="l"/>
              </a:tabLst>
              <a:def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defRPr>
            </a:lvl1pPr>
          </a:lstStyle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 smtClean="0">
                <a:solidFill>
                  <a:srgbClr val="FFFFFF"/>
                </a:solidFill>
                <a:latin typeface="Gill Sans MT"/>
                <a:ea typeface="DejaVu Sans"/>
              </a:rPr>
              <a:t>9 </a:t>
            </a:r>
            <a:r>
              <a:rPr lang="en-US" sz="1050" b="0" strike="noStrike" spc="-1" dirty="0">
                <a:solidFill>
                  <a:srgbClr val="FFFFFF"/>
                </a:solidFill>
                <a:latin typeface="Gill Sans MT"/>
                <a:ea typeface="DejaVu Sans"/>
              </a:rPr>
              <a:t>/ </a:t>
            </a:r>
            <a:r>
              <a:rPr lang="en-US" sz="1050" b="0" strike="noStrike" spc="-1" dirty="0" smtClean="0">
                <a:solidFill>
                  <a:srgbClr val="FFFFFF"/>
                </a:solidFill>
                <a:latin typeface="Gill Sans MT"/>
                <a:ea typeface="DejaVu Sans"/>
              </a:rPr>
              <a:t>18</a:t>
            </a:r>
            <a:endParaRPr lang="en-GB" sz="1050" b="0" strike="noStrike" spc="-1" dirty="0">
              <a:latin typeface="Times New Roman"/>
            </a:endParaRPr>
          </a:p>
        </p:txBody>
      </p:sp>
      <p:sp>
        <p:nvSpPr>
          <p:cNvPr id="330" name="pole tekstowe 181"/>
          <p:cNvSpPr/>
          <p:nvPr/>
        </p:nvSpPr>
        <p:spPr>
          <a:xfrm>
            <a:off x="76320" y="970560"/>
            <a:ext cx="4571880" cy="387653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marL="285840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600" b="1" strike="noStrike" spc="-1" dirty="0">
                <a:solidFill>
                  <a:srgbClr val="1D438F"/>
                </a:solidFill>
                <a:latin typeface="Arial"/>
                <a:ea typeface="DejaVu Sans"/>
              </a:rPr>
              <a:t>Hardware</a:t>
            </a:r>
            <a:r>
              <a:rPr lang="en-US" sz="16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: </a:t>
            </a:r>
            <a:endParaRPr lang="en-GB" sz="1600" b="0" strike="noStrike" spc="-1" dirty="0">
              <a:latin typeface="Arial"/>
            </a:endParaRPr>
          </a:p>
          <a:p>
            <a:pPr marL="743040" lvl="1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600" spc="-1" dirty="0" smtClean="0">
                <a:solidFill>
                  <a:srgbClr val="1D438F"/>
                </a:solidFill>
                <a:latin typeface="Arial"/>
              </a:rPr>
              <a:t>18 ports of 1 Gbps </a:t>
            </a:r>
          </a:p>
          <a:p>
            <a:pPr marL="743040" lvl="1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600" spc="-1" dirty="0" smtClean="0">
                <a:solidFill>
                  <a:srgbClr val="1D438F"/>
                </a:solidFill>
                <a:latin typeface="Arial"/>
              </a:rPr>
              <a:t>Xilinx </a:t>
            </a:r>
            <a:r>
              <a:rPr lang="en-US" sz="1600" spc="-1" dirty="0" err="1" smtClean="0">
                <a:solidFill>
                  <a:srgbClr val="1D438F"/>
                </a:solidFill>
                <a:latin typeface="Arial"/>
              </a:rPr>
              <a:t>Virtex</a:t>
            </a:r>
            <a:r>
              <a:rPr lang="en-US" sz="1600" spc="-1" dirty="0" smtClean="0">
                <a:solidFill>
                  <a:srgbClr val="1D438F"/>
                </a:solidFill>
                <a:latin typeface="Arial"/>
              </a:rPr>
              <a:t> 6 + ARM CPU</a:t>
            </a:r>
          </a:p>
          <a:p>
            <a:pPr marL="743040" lvl="1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600" b="0" strike="noStrike" spc="-1" dirty="0" smtClean="0">
                <a:solidFill>
                  <a:srgbClr val="1D438F"/>
                </a:solidFill>
                <a:latin typeface="Arial"/>
                <a:ea typeface="DejaVu Sans"/>
              </a:rPr>
              <a:t>Main </a:t>
            </a:r>
            <a:r>
              <a:rPr lang="en-US" sz="16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types:</a:t>
            </a:r>
            <a:endParaRPr lang="en-GB" sz="1600" b="0" strike="noStrike" spc="-1" dirty="0">
              <a:latin typeface="Arial"/>
            </a:endParaRPr>
          </a:p>
          <a:p>
            <a:pPr marL="1200240" lvl="2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4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Standard</a:t>
            </a:r>
          </a:p>
          <a:p>
            <a:pPr marL="1200240" lvl="2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4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Low-jitter</a:t>
            </a:r>
            <a:endParaRPr lang="en-GB" sz="1400" b="0" strike="noStrike" spc="-1" dirty="0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endParaRPr lang="en-US" sz="1600" b="1" strike="noStrike" spc="-1" dirty="0">
              <a:solidFill>
                <a:srgbClr val="1D438F"/>
              </a:solidFill>
              <a:latin typeface="Arial"/>
              <a:ea typeface="DejaVu Sans"/>
            </a:endParaRPr>
          </a:p>
          <a:p>
            <a:pPr marL="285840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600" b="1" strike="noStrike" spc="-1" dirty="0">
                <a:solidFill>
                  <a:srgbClr val="1D438F"/>
                </a:solidFill>
                <a:latin typeface="Arial"/>
                <a:ea typeface="DejaVu Sans"/>
              </a:rPr>
              <a:t>Firmware</a:t>
            </a:r>
            <a:r>
              <a:rPr lang="en-US" sz="16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 (software + gateware): </a:t>
            </a:r>
            <a:endParaRPr lang="en-GB" sz="1600" b="0" strike="noStrike" spc="-1" dirty="0">
              <a:latin typeface="Arial"/>
            </a:endParaRPr>
          </a:p>
          <a:p>
            <a:pPr marL="743040" lvl="1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6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Official releases by WR Team at CERN</a:t>
            </a:r>
            <a:endParaRPr lang="en-GB" sz="1600" b="0" strike="noStrike" spc="-1" dirty="0">
              <a:latin typeface="Arial"/>
            </a:endParaRPr>
          </a:p>
          <a:p>
            <a:pPr marL="743040" lvl="1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6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Calibrated to CERN’s Golden Calibrator</a:t>
            </a:r>
            <a:endParaRPr lang="en-GB" sz="1600" b="0" strike="noStrike" spc="-1" dirty="0">
              <a:latin typeface="Arial"/>
            </a:endParaRPr>
          </a:p>
          <a:p>
            <a:pPr marL="743040" lvl="1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6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Low Phase Drift Calibration (LPDC)</a:t>
            </a:r>
            <a:endParaRPr lang="en-GB" sz="1600" b="0" strike="noStrike" spc="-1" dirty="0">
              <a:latin typeface="Arial"/>
            </a:endParaRPr>
          </a:p>
          <a:p>
            <a:pPr marL="1200240" lvl="2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4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Phase repeatability over link-up/reboot</a:t>
            </a:r>
            <a:endParaRPr lang="en-GB" sz="1400" b="0" strike="noStrike" spc="-1" dirty="0">
              <a:latin typeface="Arial"/>
            </a:endParaRPr>
          </a:p>
          <a:p>
            <a:pPr marL="1200240" lvl="2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4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Supported on ports 1-12</a:t>
            </a:r>
            <a:endParaRPr lang="en-GB" sz="1400" b="0" strike="noStrike" spc="-1" dirty="0">
              <a:latin typeface="Arial"/>
            </a:endParaRPr>
          </a:p>
          <a:p>
            <a:pPr marL="743040" lvl="1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6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Current release: v7.0</a:t>
            </a:r>
            <a:endParaRPr lang="en-GB" sz="1600" b="0" strike="noStrike" spc="-1" dirty="0">
              <a:latin typeface="Arial"/>
            </a:endParaRPr>
          </a:p>
          <a:p>
            <a:pPr marL="1200240" lvl="2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4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Not all </a:t>
            </a:r>
            <a:r>
              <a:rPr lang="en-US" sz="1400" b="0" strike="noStrike" spc="-1" dirty="0" smtClean="0">
                <a:solidFill>
                  <a:srgbClr val="1D438F"/>
                </a:solidFill>
                <a:latin typeface="Arial"/>
                <a:ea typeface="DejaVu Sans"/>
              </a:rPr>
              <a:t>WRS hardware types compatible</a:t>
            </a:r>
            <a:endParaRPr lang="en-GB" sz="1400" b="0" strike="noStrike" spc="-1" dirty="0">
              <a:latin typeface="Arial"/>
            </a:endParaRPr>
          </a:p>
          <a:p>
            <a:pPr marL="914400">
              <a:lnSpc>
                <a:spcPct val="100000"/>
              </a:lnSpc>
              <a:buNone/>
            </a:pPr>
            <a:endParaRPr lang="en-GB" sz="1600" b="0" strike="noStrike" spc="-1" dirty="0">
              <a:latin typeface="Arial"/>
            </a:endParaRPr>
          </a:p>
        </p:txBody>
      </p:sp>
      <p:graphicFrame>
        <p:nvGraphicFramePr>
          <p:cNvPr id="331" name="Tabela 1"/>
          <p:cNvGraphicFramePr/>
          <p:nvPr>
            <p:extLst>
              <p:ext uri="{D42A27DB-BD31-4B8C-83A1-F6EECF244321}">
                <p14:modId xmlns:p14="http://schemas.microsoft.com/office/powerpoint/2010/main" val="37473691"/>
              </p:ext>
            </p:extLst>
          </p:nvPr>
        </p:nvGraphicFramePr>
        <p:xfrm>
          <a:off x="4897440" y="763878"/>
          <a:ext cx="4094160" cy="1456959"/>
        </p:xfrm>
        <a:graphic>
          <a:graphicData uri="http://schemas.openxmlformats.org/drawingml/2006/table">
            <a:tbl>
              <a:tblPr/>
              <a:tblGrid>
                <a:gridCol w="103005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3214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9343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1428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52424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257601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GB" sz="900" b="1" strike="noStrike" spc="-1" dirty="0">
                          <a:solidFill>
                            <a:srgbClr val="FFFFFF"/>
                          </a:solidFill>
                          <a:latin typeface="Arial"/>
                        </a:rPr>
                        <a:t>WR Switch</a:t>
                      </a:r>
                      <a:endParaRPr lang="en-GB" sz="900" b="0" strike="noStrike" spc="-1" dirty="0">
                        <a:latin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GB" sz="900" b="1" strike="noStrike" spc="-1" dirty="0">
                          <a:solidFill>
                            <a:srgbClr val="FFFFFF"/>
                          </a:solidFill>
                          <a:latin typeface="Arial"/>
                        </a:rPr>
                        <a:t>type</a:t>
                      </a:r>
                      <a:endParaRPr lang="en-GB" sz="900" b="0" strike="noStrike" spc="-1" dirty="0">
                        <a:latin typeface="Arial"/>
                      </a:endParaRPr>
                    </a:p>
                  </a:txBody>
                  <a:tcPr marL="66052" marR="66052" marT="44150" marB="44150" anchor="ctr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en-GB" sz="900" b="1" strike="noStrike" spc="-1">
                          <a:solidFill>
                            <a:srgbClr val="FFFFFF"/>
                          </a:solidFill>
                          <a:latin typeface="Arial"/>
                        </a:rPr>
                        <a:t>Precision (sdev) </a:t>
                      </a:r>
                      <a:endParaRPr lang="en-GB" sz="900" b="0" strike="noStrike" spc="-1">
                        <a:latin typeface="Arial"/>
                      </a:endParaRPr>
                    </a:p>
                  </a:txBody>
                  <a:tcPr marL="66052" marR="66052" marT="44150" marB="4415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en-GB" sz="900" b="1" strike="noStrike" spc="-1">
                          <a:solidFill>
                            <a:srgbClr val="FFFFFF"/>
                          </a:solidFill>
                          <a:latin typeface="Arial"/>
                        </a:rPr>
                        <a:t>Accuracy (mean)</a:t>
                      </a:r>
                      <a:endParaRPr lang="en-GB" sz="900" b="0" strike="noStrike" spc="-1">
                        <a:latin typeface="Arial"/>
                      </a:endParaRPr>
                    </a:p>
                  </a:txBody>
                  <a:tcPr marL="66052" marR="66052" marT="44150" marB="4415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760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en-GB" sz="900" b="0" strike="noStrike" spc="-1">
                          <a:latin typeface="Arial"/>
                        </a:rPr>
                        <a:t>GM-in/out</a:t>
                      </a:r>
                    </a:p>
                  </a:txBody>
                  <a:tcPr marL="66052" marR="66052" marT="44150" marB="4415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en-GB" sz="900" b="0" strike="noStrike" spc="-1">
                          <a:latin typeface="Arial"/>
                        </a:rPr>
                        <a:t>GM-in/BC-out</a:t>
                      </a:r>
                    </a:p>
                  </a:txBody>
                  <a:tcPr marL="66052" marR="66052" marT="44150" marB="4415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B9CDE5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en-GB" sz="9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Ports </a:t>
                      </a:r>
                      <a:r>
                        <a:rPr sz="900"/>
                        <a:t/>
                      </a:r>
                      <a:br>
                        <a:rPr sz="900"/>
                      </a:br>
                      <a:r>
                        <a:rPr lang="en-GB" sz="9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1-12 (LPDC)</a:t>
                      </a:r>
                      <a:endParaRPr lang="en-GB" sz="900" b="0" strike="noStrike" spc="-1">
                        <a:latin typeface="Arial"/>
                      </a:endParaRPr>
                    </a:p>
                  </a:txBody>
                  <a:tcPr marL="66052" marR="66052" marT="44150" marB="4415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en-GB" sz="9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Ports 13-18</a:t>
                      </a:r>
                      <a:endParaRPr lang="en-GB" sz="900" b="0" strike="noStrike" spc="-1" dirty="0">
                        <a:latin typeface="Arial"/>
                      </a:endParaRPr>
                    </a:p>
                  </a:txBody>
                  <a:tcPr marL="66052" marR="66052" marT="44150" marB="4415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265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en-GB" sz="900" b="0" strike="noStrike" spc="-1">
                          <a:latin typeface="Arial"/>
                        </a:rPr>
                        <a:t>Jitter RMS</a:t>
                      </a:r>
                      <a:r>
                        <a:rPr sz="900"/>
                        <a:t/>
                      </a:r>
                      <a:br>
                        <a:rPr sz="900"/>
                      </a:br>
                      <a:r>
                        <a:rPr lang="en-GB" sz="600" b="0" strike="noStrike" spc="-1">
                          <a:latin typeface="Arial"/>
                        </a:rPr>
                        <a:t>(1 Hz – 100 kHz)</a:t>
                      </a:r>
                    </a:p>
                  </a:txBody>
                  <a:tcPr marL="66052" marR="66052" marT="44150" marB="4415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en-GB" sz="900" b="0" strike="noStrike" spc="-1">
                          <a:latin typeface="Arial"/>
                        </a:rPr>
                        <a:t>Jitter RMS</a:t>
                      </a:r>
                      <a:r>
                        <a:rPr sz="900"/>
                        <a:t/>
                      </a:r>
                      <a:br>
                        <a:rPr sz="900"/>
                      </a:br>
                      <a:r>
                        <a:rPr lang="en-GB" sz="600" b="0" strike="noStrike" spc="-1">
                          <a:latin typeface="Arial"/>
                        </a:rPr>
                        <a:t>(1 Hz – 100 kHz)</a:t>
                      </a:r>
                    </a:p>
                  </a:txBody>
                  <a:tcPr marL="66052" marR="66052" marT="44150" marB="4415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B9CDE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76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en-GB" sz="900" b="1" strike="noStrike" spc="-1">
                          <a:solidFill>
                            <a:srgbClr val="FFFFFF"/>
                          </a:solidFill>
                          <a:latin typeface="Arial"/>
                        </a:rPr>
                        <a:t>“Standard”</a:t>
                      </a:r>
                      <a:endParaRPr lang="en-GB" sz="900" b="0" strike="noStrike" spc="-1">
                        <a:latin typeface="Arial"/>
                      </a:endParaRPr>
                    </a:p>
                  </a:txBody>
                  <a:tcPr marL="66052" marR="66052" marT="44150" marB="4415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en-GB" sz="900" b="0" strike="noStrike" spc="-1">
                          <a:latin typeface="Arial"/>
                        </a:rPr>
                        <a:t>9ps</a:t>
                      </a:r>
                    </a:p>
                  </a:txBody>
                  <a:tcPr marL="66052" marR="66052" marT="44150" marB="4415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en-GB" sz="9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11 ps</a:t>
                      </a:r>
                      <a:endParaRPr lang="en-GB" sz="900" b="0" strike="noStrike" spc="-1">
                        <a:latin typeface="Arial"/>
                      </a:endParaRPr>
                    </a:p>
                  </a:txBody>
                  <a:tcPr marL="66052" marR="66052" marT="44150" marB="4415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en-GB" sz="9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&lt;20ps</a:t>
                      </a:r>
                      <a:endParaRPr lang="en-GB" sz="900" b="0" strike="noStrike" spc="-1">
                        <a:latin typeface="Arial"/>
                      </a:endParaRPr>
                    </a:p>
                  </a:txBody>
                  <a:tcPr marL="66052" marR="66052" marT="44150" marB="44150" anchor="ctr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en-GB" sz="900" b="0" strike="noStrike" spc="-1" dirty="0" smtClean="0">
                          <a:solidFill>
                            <a:srgbClr val="000000"/>
                          </a:solidFill>
                          <a:latin typeface="Arial"/>
                        </a:rPr>
                        <a:t>&lt;200ps</a:t>
                      </a:r>
                      <a:endParaRPr lang="en-GB" sz="900" b="0" strike="noStrike" spc="-1" dirty="0">
                        <a:latin typeface="Arial"/>
                      </a:endParaRPr>
                    </a:p>
                  </a:txBody>
                  <a:tcPr marL="66052" marR="66052" marT="44150" marB="44150" anchor="ctr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576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en-GB" sz="900" b="1" strike="noStrike" spc="-1">
                          <a:solidFill>
                            <a:srgbClr val="FFFFFF"/>
                          </a:solidFill>
                          <a:latin typeface="Arial"/>
                        </a:rPr>
                        <a:t>“Low jitter”</a:t>
                      </a:r>
                      <a:endParaRPr lang="en-GB" sz="900" b="0" strike="noStrike" spc="-1">
                        <a:latin typeface="Arial"/>
                      </a:endParaRPr>
                    </a:p>
                  </a:txBody>
                  <a:tcPr marL="66052" marR="66052" marT="44150" marB="4415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en-GB" sz="900" b="0" strike="noStrike" spc="-1">
                          <a:latin typeface="Arial"/>
                        </a:rPr>
                        <a:t>1ps</a:t>
                      </a:r>
                    </a:p>
                  </a:txBody>
                  <a:tcPr marL="66052" marR="66052" marT="44150" marB="4415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en-GB" sz="9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&lt;  2 ps</a:t>
                      </a:r>
                      <a:endParaRPr lang="en-GB" sz="900" b="0" strike="noStrike" spc="-1" dirty="0">
                        <a:latin typeface="Arial"/>
                      </a:endParaRPr>
                    </a:p>
                  </a:txBody>
                  <a:tcPr marL="66052" marR="66052" marT="44150" marB="4415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332" name="PlaceHolder 1"/>
          <p:cNvSpPr/>
          <p:nvPr/>
        </p:nvSpPr>
        <p:spPr>
          <a:xfrm>
            <a:off x="0" y="0"/>
            <a:ext cx="9142560" cy="711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0033A0"/>
                </a:solidFill>
                <a:latin typeface="Bookman Old Style"/>
                <a:ea typeface="DejaVu Sans"/>
              </a:rPr>
              <a:t>White Rabbit Switch v3</a:t>
            </a:r>
            <a:endParaRPr lang="en-GB" sz="2000" b="0" strike="noStrike" spc="-1" dirty="0">
              <a:latin typeface="Arial"/>
            </a:endParaRPr>
          </a:p>
        </p:txBody>
      </p:sp>
      <p:pic>
        <p:nvPicPr>
          <p:cNvPr id="333" name="Obraz 332"/>
          <p:cNvPicPr/>
          <p:nvPr/>
        </p:nvPicPr>
        <p:blipFill>
          <a:blip r:embed="rId5"/>
          <a:stretch/>
        </p:blipFill>
        <p:spPr>
          <a:xfrm>
            <a:off x="4800600" y="2288707"/>
            <a:ext cx="4088847" cy="2334015"/>
          </a:xfrm>
          <a:prstGeom prst="rect">
            <a:avLst/>
          </a:prstGeom>
          <a:ln w="0">
            <a:noFill/>
          </a:ln>
        </p:spPr>
      </p:pic>
    </p:spTree>
    <p:extLst>
      <p:ext uri="{BB962C8B-B14F-4D97-AF65-F5344CB8AC3E}">
        <p14:creationId xmlns:p14="http://schemas.microsoft.com/office/powerpoint/2010/main" val="946634945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6950BFC3-D8DA-4A85-94F7-54DA5524770B}">
      <p188:commentRel xmlns:p188="http://schemas.microsoft.com/office/powerpoint/2018/8/main" xmlns="" r:id="rId6"/>
    </p:ext>
  </p:extLs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 idx="4294967295"/>
          </p:nvPr>
        </p:nvSpPr>
        <p:spPr>
          <a:xfrm>
            <a:off x="-152400" y="2190750"/>
            <a:ext cx="9142560" cy="711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0033A0"/>
                </a:solidFill>
                <a:latin typeface="Bookman Old Style"/>
              </a:rPr>
              <a:t>White Rabbit ongoing efforts</a:t>
            </a:r>
            <a:endParaRPr lang="en-US" sz="20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 type="ftr" idx="4294967295"/>
          </p:nvPr>
        </p:nvSpPr>
        <p:spPr>
          <a:xfrm>
            <a:off x="609480" y="4825800"/>
            <a:ext cx="3490560" cy="272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defRPr>
            </a:lvl1pPr>
          </a:lstStyle>
          <a:p>
            <a:r>
              <a:rPr lang="en-US" dirty="0"/>
              <a:t>White Rabbit – status and plans</a:t>
            </a:r>
            <a:endParaRPr lang="en-GB" sz="800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61469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PlaceHolder 2"/>
          <p:cNvSpPr>
            <a:spLocks noGrp="1"/>
          </p:cNvSpPr>
          <p:nvPr>
            <p:ph type="ftr" idx="4294967295"/>
          </p:nvPr>
        </p:nvSpPr>
        <p:spPr>
          <a:xfrm>
            <a:off x="609480" y="4825800"/>
            <a:ext cx="3490560" cy="272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defRPr>
            </a:lvl1pPr>
          </a:lstStyle>
          <a:p>
            <a:r>
              <a:rPr lang="en-US" dirty="0"/>
              <a:t>White Rabbit – status and plans</a:t>
            </a:r>
            <a:endParaRPr lang="en-GB" sz="800" dirty="0">
              <a:latin typeface="Times New Roman"/>
            </a:endParaRPr>
          </a:p>
        </p:txBody>
      </p:sp>
      <p:sp>
        <p:nvSpPr>
          <p:cNvPr id="328" name="PlaceHolder 3"/>
          <p:cNvSpPr>
            <a:spLocks noGrp="1"/>
          </p:cNvSpPr>
          <p:nvPr>
            <p:ph type="sldNum" idx="4294967295"/>
          </p:nvPr>
        </p:nvSpPr>
        <p:spPr>
          <a:xfrm>
            <a:off x="0" y="4825800"/>
            <a:ext cx="9143280" cy="272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algn="ctr">
              <a:lnSpc>
                <a:spcPct val="100000"/>
              </a:lnSpc>
              <a:buNone/>
              <a:tabLst>
                <a:tab pos="0" algn="l"/>
              </a:tabLst>
              <a:def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defRPr>
            </a:lvl1pPr>
          </a:lstStyle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 smtClean="0">
                <a:solidFill>
                  <a:srgbClr val="FFFFFF"/>
                </a:solidFill>
                <a:latin typeface="Gill Sans MT"/>
                <a:ea typeface="DejaVu Sans"/>
              </a:rPr>
              <a:t>11 </a:t>
            </a:r>
            <a:r>
              <a:rPr lang="en-US" sz="1050" b="0" strike="noStrike" spc="-1" dirty="0">
                <a:solidFill>
                  <a:srgbClr val="FFFFFF"/>
                </a:solidFill>
                <a:latin typeface="Gill Sans MT"/>
                <a:ea typeface="DejaVu Sans"/>
              </a:rPr>
              <a:t>/ </a:t>
            </a:r>
            <a:r>
              <a:rPr lang="en-US" sz="1050" b="0" strike="noStrike" spc="-1" dirty="0" smtClean="0">
                <a:solidFill>
                  <a:srgbClr val="FFFFFF"/>
                </a:solidFill>
                <a:latin typeface="Gill Sans MT"/>
                <a:ea typeface="DejaVu Sans"/>
              </a:rPr>
              <a:t>18</a:t>
            </a:r>
            <a:endParaRPr lang="en-GB" sz="1050" b="0" strike="noStrike" spc="-1" dirty="0">
              <a:latin typeface="Times New Roman"/>
            </a:endParaRPr>
          </a:p>
        </p:txBody>
      </p:sp>
      <p:sp>
        <p:nvSpPr>
          <p:cNvPr id="330" name="pole tekstowe 181"/>
          <p:cNvSpPr/>
          <p:nvPr/>
        </p:nvSpPr>
        <p:spPr>
          <a:xfrm>
            <a:off x="76320" y="765776"/>
            <a:ext cx="5943480" cy="390730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marL="285840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600" b="1" strike="noStrike" spc="-1" dirty="0">
                <a:solidFill>
                  <a:srgbClr val="1D438F"/>
                </a:solidFill>
                <a:latin typeface="Arial"/>
                <a:ea typeface="DejaVu Sans"/>
              </a:rPr>
              <a:t>IEEE: 1588f</a:t>
            </a:r>
            <a:r>
              <a:rPr lang="en-US" sz="1600" spc="-1" dirty="0">
                <a:solidFill>
                  <a:srgbClr val="1D438F"/>
                </a:solidFill>
                <a:latin typeface="Arial"/>
                <a:ea typeface="DejaVu Sans"/>
              </a:rPr>
              <a:t> amendment to 1588-2019 (PTPv2.1)</a:t>
            </a:r>
            <a:endParaRPr lang="en-GB" sz="1600" b="0" strike="noStrike" spc="-1" dirty="0">
              <a:latin typeface="Arial"/>
            </a:endParaRPr>
          </a:p>
          <a:p>
            <a:pPr marL="743040" lvl="1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600" spc="-1" dirty="0">
                <a:solidFill>
                  <a:srgbClr val="1D438F"/>
                </a:solidFill>
              </a:rPr>
              <a:t>In-situ calibration</a:t>
            </a:r>
          </a:p>
          <a:p>
            <a:pPr marL="1200240" lvl="2" indent="-285840">
              <a:buClr>
                <a:srgbClr val="1D438F"/>
              </a:buClr>
              <a:buFont typeface="Arial"/>
              <a:buChar char="•"/>
            </a:pPr>
            <a:r>
              <a:rPr lang="en-US" sz="1200" spc="-1" dirty="0">
                <a:solidFill>
                  <a:srgbClr val="1D438F"/>
                </a:solidFill>
              </a:rPr>
              <a:t>Special PTP Port mode and datasets </a:t>
            </a:r>
            <a:r>
              <a:rPr lang="en-US" sz="1200" spc="-1" dirty="0" smtClean="0">
                <a:solidFill>
                  <a:srgbClr val="1D438F"/>
                </a:solidFill>
              </a:rPr>
              <a:t>to support calibration</a:t>
            </a:r>
          </a:p>
          <a:p>
            <a:pPr marL="1200240" lvl="2" indent="-285840">
              <a:buClr>
                <a:srgbClr val="1D438F"/>
              </a:buClr>
              <a:buFont typeface="Arial"/>
              <a:buChar char="•"/>
            </a:pPr>
            <a:r>
              <a:rPr lang="en-US" sz="1200" spc="-1" dirty="0" smtClean="0">
                <a:solidFill>
                  <a:srgbClr val="1D438F"/>
                </a:solidFill>
              </a:rPr>
              <a:t>Swapping </a:t>
            </a:r>
            <a:r>
              <a:rPr lang="en-US" sz="1200" spc="-1" dirty="0">
                <a:solidFill>
                  <a:srgbClr val="1D438F"/>
                </a:solidFill>
              </a:rPr>
              <a:t>of one-way delays (SOWD</a:t>
            </a:r>
            <a:r>
              <a:rPr lang="en-US" sz="1200" spc="-1" dirty="0" smtClean="0">
                <a:solidFill>
                  <a:srgbClr val="1D438F"/>
                </a:solidFill>
              </a:rPr>
              <a:t>) – two fibers</a:t>
            </a:r>
            <a:endParaRPr lang="en-US" sz="1200" spc="-1" dirty="0">
              <a:solidFill>
                <a:srgbClr val="1D438F"/>
              </a:solidFill>
            </a:endParaRPr>
          </a:p>
          <a:p>
            <a:pPr marL="1200240" lvl="2" indent="-285840">
              <a:buClr>
                <a:srgbClr val="1D438F"/>
              </a:buClr>
              <a:buFont typeface="Arial"/>
              <a:buChar char="•"/>
            </a:pPr>
            <a:r>
              <a:rPr lang="en-US" sz="1200" spc="-1" dirty="0">
                <a:solidFill>
                  <a:srgbClr val="1D438F"/>
                </a:solidFill>
              </a:rPr>
              <a:t>Three one-way delays (TOWD) – single </a:t>
            </a:r>
            <a:r>
              <a:rPr lang="en-US" sz="1200" spc="-1" dirty="0" smtClean="0">
                <a:solidFill>
                  <a:srgbClr val="1D438F"/>
                </a:solidFill>
              </a:rPr>
              <a:t>fiber, two wavelengths</a:t>
            </a:r>
            <a:endParaRPr lang="en-US" sz="1200" spc="-1" dirty="0">
              <a:solidFill>
                <a:srgbClr val="1D438F"/>
              </a:solidFill>
            </a:endParaRPr>
          </a:p>
          <a:p>
            <a:pPr marL="743040" lvl="1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600" b="0" strike="noStrike" spc="-1" dirty="0" smtClean="0">
                <a:solidFill>
                  <a:srgbClr val="1D438F"/>
                </a:solidFill>
                <a:latin typeface="Arial"/>
                <a:ea typeface="DejaVu Sans"/>
              </a:rPr>
              <a:t>Absolute </a:t>
            </a:r>
            <a:r>
              <a:rPr lang="en-US" sz="16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calibration</a:t>
            </a:r>
          </a:p>
          <a:p>
            <a:pPr marL="1200240" lvl="2" indent="-285840">
              <a:buClr>
                <a:srgbClr val="1D438F"/>
              </a:buClr>
              <a:buFont typeface="Arial"/>
              <a:buChar char="•"/>
            </a:pPr>
            <a:r>
              <a:rPr lang="en-US" sz="1200" spc="-1" dirty="0">
                <a:solidFill>
                  <a:srgbClr val="1D438F"/>
                </a:solidFill>
                <a:latin typeface="Arial"/>
                <a:ea typeface="DejaVu Sans"/>
              </a:rPr>
              <a:t>Definition of </a:t>
            </a:r>
            <a:r>
              <a:rPr lang="en-US" sz="1200" spc="-1" dirty="0" smtClean="0">
                <a:solidFill>
                  <a:srgbClr val="1D438F"/>
                </a:solidFill>
                <a:latin typeface="Arial"/>
                <a:ea typeface="DejaVu Sans"/>
              </a:rPr>
              <a:t>reference planes and </a:t>
            </a:r>
            <a:r>
              <a:rPr lang="en-US" sz="1200" b="0" strike="noStrike" spc="-1" dirty="0" smtClean="0">
                <a:solidFill>
                  <a:srgbClr val="1D438F"/>
                </a:solidFill>
                <a:latin typeface="Arial"/>
                <a:ea typeface="DejaVu Sans"/>
              </a:rPr>
              <a:t>latencies specific SFPs</a:t>
            </a:r>
            <a:endParaRPr lang="en-US" sz="1200" b="0" strike="noStrike" spc="-1" dirty="0">
              <a:solidFill>
                <a:srgbClr val="1D438F"/>
              </a:solidFill>
              <a:latin typeface="Arial"/>
              <a:ea typeface="DejaVu Sans"/>
            </a:endParaRPr>
          </a:p>
          <a:p>
            <a:pPr marL="1200240" lvl="2" indent="-285840">
              <a:buClr>
                <a:srgbClr val="1D438F"/>
              </a:buClr>
              <a:buFont typeface="Arial"/>
              <a:buChar char="•"/>
            </a:pPr>
            <a:r>
              <a:rPr lang="en-US" sz="1200" spc="-1" dirty="0">
                <a:solidFill>
                  <a:srgbClr val="1D438F"/>
                </a:solidFill>
                <a:latin typeface="Arial"/>
                <a:ea typeface="DejaVu Sans"/>
              </a:rPr>
              <a:t>Guidelines of how to perform absolute </a:t>
            </a:r>
            <a:r>
              <a:rPr lang="en-US" sz="1200" spc="-1" dirty="0" smtClean="0">
                <a:solidFill>
                  <a:srgbClr val="1D438F"/>
                </a:solidFill>
                <a:latin typeface="Arial"/>
                <a:ea typeface="DejaVu Sans"/>
              </a:rPr>
              <a:t>calibration</a:t>
            </a:r>
            <a:endParaRPr lang="en-US" sz="1600" b="1" strike="noStrike" spc="-1" dirty="0">
              <a:solidFill>
                <a:srgbClr val="1D438F"/>
              </a:solidFill>
              <a:latin typeface="Arial"/>
              <a:ea typeface="DejaVu Sans"/>
            </a:endParaRPr>
          </a:p>
          <a:p>
            <a:pPr marL="285840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600" b="1" strike="noStrike" spc="-1" dirty="0">
                <a:solidFill>
                  <a:srgbClr val="1D438F"/>
                </a:solidFill>
                <a:latin typeface="Arial"/>
                <a:ea typeface="DejaVu Sans"/>
              </a:rPr>
              <a:t>SNIA: SFF-8472 </a:t>
            </a:r>
            <a:r>
              <a:rPr lang="en-US" sz="1600" strike="noStrike" spc="-1" dirty="0">
                <a:solidFill>
                  <a:srgbClr val="1D438F"/>
                </a:solidFill>
                <a:latin typeface="Arial"/>
                <a:ea typeface="DejaVu Sans"/>
              </a:rPr>
              <a:t>update to SFP EEPROM</a:t>
            </a:r>
          </a:p>
          <a:p>
            <a:pPr marL="743040" lvl="1" indent="-285840">
              <a:buClr>
                <a:srgbClr val="1D438F"/>
              </a:buClr>
              <a:buFont typeface="Arial"/>
              <a:buChar char="•"/>
            </a:pPr>
            <a:r>
              <a:rPr lang="en-US" sz="16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Include support for</a:t>
            </a:r>
          </a:p>
          <a:p>
            <a:pPr marL="1200240" lvl="2" indent="-285840">
              <a:buClr>
                <a:srgbClr val="1D438F"/>
              </a:buClr>
              <a:buFont typeface="Arial"/>
              <a:buChar char="•"/>
            </a:pPr>
            <a:r>
              <a:rPr lang="en-US" sz="12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Latency characteristics of optical modules</a:t>
            </a:r>
          </a:p>
          <a:p>
            <a:pPr marL="1200240" lvl="2" indent="-285840">
              <a:buClr>
                <a:srgbClr val="1D438F"/>
              </a:buClr>
              <a:buFont typeface="Arial"/>
              <a:buChar char="•"/>
            </a:pPr>
            <a:r>
              <a:rPr lang="en-US" sz="1200" spc="-1" dirty="0">
                <a:solidFill>
                  <a:srgbClr val="1D438F"/>
                </a:solidFill>
              </a:rPr>
              <a:t>Loopback calibration module</a:t>
            </a:r>
            <a:endParaRPr lang="en-US" sz="1600" b="0" strike="noStrike" spc="-1" dirty="0">
              <a:solidFill>
                <a:srgbClr val="1D438F"/>
              </a:solidFill>
              <a:latin typeface="Arial"/>
              <a:ea typeface="DejaVu Sans"/>
            </a:endParaRPr>
          </a:p>
          <a:p>
            <a:pPr marL="743040" lvl="1" indent="-285840">
              <a:buClr>
                <a:srgbClr val="1D438F"/>
              </a:buClr>
              <a:buFont typeface="Arial"/>
              <a:buChar char="•"/>
            </a:pPr>
            <a:r>
              <a:rPr lang="en-US" sz="1600" spc="-1" dirty="0">
                <a:solidFill>
                  <a:srgbClr val="1D438F"/>
                </a:solidFill>
                <a:latin typeface="Arial"/>
              </a:rPr>
              <a:t>Parameters:</a:t>
            </a:r>
          </a:p>
          <a:p>
            <a:pPr marL="1200240" lvl="2" indent="-285840">
              <a:buClr>
                <a:srgbClr val="1D438F"/>
              </a:buClr>
              <a:buFont typeface="Arial"/>
              <a:buChar char="•"/>
            </a:pPr>
            <a:r>
              <a:rPr lang="en-US" sz="1200" spc="-1" dirty="0">
                <a:solidFill>
                  <a:srgbClr val="1D438F"/>
                </a:solidFill>
                <a:latin typeface="Arial"/>
              </a:rPr>
              <a:t>Rx/Tx delays (</a:t>
            </a:r>
            <a:r>
              <a:rPr lang="en-US" sz="1200" spc="-1" dirty="0" err="1">
                <a:solidFill>
                  <a:srgbClr val="1D438F"/>
                </a:solidFill>
                <a:latin typeface="Arial"/>
              </a:rPr>
              <a:t>avg</a:t>
            </a:r>
            <a:r>
              <a:rPr lang="en-US" sz="1200" spc="-1" dirty="0">
                <a:solidFill>
                  <a:srgbClr val="1D438F"/>
                </a:solidFill>
                <a:latin typeface="Arial"/>
              </a:rPr>
              <a:t>, </a:t>
            </a:r>
            <a:r>
              <a:rPr lang="en-US" sz="1200" spc="-1" dirty="0" err="1">
                <a:solidFill>
                  <a:srgbClr val="1D438F"/>
                </a:solidFill>
                <a:latin typeface="Arial"/>
              </a:rPr>
              <a:t>sdev</a:t>
            </a:r>
            <a:r>
              <a:rPr lang="en-US" sz="1200" spc="-1" dirty="0">
                <a:solidFill>
                  <a:srgbClr val="1D438F"/>
                </a:solidFill>
                <a:latin typeface="Arial"/>
              </a:rPr>
              <a:t>)</a:t>
            </a:r>
          </a:p>
          <a:p>
            <a:pPr marL="1200240" lvl="2" indent="-285840">
              <a:buClr>
                <a:srgbClr val="1D438F"/>
              </a:buClr>
              <a:buFont typeface="Arial"/>
              <a:buChar char="•"/>
            </a:pPr>
            <a:r>
              <a:rPr lang="en-US" sz="1200" spc="-1" dirty="0">
                <a:solidFill>
                  <a:srgbClr val="1D438F"/>
                </a:solidFill>
                <a:latin typeface="Arial"/>
              </a:rPr>
              <a:t>Temperature de-tuning offset/slope</a:t>
            </a:r>
          </a:p>
          <a:p>
            <a:pPr marL="1200240" lvl="2" indent="-285840">
              <a:buClr>
                <a:srgbClr val="1D438F"/>
              </a:buClr>
              <a:buFont typeface="Arial"/>
              <a:buChar char="•"/>
            </a:pPr>
            <a:r>
              <a:rPr lang="en-US" sz="1200" spc="-1" dirty="0">
                <a:solidFill>
                  <a:srgbClr val="1D438F"/>
                </a:solidFill>
                <a:latin typeface="Arial"/>
              </a:rPr>
              <a:t>Rx power curve </a:t>
            </a:r>
            <a:r>
              <a:rPr lang="en-US" sz="1200" spc="-1" dirty="0" smtClean="0">
                <a:solidFill>
                  <a:srgbClr val="1D438F"/>
                </a:solidFill>
                <a:latin typeface="Arial"/>
              </a:rPr>
              <a:t>coefficient</a:t>
            </a:r>
          </a:p>
          <a:p>
            <a:pPr marL="285840" indent="-285840">
              <a:buClr>
                <a:srgbClr val="1D438F"/>
              </a:buClr>
              <a:buFont typeface="Arial"/>
              <a:buChar char="•"/>
            </a:pPr>
            <a:r>
              <a:rPr lang="en-US" sz="1600" spc="-1" dirty="0">
                <a:solidFill>
                  <a:srgbClr val="1D438F"/>
                </a:solidFill>
                <a:latin typeface="Arial"/>
                <a:ea typeface="DejaVu Sans"/>
              </a:rPr>
              <a:t>Based </a:t>
            </a:r>
            <a:r>
              <a:rPr lang="en-US" sz="1600" spc="-1" dirty="0" smtClean="0">
                <a:solidFill>
                  <a:srgbClr val="1D438F"/>
                </a:solidFill>
                <a:latin typeface="Arial"/>
                <a:ea typeface="DejaVu Sans"/>
              </a:rPr>
              <a:t>on</a:t>
            </a:r>
            <a:r>
              <a:rPr lang="en-US" sz="1600" spc="-1" dirty="0">
                <a:solidFill>
                  <a:srgbClr val="1D438F"/>
                </a:solidFill>
                <a:latin typeface="Arial"/>
                <a:ea typeface="DejaVu Sans"/>
              </a:rPr>
              <a:t> </a:t>
            </a:r>
            <a:r>
              <a:rPr lang="en-US" sz="1600" spc="-1" dirty="0" smtClean="0">
                <a:solidFill>
                  <a:srgbClr val="1D438F"/>
                </a:solidFill>
                <a:latin typeface="Arial"/>
                <a:ea typeface="DejaVu Sans"/>
              </a:rPr>
              <a:t>work by </a:t>
            </a:r>
            <a:r>
              <a:rPr lang="en-US" sz="1600" spc="-1" dirty="0" smtClean="0">
                <a:solidFill>
                  <a:srgbClr val="1D438F"/>
                </a:solidFill>
              </a:rPr>
              <a:t>Peter </a:t>
            </a:r>
            <a:r>
              <a:rPr lang="en-US" sz="1600" spc="-1" dirty="0" err="1">
                <a:solidFill>
                  <a:srgbClr val="1D438F"/>
                </a:solidFill>
              </a:rPr>
              <a:t>Jansweijer</a:t>
            </a:r>
            <a:r>
              <a:rPr lang="en-US" sz="1600" spc="-1" dirty="0">
                <a:solidFill>
                  <a:srgbClr val="1D438F"/>
                </a:solidFill>
              </a:rPr>
              <a:t> and </a:t>
            </a:r>
            <a:r>
              <a:rPr lang="en-US" sz="1600" spc="-1" dirty="0" smtClean="0">
                <a:solidFill>
                  <a:srgbClr val="1D438F"/>
                </a:solidFill>
              </a:rPr>
              <a:t>Hank </a:t>
            </a:r>
            <a:r>
              <a:rPr lang="en-US" sz="1600" spc="-1" dirty="0">
                <a:solidFill>
                  <a:srgbClr val="1D438F"/>
                </a:solidFill>
              </a:rPr>
              <a:t>Peek</a:t>
            </a:r>
            <a:r>
              <a:rPr lang="en-US" sz="1600" spc="-1" dirty="0">
                <a:solidFill>
                  <a:srgbClr val="1D438F"/>
                </a:solidFill>
                <a:latin typeface="Arial"/>
                <a:ea typeface="DejaVu Sans"/>
              </a:rPr>
              <a:t/>
            </a:r>
            <a:br>
              <a:rPr lang="en-US" sz="1600" spc="-1" dirty="0">
                <a:solidFill>
                  <a:srgbClr val="1D438F"/>
                </a:solidFill>
                <a:latin typeface="Arial"/>
                <a:ea typeface="DejaVu Sans"/>
              </a:rPr>
            </a:br>
            <a:r>
              <a:rPr lang="en-US" sz="1600" spc="-1" dirty="0">
                <a:solidFill>
                  <a:srgbClr val="1D438F"/>
                </a:solidFill>
                <a:hlinkClick r:id="rId3"/>
              </a:rPr>
              <a:t>https://ohwr.org/project/wr-calibration/-/</a:t>
            </a:r>
            <a:r>
              <a:rPr lang="en-US" sz="1600" spc="-1" dirty="0" smtClean="0">
                <a:solidFill>
                  <a:srgbClr val="1D438F"/>
                </a:solidFill>
                <a:hlinkClick r:id="rId3"/>
              </a:rPr>
              <a:t>wikis/home</a:t>
            </a:r>
            <a:r>
              <a:rPr lang="en-US" sz="1600" spc="-1" dirty="0" smtClean="0">
                <a:solidFill>
                  <a:srgbClr val="1D438F"/>
                </a:solidFill>
              </a:rPr>
              <a:t> </a:t>
            </a:r>
            <a:endParaRPr lang="en-GB" sz="1600" spc="-1" dirty="0">
              <a:solidFill>
                <a:srgbClr val="1D438F"/>
              </a:solidFill>
              <a:latin typeface="Arial"/>
              <a:ea typeface="DejaVu Sans"/>
            </a:endParaRPr>
          </a:p>
        </p:txBody>
      </p:sp>
      <p:sp>
        <p:nvSpPr>
          <p:cNvPr id="332" name="PlaceHolder 1"/>
          <p:cNvSpPr/>
          <p:nvPr/>
        </p:nvSpPr>
        <p:spPr>
          <a:xfrm>
            <a:off x="0" y="0"/>
            <a:ext cx="9142560" cy="711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strike="noStrike" spc="-1" dirty="0" err="1">
                <a:solidFill>
                  <a:srgbClr val="0033A0"/>
                </a:solidFill>
                <a:latin typeface="Bookman Old Style"/>
                <a:ea typeface="DejaVu Sans"/>
              </a:rPr>
              <a:t>Standardisation</a:t>
            </a:r>
            <a:r>
              <a:rPr lang="en-US" sz="2000" b="0" strike="noStrike" spc="-1" dirty="0">
                <a:solidFill>
                  <a:srgbClr val="0033A0"/>
                </a:solidFill>
                <a:latin typeface="Bookman Old Style"/>
                <a:ea typeface="DejaVu Sans"/>
              </a:rPr>
              <a:t> ++</a:t>
            </a:r>
            <a:endParaRPr lang="en-GB" sz="2000" b="0" strike="noStrike" spc="-1" dirty="0">
              <a:latin typeface="Arial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2571751"/>
            <a:ext cx="3114674" cy="1001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239191048" descr="A diagram of a train&#10;&#10;Description automatically generated"/>
          <p:cNvPicPr/>
          <p:nvPr/>
        </p:nvPicPr>
        <p:blipFill>
          <a:blip r:embed="rId5"/>
          <a:stretch>
            <a:fillRect/>
          </a:stretch>
        </p:blipFill>
        <p:spPr>
          <a:xfrm>
            <a:off x="5943600" y="3714750"/>
            <a:ext cx="3019632" cy="590156"/>
          </a:xfrm>
          <a:prstGeom prst="rect">
            <a:avLst/>
          </a:prstGeom>
        </p:spPr>
      </p:pic>
      <p:pic>
        <p:nvPicPr>
          <p:cNvPr id="10" name="Picture 5" descr="Timeline&#10;&#10;Description automatically generated with low confidence"/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06" r="47570"/>
          <a:stretch/>
        </p:blipFill>
        <p:spPr>
          <a:xfrm>
            <a:off x="6019800" y="689610"/>
            <a:ext cx="2876550" cy="1882140"/>
          </a:xfrm>
          <a:prstGeom prst="rect">
            <a:avLst/>
          </a:prstGeom>
        </p:spPr>
      </p:pic>
      <p:sp>
        <p:nvSpPr>
          <p:cNvPr id="3" name="Objaśnienie prostokątne zaokrąglone 2"/>
          <p:cNvSpPr/>
          <p:nvPr/>
        </p:nvSpPr>
        <p:spPr>
          <a:xfrm>
            <a:off x="5857875" y="666750"/>
            <a:ext cx="3200400" cy="1828800"/>
          </a:xfrm>
          <a:prstGeom prst="wedgeRoundRectCallout">
            <a:avLst>
              <a:gd name="adj1" fmla="val -58928"/>
              <a:gd name="adj2" fmla="val 10070"/>
              <a:gd name="adj3" fmla="val 16667"/>
            </a:avLst>
          </a:prstGeom>
          <a:solidFill>
            <a:srgbClr val="0070C0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rostokąt 1"/>
          <p:cNvSpPr/>
          <p:nvPr/>
        </p:nvSpPr>
        <p:spPr>
          <a:xfrm>
            <a:off x="7815743" y="3637061"/>
            <a:ext cx="120443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00" spc="-1" dirty="0">
                <a:solidFill>
                  <a:srgbClr val="1D438F"/>
                </a:solidFill>
                <a:latin typeface="Arial"/>
                <a:ea typeface="DejaVu Sans"/>
              </a:rPr>
              <a:t>Courtesy </a:t>
            </a:r>
            <a:r>
              <a:rPr lang="en-US" sz="700" spc="-1" dirty="0" err="1">
                <a:solidFill>
                  <a:srgbClr val="1D438F"/>
                </a:solidFill>
                <a:latin typeface="Arial"/>
                <a:ea typeface="DejaVu Sans"/>
              </a:rPr>
              <a:t>Henk</a:t>
            </a:r>
            <a:r>
              <a:rPr lang="en-US" sz="700" spc="-1" dirty="0">
                <a:solidFill>
                  <a:srgbClr val="1D438F"/>
                </a:solidFill>
                <a:latin typeface="Arial"/>
                <a:ea typeface="DejaVu Sans"/>
              </a:rPr>
              <a:t> Peek and </a:t>
            </a:r>
            <a:r>
              <a:rPr lang="en-US" sz="700" spc="-1" dirty="0" smtClean="0">
                <a:solidFill>
                  <a:srgbClr val="1D438F"/>
                </a:solidFill>
                <a:latin typeface="Arial"/>
                <a:ea typeface="DejaVu Sans"/>
              </a:rPr>
              <a:t/>
            </a:r>
            <a:br>
              <a:rPr lang="en-US" sz="700" spc="-1" dirty="0" smtClean="0">
                <a:solidFill>
                  <a:srgbClr val="1D438F"/>
                </a:solidFill>
                <a:latin typeface="Arial"/>
                <a:ea typeface="DejaVu Sans"/>
              </a:rPr>
            </a:br>
            <a:r>
              <a:rPr lang="en-US" sz="700" spc="-1" dirty="0" smtClean="0">
                <a:solidFill>
                  <a:srgbClr val="1D438F"/>
                </a:solidFill>
                <a:latin typeface="Arial"/>
                <a:ea typeface="DejaVu Sans"/>
              </a:rPr>
              <a:t>Peter </a:t>
            </a:r>
            <a:r>
              <a:rPr lang="en-US" sz="700" spc="-1" dirty="0" err="1">
                <a:solidFill>
                  <a:srgbClr val="1D438F"/>
                </a:solidFill>
                <a:latin typeface="Arial"/>
                <a:ea typeface="DejaVu Sans"/>
              </a:rPr>
              <a:t>Jansweijer</a:t>
            </a:r>
            <a:endParaRPr lang="en-US" sz="700" spc="-1" dirty="0">
              <a:solidFill>
                <a:srgbClr val="1D438F"/>
              </a:solidFill>
              <a:latin typeface="Arial"/>
              <a:ea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3624160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PlaceHolder 2"/>
          <p:cNvSpPr>
            <a:spLocks noGrp="1"/>
          </p:cNvSpPr>
          <p:nvPr>
            <p:ph type="ftr" idx="4294967295"/>
          </p:nvPr>
        </p:nvSpPr>
        <p:spPr>
          <a:xfrm>
            <a:off x="609480" y="4825800"/>
            <a:ext cx="3490560" cy="272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defRPr>
            </a:lvl1pPr>
          </a:lstStyle>
          <a:p>
            <a:r>
              <a:rPr lang="en-US" dirty="0"/>
              <a:t>White Rabbit – status and plans</a:t>
            </a:r>
            <a:endParaRPr lang="en-GB" sz="800" dirty="0">
              <a:latin typeface="Times New Roman"/>
            </a:endParaRPr>
          </a:p>
        </p:txBody>
      </p:sp>
      <p:sp>
        <p:nvSpPr>
          <p:cNvPr id="328" name="PlaceHolder 3"/>
          <p:cNvSpPr>
            <a:spLocks noGrp="1"/>
          </p:cNvSpPr>
          <p:nvPr>
            <p:ph type="sldNum" idx="4294967295"/>
          </p:nvPr>
        </p:nvSpPr>
        <p:spPr>
          <a:xfrm>
            <a:off x="0" y="4825800"/>
            <a:ext cx="9143280" cy="272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algn="ctr">
              <a:lnSpc>
                <a:spcPct val="100000"/>
              </a:lnSpc>
              <a:buNone/>
              <a:tabLst>
                <a:tab pos="0" algn="l"/>
              </a:tabLst>
              <a:def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defRPr>
            </a:lvl1pPr>
          </a:lstStyle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 smtClean="0">
                <a:solidFill>
                  <a:srgbClr val="FFFFFF"/>
                </a:solidFill>
                <a:latin typeface="Gill Sans MT"/>
                <a:ea typeface="DejaVu Sans"/>
              </a:rPr>
              <a:t>12 </a:t>
            </a:r>
            <a:r>
              <a:rPr lang="en-US" sz="1050" b="0" strike="noStrike" spc="-1" dirty="0">
                <a:solidFill>
                  <a:srgbClr val="FFFFFF"/>
                </a:solidFill>
                <a:latin typeface="Gill Sans MT"/>
                <a:ea typeface="DejaVu Sans"/>
              </a:rPr>
              <a:t>/ </a:t>
            </a:r>
            <a:r>
              <a:rPr lang="en-US" sz="1050" b="0" strike="noStrike" spc="-1" dirty="0" smtClean="0">
                <a:solidFill>
                  <a:srgbClr val="FFFFFF"/>
                </a:solidFill>
                <a:latin typeface="Gill Sans MT"/>
                <a:ea typeface="DejaVu Sans"/>
              </a:rPr>
              <a:t>18</a:t>
            </a:r>
            <a:endParaRPr lang="en-GB" sz="1050" b="0" strike="noStrike" spc="-1" dirty="0">
              <a:latin typeface="Times New Roman"/>
            </a:endParaRPr>
          </a:p>
        </p:txBody>
      </p:sp>
      <p:sp>
        <p:nvSpPr>
          <p:cNvPr id="332" name="PlaceHolder 1"/>
          <p:cNvSpPr/>
          <p:nvPr/>
        </p:nvSpPr>
        <p:spPr>
          <a:xfrm>
            <a:off x="0" y="0"/>
            <a:ext cx="9142560" cy="711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strike="noStrike" spc="-1" dirty="0" smtClean="0">
                <a:solidFill>
                  <a:srgbClr val="0033A0"/>
                </a:solidFill>
                <a:latin typeface="Bookman Old Style"/>
                <a:ea typeface="DejaVu Sans"/>
              </a:rPr>
              <a:t>WR Switch </a:t>
            </a:r>
            <a:r>
              <a:rPr lang="en-US" sz="2000" b="0" strike="noStrike" spc="-1" dirty="0">
                <a:solidFill>
                  <a:srgbClr val="0033A0"/>
                </a:solidFill>
                <a:latin typeface="Bookman Old Style"/>
                <a:ea typeface="DejaVu Sans"/>
              </a:rPr>
              <a:t>v4</a:t>
            </a:r>
            <a:endParaRPr lang="en-GB" sz="2000" b="0" strike="noStrike" spc="-1" dirty="0">
              <a:latin typeface="Arial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700291"/>
            <a:ext cx="2514600" cy="18587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2876550"/>
            <a:ext cx="3572340" cy="16498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pole tekstowe 181"/>
          <p:cNvSpPr/>
          <p:nvPr/>
        </p:nvSpPr>
        <p:spPr>
          <a:xfrm>
            <a:off x="152400" y="875505"/>
            <a:ext cx="5562360" cy="390730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marL="285840" indent="-285840">
              <a:buClr>
                <a:srgbClr val="1D438F"/>
              </a:buClr>
              <a:buFont typeface="Arial"/>
              <a:buChar char="•"/>
            </a:pPr>
            <a:r>
              <a:rPr lang="en-US" sz="1600" strike="noStrike" spc="-1" dirty="0">
                <a:solidFill>
                  <a:srgbClr val="1D438F"/>
                </a:solidFill>
                <a:latin typeface="Arial"/>
                <a:ea typeface="DejaVu Sans"/>
              </a:rPr>
              <a:t>Project page</a:t>
            </a:r>
            <a:br>
              <a:rPr lang="en-US" sz="1600" strike="noStrike" spc="-1" dirty="0">
                <a:solidFill>
                  <a:srgbClr val="1D438F"/>
                </a:solidFill>
                <a:latin typeface="Arial"/>
                <a:ea typeface="DejaVu Sans"/>
              </a:rPr>
            </a:br>
            <a:r>
              <a:rPr lang="en-US" sz="1200" dirty="0">
                <a:hlinkClick r:id="rId5"/>
              </a:rPr>
              <a:t>https://ohwr.org/project/wr-switch-hw-v4/wikis</a:t>
            </a:r>
            <a:r>
              <a:rPr lang="en-US" sz="1200" dirty="0"/>
              <a:t> </a:t>
            </a:r>
            <a:endParaRPr lang="en-US" sz="1600" spc="-1" dirty="0">
              <a:solidFill>
                <a:srgbClr val="1D438F"/>
              </a:solidFill>
            </a:endParaRPr>
          </a:p>
          <a:p>
            <a:pPr marL="285840" indent="-285840">
              <a:buClr>
                <a:srgbClr val="1D438F"/>
              </a:buClr>
              <a:buFont typeface="Arial"/>
              <a:buChar char="•"/>
            </a:pPr>
            <a:r>
              <a:rPr lang="en-US" sz="16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Specification:</a:t>
            </a:r>
            <a:endParaRPr lang="en-GB" sz="1600" b="0" strike="noStrike" spc="-1" dirty="0">
              <a:latin typeface="Arial"/>
            </a:endParaRPr>
          </a:p>
          <a:p>
            <a:pPr marL="743040" lvl="1" indent="-285840">
              <a:buClr>
                <a:srgbClr val="1D438F"/>
              </a:buClr>
              <a:buFont typeface="Arial"/>
              <a:buChar char="•"/>
            </a:pPr>
            <a:r>
              <a:rPr lang="en-US" sz="1200" strike="noStrike" spc="-1" dirty="0" smtClean="0">
                <a:solidFill>
                  <a:srgbClr val="1D438F"/>
                </a:solidFill>
                <a:latin typeface="Arial"/>
                <a:ea typeface="DejaVu Sans"/>
              </a:rPr>
              <a:t>24 ports, 1 </a:t>
            </a:r>
            <a:r>
              <a:rPr lang="en-US" sz="1200" strike="noStrike" spc="-1" dirty="0">
                <a:solidFill>
                  <a:srgbClr val="1D438F"/>
                </a:solidFill>
                <a:latin typeface="Arial"/>
                <a:ea typeface="DejaVu Sans"/>
              </a:rPr>
              <a:t>and 10 </a:t>
            </a:r>
            <a:r>
              <a:rPr lang="en-US" sz="1200" strike="noStrike" spc="-1" dirty="0" err="1">
                <a:solidFill>
                  <a:srgbClr val="1D438F"/>
                </a:solidFill>
                <a:latin typeface="Arial"/>
                <a:ea typeface="DejaVu Sans"/>
              </a:rPr>
              <a:t>GbE</a:t>
            </a:r>
            <a:r>
              <a:rPr lang="en-US" sz="1200" strike="noStrike" spc="-1" dirty="0">
                <a:solidFill>
                  <a:srgbClr val="1D438F"/>
                </a:solidFill>
                <a:latin typeface="Arial"/>
                <a:ea typeface="DejaVu Sans"/>
              </a:rPr>
              <a:t> </a:t>
            </a:r>
            <a:r>
              <a:rPr lang="en-US" sz="1200" strike="noStrike" spc="-1" dirty="0" smtClean="0">
                <a:solidFill>
                  <a:srgbClr val="1D438F"/>
                </a:solidFill>
                <a:latin typeface="Arial"/>
                <a:ea typeface="DejaVu Sans"/>
              </a:rPr>
              <a:t>support – </a:t>
            </a:r>
            <a:r>
              <a:rPr lang="en-US" sz="1200" u="sng" strike="noStrike" spc="-1" dirty="0" smtClean="0">
                <a:solidFill>
                  <a:srgbClr val="1D438F"/>
                </a:solidFill>
                <a:latin typeface="Arial"/>
                <a:ea typeface="DejaVu Sans"/>
              </a:rPr>
              <a:t>drop-in replacement for v3</a:t>
            </a:r>
            <a:endParaRPr lang="en-US" sz="1200" u="sng" strike="noStrike" spc="-1" dirty="0">
              <a:solidFill>
                <a:srgbClr val="1D438F"/>
              </a:solidFill>
              <a:latin typeface="Arial"/>
              <a:ea typeface="DejaVu Sans"/>
            </a:endParaRPr>
          </a:p>
          <a:p>
            <a:pPr marL="743040" lvl="1" indent="-285840">
              <a:buClr>
                <a:srgbClr val="1D438F"/>
              </a:buClr>
              <a:buFont typeface="Arial"/>
              <a:buChar char="•"/>
            </a:pPr>
            <a:r>
              <a:rPr lang="en-US" sz="1200" spc="-1" dirty="0">
                <a:solidFill>
                  <a:srgbClr val="1D438F"/>
                </a:solidFill>
                <a:latin typeface="Arial"/>
                <a:ea typeface="DejaVu Sans"/>
              </a:rPr>
              <a:t>Redundant and serviceable fans and power supplies</a:t>
            </a:r>
          </a:p>
          <a:p>
            <a:pPr marL="743040" lvl="1" indent="-285840">
              <a:buClr>
                <a:srgbClr val="1D438F"/>
              </a:buClr>
              <a:buFont typeface="Arial"/>
              <a:buChar char="•"/>
            </a:pPr>
            <a:r>
              <a:rPr lang="en-US" sz="1200" spc="-1" dirty="0">
                <a:solidFill>
                  <a:srgbClr val="1D438F"/>
                </a:solidFill>
                <a:latin typeface="Arial"/>
                <a:ea typeface="DejaVu Sans"/>
              </a:rPr>
              <a:t>Based on Xilinx/AMD </a:t>
            </a:r>
            <a:r>
              <a:rPr lang="en-US" sz="1200" spc="-1" dirty="0" err="1">
                <a:solidFill>
                  <a:srgbClr val="1D438F"/>
                </a:solidFill>
                <a:latin typeface="Arial"/>
                <a:ea typeface="DejaVu Sans"/>
              </a:rPr>
              <a:t>Zynq</a:t>
            </a:r>
            <a:r>
              <a:rPr lang="en-US" sz="1200" spc="-1" dirty="0">
                <a:solidFill>
                  <a:srgbClr val="1D438F"/>
                </a:solidFill>
                <a:latin typeface="Arial"/>
                <a:ea typeface="DejaVu Sans"/>
              </a:rPr>
              <a:t> US+ System-on-Chip</a:t>
            </a:r>
          </a:p>
          <a:p>
            <a:pPr marL="743040" lvl="1" indent="-285840">
              <a:buClr>
                <a:srgbClr val="1D438F"/>
              </a:buClr>
              <a:buFont typeface="Arial"/>
              <a:buChar char="•"/>
            </a:pPr>
            <a:r>
              <a:rPr lang="en-US" sz="1200" spc="-1" dirty="0">
                <a:solidFill>
                  <a:srgbClr val="1D438F"/>
                </a:solidFill>
                <a:latin typeface="Arial"/>
                <a:ea typeface="DejaVu Sans"/>
              </a:rPr>
              <a:t>Expansion Board slot for enhancements</a:t>
            </a:r>
            <a:br>
              <a:rPr lang="en-US" sz="1200" spc="-1" dirty="0">
                <a:solidFill>
                  <a:srgbClr val="1D438F"/>
                </a:solidFill>
                <a:latin typeface="Arial"/>
                <a:ea typeface="DejaVu Sans"/>
              </a:rPr>
            </a:br>
            <a:r>
              <a:rPr lang="en-US" sz="1200" spc="-1" dirty="0">
                <a:solidFill>
                  <a:srgbClr val="1D438F"/>
                </a:solidFill>
                <a:latin typeface="Arial"/>
                <a:ea typeface="DejaVu Sans"/>
              </a:rPr>
              <a:t>(low phase noise, holdover…)</a:t>
            </a:r>
            <a:endParaRPr lang="en-US" sz="1600" spc="-1" dirty="0">
              <a:solidFill>
                <a:srgbClr val="1D438F"/>
              </a:solidFill>
              <a:latin typeface="Arial"/>
              <a:ea typeface="DejaVu Sans"/>
            </a:endParaRPr>
          </a:p>
          <a:p>
            <a:pPr marL="285840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600" strike="noStrike" spc="-1" dirty="0">
                <a:solidFill>
                  <a:srgbClr val="1D438F"/>
                </a:solidFill>
                <a:latin typeface="Arial"/>
                <a:ea typeface="DejaVu Sans"/>
              </a:rPr>
              <a:t>Roadmap</a:t>
            </a:r>
          </a:p>
          <a:p>
            <a:pPr marL="743040" lvl="1" indent="-285840">
              <a:buClr>
                <a:srgbClr val="1D438F"/>
              </a:buClr>
              <a:buFont typeface="Arial"/>
              <a:buChar char="•"/>
            </a:pPr>
            <a:r>
              <a:rPr lang="en-US" sz="1400" spc="-1" dirty="0">
                <a:solidFill>
                  <a:srgbClr val="1D438F"/>
                </a:solidFill>
                <a:latin typeface="Arial"/>
              </a:rPr>
              <a:t>Current: prototyping stage, HW prototype 1</a:t>
            </a:r>
          </a:p>
          <a:p>
            <a:pPr marL="743040" lvl="1" indent="-285840">
              <a:buClr>
                <a:srgbClr val="1D438F"/>
              </a:buClr>
              <a:buFont typeface="Arial"/>
              <a:buChar char="•"/>
            </a:pPr>
            <a:r>
              <a:rPr lang="en-US" sz="1400" spc="-1" dirty="0">
                <a:solidFill>
                  <a:srgbClr val="1D438F"/>
                </a:solidFill>
                <a:latin typeface="Arial"/>
              </a:rPr>
              <a:t>End of 2024: v3 functionality (1 </a:t>
            </a:r>
            <a:r>
              <a:rPr lang="en-US" sz="1400" spc="-1" dirty="0" err="1">
                <a:solidFill>
                  <a:srgbClr val="1D438F"/>
                </a:solidFill>
                <a:latin typeface="Arial"/>
              </a:rPr>
              <a:t>GbE</a:t>
            </a:r>
            <a:r>
              <a:rPr lang="en-US" sz="1400" spc="-1" dirty="0">
                <a:solidFill>
                  <a:srgbClr val="1D438F"/>
                </a:solidFill>
                <a:latin typeface="Arial"/>
              </a:rPr>
              <a:t> support)</a:t>
            </a:r>
          </a:p>
          <a:p>
            <a:pPr marL="743040" lvl="1" indent="-285840">
              <a:buClr>
                <a:srgbClr val="1D438F"/>
              </a:buClr>
              <a:buFont typeface="Arial"/>
              <a:buChar char="•"/>
            </a:pPr>
            <a:r>
              <a:rPr lang="en-US" sz="1400" spc="-1" dirty="0">
                <a:solidFill>
                  <a:srgbClr val="1D438F"/>
                </a:solidFill>
                <a:latin typeface="Arial"/>
              </a:rPr>
              <a:t>Mid 2025: firmware release with holdover support</a:t>
            </a:r>
          </a:p>
          <a:p>
            <a:pPr marL="743040" lvl="1" indent="-285840">
              <a:buClr>
                <a:srgbClr val="1D438F"/>
              </a:buClr>
              <a:buFont typeface="Arial"/>
              <a:buChar char="•"/>
            </a:pPr>
            <a:r>
              <a:rPr lang="en-US" sz="1400" spc="-1" dirty="0">
                <a:solidFill>
                  <a:srgbClr val="1D438F"/>
                </a:solidFill>
                <a:latin typeface="Arial"/>
              </a:rPr>
              <a:t>End 2025: 10 </a:t>
            </a:r>
            <a:r>
              <a:rPr lang="en-US" sz="1400" spc="-1" dirty="0" err="1">
                <a:solidFill>
                  <a:srgbClr val="1D438F"/>
                </a:solidFill>
                <a:latin typeface="Arial"/>
              </a:rPr>
              <a:t>GbE</a:t>
            </a:r>
            <a:r>
              <a:rPr lang="en-US" sz="1400" spc="-1" dirty="0">
                <a:solidFill>
                  <a:srgbClr val="1D438F"/>
                </a:solidFill>
                <a:latin typeface="Arial"/>
              </a:rPr>
              <a:t> support for timing</a:t>
            </a:r>
          </a:p>
          <a:p>
            <a:pPr marL="743040" lvl="1" indent="-285840">
              <a:buClr>
                <a:srgbClr val="1D438F"/>
              </a:buClr>
              <a:buFont typeface="Arial"/>
              <a:buChar char="•"/>
            </a:pPr>
            <a:r>
              <a:rPr lang="en-US" sz="1400" spc="-1" dirty="0">
                <a:solidFill>
                  <a:srgbClr val="1D438F"/>
                </a:solidFill>
                <a:latin typeface="Arial"/>
              </a:rPr>
              <a:t>End 2026: 1 and 10 </a:t>
            </a:r>
            <a:r>
              <a:rPr lang="en-US" sz="1400" spc="-1" dirty="0" err="1">
                <a:solidFill>
                  <a:srgbClr val="1D438F"/>
                </a:solidFill>
                <a:latin typeface="Arial"/>
              </a:rPr>
              <a:t>GbE</a:t>
            </a:r>
            <a:r>
              <a:rPr lang="en-US" sz="1400" spc="-1" dirty="0">
                <a:solidFill>
                  <a:srgbClr val="1D438F"/>
                </a:solidFill>
                <a:latin typeface="Arial"/>
              </a:rPr>
              <a:t> support for data/timing proto</a:t>
            </a:r>
          </a:p>
          <a:p>
            <a:pPr marL="743040" lvl="1" indent="-285840">
              <a:buClr>
                <a:srgbClr val="1D438F"/>
              </a:buClr>
              <a:buFont typeface="Arial"/>
              <a:buChar char="•"/>
            </a:pPr>
            <a:r>
              <a:rPr lang="en-US" sz="1400" spc="-1" dirty="0">
                <a:solidFill>
                  <a:srgbClr val="1D438F"/>
                </a:solidFill>
                <a:latin typeface="Arial"/>
              </a:rPr>
              <a:t>Mid 2027: Final firmware release with 1 and 10 </a:t>
            </a:r>
            <a:r>
              <a:rPr lang="en-US" sz="1400" spc="-1" dirty="0" err="1">
                <a:solidFill>
                  <a:srgbClr val="1D438F"/>
                </a:solidFill>
                <a:latin typeface="Arial"/>
              </a:rPr>
              <a:t>GbE</a:t>
            </a:r>
            <a:endParaRPr lang="en-US" sz="1400" spc="-1" dirty="0">
              <a:solidFill>
                <a:srgbClr val="1D438F"/>
              </a:solidFill>
              <a:latin typeface="Arial"/>
            </a:endParaRPr>
          </a:p>
          <a:p>
            <a:pPr marL="743040" lvl="1" indent="-285840">
              <a:buClr>
                <a:srgbClr val="1D438F"/>
              </a:buClr>
              <a:buFont typeface="Arial"/>
              <a:buChar char="•"/>
            </a:pPr>
            <a:endParaRPr lang="en-US" sz="1400" spc="-1" dirty="0">
              <a:solidFill>
                <a:srgbClr val="1D438F"/>
              </a:solidFill>
              <a:latin typeface="Arial"/>
            </a:endParaRPr>
          </a:p>
          <a:p>
            <a:pPr marL="743040" lvl="1" indent="-285840">
              <a:buClr>
                <a:srgbClr val="1D438F"/>
              </a:buClr>
              <a:buFont typeface="Arial"/>
              <a:buChar char="•"/>
            </a:pPr>
            <a:endParaRPr lang="en-GB" sz="1400" spc="-1" dirty="0">
              <a:solidFill>
                <a:srgbClr val="1D438F"/>
              </a:solidFill>
              <a:latin typeface="Arial"/>
            </a:endParaRPr>
          </a:p>
          <a:p>
            <a:pPr marL="914400">
              <a:lnSpc>
                <a:spcPct val="100000"/>
              </a:lnSpc>
              <a:buNone/>
            </a:pPr>
            <a:endParaRPr lang="en-GB" sz="16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38657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682350"/>
            <a:ext cx="2846534" cy="1329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7" name="PlaceHolder 2"/>
          <p:cNvSpPr>
            <a:spLocks noGrp="1"/>
          </p:cNvSpPr>
          <p:nvPr>
            <p:ph type="ftr" idx="4294967295"/>
          </p:nvPr>
        </p:nvSpPr>
        <p:spPr>
          <a:xfrm>
            <a:off x="609480" y="4825800"/>
            <a:ext cx="3490560" cy="272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defRPr>
            </a:lvl1pPr>
          </a:lstStyle>
          <a:p>
            <a:r>
              <a:rPr lang="en-US" dirty="0"/>
              <a:t>White Rabbit – status and plans</a:t>
            </a:r>
            <a:endParaRPr lang="en-GB" sz="800" dirty="0">
              <a:latin typeface="Times New Roman"/>
            </a:endParaRPr>
          </a:p>
        </p:txBody>
      </p:sp>
      <p:sp>
        <p:nvSpPr>
          <p:cNvPr id="328" name="PlaceHolder 3"/>
          <p:cNvSpPr>
            <a:spLocks noGrp="1"/>
          </p:cNvSpPr>
          <p:nvPr>
            <p:ph type="sldNum" idx="4294967295"/>
          </p:nvPr>
        </p:nvSpPr>
        <p:spPr>
          <a:xfrm>
            <a:off x="0" y="4825800"/>
            <a:ext cx="9143280" cy="272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algn="ctr">
              <a:lnSpc>
                <a:spcPct val="100000"/>
              </a:lnSpc>
              <a:buNone/>
              <a:tabLst>
                <a:tab pos="0" algn="l"/>
              </a:tabLst>
              <a:def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defRPr>
            </a:lvl1pPr>
          </a:lstStyle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 smtClean="0">
                <a:solidFill>
                  <a:srgbClr val="FFFFFF"/>
                </a:solidFill>
                <a:latin typeface="Gill Sans MT"/>
                <a:ea typeface="DejaVu Sans"/>
              </a:rPr>
              <a:t>13 </a:t>
            </a:r>
            <a:r>
              <a:rPr lang="en-US" sz="1050" b="0" strike="noStrike" spc="-1" dirty="0">
                <a:solidFill>
                  <a:srgbClr val="FFFFFF"/>
                </a:solidFill>
                <a:latin typeface="Gill Sans MT"/>
                <a:ea typeface="DejaVu Sans"/>
              </a:rPr>
              <a:t>/ </a:t>
            </a:r>
            <a:r>
              <a:rPr lang="en-US" sz="1050" b="0" strike="noStrike" spc="-1" dirty="0" smtClean="0">
                <a:solidFill>
                  <a:srgbClr val="FFFFFF"/>
                </a:solidFill>
                <a:latin typeface="Gill Sans MT"/>
                <a:ea typeface="DejaVu Sans"/>
              </a:rPr>
              <a:t>18</a:t>
            </a:r>
            <a:endParaRPr lang="en-GB" sz="1050" b="0" strike="noStrike" spc="-1" dirty="0">
              <a:latin typeface="Times New Roman"/>
            </a:endParaRPr>
          </a:p>
        </p:txBody>
      </p:sp>
      <p:sp>
        <p:nvSpPr>
          <p:cNvPr id="332" name="PlaceHolder 1"/>
          <p:cNvSpPr/>
          <p:nvPr/>
        </p:nvSpPr>
        <p:spPr>
          <a:xfrm>
            <a:off x="0" y="0"/>
            <a:ext cx="9142560" cy="711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spc="-1" dirty="0" smtClean="0">
                <a:solidFill>
                  <a:srgbClr val="0033A0"/>
                </a:solidFill>
                <a:latin typeface="Bookman Old Style"/>
              </a:rPr>
              <a:t>Temperature-dependence </a:t>
            </a:r>
            <a:r>
              <a:rPr lang="en-US" sz="2000" spc="-1" dirty="0" err="1">
                <a:solidFill>
                  <a:srgbClr val="0033A0"/>
                </a:solidFill>
                <a:latin typeface="Bookman Old Style"/>
              </a:rPr>
              <a:t>characterisation</a:t>
            </a:r>
            <a:r>
              <a:rPr lang="en-US" sz="2000" spc="-1" dirty="0">
                <a:solidFill>
                  <a:srgbClr val="0033A0"/>
                </a:solidFill>
                <a:latin typeface="Bookman Old Style"/>
              </a:rPr>
              <a:t> and </a:t>
            </a:r>
            <a:r>
              <a:rPr lang="en-US" sz="2000" spc="-1" dirty="0" smtClean="0">
                <a:solidFill>
                  <a:srgbClr val="0033A0"/>
                </a:solidFill>
                <a:latin typeface="Bookman Old Style"/>
              </a:rPr>
              <a:t>mitigation</a:t>
            </a:r>
            <a:endParaRPr lang="en-GB" sz="2000" b="0" strike="noStrike" spc="-1" dirty="0">
              <a:latin typeface="Arial"/>
            </a:endParaRPr>
          </a:p>
        </p:txBody>
      </p:sp>
      <p:sp>
        <p:nvSpPr>
          <p:cNvPr id="10" name="pole tekstowe 181"/>
          <p:cNvSpPr/>
          <p:nvPr/>
        </p:nvSpPr>
        <p:spPr>
          <a:xfrm>
            <a:off x="152400" y="875505"/>
            <a:ext cx="8763000" cy="3230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marL="285840" indent="-285840">
              <a:buClr>
                <a:srgbClr val="1D438F"/>
              </a:buClr>
              <a:buFont typeface="Arial"/>
              <a:buChar char="•"/>
            </a:pPr>
            <a:r>
              <a:rPr lang="en-US" sz="1600" spc="-1" dirty="0">
                <a:solidFill>
                  <a:srgbClr val="1D438F"/>
                </a:solidFill>
                <a:latin typeface="Arial"/>
              </a:rPr>
              <a:t>Sources of </a:t>
            </a:r>
            <a:r>
              <a:rPr lang="en-US" sz="1600" spc="-1" dirty="0" smtClean="0">
                <a:solidFill>
                  <a:srgbClr val="1D438F"/>
                </a:solidFill>
                <a:latin typeface="Arial"/>
              </a:rPr>
              <a:t>inaccuracy</a:t>
            </a:r>
            <a:endParaRPr lang="en-US" sz="1600" spc="-1" dirty="0">
              <a:solidFill>
                <a:srgbClr val="1D438F"/>
              </a:solidFill>
              <a:latin typeface="Arial"/>
            </a:endParaRPr>
          </a:p>
          <a:p>
            <a:pPr marL="743040" lvl="1" indent="-285840">
              <a:buClr>
                <a:srgbClr val="1D438F"/>
              </a:buClr>
              <a:buFont typeface="Arial"/>
              <a:buChar char="•"/>
            </a:pPr>
            <a:r>
              <a:rPr lang="en-US" sz="1600" spc="-1" dirty="0">
                <a:solidFill>
                  <a:srgbClr val="1D438F"/>
                </a:solidFill>
                <a:latin typeface="Arial"/>
              </a:rPr>
              <a:t>Link delay asymmetry</a:t>
            </a:r>
          </a:p>
          <a:p>
            <a:pPr marL="1200240" lvl="2" indent="-285840">
              <a:buClr>
                <a:srgbClr val="1D438F"/>
              </a:buClr>
              <a:buFont typeface="Arial"/>
              <a:buChar char="•"/>
            </a:pPr>
            <a:r>
              <a:rPr lang="en-US" sz="1200" spc="-1" dirty="0">
                <a:solidFill>
                  <a:srgbClr val="1D438F"/>
                </a:solidFill>
                <a:latin typeface="Arial"/>
              </a:rPr>
              <a:t>Chromatic dispersion </a:t>
            </a:r>
            <a:r>
              <a:rPr lang="en-US" sz="1200" spc="-1" dirty="0" smtClean="0">
                <a:solidFill>
                  <a:srgbClr val="1D438F"/>
                </a:solidFill>
                <a:latin typeface="Arial"/>
              </a:rPr>
              <a:t>variation due to fiber temp</a:t>
            </a:r>
          </a:p>
          <a:p>
            <a:pPr marL="1200240" lvl="2" indent="-285840">
              <a:buClr>
                <a:srgbClr val="1D438F"/>
              </a:buClr>
              <a:buFont typeface="Arial"/>
              <a:buChar char="•"/>
            </a:pPr>
            <a:r>
              <a:rPr lang="en-US" sz="1200" spc="-1" dirty="0" smtClean="0">
                <a:solidFill>
                  <a:srgbClr val="1D438F"/>
                </a:solidFill>
                <a:latin typeface="Arial"/>
              </a:rPr>
              <a:t>Wavelength variation due </a:t>
            </a:r>
            <a:r>
              <a:rPr lang="en-US" sz="1200" spc="-1" dirty="0">
                <a:solidFill>
                  <a:srgbClr val="1D438F"/>
                </a:solidFill>
                <a:latin typeface="Arial"/>
              </a:rPr>
              <a:t>to SFP </a:t>
            </a:r>
            <a:r>
              <a:rPr lang="en-US" sz="1200" spc="-1" dirty="0" smtClean="0">
                <a:solidFill>
                  <a:srgbClr val="1D438F"/>
                </a:solidFill>
                <a:latin typeface="Arial"/>
              </a:rPr>
              <a:t>temp</a:t>
            </a:r>
          </a:p>
          <a:p>
            <a:pPr marL="743040" lvl="1" indent="-285840">
              <a:buClr>
                <a:srgbClr val="1D438F"/>
              </a:buClr>
              <a:buFont typeface="Arial"/>
              <a:buChar char="•"/>
            </a:pPr>
            <a:r>
              <a:rPr lang="en-US" sz="1600" spc="-1" dirty="0" smtClean="0">
                <a:solidFill>
                  <a:srgbClr val="1D438F"/>
                </a:solidFill>
                <a:latin typeface="Arial"/>
              </a:rPr>
              <a:t>Ingress/egress delay asymmetry</a:t>
            </a:r>
          </a:p>
          <a:p>
            <a:pPr marL="1200240" lvl="2" indent="-285840">
              <a:buClr>
                <a:srgbClr val="1D438F"/>
              </a:buClr>
              <a:buFont typeface="Arial"/>
              <a:buChar char="•"/>
            </a:pPr>
            <a:r>
              <a:rPr lang="en-US" sz="1200" spc="-1" dirty="0" smtClean="0">
                <a:solidFill>
                  <a:srgbClr val="1D438F"/>
                </a:solidFill>
                <a:latin typeface="Arial"/>
              </a:rPr>
              <a:t>Internal </a:t>
            </a:r>
            <a:r>
              <a:rPr lang="en-US" sz="1200" spc="-1" dirty="0">
                <a:solidFill>
                  <a:srgbClr val="1D438F"/>
                </a:solidFill>
                <a:latin typeface="Arial"/>
              </a:rPr>
              <a:t>delays variation due to hardware </a:t>
            </a:r>
            <a:r>
              <a:rPr lang="en-US" sz="1200" spc="-1" dirty="0" smtClean="0">
                <a:solidFill>
                  <a:srgbClr val="1D438F"/>
                </a:solidFill>
                <a:latin typeface="Arial"/>
              </a:rPr>
              <a:t>temp</a:t>
            </a:r>
            <a:endParaRPr lang="en-US" sz="1200" spc="-1" dirty="0">
              <a:solidFill>
                <a:srgbClr val="1D438F"/>
              </a:solidFill>
              <a:latin typeface="Arial"/>
            </a:endParaRPr>
          </a:p>
          <a:p>
            <a:pPr marL="285840" indent="-285840">
              <a:buClr>
                <a:srgbClr val="1D438F"/>
              </a:buClr>
              <a:buFont typeface="Arial"/>
              <a:buChar char="•"/>
            </a:pPr>
            <a:r>
              <a:rPr lang="en-US" sz="1600" spc="-1" dirty="0" smtClean="0">
                <a:solidFill>
                  <a:srgbClr val="1D438F"/>
                </a:solidFill>
                <a:latin typeface="Arial"/>
              </a:rPr>
              <a:t>Characterization </a:t>
            </a:r>
            <a:r>
              <a:rPr lang="en-US" sz="1600" spc="-1" dirty="0">
                <a:solidFill>
                  <a:srgbClr val="1D438F"/>
                </a:solidFill>
                <a:latin typeface="Arial"/>
              </a:rPr>
              <a:t>of </a:t>
            </a:r>
            <a:r>
              <a:rPr lang="en-US" sz="1600" spc="-1" dirty="0" smtClean="0">
                <a:solidFill>
                  <a:srgbClr val="1D438F"/>
                </a:solidFill>
                <a:latin typeface="Arial"/>
              </a:rPr>
              <a:t>effects</a:t>
            </a:r>
          </a:p>
          <a:p>
            <a:pPr marL="285840" indent="-285840">
              <a:buClr>
                <a:srgbClr val="1D438F"/>
              </a:buClr>
              <a:buFont typeface="Arial"/>
              <a:buChar char="•"/>
            </a:pPr>
            <a:r>
              <a:rPr lang="en-US" sz="1600" spc="-1" dirty="0" err="1" smtClean="0">
                <a:solidFill>
                  <a:srgbClr val="1D438F"/>
                </a:solidFill>
                <a:latin typeface="Arial"/>
              </a:rPr>
              <a:t>SoftPLL</a:t>
            </a:r>
            <a:r>
              <a:rPr lang="en-US" sz="1600" spc="-1" dirty="0" smtClean="0">
                <a:solidFill>
                  <a:srgbClr val="1D438F"/>
                </a:solidFill>
                <a:latin typeface="Arial"/>
              </a:rPr>
              <a:t> </a:t>
            </a:r>
            <a:r>
              <a:rPr lang="en-US" sz="1600" spc="-1" dirty="0" err="1" smtClean="0">
                <a:solidFill>
                  <a:srgbClr val="1D438F"/>
                </a:solidFill>
                <a:latin typeface="Arial"/>
              </a:rPr>
              <a:t>optimisations</a:t>
            </a:r>
            <a:r>
              <a:rPr lang="en-US" sz="1600" spc="-1" dirty="0" smtClean="0">
                <a:solidFill>
                  <a:srgbClr val="1D438F"/>
                </a:solidFill>
                <a:latin typeface="Arial"/>
              </a:rPr>
              <a:t> (mitigate M-pattern)</a:t>
            </a:r>
            <a:endParaRPr lang="en-US" sz="1600" spc="-1" dirty="0">
              <a:solidFill>
                <a:srgbClr val="1D438F"/>
              </a:solidFill>
              <a:latin typeface="Arial"/>
            </a:endParaRPr>
          </a:p>
          <a:p>
            <a:pPr marL="285840" indent="-285840">
              <a:buClr>
                <a:srgbClr val="1D438F"/>
              </a:buClr>
              <a:buFont typeface="Arial"/>
              <a:buChar char="•"/>
            </a:pPr>
            <a:r>
              <a:rPr lang="en-US" sz="1600" spc="-1" dirty="0">
                <a:solidFill>
                  <a:srgbClr val="1D438F"/>
                </a:solidFill>
                <a:latin typeface="Arial"/>
              </a:rPr>
              <a:t>Mitigation methods</a:t>
            </a:r>
          </a:p>
          <a:p>
            <a:pPr marL="743040" lvl="1" indent="-285840">
              <a:buClr>
                <a:srgbClr val="1D438F"/>
              </a:buClr>
              <a:buFont typeface="Arial"/>
              <a:buChar char="•"/>
            </a:pPr>
            <a:r>
              <a:rPr lang="en-US" sz="1600" spc="-1" dirty="0">
                <a:solidFill>
                  <a:srgbClr val="1D438F"/>
                </a:solidFill>
                <a:latin typeface="Arial"/>
              </a:rPr>
              <a:t>Online </a:t>
            </a:r>
            <a:r>
              <a:rPr lang="en-US" sz="1600" spc="-1" dirty="0" smtClean="0">
                <a:solidFill>
                  <a:srgbClr val="1D438F"/>
                </a:solidFill>
                <a:latin typeface="Arial"/>
              </a:rPr>
              <a:t>compensation</a:t>
            </a:r>
            <a:endParaRPr lang="en-US" sz="1600" spc="-1" dirty="0">
              <a:solidFill>
                <a:srgbClr val="1D438F"/>
              </a:solidFill>
              <a:latin typeface="Arial"/>
            </a:endParaRPr>
          </a:p>
          <a:p>
            <a:pPr marL="743040" lvl="1" indent="-285840">
              <a:buClr>
                <a:srgbClr val="1D438F"/>
              </a:buClr>
              <a:buFont typeface="Arial"/>
              <a:buChar char="•"/>
            </a:pPr>
            <a:r>
              <a:rPr lang="en-US" sz="1600" spc="-1" dirty="0" smtClean="0">
                <a:solidFill>
                  <a:srgbClr val="1D438F"/>
                </a:solidFill>
                <a:latin typeface="Arial"/>
              </a:rPr>
              <a:t>DWDM</a:t>
            </a:r>
            <a:endParaRPr lang="en-US" sz="1600" spc="-1" dirty="0">
              <a:solidFill>
                <a:srgbClr val="1D438F"/>
              </a:solidFill>
              <a:latin typeface="Arial"/>
            </a:endParaRPr>
          </a:p>
          <a:p>
            <a:pPr marL="743040" lvl="1" indent="-285840">
              <a:buClr>
                <a:srgbClr val="1D438F"/>
              </a:buClr>
              <a:buFont typeface="Arial"/>
              <a:buChar char="•"/>
            </a:pPr>
            <a:r>
              <a:rPr lang="en-US" sz="1600" spc="-1" dirty="0" smtClean="0">
                <a:solidFill>
                  <a:srgbClr val="1D438F"/>
                </a:solidFill>
                <a:latin typeface="Arial"/>
              </a:rPr>
              <a:t>Single Fiber Single Wavelength (SFSW)</a:t>
            </a:r>
            <a:r>
              <a:rPr lang="en-US" sz="1600" spc="-1" dirty="0" smtClean="0">
                <a:solidFill>
                  <a:srgbClr val="1D438F"/>
                </a:solidFill>
                <a:latin typeface="Arial"/>
              </a:rPr>
              <a:t/>
            </a:r>
            <a:br>
              <a:rPr lang="en-US" sz="1600" spc="-1" dirty="0" smtClean="0">
                <a:solidFill>
                  <a:srgbClr val="1D438F"/>
                </a:solidFill>
                <a:latin typeface="Arial"/>
              </a:rPr>
            </a:br>
            <a:r>
              <a:rPr lang="en-US" sz="1200" spc="-1" dirty="0" smtClean="0">
                <a:solidFill>
                  <a:srgbClr val="1D438F"/>
                </a:solidFill>
                <a:latin typeface="Arial"/>
              </a:rPr>
              <a:t>“Minimizing </a:t>
            </a:r>
            <a:r>
              <a:rPr lang="en-US" sz="1200" spc="-1" dirty="0">
                <a:solidFill>
                  <a:srgbClr val="1D438F"/>
                </a:solidFill>
                <a:latin typeface="Arial"/>
              </a:rPr>
              <a:t>the impact of asymmetry in </a:t>
            </a:r>
            <a:r>
              <a:rPr lang="en-US" sz="1200" spc="-1" dirty="0" smtClean="0">
                <a:solidFill>
                  <a:srgbClr val="1D438F"/>
                </a:solidFill>
                <a:latin typeface="Arial"/>
              </a:rPr>
              <a:t>High Accuracy White Rabbit long distance links using Single </a:t>
            </a:r>
            <a:r>
              <a:rPr lang="en-US" sz="1200" spc="-1" dirty="0">
                <a:solidFill>
                  <a:srgbClr val="1D438F"/>
                </a:solidFill>
                <a:latin typeface="Arial"/>
              </a:rPr>
              <a:t>Fiber Single Wavelength </a:t>
            </a:r>
            <a:r>
              <a:rPr lang="en-US" sz="1200" spc="-1" dirty="0" smtClean="0">
                <a:solidFill>
                  <a:srgbClr val="1D438F"/>
                </a:solidFill>
                <a:latin typeface="Arial"/>
              </a:rPr>
              <a:t>transceivers</a:t>
            </a:r>
            <a:r>
              <a:rPr lang="en-US" sz="1200" spc="-1" dirty="0">
                <a:solidFill>
                  <a:srgbClr val="1D438F"/>
                </a:solidFill>
                <a:latin typeface="Arial"/>
              </a:rPr>
              <a:t>”, </a:t>
            </a:r>
            <a:r>
              <a:rPr lang="en-US" sz="1200" spc="-1" dirty="0" smtClean="0">
                <a:solidFill>
                  <a:srgbClr val="1D438F"/>
                </a:solidFill>
                <a:latin typeface="Arial"/>
              </a:rPr>
              <a:t>F. </a:t>
            </a:r>
            <a:r>
              <a:rPr lang="en-US" sz="1200" spc="-1" dirty="0" err="1" smtClean="0">
                <a:solidFill>
                  <a:srgbClr val="1D438F"/>
                </a:solidFill>
                <a:latin typeface="Arial"/>
              </a:rPr>
              <a:t>Girela</a:t>
            </a:r>
            <a:r>
              <a:rPr lang="en-US" sz="1200" spc="-1" dirty="0" smtClean="0">
                <a:solidFill>
                  <a:srgbClr val="1D438F"/>
                </a:solidFill>
                <a:latin typeface="Arial"/>
              </a:rPr>
              <a:t>-Lopez </a:t>
            </a:r>
            <a:r>
              <a:rPr lang="en-US" sz="1200" spc="-1" dirty="0">
                <a:solidFill>
                  <a:srgbClr val="1D438F"/>
                </a:solidFill>
                <a:latin typeface="Arial"/>
              </a:rPr>
              <a:t>(</a:t>
            </a:r>
            <a:r>
              <a:rPr lang="en-US" sz="1200" spc="-1" dirty="0" err="1" smtClean="0">
                <a:solidFill>
                  <a:srgbClr val="1D438F"/>
                </a:solidFill>
                <a:latin typeface="Arial"/>
              </a:rPr>
              <a:t>Safran</a:t>
            </a:r>
            <a:r>
              <a:rPr lang="en-US" sz="1200" spc="-1" dirty="0" smtClean="0">
                <a:solidFill>
                  <a:srgbClr val="1D438F"/>
                </a:solidFill>
                <a:latin typeface="Arial"/>
              </a:rPr>
              <a:t>), J. St</a:t>
            </a:r>
            <a:r>
              <a:rPr lang="en-US" sz="1200" spc="-1" dirty="0">
                <a:solidFill>
                  <a:srgbClr val="1D438F"/>
                </a:solidFill>
                <a:latin typeface="Arial"/>
              </a:rPr>
              <a:t>. </a:t>
            </a:r>
            <a:r>
              <a:rPr lang="en-US" sz="1200" spc="-1" dirty="0" smtClean="0">
                <a:solidFill>
                  <a:srgbClr val="1D438F"/>
                </a:solidFill>
                <a:latin typeface="Arial"/>
              </a:rPr>
              <a:t>James, A. </a:t>
            </a:r>
            <a:r>
              <a:rPr lang="en-US" sz="1200" spc="-1" dirty="0" err="1" smtClean="0">
                <a:solidFill>
                  <a:srgbClr val="1D438F"/>
                </a:solidFill>
                <a:latin typeface="Arial"/>
              </a:rPr>
              <a:t>Pinales</a:t>
            </a:r>
            <a:r>
              <a:rPr lang="en-US" sz="1200" spc="-1" dirty="0" smtClean="0">
                <a:solidFill>
                  <a:srgbClr val="1D438F"/>
                </a:solidFill>
                <a:latin typeface="Arial"/>
              </a:rPr>
              <a:t>, A. </a:t>
            </a:r>
            <a:r>
              <a:rPr lang="en-US" sz="1200" spc="-1" dirty="0" err="1" smtClean="0">
                <a:solidFill>
                  <a:srgbClr val="1D438F"/>
                </a:solidFill>
                <a:latin typeface="Arial"/>
              </a:rPr>
              <a:t>Byagowi</a:t>
            </a:r>
            <a:r>
              <a:rPr lang="en-US" sz="1200" spc="-1" dirty="0" smtClean="0">
                <a:solidFill>
                  <a:srgbClr val="1D438F"/>
                </a:solidFill>
                <a:latin typeface="Arial"/>
              </a:rPr>
              <a:t> </a:t>
            </a:r>
            <a:r>
              <a:rPr lang="en-US" sz="1200" spc="-1" dirty="0">
                <a:solidFill>
                  <a:srgbClr val="1D438F"/>
                </a:solidFill>
                <a:latin typeface="Arial"/>
              </a:rPr>
              <a:t>(</a:t>
            </a:r>
            <a:r>
              <a:rPr lang="en-US" sz="1200" spc="-1" dirty="0" smtClean="0">
                <a:solidFill>
                  <a:srgbClr val="1D438F"/>
                </a:solidFill>
                <a:latin typeface="Arial"/>
              </a:rPr>
              <a:t>Meta), ISPCS2024, </a:t>
            </a:r>
            <a:r>
              <a:rPr lang="en-US" sz="1200" spc="-1" dirty="0" smtClean="0">
                <a:solidFill>
                  <a:srgbClr val="1D438F"/>
                </a:solidFill>
                <a:latin typeface="Arial"/>
              </a:rPr>
              <a:t>Tokyo</a:t>
            </a:r>
            <a:endParaRPr lang="en-GB" sz="1600" spc="-1" dirty="0">
              <a:solidFill>
                <a:srgbClr val="1D438F"/>
              </a:solidFill>
              <a:latin typeface="Arial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1" y="1970901"/>
            <a:ext cx="2846534" cy="16390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pole tekstowe 2"/>
          <p:cNvSpPr txBox="1"/>
          <p:nvPr/>
        </p:nvSpPr>
        <p:spPr>
          <a:xfrm>
            <a:off x="5111238" y="1049751"/>
            <a:ext cx="114383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" spc="-1" dirty="0">
                <a:solidFill>
                  <a:srgbClr val="1D438F"/>
                </a:solidFill>
                <a:latin typeface="Arial"/>
              </a:rPr>
              <a:t>10km </a:t>
            </a:r>
            <a:r>
              <a:rPr lang="en-US" sz="800" spc="-1" dirty="0" smtClean="0">
                <a:solidFill>
                  <a:srgbClr val="1D438F"/>
                </a:solidFill>
                <a:latin typeface="Arial"/>
              </a:rPr>
              <a:t>fiber</a:t>
            </a:r>
          </a:p>
          <a:p>
            <a:pPr algn="r"/>
            <a:r>
              <a:rPr lang="en-US" sz="800" spc="-1" dirty="0" smtClean="0">
                <a:solidFill>
                  <a:srgbClr val="1D438F"/>
                </a:solidFill>
                <a:latin typeface="Arial"/>
              </a:rPr>
              <a:t>SFP 1310/1490 nm</a:t>
            </a:r>
          </a:p>
          <a:p>
            <a:pPr algn="r"/>
            <a:r>
              <a:rPr lang="en-US" sz="800" spc="-1" dirty="0" smtClean="0">
                <a:solidFill>
                  <a:srgbClr val="1D438F"/>
                </a:solidFill>
                <a:latin typeface="Arial"/>
              </a:rPr>
              <a:t>Fiber in varying temp</a:t>
            </a:r>
          </a:p>
          <a:p>
            <a:pPr algn="r"/>
            <a:r>
              <a:rPr lang="en-US" sz="800" spc="-1" dirty="0" smtClean="0">
                <a:solidFill>
                  <a:srgbClr val="1D438F"/>
                </a:solidFill>
                <a:latin typeface="Arial"/>
              </a:rPr>
              <a:t>WRS Master/Slave </a:t>
            </a:r>
            <a:br>
              <a:rPr lang="en-US" sz="800" spc="-1" dirty="0" smtClean="0">
                <a:solidFill>
                  <a:srgbClr val="1D438F"/>
                </a:solidFill>
                <a:latin typeface="Arial"/>
              </a:rPr>
            </a:br>
            <a:r>
              <a:rPr lang="en-US" sz="800" spc="-1" dirty="0" smtClean="0">
                <a:solidFill>
                  <a:srgbClr val="1D438F"/>
                </a:solidFill>
                <a:latin typeface="Arial"/>
              </a:rPr>
              <a:t>in stable temp</a:t>
            </a:r>
            <a:r>
              <a:rPr lang="en-US" sz="800" spc="-1" dirty="0">
                <a:solidFill>
                  <a:srgbClr val="1D438F"/>
                </a:solidFill>
                <a:latin typeface="Arial"/>
              </a:rPr>
              <a:t/>
            </a:r>
            <a:br>
              <a:rPr lang="en-US" sz="800" spc="-1" dirty="0">
                <a:solidFill>
                  <a:srgbClr val="1D438F"/>
                </a:solidFill>
                <a:latin typeface="Arial"/>
              </a:rPr>
            </a:br>
            <a:endParaRPr lang="en-US" sz="800" spc="-1" dirty="0">
              <a:solidFill>
                <a:srgbClr val="1D438F"/>
              </a:solidFill>
              <a:latin typeface="Arial"/>
            </a:endParaRPr>
          </a:p>
        </p:txBody>
      </p:sp>
      <p:sp>
        <p:nvSpPr>
          <p:cNvPr id="12" name="pole tekstowe 11"/>
          <p:cNvSpPr txBox="1"/>
          <p:nvPr/>
        </p:nvSpPr>
        <p:spPr>
          <a:xfrm>
            <a:off x="4813327" y="2419350"/>
            <a:ext cx="1435073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" spc="-1" dirty="0">
                <a:solidFill>
                  <a:srgbClr val="1D438F"/>
                </a:solidFill>
                <a:latin typeface="Arial"/>
              </a:rPr>
              <a:t>10km </a:t>
            </a:r>
            <a:r>
              <a:rPr lang="en-US" sz="800" spc="-1" dirty="0" smtClean="0">
                <a:solidFill>
                  <a:srgbClr val="1D438F"/>
                </a:solidFill>
                <a:latin typeface="Arial"/>
              </a:rPr>
              <a:t>fiber</a:t>
            </a:r>
          </a:p>
          <a:p>
            <a:pPr algn="r"/>
            <a:r>
              <a:rPr lang="en-US" sz="800" spc="-1" dirty="0">
                <a:solidFill>
                  <a:srgbClr val="1D438F"/>
                </a:solidFill>
              </a:rPr>
              <a:t>SFP 1310/1490 </a:t>
            </a:r>
            <a:r>
              <a:rPr lang="en-US" sz="800" spc="-1" dirty="0" smtClean="0">
                <a:solidFill>
                  <a:srgbClr val="1D438F"/>
                </a:solidFill>
              </a:rPr>
              <a:t>nm</a:t>
            </a:r>
            <a:endParaRPr lang="en-US" sz="800" spc="-1" dirty="0" smtClean="0">
              <a:solidFill>
                <a:srgbClr val="1D438F"/>
              </a:solidFill>
              <a:latin typeface="Arial"/>
            </a:endParaRPr>
          </a:p>
          <a:p>
            <a:pPr algn="r"/>
            <a:r>
              <a:rPr lang="en-US" sz="800" spc="-1" dirty="0" smtClean="0">
                <a:solidFill>
                  <a:srgbClr val="1D438F"/>
                </a:solidFill>
                <a:latin typeface="Arial"/>
              </a:rPr>
              <a:t>WRS Slave in varying temp</a:t>
            </a:r>
          </a:p>
          <a:p>
            <a:pPr algn="r"/>
            <a:r>
              <a:rPr lang="en-US" sz="800" spc="-1" dirty="0" smtClean="0">
                <a:solidFill>
                  <a:srgbClr val="1D438F"/>
                </a:solidFill>
                <a:latin typeface="Arial"/>
              </a:rPr>
              <a:t>Fiber and WRS Master </a:t>
            </a:r>
            <a:br>
              <a:rPr lang="en-US" sz="800" spc="-1" dirty="0" smtClean="0">
                <a:solidFill>
                  <a:srgbClr val="1D438F"/>
                </a:solidFill>
                <a:latin typeface="Arial"/>
              </a:rPr>
            </a:br>
            <a:r>
              <a:rPr lang="en-US" sz="800" spc="-1" dirty="0" smtClean="0">
                <a:solidFill>
                  <a:srgbClr val="1D438F"/>
                </a:solidFill>
                <a:latin typeface="Arial"/>
              </a:rPr>
              <a:t>in stable temp</a:t>
            </a:r>
            <a:r>
              <a:rPr lang="en-US" sz="1000" spc="-1" dirty="0">
                <a:solidFill>
                  <a:srgbClr val="1D438F"/>
                </a:solidFill>
                <a:latin typeface="Arial"/>
              </a:rPr>
              <a:t/>
            </a:r>
            <a:br>
              <a:rPr lang="en-US" sz="1000" spc="-1" dirty="0">
                <a:solidFill>
                  <a:srgbClr val="1D438F"/>
                </a:solidFill>
                <a:latin typeface="Arial"/>
              </a:rPr>
            </a:br>
            <a:endParaRPr lang="en-US" sz="1000" spc="-1" dirty="0">
              <a:solidFill>
                <a:srgbClr val="1D438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88932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2"/>
          <p:cNvSpPr>
            <a:spLocks noGrp="1"/>
          </p:cNvSpPr>
          <p:nvPr>
            <p:ph type="ftr" idx="9"/>
          </p:nvPr>
        </p:nvSpPr>
        <p:spPr>
          <a:xfrm>
            <a:off x="609480" y="4825800"/>
            <a:ext cx="3490560" cy="272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 smtClean="0">
                <a:solidFill>
                  <a:srgbClr val="FFFFFF"/>
                </a:solidFill>
                <a:latin typeface="Gill Sans MT"/>
                <a:ea typeface="DejaVu Sans"/>
              </a:rPr>
              <a:t>White Rabbit – status and plans </a:t>
            </a:r>
            <a:endParaRPr lang="en-GB" sz="1050" b="0" strike="noStrike" spc="-1" dirty="0">
              <a:latin typeface="Times New Roman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 type="sldNum" idx="10"/>
          </p:nvPr>
        </p:nvSpPr>
        <p:spPr>
          <a:xfrm>
            <a:off x="0" y="4825800"/>
            <a:ext cx="9143280" cy="272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algn="ctr">
              <a:lnSpc>
                <a:spcPct val="100000"/>
              </a:lnSpc>
              <a:buNone/>
              <a:tabLst>
                <a:tab pos="0" algn="l"/>
              </a:tabLst>
              <a:def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defRPr>
            </a:lvl1pPr>
          </a:lstStyle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dirty="0"/>
              <a:t>2</a:t>
            </a:r>
            <a:r>
              <a:rPr lang="en-US" sz="1050" b="0" strike="noStrike" spc="-1" dirty="0" smtClean="0">
                <a:solidFill>
                  <a:srgbClr val="FFFFFF"/>
                </a:solidFill>
                <a:latin typeface="Gill Sans MT"/>
                <a:ea typeface="DejaVu Sans"/>
              </a:rPr>
              <a:t> </a:t>
            </a:r>
            <a:r>
              <a:rPr lang="en-US" sz="1050" b="0" strike="noStrike" spc="-1" dirty="0">
                <a:solidFill>
                  <a:srgbClr val="FFFFFF"/>
                </a:solidFill>
                <a:latin typeface="Gill Sans MT"/>
                <a:ea typeface="DejaVu Sans"/>
              </a:rPr>
              <a:t>/ </a:t>
            </a:r>
            <a:r>
              <a:rPr lang="en-US" sz="1050" b="0" strike="noStrike" spc="-1" dirty="0" smtClean="0">
                <a:solidFill>
                  <a:srgbClr val="FFFFFF"/>
                </a:solidFill>
                <a:latin typeface="Gill Sans MT"/>
                <a:ea typeface="DejaVu Sans"/>
              </a:rPr>
              <a:t>18</a:t>
            </a:r>
            <a:endParaRPr lang="en-GB" sz="1050" b="0" strike="noStrike" spc="-1" dirty="0">
              <a:latin typeface="Times New Roman"/>
            </a:endParaRPr>
          </a:p>
        </p:txBody>
      </p:sp>
      <p:sp>
        <p:nvSpPr>
          <p:cNvPr id="5" name="PlaceHolder 1"/>
          <p:cNvSpPr txBox="1">
            <a:spLocks/>
          </p:cNvSpPr>
          <p:nvPr/>
        </p:nvSpPr>
        <p:spPr>
          <a:xfrm>
            <a:off x="0" y="0"/>
            <a:ext cx="9142560" cy="711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tabLst>
                <a:tab pos="0" algn="l"/>
              </a:tabLst>
            </a:pPr>
            <a:r>
              <a:rPr lang="en-US" sz="2000" spc="-1" dirty="0" smtClean="0">
                <a:solidFill>
                  <a:srgbClr val="0033A0"/>
                </a:solidFill>
                <a:latin typeface="Bookman Old Style"/>
              </a:rPr>
              <a:t>Agenda</a:t>
            </a:r>
            <a:endParaRPr lang="en-US" sz="2000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ole tekstowe 2"/>
          <p:cNvSpPr/>
          <p:nvPr/>
        </p:nvSpPr>
        <p:spPr>
          <a:xfrm>
            <a:off x="152280" y="743040"/>
            <a:ext cx="9525120" cy="230687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endParaRPr lang="en-GB" sz="1800" b="0" strike="noStrike" spc="-1" dirty="0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pc="-1" dirty="0">
                <a:solidFill>
                  <a:srgbClr val="0033A0"/>
                </a:solidFill>
                <a:latin typeface="Bookman Old Style"/>
              </a:rPr>
              <a:t>Quick </a:t>
            </a:r>
            <a:r>
              <a:rPr lang="en-US" spc="-1" dirty="0">
                <a:solidFill>
                  <a:srgbClr val="0033A0"/>
                </a:solidFill>
                <a:latin typeface="Bookman Old Style"/>
              </a:rPr>
              <a:t>i</a:t>
            </a:r>
            <a:r>
              <a:rPr lang="en-US" spc="-1" dirty="0" smtClean="0">
                <a:solidFill>
                  <a:srgbClr val="0033A0"/>
                </a:solidFill>
                <a:latin typeface="Bookman Old Style"/>
              </a:rPr>
              <a:t>ntroduction </a:t>
            </a:r>
            <a:endParaRPr lang="en-US" spc="-1" dirty="0" smtClean="0">
              <a:solidFill>
                <a:srgbClr val="0033A0"/>
              </a:solidFill>
              <a:latin typeface="Bookman Old Style"/>
            </a:endParaRPr>
          </a:p>
          <a:p>
            <a:pPr marL="285840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pc="-1" dirty="0" smtClean="0">
                <a:solidFill>
                  <a:srgbClr val="0033A0"/>
                </a:solidFill>
                <a:latin typeface="Bookman Old Style"/>
              </a:rPr>
              <a:t>Devices</a:t>
            </a:r>
          </a:p>
          <a:p>
            <a:pPr marL="285840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pc="-1" dirty="0" smtClean="0">
                <a:solidFill>
                  <a:srgbClr val="0033A0"/>
                </a:solidFill>
                <a:latin typeface="Bookman Old Style"/>
              </a:rPr>
              <a:t>Ongoing efforts</a:t>
            </a:r>
          </a:p>
          <a:p>
            <a:pPr marL="285840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pc="-1" dirty="0" smtClean="0">
                <a:solidFill>
                  <a:srgbClr val="0033A0"/>
                </a:solidFill>
                <a:latin typeface="Bookman Old Style"/>
              </a:rPr>
              <a:t>WR Collaboration</a:t>
            </a:r>
          </a:p>
          <a:p>
            <a:pPr marL="285840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pc="-1" dirty="0" smtClean="0">
                <a:solidFill>
                  <a:srgbClr val="0033A0"/>
                </a:solidFill>
                <a:latin typeface="Bookman Old Style"/>
              </a:rPr>
              <a:t>Conclusions</a:t>
            </a:r>
          </a:p>
          <a:p>
            <a:pPr marL="285840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endParaRPr lang="en-GB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lang="en-GB" sz="1800" b="0" strike="noStrike" spc="-1" dirty="0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PlaceHolder 2"/>
          <p:cNvSpPr>
            <a:spLocks noGrp="1"/>
          </p:cNvSpPr>
          <p:nvPr>
            <p:ph type="ftr" idx="4294967295"/>
          </p:nvPr>
        </p:nvSpPr>
        <p:spPr>
          <a:xfrm>
            <a:off x="609480" y="4825800"/>
            <a:ext cx="3490560" cy="272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defRPr>
            </a:lvl1pPr>
          </a:lstStyle>
          <a:p>
            <a:r>
              <a:rPr lang="en-US" dirty="0"/>
              <a:t>White Rabbit – status and plans</a:t>
            </a:r>
            <a:endParaRPr lang="en-GB" sz="800" dirty="0">
              <a:latin typeface="Times New Roman"/>
            </a:endParaRPr>
          </a:p>
        </p:txBody>
      </p:sp>
      <p:sp>
        <p:nvSpPr>
          <p:cNvPr id="328" name="PlaceHolder 3"/>
          <p:cNvSpPr>
            <a:spLocks noGrp="1"/>
          </p:cNvSpPr>
          <p:nvPr>
            <p:ph type="sldNum" idx="4294967295"/>
          </p:nvPr>
        </p:nvSpPr>
        <p:spPr>
          <a:xfrm>
            <a:off x="0" y="4825800"/>
            <a:ext cx="9143280" cy="272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algn="ctr">
              <a:lnSpc>
                <a:spcPct val="100000"/>
              </a:lnSpc>
              <a:buNone/>
              <a:tabLst>
                <a:tab pos="0" algn="l"/>
              </a:tabLst>
              <a:def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defRPr>
            </a:lvl1pPr>
          </a:lstStyle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 smtClean="0">
                <a:solidFill>
                  <a:srgbClr val="FFFFFF"/>
                </a:solidFill>
                <a:latin typeface="Gill Sans MT"/>
                <a:ea typeface="DejaVu Sans"/>
              </a:rPr>
              <a:t>13 </a:t>
            </a:r>
            <a:r>
              <a:rPr lang="en-US" sz="1050" b="0" strike="noStrike" spc="-1" dirty="0">
                <a:solidFill>
                  <a:srgbClr val="FFFFFF"/>
                </a:solidFill>
                <a:latin typeface="Gill Sans MT"/>
                <a:ea typeface="DejaVu Sans"/>
              </a:rPr>
              <a:t>/ </a:t>
            </a:r>
            <a:r>
              <a:rPr lang="en-US" sz="1050" b="0" strike="noStrike" spc="-1" dirty="0" smtClean="0">
                <a:solidFill>
                  <a:srgbClr val="FFFFFF"/>
                </a:solidFill>
                <a:latin typeface="Gill Sans MT"/>
                <a:ea typeface="DejaVu Sans"/>
              </a:rPr>
              <a:t>18</a:t>
            </a:r>
            <a:endParaRPr lang="en-GB" sz="1050" b="0" strike="noStrike" spc="-1" dirty="0">
              <a:latin typeface="Times New Roman"/>
            </a:endParaRPr>
          </a:p>
        </p:txBody>
      </p:sp>
      <p:sp>
        <p:nvSpPr>
          <p:cNvPr id="332" name="PlaceHolder 1"/>
          <p:cNvSpPr/>
          <p:nvPr/>
        </p:nvSpPr>
        <p:spPr>
          <a:xfrm>
            <a:off x="0" y="0"/>
            <a:ext cx="9142560" cy="711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spc="-1" dirty="0" smtClean="0">
                <a:solidFill>
                  <a:srgbClr val="0033A0"/>
                </a:solidFill>
                <a:latin typeface="Bookman Old Style"/>
              </a:rPr>
              <a:t>Temperature-dependence </a:t>
            </a:r>
            <a:r>
              <a:rPr lang="en-US" sz="2000" spc="-1" dirty="0" err="1">
                <a:solidFill>
                  <a:srgbClr val="0033A0"/>
                </a:solidFill>
                <a:latin typeface="Bookman Old Style"/>
              </a:rPr>
              <a:t>characterisation</a:t>
            </a:r>
            <a:r>
              <a:rPr lang="en-US" sz="2000" spc="-1" dirty="0">
                <a:solidFill>
                  <a:srgbClr val="0033A0"/>
                </a:solidFill>
                <a:latin typeface="Bookman Old Style"/>
              </a:rPr>
              <a:t> and </a:t>
            </a:r>
            <a:r>
              <a:rPr lang="en-US" sz="2000" spc="-1" dirty="0">
                <a:solidFill>
                  <a:srgbClr val="0033A0"/>
                </a:solidFill>
                <a:latin typeface="Bookman Old Style"/>
              </a:rPr>
              <a:t>mitigation</a:t>
            </a:r>
            <a:endParaRPr lang="en-GB" sz="2000" b="0" strike="noStrike" spc="-1" dirty="0">
              <a:latin typeface="Arial"/>
            </a:endParaRPr>
          </a:p>
        </p:txBody>
      </p:sp>
      <p:graphicFrame>
        <p:nvGraphicFramePr>
          <p:cNvPr id="13" name="Wykres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14855231"/>
              </p:ext>
            </p:extLst>
          </p:nvPr>
        </p:nvGraphicFramePr>
        <p:xfrm>
          <a:off x="2855972" y="711720"/>
          <a:ext cx="6258013" cy="3795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67" t="9714" r="27812" b="57905"/>
          <a:stretch/>
        </p:blipFill>
        <p:spPr bwMode="auto">
          <a:xfrm>
            <a:off x="0" y="819150"/>
            <a:ext cx="2961938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29" t="36331" r="49365" b="28839"/>
          <a:stretch/>
        </p:blipFill>
        <p:spPr bwMode="auto">
          <a:xfrm>
            <a:off x="76200" y="2044700"/>
            <a:ext cx="2950210" cy="192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80095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 idx="4294967295"/>
          </p:nvPr>
        </p:nvSpPr>
        <p:spPr>
          <a:xfrm>
            <a:off x="-152400" y="2190750"/>
            <a:ext cx="9142560" cy="711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0033A0"/>
                </a:solidFill>
                <a:latin typeface="Bookman Old Style"/>
              </a:rPr>
              <a:t>White Rabbit Collaboration</a:t>
            </a:r>
            <a:endParaRPr lang="en-US" sz="20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 type="ftr" idx="4294967295"/>
          </p:nvPr>
        </p:nvSpPr>
        <p:spPr>
          <a:xfrm>
            <a:off x="609480" y="4825800"/>
            <a:ext cx="3490560" cy="272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defRPr>
            </a:lvl1pPr>
          </a:lstStyle>
          <a:p>
            <a:r>
              <a:rPr lang="en-US" dirty="0"/>
              <a:t>White Rabbit – status and plans</a:t>
            </a:r>
            <a:endParaRPr lang="en-GB" sz="800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12466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PlaceHolder 1"/>
          <p:cNvSpPr/>
          <p:nvPr/>
        </p:nvSpPr>
        <p:spPr>
          <a:xfrm>
            <a:off x="0" y="0"/>
            <a:ext cx="9142560" cy="711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strike="noStrike" spc="-1">
                <a:solidFill>
                  <a:srgbClr val="0033A0"/>
                </a:solidFill>
                <a:latin typeface="Bookman Old Style"/>
                <a:ea typeface="DejaVu Sans"/>
              </a:rPr>
              <a:t>White Rabbit Collaboration (WRC)</a:t>
            </a:r>
            <a:endParaRPr lang="en-GB" sz="2000" b="0" strike="noStrike" spc="-1">
              <a:latin typeface="Arial"/>
            </a:endParaRPr>
          </a:p>
        </p:txBody>
      </p:sp>
      <p:sp>
        <p:nvSpPr>
          <p:cNvPr id="336" name="Prostokąt 3"/>
          <p:cNvSpPr/>
          <p:nvPr/>
        </p:nvSpPr>
        <p:spPr>
          <a:xfrm>
            <a:off x="227439" y="747053"/>
            <a:ext cx="6324600" cy="3968864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marL="285840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400" b="1" strike="noStrike" spc="-1" dirty="0" smtClean="0">
                <a:solidFill>
                  <a:srgbClr val="1D438F"/>
                </a:solidFill>
                <a:latin typeface="Arial"/>
                <a:ea typeface="DejaVu Sans"/>
              </a:rPr>
              <a:t>Main </a:t>
            </a:r>
            <a:r>
              <a:rPr lang="en-US" sz="1400" b="1" strike="noStrike" spc="-1" dirty="0">
                <a:solidFill>
                  <a:srgbClr val="1D438F"/>
                </a:solidFill>
                <a:latin typeface="Arial"/>
                <a:ea typeface="DejaVu Sans"/>
              </a:rPr>
              <a:t>goal: </a:t>
            </a:r>
            <a:r>
              <a:rPr sz="1400" dirty="0"/>
              <a:t/>
            </a:r>
            <a:br>
              <a:rPr sz="1400" dirty="0"/>
            </a:br>
            <a:r>
              <a:rPr lang="en-US" sz="14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Maintenance and improvement of open-source WR Technology</a:t>
            </a:r>
          </a:p>
          <a:p>
            <a:pPr>
              <a:lnSpc>
                <a:spcPct val="100000"/>
              </a:lnSpc>
              <a:buClr>
                <a:srgbClr val="1D438F"/>
              </a:buClr>
            </a:pPr>
            <a:r>
              <a:rPr lang="en-US" sz="1400" spc="-1" dirty="0">
                <a:solidFill>
                  <a:srgbClr val="1D438F"/>
                </a:solidFill>
                <a:latin typeface="Arial"/>
              </a:rPr>
              <a:t>      Foster uptake of the technology in new domains and by new actors</a:t>
            </a:r>
            <a:endParaRPr lang="en-GB" sz="1400" b="0" strike="noStrike" spc="-1" dirty="0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400" b="0" strike="noStrike" spc="-1" dirty="0" smtClean="0">
                <a:solidFill>
                  <a:srgbClr val="1D438F"/>
                </a:solidFill>
                <a:latin typeface="Arial"/>
                <a:ea typeface="DejaVu Sans"/>
              </a:rPr>
              <a:t>Stakeholders</a:t>
            </a:r>
            <a:endParaRPr lang="en-GB" sz="1400" b="0" strike="noStrike" spc="-1" dirty="0">
              <a:latin typeface="Arial"/>
            </a:endParaRPr>
          </a:p>
          <a:p>
            <a:pPr marL="743040" lvl="1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1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Companies: end users, PNT provides, measurement instrumentation</a:t>
            </a:r>
            <a:endParaRPr lang="en-GB" sz="1100" b="0" strike="noStrike" spc="-1" dirty="0">
              <a:latin typeface="Arial"/>
            </a:endParaRPr>
          </a:p>
          <a:p>
            <a:pPr marL="743040" lvl="1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1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National metrology institutes</a:t>
            </a:r>
            <a:endParaRPr lang="en-GB" sz="1100" b="0" strike="noStrike" spc="-1" dirty="0">
              <a:latin typeface="Arial"/>
            </a:endParaRPr>
          </a:p>
          <a:p>
            <a:pPr marL="743040" lvl="1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1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Universities</a:t>
            </a:r>
            <a:endParaRPr lang="en-GB" sz="1100" b="0" strike="noStrike" spc="-1" dirty="0">
              <a:latin typeface="Arial"/>
            </a:endParaRPr>
          </a:p>
          <a:p>
            <a:pPr marL="743040" lvl="1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1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Research Facilities</a:t>
            </a:r>
            <a:endParaRPr lang="en-GB" sz="1100" b="0" strike="noStrike" spc="-1" dirty="0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4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Activities:</a:t>
            </a:r>
            <a:endParaRPr lang="en-GB" sz="1400" b="0" strike="noStrike" spc="-1" dirty="0">
              <a:latin typeface="Arial"/>
            </a:endParaRPr>
          </a:p>
          <a:p>
            <a:pPr marL="743040" lvl="1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1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Development Plan</a:t>
            </a:r>
            <a:endParaRPr lang="en-GB" sz="1100" b="0" strike="noStrike" spc="-1" dirty="0">
              <a:latin typeface="Arial"/>
            </a:endParaRPr>
          </a:p>
          <a:p>
            <a:pPr marL="743040" lvl="1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1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Dedicated support</a:t>
            </a:r>
            <a:endParaRPr lang="en-GB" sz="1100" b="0" strike="noStrike" spc="-1" dirty="0">
              <a:latin typeface="Arial"/>
            </a:endParaRPr>
          </a:p>
          <a:p>
            <a:pPr marL="743040" lvl="1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1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Compliance and </a:t>
            </a:r>
            <a:r>
              <a:rPr lang="en-US" sz="1100" spc="-1" dirty="0">
                <a:solidFill>
                  <a:srgbClr val="1D438F"/>
                </a:solidFill>
                <a:latin typeface="Arial"/>
                <a:ea typeface="DejaVu Sans"/>
              </a:rPr>
              <a:t>qualification</a:t>
            </a:r>
            <a:endParaRPr lang="en-GB" sz="1100" b="0" strike="noStrike" spc="-1" dirty="0">
              <a:latin typeface="Arial"/>
            </a:endParaRPr>
          </a:p>
          <a:p>
            <a:pPr marL="743040" lvl="1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1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Training </a:t>
            </a:r>
            <a:r>
              <a:rPr lang="en-US" sz="1100" b="0" strike="noStrike" spc="-1" dirty="0" smtClean="0">
                <a:solidFill>
                  <a:srgbClr val="1D438F"/>
                </a:solidFill>
                <a:latin typeface="Arial"/>
                <a:ea typeface="DejaVu Sans"/>
              </a:rPr>
              <a:t>and Outreach</a:t>
            </a:r>
          </a:p>
          <a:p>
            <a:pPr marL="743040" lvl="1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100" spc="-1" dirty="0" smtClean="0">
                <a:solidFill>
                  <a:srgbClr val="1D438F"/>
                </a:solidFill>
                <a:latin typeface="Arial"/>
              </a:rPr>
              <a:t>Loan WR devices, calibrate copy of the Golden </a:t>
            </a:r>
            <a:r>
              <a:rPr lang="en-US" sz="1100" spc="-1" dirty="0" smtClean="0">
                <a:solidFill>
                  <a:srgbClr val="1D438F"/>
                </a:solidFill>
                <a:latin typeface="Arial"/>
              </a:rPr>
              <a:t>Calibrator</a:t>
            </a:r>
            <a:endParaRPr lang="en-GB" sz="1100" b="0" strike="noStrike" spc="-1" dirty="0">
              <a:latin typeface="Arial"/>
            </a:endParaRPr>
          </a:p>
          <a:p>
            <a:pPr marL="743040" lvl="1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1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R&amp;D Projects</a:t>
            </a:r>
            <a:endParaRPr lang="en-GB" sz="1100" b="0" strike="noStrike" spc="-1" dirty="0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4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Role:</a:t>
            </a:r>
            <a:endParaRPr lang="en-GB" sz="1400" b="0" strike="noStrike" spc="-1" dirty="0">
              <a:latin typeface="Arial"/>
            </a:endParaRPr>
          </a:p>
          <a:p>
            <a:pPr marL="743040" lvl="1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1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Global reference point for WR Technology</a:t>
            </a:r>
            <a:endParaRPr lang="en-GB" sz="1100" b="0" strike="noStrike" spc="-1" dirty="0">
              <a:latin typeface="Arial"/>
            </a:endParaRPr>
          </a:p>
          <a:p>
            <a:pPr marL="743040" lvl="1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1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Unified voice representing key stakeholders</a:t>
            </a:r>
            <a:endParaRPr lang="en-GB" sz="1100" b="0" strike="noStrike" spc="-1" dirty="0">
              <a:latin typeface="Arial"/>
            </a:endParaRPr>
          </a:p>
          <a:p>
            <a:pPr marL="743040" lvl="1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1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Way to coordinate efforts across countries and sectors</a:t>
            </a:r>
            <a:endParaRPr lang="en-GB" sz="1100" b="0" strike="noStrike" spc="-1" dirty="0">
              <a:latin typeface="Arial"/>
            </a:endParaRPr>
          </a:p>
          <a:p>
            <a:pPr marL="743040" lvl="1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1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A friendly and supportive community</a:t>
            </a:r>
            <a:endParaRPr lang="en-GB" sz="1100" b="0" strike="noStrike" spc="-1" dirty="0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4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Launched in 2024, </a:t>
            </a:r>
            <a:r>
              <a:rPr lang="en-US" sz="1400" b="0" strike="noStrike" spc="-1" dirty="0" smtClean="0">
                <a:solidFill>
                  <a:srgbClr val="1D438F"/>
                </a:solidFill>
                <a:latin typeface="Arial"/>
                <a:ea typeface="DejaVu Sans"/>
              </a:rPr>
              <a:t>16 members </a:t>
            </a:r>
            <a:r>
              <a:rPr lang="en-US" sz="14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and growing</a:t>
            </a:r>
            <a:endParaRPr lang="en-GB" sz="1400" b="0" strike="noStrike" spc="-1" dirty="0">
              <a:latin typeface="Arial"/>
            </a:endParaRPr>
          </a:p>
        </p:txBody>
      </p:sp>
      <p:pic>
        <p:nvPicPr>
          <p:cNvPr id="337" name="Obraz 5"/>
          <p:cNvPicPr/>
          <p:nvPr/>
        </p:nvPicPr>
        <p:blipFill>
          <a:blip r:embed="rId2"/>
          <a:srcRect l="1916" t="14972"/>
          <a:stretch/>
        </p:blipFill>
        <p:spPr>
          <a:xfrm>
            <a:off x="7238880" y="57240"/>
            <a:ext cx="1351080" cy="837000"/>
          </a:xfrm>
          <a:prstGeom prst="rect">
            <a:avLst/>
          </a:prstGeom>
          <a:ln w="0">
            <a:noFill/>
          </a:ln>
        </p:spPr>
      </p:pic>
      <p:pic>
        <p:nvPicPr>
          <p:cNvPr id="6" name="Picture 1" descr="A screenshot of a website&#10;&#10;Description automatically generated">
            <a:extLst>
              <a:ext uri="{FF2B5EF4-FFF2-40B4-BE49-F238E27FC236}">
                <a16:creationId xmlns:a16="http://schemas.microsoft.com/office/drawing/2014/main" xmlns="" id="{9EA4A21C-6FC5-6CCD-FBFD-9C5A3D3B80E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6" b="1"/>
          <a:stretch/>
        </p:blipFill>
        <p:spPr>
          <a:xfrm>
            <a:off x="4953000" y="2045569"/>
            <a:ext cx="4073210" cy="226228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PlaceHolder 3"/>
          <p:cNvSpPr>
            <a:spLocks noGrp="1"/>
          </p:cNvSpPr>
          <p:nvPr>
            <p:ph type="sldNum" idx="4294967295"/>
          </p:nvPr>
        </p:nvSpPr>
        <p:spPr>
          <a:xfrm>
            <a:off x="0" y="4825800"/>
            <a:ext cx="9143280" cy="272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algn="ctr">
              <a:lnSpc>
                <a:spcPct val="100000"/>
              </a:lnSpc>
              <a:buNone/>
              <a:tabLst>
                <a:tab pos="0" algn="l"/>
              </a:tabLst>
              <a:def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defRPr>
            </a:lvl1pPr>
          </a:lstStyle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 smtClean="0">
                <a:solidFill>
                  <a:srgbClr val="FFFFFF"/>
                </a:solidFill>
                <a:latin typeface="Gill Sans MT"/>
                <a:ea typeface="DejaVu Sans"/>
              </a:rPr>
              <a:t>14 </a:t>
            </a:r>
            <a:r>
              <a:rPr lang="en-US" sz="1050" b="0" strike="noStrike" spc="-1" dirty="0">
                <a:solidFill>
                  <a:srgbClr val="FFFFFF"/>
                </a:solidFill>
                <a:latin typeface="Gill Sans MT"/>
                <a:ea typeface="DejaVu Sans"/>
              </a:rPr>
              <a:t>/ </a:t>
            </a:r>
            <a:r>
              <a:rPr lang="en-US" sz="1050" b="0" strike="noStrike" spc="-1" dirty="0" smtClean="0">
                <a:solidFill>
                  <a:srgbClr val="FFFFFF"/>
                </a:solidFill>
                <a:latin typeface="Gill Sans MT"/>
                <a:ea typeface="DejaVu Sans"/>
              </a:rPr>
              <a:t>18</a:t>
            </a:r>
            <a:endParaRPr lang="en-GB" sz="1050" b="0" strike="noStrike" spc="-1" dirty="0">
              <a:latin typeface="Times New Roman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ftr" idx="4294967295"/>
          </p:nvPr>
        </p:nvSpPr>
        <p:spPr>
          <a:xfrm>
            <a:off x="609480" y="4825800"/>
            <a:ext cx="3490560" cy="272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defRPr>
            </a:lvl1pPr>
          </a:lstStyle>
          <a:p>
            <a:r>
              <a:rPr lang="en-US" dirty="0"/>
              <a:t>White Rabbit – status and plans</a:t>
            </a:r>
            <a:endParaRPr lang="en-GB" sz="1050" b="0" strike="noStrike" spc="-1" dirty="0">
              <a:latin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extLst mod="1">
    <p:ext uri="{6950BFC3-D8DA-4A85-94F7-54DA5524770B}">
      <p188:commentRel xmlns:p188="http://schemas.microsoft.com/office/powerpoint/2018/8/main" xmlns="" r:id="rId4"/>
    </p:ext>
  </p:extLs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PlaceHolder 1"/>
          <p:cNvSpPr/>
          <p:nvPr/>
        </p:nvSpPr>
        <p:spPr>
          <a:xfrm>
            <a:off x="0" y="0"/>
            <a:ext cx="9142560" cy="711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strike="noStrike" spc="-1">
                <a:solidFill>
                  <a:srgbClr val="0033A0"/>
                </a:solidFill>
                <a:latin typeface="Bookman Old Style"/>
                <a:ea typeface="DejaVu Sans"/>
              </a:rPr>
              <a:t>White Rabbit Collaboration (WRC)</a:t>
            </a:r>
            <a:endParaRPr lang="en-GB" sz="2000" b="0" strike="noStrike" spc="-1">
              <a:latin typeface="Arial"/>
            </a:endParaRPr>
          </a:p>
        </p:txBody>
      </p:sp>
      <p:sp>
        <p:nvSpPr>
          <p:cNvPr id="336" name="Prostokąt 3"/>
          <p:cNvSpPr/>
          <p:nvPr/>
        </p:nvSpPr>
        <p:spPr>
          <a:xfrm>
            <a:off x="227439" y="747053"/>
            <a:ext cx="6324600" cy="3968864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marL="285840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400" b="1" strike="noStrike" spc="-1" dirty="0">
                <a:solidFill>
                  <a:srgbClr val="1D438F"/>
                </a:solidFill>
                <a:latin typeface="Arial"/>
                <a:ea typeface="DejaVu Sans"/>
              </a:rPr>
              <a:t>Main goal: </a:t>
            </a:r>
            <a:r>
              <a:rPr sz="1400" dirty="0"/>
              <a:t/>
            </a:r>
            <a:br>
              <a:rPr sz="1400" dirty="0"/>
            </a:br>
            <a:r>
              <a:rPr lang="en-US" sz="14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Maintenance and improvement of open-source WR Technology</a:t>
            </a:r>
          </a:p>
          <a:p>
            <a:pPr>
              <a:lnSpc>
                <a:spcPct val="100000"/>
              </a:lnSpc>
              <a:buClr>
                <a:srgbClr val="1D438F"/>
              </a:buClr>
            </a:pPr>
            <a:r>
              <a:rPr lang="en-US" sz="1400" spc="-1" dirty="0">
                <a:solidFill>
                  <a:srgbClr val="1D438F"/>
                </a:solidFill>
                <a:latin typeface="Arial"/>
              </a:rPr>
              <a:t>      Foster uptake of the technology in new domains and by new actors</a:t>
            </a:r>
            <a:endParaRPr lang="en-GB" sz="1400" b="0" strike="noStrike" spc="-1" dirty="0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400" b="0" strike="noStrike" spc="-1" dirty="0" smtClean="0">
                <a:solidFill>
                  <a:srgbClr val="1D438F"/>
                </a:solidFill>
                <a:latin typeface="Arial"/>
                <a:ea typeface="DejaVu Sans"/>
              </a:rPr>
              <a:t>Stakeholders</a:t>
            </a:r>
            <a:endParaRPr lang="en-GB" sz="1400" b="0" strike="noStrike" spc="-1" dirty="0">
              <a:latin typeface="Arial"/>
            </a:endParaRPr>
          </a:p>
          <a:p>
            <a:pPr marL="743040" lvl="1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1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Companies: end users, PNT provides, measurement instrumentation</a:t>
            </a:r>
            <a:endParaRPr lang="en-GB" sz="1100" b="0" strike="noStrike" spc="-1" dirty="0">
              <a:latin typeface="Arial"/>
            </a:endParaRPr>
          </a:p>
          <a:p>
            <a:pPr marL="743040" lvl="1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1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National metrology institutes</a:t>
            </a:r>
            <a:endParaRPr lang="en-GB" sz="1100" b="0" strike="noStrike" spc="-1" dirty="0">
              <a:latin typeface="Arial"/>
            </a:endParaRPr>
          </a:p>
          <a:p>
            <a:pPr marL="743040" lvl="1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1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Universities</a:t>
            </a:r>
            <a:endParaRPr lang="en-GB" sz="1100" b="0" strike="noStrike" spc="-1" dirty="0">
              <a:latin typeface="Arial"/>
            </a:endParaRPr>
          </a:p>
          <a:p>
            <a:pPr marL="743040" lvl="1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1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Research Facilities</a:t>
            </a:r>
            <a:endParaRPr lang="en-GB" sz="1100" b="0" strike="noStrike" spc="-1" dirty="0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4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Activities:</a:t>
            </a:r>
            <a:endParaRPr lang="en-GB" sz="1400" b="0" strike="noStrike" spc="-1" dirty="0">
              <a:latin typeface="Arial"/>
            </a:endParaRPr>
          </a:p>
          <a:p>
            <a:pPr marL="743040" lvl="1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1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Development Plan</a:t>
            </a:r>
            <a:endParaRPr lang="en-GB" sz="1100" b="0" strike="noStrike" spc="-1" dirty="0">
              <a:latin typeface="Arial"/>
            </a:endParaRPr>
          </a:p>
          <a:p>
            <a:pPr marL="743040" lvl="1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1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Dedicated support</a:t>
            </a:r>
            <a:endParaRPr lang="en-GB" sz="1100" b="0" strike="noStrike" spc="-1" dirty="0">
              <a:latin typeface="Arial"/>
            </a:endParaRPr>
          </a:p>
          <a:p>
            <a:pPr marL="743040" lvl="1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1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Compliance and </a:t>
            </a:r>
            <a:r>
              <a:rPr lang="en-US" sz="1100" spc="-1" dirty="0">
                <a:solidFill>
                  <a:srgbClr val="1D438F"/>
                </a:solidFill>
                <a:latin typeface="Arial"/>
                <a:ea typeface="DejaVu Sans"/>
              </a:rPr>
              <a:t>qualification</a:t>
            </a:r>
            <a:endParaRPr lang="en-GB" sz="1100" b="0" strike="noStrike" spc="-1" dirty="0">
              <a:latin typeface="Arial"/>
            </a:endParaRPr>
          </a:p>
          <a:p>
            <a:pPr marL="743040" lvl="1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1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Training </a:t>
            </a:r>
            <a:r>
              <a:rPr lang="en-US" sz="1100" b="0" strike="noStrike" spc="-1" dirty="0" smtClean="0">
                <a:solidFill>
                  <a:srgbClr val="1D438F"/>
                </a:solidFill>
                <a:latin typeface="Arial"/>
                <a:ea typeface="DejaVu Sans"/>
              </a:rPr>
              <a:t>and Outreach</a:t>
            </a:r>
          </a:p>
          <a:p>
            <a:pPr marL="743040" lvl="1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100" spc="-1" dirty="0" smtClean="0">
                <a:solidFill>
                  <a:srgbClr val="1D438F"/>
                </a:solidFill>
                <a:latin typeface="Arial"/>
              </a:rPr>
              <a:t>Loan WR devices, calibrate copy of the Golden </a:t>
            </a:r>
            <a:r>
              <a:rPr lang="en-US" sz="1100" spc="-1" dirty="0" smtClean="0">
                <a:solidFill>
                  <a:srgbClr val="1D438F"/>
                </a:solidFill>
                <a:latin typeface="Arial"/>
              </a:rPr>
              <a:t>Calibrator</a:t>
            </a:r>
            <a:endParaRPr lang="en-GB" sz="1100" b="0" strike="noStrike" spc="-1" dirty="0">
              <a:latin typeface="Arial"/>
            </a:endParaRPr>
          </a:p>
          <a:p>
            <a:pPr marL="743040" lvl="1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1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R&amp;D Projects</a:t>
            </a:r>
            <a:endParaRPr lang="en-GB" sz="1100" b="0" strike="noStrike" spc="-1" dirty="0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4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Role:</a:t>
            </a:r>
            <a:endParaRPr lang="en-GB" sz="1400" b="0" strike="noStrike" spc="-1" dirty="0">
              <a:latin typeface="Arial"/>
            </a:endParaRPr>
          </a:p>
          <a:p>
            <a:pPr marL="743040" lvl="1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1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Global reference point for WR Technology</a:t>
            </a:r>
            <a:endParaRPr lang="en-GB" sz="1100" b="0" strike="noStrike" spc="-1" dirty="0">
              <a:latin typeface="Arial"/>
            </a:endParaRPr>
          </a:p>
          <a:p>
            <a:pPr marL="743040" lvl="1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1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Unified voice representing key stakeholders</a:t>
            </a:r>
            <a:endParaRPr lang="en-GB" sz="1100" b="0" strike="noStrike" spc="-1" dirty="0">
              <a:latin typeface="Arial"/>
            </a:endParaRPr>
          </a:p>
          <a:p>
            <a:pPr marL="743040" lvl="1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1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Way to coordinate efforts across countries and sectors</a:t>
            </a:r>
            <a:endParaRPr lang="en-GB" sz="1100" b="0" strike="noStrike" spc="-1" dirty="0">
              <a:latin typeface="Arial"/>
            </a:endParaRPr>
          </a:p>
          <a:p>
            <a:pPr marL="743040" lvl="1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1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A friendly and supportive community</a:t>
            </a:r>
            <a:endParaRPr lang="en-GB" sz="1100" b="0" strike="noStrike" spc="-1" dirty="0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4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Launched in 2024, </a:t>
            </a:r>
            <a:r>
              <a:rPr lang="en-US" sz="1400" b="0" strike="noStrike" spc="-1" dirty="0" smtClean="0">
                <a:solidFill>
                  <a:srgbClr val="1D438F"/>
                </a:solidFill>
                <a:latin typeface="Arial"/>
                <a:ea typeface="DejaVu Sans"/>
              </a:rPr>
              <a:t>16 members </a:t>
            </a:r>
            <a:r>
              <a:rPr lang="en-US" sz="14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and growing</a:t>
            </a:r>
            <a:endParaRPr lang="en-GB" sz="1400" b="0" strike="noStrike" spc="-1" dirty="0">
              <a:latin typeface="Arial"/>
            </a:endParaRPr>
          </a:p>
        </p:txBody>
      </p:sp>
      <p:pic>
        <p:nvPicPr>
          <p:cNvPr id="337" name="Obraz 5"/>
          <p:cNvPicPr/>
          <p:nvPr/>
        </p:nvPicPr>
        <p:blipFill>
          <a:blip r:embed="rId2"/>
          <a:srcRect l="1916" t="14972"/>
          <a:stretch/>
        </p:blipFill>
        <p:spPr>
          <a:xfrm>
            <a:off x="7238880" y="57240"/>
            <a:ext cx="1351080" cy="837000"/>
          </a:xfrm>
          <a:prstGeom prst="rect">
            <a:avLst/>
          </a:prstGeom>
          <a:ln w="0">
            <a:noFill/>
          </a:ln>
        </p:spPr>
      </p:pic>
      <p:sp>
        <p:nvSpPr>
          <p:cNvPr id="7" name="PlaceHolder 3"/>
          <p:cNvSpPr>
            <a:spLocks noGrp="1"/>
          </p:cNvSpPr>
          <p:nvPr>
            <p:ph type="sldNum" idx="4294967295"/>
          </p:nvPr>
        </p:nvSpPr>
        <p:spPr>
          <a:xfrm>
            <a:off x="0" y="4825800"/>
            <a:ext cx="9143280" cy="272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algn="ctr">
              <a:lnSpc>
                <a:spcPct val="100000"/>
              </a:lnSpc>
              <a:buNone/>
              <a:tabLst>
                <a:tab pos="0" algn="l"/>
              </a:tabLst>
              <a:def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defRPr>
            </a:lvl1pPr>
          </a:lstStyle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 smtClean="0">
                <a:solidFill>
                  <a:srgbClr val="FFFFFF"/>
                </a:solidFill>
                <a:latin typeface="Gill Sans MT"/>
                <a:ea typeface="DejaVu Sans"/>
              </a:rPr>
              <a:t>14 </a:t>
            </a:r>
            <a:r>
              <a:rPr lang="en-US" sz="1050" b="0" strike="noStrike" spc="-1" dirty="0">
                <a:solidFill>
                  <a:srgbClr val="FFFFFF"/>
                </a:solidFill>
                <a:latin typeface="Gill Sans MT"/>
                <a:ea typeface="DejaVu Sans"/>
              </a:rPr>
              <a:t>/ </a:t>
            </a:r>
            <a:r>
              <a:rPr lang="en-US" sz="1050" b="0" strike="noStrike" spc="-1" dirty="0" smtClean="0">
                <a:solidFill>
                  <a:srgbClr val="FFFFFF"/>
                </a:solidFill>
                <a:latin typeface="Gill Sans MT"/>
                <a:ea typeface="DejaVu Sans"/>
              </a:rPr>
              <a:t>18</a:t>
            </a:r>
            <a:endParaRPr lang="en-GB" sz="1050" b="0" strike="noStrike" spc="-1" dirty="0">
              <a:latin typeface="Times New Roman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ftr" idx="4294967295"/>
          </p:nvPr>
        </p:nvSpPr>
        <p:spPr>
          <a:xfrm>
            <a:off x="609480" y="4825800"/>
            <a:ext cx="3490560" cy="272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defRPr>
            </a:lvl1pPr>
          </a:lstStyle>
          <a:p>
            <a:r>
              <a:rPr lang="en-US" dirty="0"/>
              <a:t>White Rabbit – status and plans</a:t>
            </a:r>
            <a:endParaRPr lang="en-GB" sz="1050" b="0" strike="noStrike" spc="-1" dirty="0">
              <a:latin typeface="Times New Roman"/>
            </a:endParaRPr>
          </a:p>
        </p:txBody>
      </p:sp>
      <p:grpSp>
        <p:nvGrpSpPr>
          <p:cNvPr id="5" name="Grupa 4"/>
          <p:cNvGrpSpPr/>
          <p:nvPr/>
        </p:nvGrpSpPr>
        <p:grpSpPr>
          <a:xfrm>
            <a:off x="5486280" y="1504950"/>
            <a:ext cx="3516191" cy="3263900"/>
            <a:chOff x="5486280" y="1504950"/>
            <a:chExt cx="3516191" cy="3263900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373" t="15874" r="26936" b="8317"/>
            <a:stretch/>
          </p:blipFill>
          <p:spPr bwMode="auto">
            <a:xfrm>
              <a:off x="5486280" y="1504950"/>
              <a:ext cx="3505200" cy="32515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" name="Prostokąt 1"/>
            <p:cNvSpPr/>
            <p:nvPr/>
          </p:nvSpPr>
          <p:spPr>
            <a:xfrm>
              <a:off x="5638800" y="1733550"/>
              <a:ext cx="3352680" cy="1397198"/>
            </a:xfrm>
            <a:prstGeom prst="rect">
              <a:avLst/>
            </a:prstGeom>
            <a:solidFill>
              <a:srgbClr val="00B050">
                <a:alpha val="27059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Prostokąt 9"/>
            <p:cNvSpPr/>
            <p:nvPr/>
          </p:nvSpPr>
          <p:spPr>
            <a:xfrm>
              <a:off x="5638800" y="3790950"/>
              <a:ext cx="3352680" cy="304800"/>
            </a:xfrm>
            <a:prstGeom prst="rect">
              <a:avLst/>
            </a:prstGeom>
            <a:solidFill>
              <a:srgbClr val="FFC000">
                <a:alpha val="27059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Prostokąt 10"/>
            <p:cNvSpPr/>
            <p:nvPr/>
          </p:nvSpPr>
          <p:spPr>
            <a:xfrm>
              <a:off x="5635625" y="3232150"/>
              <a:ext cx="3352680" cy="177800"/>
            </a:xfrm>
            <a:prstGeom prst="rect">
              <a:avLst/>
            </a:prstGeom>
            <a:solidFill>
              <a:srgbClr val="FFC000">
                <a:alpha val="27059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Prostokąt 11"/>
            <p:cNvSpPr/>
            <p:nvPr/>
          </p:nvSpPr>
          <p:spPr>
            <a:xfrm>
              <a:off x="5635625" y="4343400"/>
              <a:ext cx="3352680" cy="111125"/>
            </a:xfrm>
            <a:prstGeom prst="rect">
              <a:avLst/>
            </a:prstGeom>
            <a:solidFill>
              <a:srgbClr val="FFC000">
                <a:alpha val="27059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Prostokąt 12"/>
            <p:cNvSpPr/>
            <p:nvPr/>
          </p:nvSpPr>
          <p:spPr>
            <a:xfrm>
              <a:off x="5638800" y="4457700"/>
              <a:ext cx="3352680" cy="311150"/>
            </a:xfrm>
            <a:prstGeom prst="rect">
              <a:avLst/>
            </a:prstGeom>
            <a:solidFill>
              <a:srgbClr val="00B050">
                <a:alpha val="27059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pole tekstowe 3"/>
            <p:cNvSpPr txBox="1"/>
            <p:nvPr/>
          </p:nvSpPr>
          <p:spPr>
            <a:xfrm>
              <a:off x="8275611" y="2114550"/>
              <a:ext cx="5501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chemeClr val="bg1">
                      <a:lumMod val="50000"/>
                    </a:schemeClr>
                  </a:solidFill>
                </a:rPr>
                <a:t>Done</a:t>
              </a:r>
              <a:endParaRPr lang="en-US" sz="12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6" name="pole tekstowe 15"/>
            <p:cNvSpPr txBox="1"/>
            <p:nvPr/>
          </p:nvSpPr>
          <p:spPr>
            <a:xfrm>
              <a:off x="8239120" y="3182550"/>
              <a:ext cx="7633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chemeClr val="bg1">
                      <a:lumMod val="50000"/>
                    </a:schemeClr>
                  </a:solidFill>
                </a:rPr>
                <a:t>Ongoing</a:t>
              </a:r>
              <a:endParaRPr lang="en-US" sz="12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3951768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6950BFC3-D8DA-4A85-94F7-54DA5524770B}">
      <p188:commentRel xmlns:p188="http://schemas.microsoft.com/office/powerpoint/2018/8/main" xmlns="" r:id="rId4"/>
    </p:ext>
  </p:extLs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PlaceHolder 1"/>
          <p:cNvSpPr/>
          <p:nvPr/>
        </p:nvSpPr>
        <p:spPr>
          <a:xfrm>
            <a:off x="0" y="0"/>
            <a:ext cx="9142560" cy="711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strike="noStrike" spc="-1">
                <a:solidFill>
                  <a:srgbClr val="0033A0"/>
                </a:solidFill>
                <a:latin typeface="Bookman Old Style"/>
                <a:ea typeface="DejaVu Sans"/>
              </a:rPr>
              <a:t>White Rabbit Collaboration (WRC)</a:t>
            </a:r>
            <a:endParaRPr lang="en-GB" sz="2000" b="0" strike="noStrike" spc="-1">
              <a:latin typeface="Arial"/>
            </a:endParaRPr>
          </a:p>
        </p:txBody>
      </p:sp>
      <p:sp>
        <p:nvSpPr>
          <p:cNvPr id="336" name="Prostokąt 3"/>
          <p:cNvSpPr/>
          <p:nvPr/>
        </p:nvSpPr>
        <p:spPr>
          <a:xfrm>
            <a:off x="227439" y="747053"/>
            <a:ext cx="6324600" cy="3968864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marL="285840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400" b="1" strike="noStrike" spc="-1" dirty="0">
                <a:solidFill>
                  <a:srgbClr val="1D438F"/>
                </a:solidFill>
                <a:latin typeface="Arial"/>
                <a:ea typeface="DejaVu Sans"/>
              </a:rPr>
              <a:t>Main goal: </a:t>
            </a:r>
            <a:r>
              <a:rPr sz="1400" dirty="0"/>
              <a:t/>
            </a:r>
            <a:br>
              <a:rPr sz="1400" dirty="0"/>
            </a:br>
            <a:r>
              <a:rPr lang="en-US" sz="14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Maintenance and improvement of open-source WR Technology</a:t>
            </a:r>
          </a:p>
          <a:p>
            <a:pPr>
              <a:lnSpc>
                <a:spcPct val="100000"/>
              </a:lnSpc>
              <a:buClr>
                <a:srgbClr val="1D438F"/>
              </a:buClr>
            </a:pPr>
            <a:r>
              <a:rPr lang="en-US" sz="1400" spc="-1" dirty="0">
                <a:solidFill>
                  <a:srgbClr val="1D438F"/>
                </a:solidFill>
                <a:latin typeface="Arial"/>
              </a:rPr>
              <a:t>      Foster uptake of the technology in new domains and by new actors</a:t>
            </a:r>
            <a:endParaRPr lang="en-GB" sz="1400" b="0" strike="noStrike" spc="-1" dirty="0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400" b="0" strike="noStrike" spc="-1" dirty="0" smtClean="0">
                <a:solidFill>
                  <a:srgbClr val="1D438F"/>
                </a:solidFill>
                <a:latin typeface="Arial"/>
                <a:ea typeface="DejaVu Sans"/>
              </a:rPr>
              <a:t>Stakeholders</a:t>
            </a:r>
            <a:endParaRPr lang="en-GB" sz="1400" b="0" strike="noStrike" spc="-1" dirty="0">
              <a:latin typeface="Arial"/>
            </a:endParaRPr>
          </a:p>
          <a:p>
            <a:pPr marL="743040" lvl="1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1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Companies: end users, PNT provides, measurement instrumentation</a:t>
            </a:r>
            <a:endParaRPr lang="en-GB" sz="1100" b="0" strike="noStrike" spc="-1" dirty="0">
              <a:latin typeface="Arial"/>
            </a:endParaRPr>
          </a:p>
          <a:p>
            <a:pPr marL="743040" lvl="1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1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National metrology institutes</a:t>
            </a:r>
            <a:endParaRPr lang="en-GB" sz="1100" b="0" strike="noStrike" spc="-1" dirty="0">
              <a:latin typeface="Arial"/>
            </a:endParaRPr>
          </a:p>
          <a:p>
            <a:pPr marL="743040" lvl="1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1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Universities</a:t>
            </a:r>
            <a:endParaRPr lang="en-GB" sz="1100" b="0" strike="noStrike" spc="-1" dirty="0">
              <a:latin typeface="Arial"/>
            </a:endParaRPr>
          </a:p>
          <a:p>
            <a:pPr marL="743040" lvl="1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1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Research Facilities</a:t>
            </a:r>
            <a:endParaRPr lang="en-GB" sz="1100" b="0" strike="noStrike" spc="-1" dirty="0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4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Activities:</a:t>
            </a:r>
            <a:endParaRPr lang="en-GB" sz="1400" b="0" strike="noStrike" spc="-1" dirty="0">
              <a:latin typeface="Arial"/>
            </a:endParaRPr>
          </a:p>
          <a:p>
            <a:pPr marL="743040" lvl="1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1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Development Plan</a:t>
            </a:r>
            <a:endParaRPr lang="en-GB" sz="1100" b="0" strike="noStrike" spc="-1" dirty="0">
              <a:latin typeface="Arial"/>
            </a:endParaRPr>
          </a:p>
          <a:p>
            <a:pPr marL="743040" lvl="1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1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Dedicated support</a:t>
            </a:r>
            <a:endParaRPr lang="en-GB" sz="1100" b="0" strike="noStrike" spc="-1" dirty="0">
              <a:latin typeface="Arial"/>
            </a:endParaRPr>
          </a:p>
          <a:p>
            <a:pPr marL="743040" lvl="1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1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Compliance and </a:t>
            </a:r>
            <a:r>
              <a:rPr lang="en-US" sz="1100" spc="-1" dirty="0">
                <a:solidFill>
                  <a:srgbClr val="1D438F"/>
                </a:solidFill>
                <a:latin typeface="Arial"/>
                <a:ea typeface="DejaVu Sans"/>
              </a:rPr>
              <a:t>qualification</a:t>
            </a:r>
            <a:endParaRPr lang="en-GB" sz="1100" b="0" strike="noStrike" spc="-1" dirty="0">
              <a:latin typeface="Arial"/>
            </a:endParaRPr>
          </a:p>
          <a:p>
            <a:pPr marL="743040" lvl="1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1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Training </a:t>
            </a:r>
            <a:r>
              <a:rPr lang="en-US" sz="1100" b="0" strike="noStrike" spc="-1" dirty="0" smtClean="0">
                <a:solidFill>
                  <a:srgbClr val="1D438F"/>
                </a:solidFill>
                <a:latin typeface="Arial"/>
                <a:ea typeface="DejaVu Sans"/>
              </a:rPr>
              <a:t>and Outreach</a:t>
            </a:r>
          </a:p>
          <a:p>
            <a:pPr marL="743040" lvl="1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100" spc="-1" dirty="0" smtClean="0">
                <a:solidFill>
                  <a:srgbClr val="1D438F"/>
                </a:solidFill>
                <a:latin typeface="Arial"/>
              </a:rPr>
              <a:t>Loan WR devices, calibrate copy of the Golden </a:t>
            </a:r>
            <a:r>
              <a:rPr lang="en-US" sz="1100" spc="-1" dirty="0" smtClean="0">
                <a:solidFill>
                  <a:srgbClr val="1D438F"/>
                </a:solidFill>
                <a:latin typeface="Arial"/>
              </a:rPr>
              <a:t>Calibrator</a:t>
            </a:r>
            <a:endParaRPr lang="en-GB" sz="1100" b="0" strike="noStrike" spc="-1" dirty="0">
              <a:latin typeface="Arial"/>
            </a:endParaRPr>
          </a:p>
          <a:p>
            <a:pPr marL="743040" lvl="1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1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R&amp;D Projects</a:t>
            </a:r>
            <a:endParaRPr lang="en-GB" sz="1100" b="0" strike="noStrike" spc="-1" dirty="0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4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Role:</a:t>
            </a:r>
            <a:endParaRPr lang="en-GB" sz="1400" b="0" strike="noStrike" spc="-1" dirty="0">
              <a:latin typeface="Arial"/>
            </a:endParaRPr>
          </a:p>
          <a:p>
            <a:pPr marL="743040" lvl="1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1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Global reference point for WR Technology</a:t>
            </a:r>
            <a:endParaRPr lang="en-GB" sz="1100" b="0" strike="noStrike" spc="-1" dirty="0">
              <a:latin typeface="Arial"/>
            </a:endParaRPr>
          </a:p>
          <a:p>
            <a:pPr marL="743040" lvl="1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1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Unified voice representing key stakeholders</a:t>
            </a:r>
            <a:endParaRPr lang="en-GB" sz="1100" b="0" strike="noStrike" spc="-1" dirty="0">
              <a:latin typeface="Arial"/>
            </a:endParaRPr>
          </a:p>
          <a:p>
            <a:pPr marL="743040" lvl="1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1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Way to coordinate efforts across countries and sectors</a:t>
            </a:r>
            <a:endParaRPr lang="en-GB" sz="1100" b="0" strike="noStrike" spc="-1" dirty="0">
              <a:latin typeface="Arial"/>
            </a:endParaRPr>
          </a:p>
          <a:p>
            <a:pPr marL="743040" lvl="1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1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A friendly and supportive community</a:t>
            </a:r>
            <a:endParaRPr lang="en-GB" sz="1100" b="0" strike="noStrike" spc="-1" dirty="0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4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Launched in 2024, </a:t>
            </a:r>
            <a:r>
              <a:rPr lang="en-US" sz="1400" b="0" strike="noStrike" spc="-1" dirty="0" smtClean="0">
                <a:solidFill>
                  <a:srgbClr val="1D438F"/>
                </a:solidFill>
                <a:latin typeface="Arial"/>
                <a:ea typeface="DejaVu Sans"/>
              </a:rPr>
              <a:t>16 members </a:t>
            </a:r>
            <a:r>
              <a:rPr lang="en-US" sz="14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and growing</a:t>
            </a:r>
            <a:endParaRPr lang="en-GB" sz="1400" b="0" strike="noStrike" spc="-1" dirty="0">
              <a:latin typeface="Arial"/>
            </a:endParaRPr>
          </a:p>
        </p:txBody>
      </p:sp>
      <p:pic>
        <p:nvPicPr>
          <p:cNvPr id="337" name="Obraz 5"/>
          <p:cNvPicPr/>
          <p:nvPr/>
        </p:nvPicPr>
        <p:blipFill>
          <a:blip r:embed="rId2"/>
          <a:srcRect l="1916" t="14972"/>
          <a:stretch/>
        </p:blipFill>
        <p:spPr>
          <a:xfrm>
            <a:off x="7238880" y="57240"/>
            <a:ext cx="1351080" cy="837000"/>
          </a:xfrm>
          <a:prstGeom prst="rect">
            <a:avLst/>
          </a:prstGeom>
          <a:ln w="0">
            <a:noFill/>
          </a:ln>
        </p:spPr>
      </p:pic>
      <p:sp>
        <p:nvSpPr>
          <p:cNvPr id="7" name="PlaceHolder 3"/>
          <p:cNvSpPr>
            <a:spLocks noGrp="1"/>
          </p:cNvSpPr>
          <p:nvPr>
            <p:ph type="sldNum" idx="4294967295"/>
          </p:nvPr>
        </p:nvSpPr>
        <p:spPr>
          <a:xfrm>
            <a:off x="0" y="4825800"/>
            <a:ext cx="9143280" cy="272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algn="ctr">
              <a:lnSpc>
                <a:spcPct val="100000"/>
              </a:lnSpc>
              <a:buNone/>
              <a:tabLst>
                <a:tab pos="0" algn="l"/>
              </a:tabLst>
              <a:def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defRPr>
            </a:lvl1pPr>
          </a:lstStyle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 smtClean="0">
                <a:solidFill>
                  <a:srgbClr val="FFFFFF"/>
                </a:solidFill>
                <a:latin typeface="Gill Sans MT"/>
                <a:ea typeface="DejaVu Sans"/>
              </a:rPr>
              <a:t>14 </a:t>
            </a:r>
            <a:r>
              <a:rPr lang="en-US" sz="1050" b="0" strike="noStrike" spc="-1" dirty="0">
                <a:solidFill>
                  <a:srgbClr val="FFFFFF"/>
                </a:solidFill>
                <a:latin typeface="Gill Sans MT"/>
                <a:ea typeface="DejaVu Sans"/>
              </a:rPr>
              <a:t>/ </a:t>
            </a:r>
            <a:r>
              <a:rPr lang="en-US" sz="1050" b="0" strike="noStrike" spc="-1" dirty="0" smtClean="0">
                <a:solidFill>
                  <a:srgbClr val="FFFFFF"/>
                </a:solidFill>
                <a:latin typeface="Gill Sans MT"/>
                <a:ea typeface="DejaVu Sans"/>
              </a:rPr>
              <a:t>18</a:t>
            </a:r>
            <a:endParaRPr lang="en-GB" sz="1050" b="0" strike="noStrike" spc="-1" dirty="0">
              <a:latin typeface="Times New Roman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ftr" idx="4294967295"/>
          </p:nvPr>
        </p:nvSpPr>
        <p:spPr>
          <a:xfrm>
            <a:off x="609480" y="4825800"/>
            <a:ext cx="3490560" cy="272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defRPr>
            </a:lvl1pPr>
          </a:lstStyle>
          <a:p>
            <a:r>
              <a:rPr lang="en-US" dirty="0"/>
              <a:t>White Rabbit – status and plans</a:t>
            </a:r>
            <a:endParaRPr lang="en-GB" sz="1050" b="0" strike="noStrike" spc="-1" dirty="0">
              <a:latin typeface="Times New Roman"/>
            </a:endParaRPr>
          </a:p>
        </p:txBody>
      </p:sp>
      <p:pic>
        <p:nvPicPr>
          <p:cNvPr id="2" name="Obraz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1809750"/>
            <a:ext cx="4389120" cy="2913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087834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6950BFC3-D8DA-4A85-94F7-54DA5524770B}">
      <p188:commentRel xmlns:p188="http://schemas.microsoft.com/office/powerpoint/2018/8/main" xmlns="" r:id="rId4"/>
    </p:ext>
  </p:extLs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red logo with a hexagon&#10;&#10;Description automatically generated">
            <a:extLst>
              <a:ext uri="{FF2B5EF4-FFF2-40B4-BE49-F238E27FC236}">
                <a16:creationId xmlns:a16="http://schemas.microsoft.com/office/drawing/2014/main" xmlns="" id="{36A815B5-A403-809F-0BEC-CB24D7398F5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8197" y="3838994"/>
            <a:ext cx="1623073" cy="730383"/>
          </a:xfrm>
          <a:prstGeom prst="rect">
            <a:avLst/>
          </a:prstGeom>
        </p:spPr>
      </p:pic>
      <p:pic>
        <p:nvPicPr>
          <p:cNvPr id="5" name="Picture 4" descr="A red and black logo&#10;&#10;Description automatically generated">
            <a:extLst>
              <a:ext uri="{FF2B5EF4-FFF2-40B4-BE49-F238E27FC236}">
                <a16:creationId xmlns:a16="http://schemas.microsoft.com/office/drawing/2014/main" xmlns="" id="{EA13C32B-9CA8-7DA4-A6B2-78F2FFE237A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3618" y="684762"/>
            <a:ext cx="1268333" cy="729143"/>
          </a:xfrm>
          <a:prstGeom prst="rect">
            <a:avLst/>
          </a:prstGeom>
        </p:spPr>
      </p:pic>
      <p:pic>
        <p:nvPicPr>
          <p:cNvPr id="6" name="Picture 5" descr="A logo for liquid markets&#10;&#10;Description automatically generated">
            <a:extLst>
              <a:ext uri="{FF2B5EF4-FFF2-40B4-BE49-F238E27FC236}">
                <a16:creationId xmlns:a16="http://schemas.microsoft.com/office/drawing/2014/main" xmlns="" id="{8F6D0E59-1541-9E53-AC49-06F64F7C47A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2674" y="1557283"/>
            <a:ext cx="1757683" cy="989324"/>
          </a:xfrm>
          <a:prstGeom prst="rect">
            <a:avLst/>
          </a:prstGeom>
        </p:spPr>
      </p:pic>
      <p:pic>
        <p:nvPicPr>
          <p:cNvPr id="7" name="Picture 6" descr="A close up of a logo&#10;&#10;Description automatically generated">
            <a:extLst>
              <a:ext uri="{FF2B5EF4-FFF2-40B4-BE49-F238E27FC236}">
                <a16:creationId xmlns:a16="http://schemas.microsoft.com/office/drawing/2014/main" xmlns="" id="{94990F63-F90D-ED24-6F50-586EE46C6CC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031" y="721744"/>
            <a:ext cx="2066070" cy="629192"/>
          </a:xfrm>
          <a:prstGeom prst="rect">
            <a:avLst/>
          </a:prstGeom>
        </p:spPr>
      </p:pic>
      <p:pic>
        <p:nvPicPr>
          <p:cNvPr id="8" name="Picture 7" descr="A blue logo with text&#10;&#10;Description automatically generated">
            <a:extLst>
              <a:ext uri="{FF2B5EF4-FFF2-40B4-BE49-F238E27FC236}">
                <a16:creationId xmlns:a16="http://schemas.microsoft.com/office/drawing/2014/main" xmlns="" id="{1B7C0710-1805-5FE3-3C27-ABA71619DDE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1665" y="3709522"/>
            <a:ext cx="970919" cy="989325"/>
          </a:xfrm>
          <a:prstGeom prst="rect">
            <a:avLst/>
          </a:prstGeom>
        </p:spPr>
      </p:pic>
      <p:pic>
        <p:nvPicPr>
          <p:cNvPr id="10" name="Picture 9" descr="A logo with a check mark&#10;&#10;Description automatically generated">
            <a:extLst>
              <a:ext uri="{FF2B5EF4-FFF2-40B4-BE49-F238E27FC236}">
                <a16:creationId xmlns:a16="http://schemas.microsoft.com/office/drawing/2014/main" xmlns="" id="{A0607EE6-FA18-4BDE-94E6-B1F9DE98EEB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800" y="531639"/>
            <a:ext cx="1184828" cy="1211962"/>
          </a:xfrm>
          <a:prstGeom prst="rect">
            <a:avLst/>
          </a:prstGeom>
        </p:spPr>
      </p:pic>
      <p:pic>
        <p:nvPicPr>
          <p:cNvPr id="12" name="Picture 11" descr="Blue text on a white background&#10;&#10;Description automatically generated">
            <a:extLst>
              <a:ext uri="{FF2B5EF4-FFF2-40B4-BE49-F238E27FC236}">
                <a16:creationId xmlns:a16="http://schemas.microsoft.com/office/drawing/2014/main" xmlns="" id="{0342E7F9-7A0A-8559-C979-23CA28A110D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571" y="2937825"/>
            <a:ext cx="2255108" cy="499850"/>
          </a:xfrm>
          <a:prstGeom prst="rect">
            <a:avLst/>
          </a:prstGeom>
        </p:spPr>
      </p:pic>
      <p:pic>
        <p:nvPicPr>
          <p:cNvPr id="16" name="Picture 15" descr="A blue and black logo&#10;&#10;Description automatically generated">
            <a:extLst>
              <a:ext uri="{FF2B5EF4-FFF2-40B4-BE49-F238E27FC236}">
                <a16:creationId xmlns:a16="http://schemas.microsoft.com/office/drawing/2014/main" xmlns="" id="{861DEEE2-7990-3092-0EC8-E0E17A9244B2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7756" y="782855"/>
            <a:ext cx="1184828" cy="631050"/>
          </a:xfrm>
          <a:prstGeom prst="rect">
            <a:avLst/>
          </a:prstGeom>
        </p:spPr>
      </p:pic>
      <p:pic>
        <p:nvPicPr>
          <p:cNvPr id="2" name="Picture 1" descr="A black and white logo&#10;&#10;Description automatically generated">
            <a:extLst>
              <a:ext uri="{FF2B5EF4-FFF2-40B4-BE49-F238E27FC236}">
                <a16:creationId xmlns:a16="http://schemas.microsoft.com/office/drawing/2014/main" xmlns="" id="{5F031D66-A4B7-428F-7C98-CE0AFFDBC9D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7081" y="1843968"/>
            <a:ext cx="1909367" cy="332293"/>
          </a:xfrm>
          <a:prstGeom prst="rect">
            <a:avLst/>
          </a:prstGeom>
        </p:spPr>
      </p:pic>
      <p:pic>
        <p:nvPicPr>
          <p:cNvPr id="11" name="Picture 10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xmlns="" id="{EF80430E-B5D8-C18A-6AF4-28213E405707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4075" y="2849343"/>
            <a:ext cx="1691222" cy="67681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5A5CA1DB-8297-5360-A7B1-363DF044C12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081088" y="2833281"/>
            <a:ext cx="1174187" cy="692876"/>
          </a:xfrm>
          <a:prstGeom prst="rect">
            <a:avLst/>
          </a:prstGeom>
        </p:spPr>
      </p:pic>
      <p:pic>
        <p:nvPicPr>
          <p:cNvPr id="17" name="Picture 16" descr="A black and white sign with white text&#10;&#10;Description automatically generated">
            <a:extLst>
              <a:ext uri="{FF2B5EF4-FFF2-40B4-BE49-F238E27FC236}">
                <a16:creationId xmlns:a16="http://schemas.microsoft.com/office/drawing/2014/main" xmlns="" id="{81C9BD92-EEF9-1716-BD94-C679147C7894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3670" y="1917158"/>
            <a:ext cx="2018281" cy="367300"/>
          </a:xfrm>
          <a:prstGeom prst="rect">
            <a:avLst/>
          </a:prstGeom>
        </p:spPr>
      </p:pic>
      <p:pic>
        <p:nvPicPr>
          <p:cNvPr id="9" name="Picture 8" descr="A logo with blue text and circles&#10;&#10;Description automatically generated">
            <a:extLst>
              <a:ext uri="{FF2B5EF4-FFF2-40B4-BE49-F238E27FC236}">
                <a16:creationId xmlns:a16="http://schemas.microsoft.com/office/drawing/2014/main" xmlns="" id="{41245A54-7EBA-0C44-A031-D1023B51965E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563" y="3630702"/>
            <a:ext cx="1415882" cy="1000965"/>
          </a:xfrm>
          <a:prstGeom prst="rect">
            <a:avLst/>
          </a:prstGeom>
        </p:spPr>
      </p:pic>
      <p:pic>
        <p:nvPicPr>
          <p:cNvPr id="13" name="Picture 12" descr="A logo with blue text&#10;&#10;Description automatically generated">
            <a:extLst>
              <a:ext uri="{FF2B5EF4-FFF2-40B4-BE49-F238E27FC236}">
                <a16:creationId xmlns:a16="http://schemas.microsoft.com/office/drawing/2014/main" xmlns="" id="{BCD47DE9-B797-55D3-4B25-4258A2A62238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758" y="1454191"/>
            <a:ext cx="1538261" cy="1092416"/>
          </a:xfrm>
          <a:prstGeom prst="rect">
            <a:avLst/>
          </a:prstGeom>
        </p:spPr>
      </p:pic>
      <p:pic>
        <p:nvPicPr>
          <p:cNvPr id="19" name="Picture 18" descr="A black and white logo&#10;&#10;Description automatically generated">
            <a:extLst>
              <a:ext uri="{FF2B5EF4-FFF2-40B4-BE49-F238E27FC236}">
                <a16:creationId xmlns:a16="http://schemas.microsoft.com/office/drawing/2014/main" xmlns="" id="{D69084F8-7A5A-EA51-176F-577146BDF8AE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0224" y="2882609"/>
            <a:ext cx="1596224" cy="505493"/>
          </a:xfrm>
          <a:prstGeom prst="rect">
            <a:avLst/>
          </a:prstGeom>
        </p:spPr>
      </p:pic>
      <p:pic>
        <p:nvPicPr>
          <p:cNvPr id="21" name="Picture 20" descr="A red and black face&#10;&#10;Description automatically generated with medium confidence">
            <a:extLst>
              <a:ext uri="{FF2B5EF4-FFF2-40B4-BE49-F238E27FC236}">
                <a16:creationId xmlns:a16="http://schemas.microsoft.com/office/drawing/2014/main" xmlns="" id="{897EB88E-6A20-1411-0026-37D60EFE37AE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0711" y="4094450"/>
            <a:ext cx="1596224" cy="438962"/>
          </a:xfrm>
          <a:prstGeom prst="rect">
            <a:avLst/>
          </a:prstGeom>
        </p:spPr>
      </p:pic>
      <p:sp>
        <p:nvSpPr>
          <p:cNvPr id="15" name="PlaceHolder 1">
            <a:extLst>
              <a:ext uri="{FF2B5EF4-FFF2-40B4-BE49-F238E27FC236}">
                <a16:creationId xmlns:a16="http://schemas.microsoft.com/office/drawing/2014/main" xmlns="" id="{7D3127F4-92D3-639C-84FD-8D568DA5CF75}"/>
              </a:ext>
            </a:extLst>
          </p:cNvPr>
          <p:cNvSpPr txBox="1">
            <a:spLocks/>
          </p:cNvSpPr>
          <p:nvPr/>
        </p:nvSpPr>
        <p:spPr>
          <a:xfrm>
            <a:off x="-152400" y="45791"/>
            <a:ext cx="9142560" cy="711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tabLst>
                <a:tab pos="0" algn="l"/>
              </a:tabLst>
            </a:pPr>
            <a:r>
              <a:rPr lang="en-US" sz="2000" kern="0" spc="-1" dirty="0">
                <a:solidFill>
                  <a:srgbClr val="0033A0"/>
                </a:solidFill>
                <a:latin typeface="Bookman Old Style"/>
              </a:rPr>
              <a:t>Members</a:t>
            </a:r>
            <a:endParaRPr lang="en-US" sz="2000" kern="0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sldNum" idx="4294967295"/>
          </p:nvPr>
        </p:nvSpPr>
        <p:spPr>
          <a:xfrm>
            <a:off x="0" y="4825800"/>
            <a:ext cx="9143280" cy="272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algn="ctr">
              <a:lnSpc>
                <a:spcPct val="100000"/>
              </a:lnSpc>
              <a:buNone/>
              <a:tabLst>
                <a:tab pos="0" algn="l"/>
              </a:tabLst>
              <a:def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defRPr>
            </a:lvl1pPr>
          </a:lstStyle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 smtClean="0">
                <a:solidFill>
                  <a:srgbClr val="FFFFFF"/>
                </a:solidFill>
                <a:latin typeface="Gill Sans MT"/>
                <a:ea typeface="DejaVu Sans"/>
              </a:rPr>
              <a:t>15 </a:t>
            </a:r>
            <a:r>
              <a:rPr lang="en-US" sz="1050" b="0" strike="noStrike" spc="-1" dirty="0">
                <a:solidFill>
                  <a:srgbClr val="FFFFFF"/>
                </a:solidFill>
                <a:latin typeface="Gill Sans MT"/>
                <a:ea typeface="DejaVu Sans"/>
              </a:rPr>
              <a:t>/ </a:t>
            </a:r>
            <a:r>
              <a:rPr lang="en-US" sz="1050" b="0" strike="noStrike" spc="-1" dirty="0" smtClean="0">
                <a:solidFill>
                  <a:srgbClr val="FFFFFF"/>
                </a:solidFill>
                <a:latin typeface="Gill Sans MT"/>
                <a:ea typeface="DejaVu Sans"/>
              </a:rPr>
              <a:t>18</a:t>
            </a:r>
            <a:endParaRPr lang="en-GB" sz="1050" b="0" strike="noStrike" spc="-1" dirty="0">
              <a:latin typeface="Times New Roman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ftr" idx="4294967295"/>
          </p:nvPr>
        </p:nvSpPr>
        <p:spPr>
          <a:xfrm>
            <a:off x="609480" y="4825800"/>
            <a:ext cx="3490560" cy="272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defRPr>
            </a:lvl1pPr>
          </a:lstStyle>
          <a:p>
            <a:r>
              <a:rPr lang="en-US" dirty="0"/>
              <a:t>White Rabbit – status and plans</a:t>
            </a:r>
            <a:endParaRPr lang="en-GB" sz="105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45761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PlaceHolder 1"/>
          <p:cNvSpPr/>
          <p:nvPr/>
        </p:nvSpPr>
        <p:spPr>
          <a:xfrm>
            <a:off x="0" y="0"/>
            <a:ext cx="9142560" cy="711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0033A0"/>
                </a:solidFill>
                <a:latin typeface="Bookman Old Style"/>
                <a:ea typeface="DejaVu Sans"/>
              </a:rPr>
              <a:t>WRC: Compliance and certification</a:t>
            </a:r>
            <a:endParaRPr lang="en-GB" sz="2000" b="0" strike="noStrike" spc="-1" dirty="0">
              <a:latin typeface="Arial"/>
            </a:endParaRPr>
          </a:p>
        </p:txBody>
      </p:sp>
      <p:pic>
        <p:nvPicPr>
          <p:cNvPr id="339" name="Obraz 6"/>
          <p:cNvPicPr/>
          <p:nvPr/>
        </p:nvPicPr>
        <p:blipFill>
          <a:blip r:embed="rId2"/>
          <a:srcRect l="1916" t="14972"/>
          <a:stretch/>
        </p:blipFill>
        <p:spPr>
          <a:xfrm>
            <a:off x="7238880" y="57240"/>
            <a:ext cx="1351080" cy="837000"/>
          </a:xfrm>
          <a:prstGeom prst="rect">
            <a:avLst/>
          </a:prstGeom>
          <a:ln w="0">
            <a:noFill/>
          </a:ln>
        </p:spPr>
      </p:pic>
      <p:sp>
        <p:nvSpPr>
          <p:cNvPr id="340" name="Prostokąt 8"/>
          <p:cNvSpPr/>
          <p:nvPr/>
        </p:nvSpPr>
        <p:spPr>
          <a:xfrm>
            <a:off x="228600" y="971640"/>
            <a:ext cx="6324120" cy="378419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marL="285840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4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Goal:</a:t>
            </a:r>
            <a:endParaRPr lang="en-GB" sz="1400" b="0" strike="noStrike" spc="-1" dirty="0">
              <a:latin typeface="Arial"/>
            </a:endParaRPr>
          </a:p>
          <a:p>
            <a:pPr marL="743040" lvl="1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2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Publicly defined compliance and interoperability test programs</a:t>
            </a:r>
            <a:endParaRPr lang="en-GB" sz="1200" b="0" strike="noStrike" spc="-1" dirty="0">
              <a:latin typeface="Arial"/>
            </a:endParaRPr>
          </a:p>
          <a:p>
            <a:pPr marL="743040" lvl="1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2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Network of associated labs to perform tests</a:t>
            </a:r>
            <a:endParaRPr lang="en-GB" sz="1200" b="0" strike="noStrike" spc="-1" dirty="0">
              <a:latin typeface="Arial"/>
            </a:endParaRPr>
          </a:p>
          <a:p>
            <a:pPr marL="743040" lvl="1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200" b="0" strike="noStrike" spc="-1" dirty="0" err="1">
                <a:solidFill>
                  <a:srgbClr val="1D438F"/>
                </a:solidFill>
                <a:latin typeface="Arial"/>
                <a:ea typeface="DejaVu Sans"/>
              </a:rPr>
              <a:t>Standardised</a:t>
            </a:r>
            <a:r>
              <a:rPr lang="en-US" sz="12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 test report and datasheet</a:t>
            </a:r>
            <a:endParaRPr lang="en-GB" sz="1200" b="0" strike="noStrike" spc="-1" dirty="0">
              <a:latin typeface="Arial"/>
            </a:endParaRPr>
          </a:p>
          <a:p>
            <a:pPr marL="743040" lvl="1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2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Trademark and website listing for qualified products</a:t>
            </a:r>
            <a:endParaRPr lang="en-GB" sz="1200" b="0" strike="noStrike" spc="-1" dirty="0">
              <a:latin typeface="Arial"/>
            </a:endParaRPr>
          </a:p>
          <a:p>
            <a:pPr marL="285840" lvl="1" indent="-285840">
              <a:buClr>
                <a:srgbClr val="1D438F"/>
              </a:buClr>
              <a:buFont typeface="Arial"/>
              <a:buChar char="•"/>
            </a:pPr>
            <a:r>
              <a:rPr lang="en-US" sz="1400" spc="-1" dirty="0">
                <a:solidFill>
                  <a:srgbClr val="1D438F"/>
                </a:solidFill>
              </a:rPr>
              <a:t>Tests and Compliance committee</a:t>
            </a:r>
          </a:p>
          <a:p>
            <a:pPr marL="743040" lvl="2" indent="-285840">
              <a:buClr>
                <a:srgbClr val="1D438F"/>
              </a:buClr>
              <a:buFont typeface="Arial"/>
              <a:buChar char="•"/>
            </a:pPr>
            <a:r>
              <a:rPr lang="en-US" sz="1200" spc="-1" dirty="0">
                <a:solidFill>
                  <a:srgbClr val="1D438F"/>
                </a:solidFill>
              </a:rPr>
              <a:t>IOL – received NFS funding from US government</a:t>
            </a:r>
          </a:p>
          <a:p>
            <a:pPr marL="743040" lvl="2" indent="-285840">
              <a:buClr>
                <a:srgbClr val="1D438F"/>
              </a:buClr>
              <a:buFont typeface="Arial"/>
              <a:buChar char="•"/>
            </a:pPr>
            <a:r>
              <a:rPr lang="en-US" sz="1200" spc="-1" dirty="0">
                <a:solidFill>
                  <a:srgbClr val="1D438F"/>
                </a:solidFill>
              </a:rPr>
              <a:t>IQD</a:t>
            </a:r>
          </a:p>
          <a:p>
            <a:pPr marL="743040" lvl="2" indent="-285840">
              <a:buClr>
                <a:srgbClr val="1D438F"/>
              </a:buClr>
              <a:buFont typeface="Arial"/>
              <a:buChar char="•"/>
            </a:pPr>
            <a:r>
              <a:rPr lang="en-US" sz="1200" spc="-1" dirty="0">
                <a:solidFill>
                  <a:srgbClr val="1D438F"/>
                </a:solidFill>
              </a:rPr>
              <a:t>GMV</a:t>
            </a:r>
          </a:p>
          <a:p>
            <a:pPr marL="743040" lvl="2" indent="-285840">
              <a:buClr>
                <a:srgbClr val="1D438F"/>
              </a:buClr>
              <a:buFont typeface="Arial"/>
              <a:buChar char="•"/>
            </a:pPr>
            <a:r>
              <a:rPr lang="en-US" sz="1200" spc="-1" dirty="0" err="1">
                <a:solidFill>
                  <a:srgbClr val="1D438F"/>
                </a:solidFill>
              </a:rPr>
              <a:t>Nikhef</a:t>
            </a:r>
            <a:endParaRPr lang="en-US" sz="1200" spc="-1" dirty="0">
              <a:solidFill>
                <a:srgbClr val="1D438F"/>
              </a:solidFill>
            </a:endParaRPr>
          </a:p>
          <a:p>
            <a:pPr marL="743040" lvl="2" indent="-285840">
              <a:buClr>
                <a:srgbClr val="1D438F"/>
              </a:buClr>
              <a:buFont typeface="Arial"/>
              <a:buChar char="•"/>
            </a:pPr>
            <a:r>
              <a:rPr lang="en-US" sz="1200" spc="-1" dirty="0" err="1">
                <a:solidFill>
                  <a:srgbClr val="1D438F"/>
                </a:solidFill>
              </a:rPr>
              <a:t>Safran</a:t>
            </a:r>
            <a:endParaRPr lang="en-US" sz="1200" spc="-1" dirty="0">
              <a:solidFill>
                <a:srgbClr val="1D438F"/>
              </a:solidFill>
            </a:endParaRPr>
          </a:p>
          <a:p>
            <a:pPr marL="743040" lvl="2" indent="-285840">
              <a:buClr>
                <a:srgbClr val="1D438F"/>
              </a:buClr>
              <a:buFont typeface="Arial"/>
              <a:buChar char="•"/>
            </a:pPr>
            <a:r>
              <a:rPr lang="en-US" sz="1200" spc="-1" dirty="0">
                <a:solidFill>
                  <a:srgbClr val="1D438F"/>
                </a:solidFill>
              </a:rPr>
              <a:t>CERN</a:t>
            </a:r>
          </a:p>
          <a:p>
            <a:pPr marL="285840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4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Ongoing work on defining</a:t>
            </a:r>
          </a:p>
          <a:p>
            <a:pPr marL="743040" lvl="1" indent="-285840">
              <a:buClr>
                <a:srgbClr val="1D438F"/>
              </a:buClr>
              <a:buFont typeface="Arial"/>
              <a:buChar char="•"/>
            </a:pPr>
            <a:r>
              <a:rPr lang="en-US" sz="1200" spc="-1" dirty="0">
                <a:solidFill>
                  <a:srgbClr val="1D438F"/>
                </a:solidFill>
                <a:latin typeface="Arial"/>
                <a:ea typeface="DejaVu Sans"/>
              </a:rPr>
              <a:t>Test sets for certification</a:t>
            </a:r>
          </a:p>
          <a:p>
            <a:pPr marL="743040" lvl="1" indent="-285840">
              <a:buClr>
                <a:srgbClr val="1D438F"/>
              </a:buClr>
              <a:buFont typeface="Arial"/>
              <a:buChar char="•"/>
            </a:pPr>
            <a:r>
              <a:rPr lang="en-US" sz="1200" spc="-1" dirty="0">
                <a:solidFill>
                  <a:srgbClr val="1D438F"/>
                </a:solidFill>
                <a:latin typeface="Arial"/>
                <a:ea typeface="DejaVu Sans"/>
              </a:rPr>
              <a:t>Test equipment requirements</a:t>
            </a:r>
          </a:p>
          <a:p>
            <a:pPr marL="743040" lvl="1" indent="-285840">
              <a:buClr>
                <a:srgbClr val="1D438F"/>
              </a:buClr>
              <a:buFont typeface="Arial"/>
              <a:buChar char="•"/>
            </a:pPr>
            <a:r>
              <a:rPr lang="en-US" sz="1200" spc="-1" dirty="0">
                <a:solidFill>
                  <a:srgbClr val="1D438F"/>
                </a:solidFill>
                <a:latin typeface="Arial"/>
                <a:ea typeface="DejaVu Sans"/>
              </a:rPr>
              <a:t>Performance and qualification criteria</a:t>
            </a:r>
          </a:p>
          <a:p>
            <a:pPr marL="285840" indent="-285840">
              <a:buClr>
                <a:srgbClr val="1D438F"/>
              </a:buClr>
              <a:buFont typeface="Arial"/>
              <a:buChar char="•"/>
            </a:pPr>
            <a:endParaRPr lang="en-US" sz="1400" spc="-1" dirty="0">
              <a:solidFill>
                <a:srgbClr val="1D438F"/>
              </a:solidFill>
              <a:latin typeface="Arial"/>
              <a:ea typeface="DejaVu Sans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sz="1400" dirty="0"/>
              <a:t/>
            </a:r>
            <a:br>
              <a:rPr sz="1400" dirty="0"/>
            </a:br>
            <a:endParaRPr lang="en-GB" sz="1400" b="0" strike="noStrike" spc="-1" dirty="0">
              <a:latin typeface="Arial"/>
            </a:endParaRPr>
          </a:p>
        </p:txBody>
      </p:sp>
      <p:pic>
        <p:nvPicPr>
          <p:cNvPr id="5" name="Picture 3" descr="Blue text on a white background&#10;&#10;Description automatically generated">
            <a:extLst>
              <a:ext uri="{FF2B5EF4-FFF2-40B4-BE49-F238E27FC236}">
                <a16:creationId xmlns:a16="http://schemas.microsoft.com/office/drawing/2014/main" xmlns="" id="{1D388C2C-78B5-5F1B-0844-0C9952ED360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1123950"/>
            <a:ext cx="1752600" cy="388468"/>
          </a:xfrm>
          <a:prstGeom prst="rect">
            <a:avLst/>
          </a:prstGeom>
        </p:spPr>
      </p:pic>
      <p:pic>
        <p:nvPicPr>
          <p:cNvPr id="6" name="Picture 4" descr="A close up of a logo&#10;&#10;Description automatically generated">
            <a:extLst>
              <a:ext uri="{FF2B5EF4-FFF2-40B4-BE49-F238E27FC236}">
                <a16:creationId xmlns:a16="http://schemas.microsoft.com/office/drawing/2014/main" xmlns="" id="{E92ACC44-B94A-9CAF-DEEB-C0A2ABA99B4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7656" y="3316993"/>
            <a:ext cx="1501304" cy="457200"/>
          </a:xfrm>
          <a:prstGeom prst="rect">
            <a:avLst/>
          </a:prstGeom>
        </p:spPr>
      </p:pic>
      <p:pic>
        <p:nvPicPr>
          <p:cNvPr id="7" name="Picture 7" descr="A red logo with a hexagon&#10;&#10;Description automatically generated">
            <a:extLst>
              <a:ext uri="{FF2B5EF4-FFF2-40B4-BE49-F238E27FC236}">
                <a16:creationId xmlns:a16="http://schemas.microsoft.com/office/drawing/2014/main" xmlns="" id="{87F5310D-6C23-6A32-8FE6-9ADC916769F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271" y="2800349"/>
            <a:ext cx="1173497" cy="528074"/>
          </a:xfrm>
          <a:prstGeom prst="rect">
            <a:avLst/>
          </a:prstGeom>
        </p:spPr>
      </p:pic>
      <p:pic>
        <p:nvPicPr>
          <p:cNvPr id="8" name="Picture 8" descr="A blue and black logo&#10;&#10;Description automatically generated">
            <a:extLst>
              <a:ext uri="{FF2B5EF4-FFF2-40B4-BE49-F238E27FC236}">
                <a16:creationId xmlns:a16="http://schemas.microsoft.com/office/drawing/2014/main" xmlns="" id="{2B47BE72-C1EC-D91B-953A-AC66ED84FDB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1512418"/>
            <a:ext cx="1249680" cy="665591"/>
          </a:xfrm>
          <a:prstGeom prst="rect">
            <a:avLst/>
          </a:prstGeom>
        </p:spPr>
      </p:pic>
      <p:pic>
        <p:nvPicPr>
          <p:cNvPr id="9" name="Picture 9" descr="A red and black logo&#10;&#10;Description automatically generated">
            <a:extLst>
              <a:ext uri="{FF2B5EF4-FFF2-40B4-BE49-F238E27FC236}">
                <a16:creationId xmlns:a16="http://schemas.microsoft.com/office/drawing/2014/main" xmlns="" id="{7D1B5F7B-AF7D-07C2-CFC7-4EDD344563C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3168" y="2019393"/>
            <a:ext cx="1552664" cy="892599"/>
          </a:xfrm>
          <a:prstGeom prst="rect">
            <a:avLst/>
          </a:prstGeom>
        </p:spPr>
      </p:pic>
      <p:pic>
        <p:nvPicPr>
          <p:cNvPr id="10" name="Picture 7" descr="A blue logo with text&#10;&#10;Description automatically generated">
            <a:extLst>
              <a:ext uri="{FF2B5EF4-FFF2-40B4-BE49-F238E27FC236}">
                <a16:creationId xmlns:a16="http://schemas.microsoft.com/office/drawing/2014/main" xmlns="" id="{1B7C0710-1805-5FE3-3C27-ABA71619DDE1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2466" y="3768007"/>
            <a:ext cx="693105" cy="706244"/>
          </a:xfrm>
          <a:prstGeom prst="rect">
            <a:avLst/>
          </a:prstGeom>
        </p:spPr>
      </p:pic>
      <p:sp>
        <p:nvSpPr>
          <p:cNvPr id="11" name="PlaceHolder 3"/>
          <p:cNvSpPr>
            <a:spLocks noGrp="1"/>
          </p:cNvSpPr>
          <p:nvPr>
            <p:ph type="sldNum" idx="4294967295"/>
          </p:nvPr>
        </p:nvSpPr>
        <p:spPr>
          <a:xfrm>
            <a:off x="0" y="4825800"/>
            <a:ext cx="9143280" cy="272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algn="ctr">
              <a:lnSpc>
                <a:spcPct val="100000"/>
              </a:lnSpc>
              <a:buNone/>
              <a:tabLst>
                <a:tab pos="0" algn="l"/>
              </a:tabLst>
              <a:def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defRPr>
            </a:lvl1pPr>
          </a:lstStyle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 smtClean="0">
                <a:solidFill>
                  <a:srgbClr val="FFFFFF"/>
                </a:solidFill>
                <a:latin typeface="Gill Sans MT"/>
                <a:ea typeface="DejaVu Sans"/>
              </a:rPr>
              <a:t>16 </a:t>
            </a:r>
            <a:r>
              <a:rPr lang="en-US" sz="1050" b="0" strike="noStrike" spc="-1" dirty="0">
                <a:solidFill>
                  <a:srgbClr val="FFFFFF"/>
                </a:solidFill>
                <a:latin typeface="Gill Sans MT"/>
                <a:ea typeface="DejaVu Sans"/>
              </a:rPr>
              <a:t>/ </a:t>
            </a:r>
            <a:r>
              <a:rPr lang="en-US" sz="1050" b="0" strike="noStrike" spc="-1" dirty="0" smtClean="0">
                <a:solidFill>
                  <a:srgbClr val="FFFFFF"/>
                </a:solidFill>
                <a:latin typeface="Gill Sans MT"/>
                <a:ea typeface="DejaVu Sans"/>
              </a:rPr>
              <a:t>18</a:t>
            </a:r>
            <a:endParaRPr lang="en-GB" sz="1050" b="0" strike="noStrike" spc="-1" dirty="0">
              <a:latin typeface="Times New Roman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ftr" idx="4294967295"/>
          </p:nvPr>
        </p:nvSpPr>
        <p:spPr>
          <a:xfrm>
            <a:off x="609480" y="4825800"/>
            <a:ext cx="3490560" cy="272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defRPr>
            </a:lvl1pPr>
          </a:lstStyle>
          <a:p>
            <a:r>
              <a:rPr lang="en-US" dirty="0"/>
              <a:t>White Rabbit – status and plans</a:t>
            </a:r>
            <a:endParaRPr lang="en-GB" sz="1050" b="0" strike="noStrike" spc="-1" dirty="0">
              <a:latin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PlaceHolder 1"/>
          <p:cNvSpPr/>
          <p:nvPr/>
        </p:nvSpPr>
        <p:spPr>
          <a:xfrm>
            <a:off x="0" y="0"/>
            <a:ext cx="9142560" cy="711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0033A0"/>
                </a:solidFill>
                <a:latin typeface="Bookman Old Style"/>
                <a:ea typeface="DejaVu Sans"/>
              </a:rPr>
              <a:t>WRC: R&amp;D Projects</a:t>
            </a:r>
            <a:endParaRPr lang="en-GB" sz="2000" b="0" strike="noStrike" spc="-1" dirty="0">
              <a:latin typeface="Arial"/>
            </a:endParaRPr>
          </a:p>
        </p:txBody>
      </p:sp>
      <p:pic>
        <p:nvPicPr>
          <p:cNvPr id="342" name="Obraz 6"/>
          <p:cNvPicPr/>
          <p:nvPr/>
        </p:nvPicPr>
        <p:blipFill>
          <a:blip r:embed="rId2"/>
          <a:srcRect l="1916" t="14972"/>
          <a:stretch/>
        </p:blipFill>
        <p:spPr>
          <a:xfrm>
            <a:off x="7238880" y="57240"/>
            <a:ext cx="1351080" cy="837000"/>
          </a:xfrm>
          <a:prstGeom prst="rect">
            <a:avLst/>
          </a:prstGeom>
          <a:ln w="0">
            <a:noFill/>
          </a:ln>
        </p:spPr>
      </p:pic>
      <p:sp>
        <p:nvSpPr>
          <p:cNvPr id="343" name="Prostokąt 3"/>
          <p:cNvSpPr/>
          <p:nvPr/>
        </p:nvSpPr>
        <p:spPr>
          <a:xfrm>
            <a:off x="990599" y="999802"/>
            <a:ext cx="3657600" cy="36787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Clr>
                <a:srgbClr val="1D438F"/>
              </a:buClr>
            </a:pPr>
            <a:r>
              <a:rPr lang="en-US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First R&amp;D projects (ongoing):</a:t>
            </a:r>
            <a:endParaRPr lang="en-GB" sz="1200" b="0" strike="noStrike" spc="-1" dirty="0">
              <a:latin typeface="Arial"/>
            </a:endParaRPr>
          </a:p>
        </p:txBody>
      </p:sp>
      <p:pic>
        <p:nvPicPr>
          <p:cNvPr id="2" name="Obraz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153" y="1581150"/>
            <a:ext cx="4694493" cy="2196315"/>
          </a:xfrm>
          <a:prstGeom prst="rect">
            <a:avLst/>
          </a:prstGeom>
        </p:spPr>
      </p:pic>
      <p:sp>
        <p:nvSpPr>
          <p:cNvPr id="3" name="Prostokąt 2"/>
          <p:cNvSpPr/>
          <p:nvPr/>
        </p:nvSpPr>
        <p:spPr>
          <a:xfrm>
            <a:off x="5486400" y="999802"/>
            <a:ext cx="35052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1D438F"/>
              </a:buClr>
            </a:pPr>
            <a:r>
              <a:rPr lang="en-US" spc="-1" dirty="0">
                <a:solidFill>
                  <a:srgbClr val="1D438F"/>
                </a:solidFill>
                <a:latin typeface="Arial"/>
                <a:ea typeface="DejaVu Sans"/>
              </a:rPr>
              <a:t>Possible projects (in discussion):</a:t>
            </a:r>
          </a:p>
          <a:p>
            <a:pPr>
              <a:buClr>
                <a:srgbClr val="1D438F"/>
              </a:buClr>
            </a:pPr>
            <a:endParaRPr lang="en-US" spc="-1" dirty="0">
              <a:solidFill>
                <a:srgbClr val="1D438F"/>
              </a:solidFill>
              <a:latin typeface="Arial"/>
              <a:ea typeface="DejaVu Sans"/>
            </a:endParaRPr>
          </a:p>
          <a:p>
            <a:pPr marL="285750" indent="-285840">
              <a:buClr>
                <a:srgbClr val="1D438F"/>
              </a:buClr>
              <a:buFont typeface="Arial"/>
              <a:buChar char="•"/>
            </a:pPr>
            <a:r>
              <a:rPr lang="en-GB" sz="1200" spc="-1" dirty="0">
                <a:solidFill>
                  <a:srgbClr val="1D438F"/>
                </a:solidFill>
                <a:latin typeface="Arial"/>
                <a:ea typeface="DejaVu Sans"/>
              </a:rPr>
              <a:t>Demonstrating and facilitating the use of WR in the control plane of quantum networks as part of the CERN Quantum Technology Initiative</a:t>
            </a:r>
          </a:p>
          <a:p>
            <a:pPr marL="285750" indent="-285840">
              <a:buClr>
                <a:srgbClr val="1D438F"/>
              </a:buClr>
              <a:buFont typeface="Arial"/>
              <a:buChar char="•"/>
            </a:pPr>
            <a:r>
              <a:rPr lang="en-GB" sz="1200" spc="-1" dirty="0">
                <a:solidFill>
                  <a:srgbClr val="1D438F"/>
                </a:solidFill>
                <a:latin typeface="Arial"/>
                <a:ea typeface="DejaVu Sans"/>
              </a:rPr>
              <a:t>Support for clock ensemble in WR Switch</a:t>
            </a:r>
          </a:p>
          <a:p>
            <a:pPr marL="285750" indent="-285840">
              <a:buClr>
                <a:srgbClr val="1D438F"/>
              </a:buClr>
              <a:buFont typeface="Arial"/>
              <a:buChar char="•"/>
            </a:pPr>
            <a:r>
              <a:rPr lang="en-GB" sz="1200" spc="-1" dirty="0">
                <a:solidFill>
                  <a:srgbClr val="1D438F"/>
                </a:solidFill>
                <a:latin typeface="Arial"/>
                <a:ea typeface="DejaVu Sans"/>
              </a:rPr>
              <a:t>Seamless redundancy in WR networks</a:t>
            </a:r>
          </a:p>
          <a:p>
            <a:pPr marL="285750" indent="-285840">
              <a:buClr>
                <a:srgbClr val="1D438F"/>
              </a:buClr>
              <a:buFont typeface="Arial"/>
              <a:buChar char="•"/>
            </a:pPr>
            <a:r>
              <a:rPr lang="en-GB" sz="1200" spc="-1" dirty="0">
                <a:solidFill>
                  <a:srgbClr val="1D438F"/>
                </a:solidFill>
                <a:latin typeface="Arial"/>
                <a:ea typeface="DejaVu Sans"/>
              </a:rPr>
              <a:t>Long-distance WR for Smart Grids</a:t>
            </a:r>
          </a:p>
          <a:p>
            <a:pPr marL="285750" indent="-285840">
              <a:buClr>
                <a:srgbClr val="1D438F"/>
              </a:buClr>
              <a:buFont typeface="Arial"/>
              <a:buChar char="•"/>
            </a:pPr>
            <a:endParaRPr lang="en-GB" sz="1200" spc="-1" dirty="0">
              <a:solidFill>
                <a:srgbClr val="1D438F"/>
              </a:solidFill>
              <a:latin typeface="Arial"/>
              <a:ea typeface="DejaVu Sans"/>
            </a:endParaRPr>
          </a:p>
          <a:p>
            <a:pPr marL="285750" indent="-285840">
              <a:buClr>
                <a:srgbClr val="1D438F"/>
              </a:buClr>
              <a:buFont typeface="Arial"/>
              <a:buChar char="•"/>
            </a:pPr>
            <a:endParaRPr lang="en-US" sz="1400" spc="-1" dirty="0">
              <a:solidFill>
                <a:srgbClr val="1D438F"/>
              </a:solidFill>
              <a:latin typeface="Arial"/>
              <a:ea typeface="DejaVu Sans"/>
            </a:endParaRPr>
          </a:p>
          <a:p>
            <a:pPr marL="285840" indent="-285840">
              <a:buClr>
                <a:srgbClr val="1D438F"/>
              </a:buClr>
              <a:buFont typeface="Arial"/>
              <a:buChar char="•"/>
            </a:pPr>
            <a:endParaRPr lang="en-GB" sz="1400" spc="-1" dirty="0">
              <a:solidFill>
                <a:srgbClr val="1D438F"/>
              </a:solidFill>
              <a:latin typeface="Arial"/>
              <a:ea typeface="DejaVu Sans"/>
            </a:endParaRPr>
          </a:p>
        </p:txBody>
      </p:sp>
      <p:sp>
        <p:nvSpPr>
          <p:cNvPr id="7" name="PlaceHolder 3"/>
          <p:cNvSpPr>
            <a:spLocks noGrp="1"/>
          </p:cNvSpPr>
          <p:nvPr>
            <p:ph type="sldNum" idx="4294967295"/>
          </p:nvPr>
        </p:nvSpPr>
        <p:spPr>
          <a:xfrm>
            <a:off x="0" y="4825800"/>
            <a:ext cx="9143280" cy="272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algn="ctr">
              <a:lnSpc>
                <a:spcPct val="100000"/>
              </a:lnSpc>
              <a:buNone/>
              <a:tabLst>
                <a:tab pos="0" algn="l"/>
              </a:tabLst>
              <a:def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defRPr>
            </a:lvl1pPr>
          </a:lstStyle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 smtClean="0">
                <a:solidFill>
                  <a:srgbClr val="FFFFFF"/>
                </a:solidFill>
                <a:latin typeface="Gill Sans MT"/>
                <a:ea typeface="DejaVu Sans"/>
              </a:rPr>
              <a:t>17 </a:t>
            </a:r>
            <a:r>
              <a:rPr lang="en-US" sz="1050" b="0" strike="noStrike" spc="-1" dirty="0">
                <a:solidFill>
                  <a:srgbClr val="FFFFFF"/>
                </a:solidFill>
                <a:latin typeface="Gill Sans MT"/>
                <a:ea typeface="DejaVu Sans"/>
              </a:rPr>
              <a:t>/ </a:t>
            </a:r>
            <a:r>
              <a:rPr lang="en-US" sz="1050" b="0" strike="noStrike" spc="-1" dirty="0" smtClean="0">
                <a:solidFill>
                  <a:srgbClr val="FFFFFF"/>
                </a:solidFill>
                <a:latin typeface="Gill Sans MT"/>
                <a:ea typeface="DejaVu Sans"/>
              </a:rPr>
              <a:t>18</a:t>
            </a:r>
            <a:endParaRPr lang="en-GB" sz="1050" b="0" strike="noStrike" spc="-1" dirty="0">
              <a:latin typeface="Times New Roman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ftr" idx="4294967295"/>
          </p:nvPr>
        </p:nvSpPr>
        <p:spPr>
          <a:xfrm>
            <a:off x="609480" y="4825800"/>
            <a:ext cx="3490560" cy="272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defRPr>
            </a:lvl1pPr>
          </a:lstStyle>
          <a:p>
            <a:r>
              <a:rPr lang="en-US" dirty="0"/>
              <a:t>White Rabbit – status and plans</a:t>
            </a:r>
            <a:endParaRPr lang="en-GB" sz="800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85596857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6950BFC3-D8DA-4A85-94F7-54DA5524770B}">
      <p188:commentRel xmlns:p188="http://schemas.microsoft.com/office/powerpoint/2018/8/main" xmlns="" r:id="rId4"/>
    </p:ext>
  </p:extLs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 idx="4294967295"/>
          </p:nvPr>
        </p:nvSpPr>
        <p:spPr>
          <a:xfrm>
            <a:off x="-152400" y="2190750"/>
            <a:ext cx="9142560" cy="711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0033A0"/>
                </a:solidFill>
                <a:latin typeface="Bookman Old Style"/>
              </a:rPr>
              <a:t>Conclusions</a:t>
            </a:r>
            <a:endParaRPr lang="en-US" sz="20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 type="ftr" idx="4294967295"/>
          </p:nvPr>
        </p:nvSpPr>
        <p:spPr>
          <a:xfrm>
            <a:off x="609480" y="4825800"/>
            <a:ext cx="3490560" cy="272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defRPr>
            </a:lvl1pPr>
          </a:lstStyle>
          <a:p>
            <a:r>
              <a:rPr lang="en-US" dirty="0"/>
              <a:t>White Rabbit – status and plans</a:t>
            </a:r>
            <a:endParaRPr lang="en-GB" sz="800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15252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upa 12"/>
          <p:cNvGrpSpPr/>
          <p:nvPr/>
        </p:nvGrpSpPr>
        <p:grpSpPr>
          <a:xfrm>
            <a:off x="4114320" y="2647950"/>
            <a:ext cx="2590800" cy="2265813"/>
            <a:chOff x="381000" y="2597936"/>
            <a:chExt cx="2590800" cy="2265813"/>
          </a:xfrm>
        </p:grpSpPr>
        <p:pic>
          <p:nvPicPr>
            <p:cNvPr id="14" name="Obraz 1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381000" y="2597936"/>
              <a:ext cx="1509592" cy="2135004"/>
            </a:xfrm>
            <a:prstGeom prst="rect">
              <a:avLst/>
            </a:prstGeom>
            <a:noFill/>
          </p:spPr>
        </p:pic>
        <p:sp>
          <p:nvSpPr>
            <p:cNvPr id="15" name="pole tekstowe 14"/>
            <p:cNvSpPr txBox="1"/>
            <p:nvPr/>
          </p:nvSpPr>
          <p:spPr>
            <a:xfrm>
              <a:off x="1890592" y="2616980"/>
              <a:ext cx="1081208" cy="2246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1400" dirty="0"/>
            </a:p>
            <a:p>
              <a:endParaRPr lang="en-US" dirty="0" smtClean="0"/>
            </a:p>
            <a:p>
              <a:endParaRPr lang="en-US" dirty="0"/>
            </a:p>
            <a:p>
              <a:pPr algn="ctr"/>
              <a:endParaRPr lang="en-US" b="1" dirty="0" smtClean="0">
                <a:solidFill>
                  <a:srgbClr val="1D438F"/>
                </a:solidFill>
              </a:endParaRPr>
            </a:p>
            <a:p>
              <a:pPr algn="ctr"/>
              <a:endParaRPr lang="en-US" b="1" dirty="0" smtClean="0">
                <a:solidFill>
                  <a:srgbClr val="1D438F"/>
                </a:solidFill>
              </a:endParaRPr>
            </a:p>
            <a:p>
              <a:pPr algn="ctr"/>
              <a:r>
                <a:rPr lang="en-US" b="1" dirty="0" smtClean="0">
                  <a:solidFill>
                    <a:srgbClr val="1D438F"/>
                  </a:solidFill>
                </a:rPr>
                <a:t>Thank </a:t>
              </a:r>
              <a:endParaRPr lang="en-US" b="1" dirty="0">
                <a:solidFill>
                  <a:srgbClr val="1D438F"/>
                </a:solidFill>
              </a:endParaRPr>
            </a:p>
            <a:p>
              <a:pPr algn="ctr"/>
              <a:r>
                <a:rPr lang="en-US" b="1" dirty="0">
                  <a:solidFill>
                    <a:srgbClr val="1D438F"/>
                  </a:solidFill>
                </a:rPr>
                <a:t>You </a:t>
              </a:r>
              <a:r>
                <a:rPr lang="en-US" b="1" dirty="0" smtClean="0">
                  <a:solidFill>
                    <a:srgbClr val="1D438F"/>
                  </a:solidFill>
                </a:rPr>
                <a:t>!</a:t>
              </a:r>
            </a:p>
            <a:p>
              <a:pPr algn="ctr"/>
              <a:endParaRPr lang="en-US" b="1" dirty="0">
                <a:solidFill>
                  <a:srgbClr val="1D438F"/>
                </a:solidFill>
              </a:endParaRPr>
            </a:p>
          </p:txBody>
        </p:sp>
      </p:grpSp>
      <p:sp>
        <p:nvSpPr>
          <p:cNvPr id="338" name="PlaceHolder 1"/>
          <p:cNvSpPr/>
          <p:nvPr/>
        </p:nvSpPr>
        <p:spPr>
          <a:xfrm>
            <a:off x="0" y="0"/>
            <a:ext cx="9142560" cy="711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0033A0"/>
                </a:solidFill>
                <a:latin typeface="Bookman Old Style"/>
                <a:ea typeface="DejaVu Sans"/>
              </a:rPr>
              <a:t>Conclusions</a:t>
            </a:r>
            <a:endParaRPr lang="en-GB" sz="2000" b="0" strike="noStrike" spc="-1" dirty="0">
              <a:latin typeface="Arial"/>
            </a:endParaRPr>
          </a:p>
        </p:txBody>
      </p:sp>
      <p:sp>
        <p:nvSpPr>
          <p:cNvPr id="340" name="Prostokąt 8"/>
          <p:cNvSpPr/>
          <p:nvPr/>
        </p:nvSpPr>
        <p:spPr>
          <a:xfrm>
            <a:off x="228600" y="971640"/>
            <a:ext cx="6324120" cy="95265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marL="285840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endParaRPr lang="en-US" sz="1200" spc="-1" dirty="0">
              <a:solidFill>
                <a:srgbClr val="1D438F"/>
              </a:solidFill>
              <a:latin typeface="Arial"/>
              <a:ea typeface="DejaVu Sans"/>
            </a:endParaRPr>
          </a:p>
          <a:p>
            <a:pPr marL="285840" indent="-285840">
              <a:buClr>
                <a:srgbClr val="1D438F"/>
              </a:buClr>
              <a:buFont typeface="Arial"/>
              <a:buChar char="•"/>
            </a:pPr>
            <a:endParaRPr lang="en-US" sz="1400" spc="-1" dirty="0">
              <a:solidFill>
                <a:srgbClr val="1D438F"/>
              </a:solidFill>
              <a:latin typeface="Arial"/>
              <a:ea typeface="DejaVu Sans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sz="1400" dirty="0"/>
              <a:t/>
            </a:r>
            <a:br>
              <a:rPr sz="1400" dirty="0"/>
            </a:br>
            <a:endParaRPr lang="en-GB" sz="1400" b="0" strike="noStrike" spc="-1" dirty="0">
              <a:latin typeface="Arial"/>
            </a:endParaRPr>
          </a:p>
        </p:txBody>
      </p:sp>
      <p:sp>
        <p:nvSpPr>
          <p:cNvPr id="4" name="Prostokąt 8"/>
          <p:cNvSpPr/>
          <p:nvPr/>
        </p:nvSpPr>
        <p:spPr>
          <a:xfrm>
            <a:off x="228600" y="971640"/>
            <a:ext cx="4724400" cy="372264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Clr>
                <a:srgbClr val="1D438F"/>
              </a:buClr>
            </a:pPr>
            <a:r>
              <a:rPr lang="en-US" sz="1600" spc="-1" dirty="0" smtClean="0">
                <a:solidFill>
                  <a:srgbClr val="1D438F"/>
                </a:solidFill>
                <a:latin typeface="Arial"/>
                <a:ea typeface="DejaVu Sans"/>
              </a:rPr>
              <a:t>White Rabbit:</a:t>
            </a:r>
          </a:p>
          <a:p>
            <a:pPr marL="285840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600" spc="-1" dirty="0" smtClean="0">
                <a:solidFill>
                  <a:srgbClr val="1D438F"/>
                </a:solidFill>
                <a:latin typeface="Arial"/>
                <a:ea typeface="DejaVu Sans"/>
              </a:rPr>
              <a:t>Versatile </a:t>
            </a:r>
            <a:r>
              <a:rPr lang="en-US" sz="1600" spc="-1" dirty="0" smtClean="0">
                <a:solidFill>
                  <a:srgbClr val="1D438F"/>
                </a:solidFill>
                <a:latin typeface="Arial"/>
                <a:ea typeface="DejaVu Sans"/>
              </a:rPr>
              <a:t>and standard-based solution </a:t>
            </a:r>
            <a:r>
              <a:rPr lang="en-US" sz="1600" spc="-1" dirty="0" smtClean="0">
                <a:solidFill>
                  <a:srgbClr val="1D438F"/>
                </a:solidFill>
                <a:latin typeface="Arial"/>
                <a:ea typeface="DejaVu Sans"/>
              </a:rPr>
              <a:t/>
            </a:r>
            <a:br>
              <a:rPr lang="en-US" sz="1600" spc="-1" dirty="0" smtClean="0">
                <a:solidFill>
                  <a:srgbClr val="1D438F"/>
                </a:solidFill>
                <a:latin typeface="Arial"/>
                <a:ea typeface="DejaVu Sans"/>
              </a:rPr>
            </a:br>
            <a:r>
              <a:rPr lang="en-US" sz="1600" spc="-1" dirty="0" smtClean="0">
                <a:solidFill>
                  <a:srgbClr val="1D438F"/>
                </a:solidFill>
                <a:latin typeface="Arial"/>
                <a:ea typeface="DejaVu Sans"/>
              </a:rPr>
              <a:t>for </a:t>
            </a:r>
            <a:r>
              <a:rPr lang="en-US" sz="1600" spc="-1" dirty="0" smtClean="0">
                <a:solidFill>
                  <a:srgbClr val="1D438F"/>
                </a:solidFill>
                <a:latin typeface="Arial"/>
                <a:ea typeface="DejaVu Sans"/>
              </a:rPr>
              <a:t>sub-ns accuracy and ps precision</a:t>
            </a:r>
          </a:p>
          <a:p>
            <a:pPr marL="285840" indent="-285840">
              <a:buClr>
                <a:srgbClr val="1D438F"/>
              </a:buClr>
              <a:buFont typeface="Arial"/>
              <a:buChar char="•"/>
            </a:pPr>
            <a:r>
              <a:rPr lang="en-US" sz="1600" spc="-1" dirty="0" smtClean="0">
                <a:solidFill>
                  <a:srgbClr val="1D438F"/>
                </a:solidFill>
                <a:latin typeface="Arial"/>
                <a:ea typeface="DejaVu Sans"/>
              </a:rPr>
              <a:t>Open source and commercially available</a:t>
            </a:r>
          </a:p>
          <a:p>
            <a:pPr marL="285840" indent="-285840">
              <a:buClr>
                <a:srgbClr val="1D438F"/>
              </a:buClr>
              <a:buFont typeface="Arial"/>
              <a:buChar char="•"/>
            </a:pPr>
            <a:r>
              <a:rPr lang="en-US" sz="1600" spc="-1" dirty="0" smtClean="0">
                <a:solidFill>
                  <a:srgbClr val="1D438F"/>
                </a:solidFill>
                <a:latin typeface="Arial"/>
                <a:ea typeface="DejaVu Sans"/>
              </a:rPr>
              <a:t>Included in IEEE1588-2019 as </a:t>
            </a:r>
            <a:r>
              <a:rPr lang="en-US" sz="1600" spc="-1" dirty="0" smtClean="0">
                <a:solidFill>
                  <a:srgbClr val="1D438F"/>
                </a:solidFill>
                <a:latin typeface="Arial"/>
                <a:ea typeface="DejaVu Sans"/>
              </a:rPr>
              <a:t/>
            </a:r>
            <a:br>
              <a:rPr lang="en-US" sz="1600" spc="-1" dirty="0" smtClean="0">
                <a:solidFill>
                  <a:srgbClr val="1D438F"/>
                </a:solidFill>
                <a:latin typeface="Arial"/>
                <a:ea typeface="DejaVu Sans"/>
              </a:rPr>
            </a:br>
            <a:r>
              <a:rPr lang="en-US" sz="1600" spc="-1" dirty="0" smtClean="0">
                <a:solidFill>
                  <a:srgbClr val="1D438F"/>
                </a:solidFill>
                <a:latin typeface="Arial"/>
                <a:ea typeface="DejaVu Sans"/>
              </a:rPr>
              <a:t>High </a:t>
            </a:r>
            <a:r>
              <a:rPr lang="en-US" sz="1600" spc="-1" dirty="0" smtClean="0">
                <a:solidFill>
                  <a:srgbClr val="1D438F"/>
                </a:solidFill>
                <a:latin typeface="Arial"/>
                <a:ea typeface="DejaVu Sans"/>
              </a:rPr>
              <a:t>Accuracy PTP Profile</a:t>
            </a:r>
          </a:p>
          <a:p>
            <a:pPr marL="285840" indent="-285840">
              <a:buClr>
                <a:srgbClr val="1D438F"/>
              </a:buClr>
              <a:buFont typeface="Arial"/>
              <a:buChar char="•"/>
            </a:pPr>
            <a:r>
              <a:rPr lang="en-US" sz="1600" spc="-1" dirty="0">
                <a:solidFill>
                  <a:srgbClr val="1D438F"/>
                </a:solidFill>
                <a:latin typeface="Arial"/>
                <a:ea typeface="DejaVu Sans"/>
              </a:rPr>
              <a:t>Increasing number of applications</a:t>
            </a:r>
          </a:p>
          <a:p>
            <a:pPr marL="743040" lvl="1" indent="-285840">
              <a:buClr>
                <a:srgbClr val="1D438F"/>
              </a:buClr>
              <a:buFont typeface="Arial"/>
              <a:buChar char="•"/>
            </a:pPr>
            <a:r>
              <a:rPr lang="en-US" sz="1200" spc="-1" dirty="0" smtClean="0">
                <a:solidFill>
                  <a:srgbClr val="1D438F"/>
                </a:solidFill>
                <a:latin typeface="Arial"/>
                <a:ea typeface="DejaVu Sans"/>
              </a:rPr>
              <a:t>Science</a:t>
            </a:r>
            <a:r>
              <a:rPr lang="en-US" sz="1200" spc="-1" dirty="0">
                <a:solidFill>
                  <a:srgbClr val="1D438F"/>
                </a:solidFill>
                <a:latin typeface="Arial"/>
                <a:ea typeface="DejaVu Sans"/>
              </a:rPr>
              <a:t>: de-facto standard</a:t>
            </a:r>
          </a:p>
          <a:p>
            <a:pPr marL="743040" lvl="1" indent="-285840">
              <a:buClr>
                <a:srgbClr val="1D438F"/>
              </a:buClr>
              <a:buFont typeface="Arial"/>
              <a:buChar char="•"/>
            </a:pPr>
            <a:r>
              <a:rPr lang="en-US" sz="1200" spc="-1" dirty="0" smtClean="0">
                <a:solidFill>
                  <a:srgbClr val="1D438F"/>
                </a:solidFill>
                <a:latin typeface="Arial"/>
                <a:ea typeface="DejaVu Sans"/>
              </a:rPr>
              <a:t>Industry: </a:t>
            </a:r>
            <a:r>
              <a:rPr lang="en-US" sz="1200" spc="-1" dirty="0" smtClean="0">
                <a:solidFill>
                  <a:srgbClr val="1D438F"/>
                </a:solidFill>
                <a:latin typeface="Arial"/>
                <a:ea typeface="DejaVu Sans"/>
              </a:rPr>
              <a:t>gaining </a:t>
            </a:r>
            <a:r>
              <a:rPr lang="en-US" sz="1200" spc="-1" dirty="0" smtClean="0">
                <a:solidFill>
                  <a:srgbClr val="1D438F"/>
                </a:solidFill>
                <a:latin typeface="Arial"/>
                <a:ea typeface="DejaVu Sans"/>
              </a:rPr>
              <a:t>traction</a:t>
            </a:r>
          </a:p>
          <a:p>
            <a:pPr marL="285840" indent="-285840">
              <a:buClr>
                <a:srgbClr val="1D438F"/>
              </a:buClr>
              <a:buFont typeface="Arial"/>
              <a:buChar char="•"/>
            </a:pPr>
            <a:r>
              <a:rPr lang="en-US" sz="1600" spc="-1" dirty="0" smtClean="0">
                <a:solidFill>
                  <a:srgbClr val="1D438F"/>
                </a:solidFill>
                <a:latin typeface="Arial"/>
                <a:ea typeface="DejaVu Sans"/>
              </a:rPr>
              <a:t>WR Collaboration </a:t>
            </a:r>
          </a:p>
          <a:p>
            <a:pPr marL="743040" lvl="1" indent="-285840">
              <a:buClr>
                <a:srgbClr val="1D438F"/>
              </a:buClr>
              <a:buFont typeface="Arial"/>
              <a:buChar char="•"/>
            </a:pPr>
            <a:r>
              <a:rPr lang="en-US" sz="1200" spc="-1" dirty="0" smtClean="0">
                <a:solidFill>
                  <a:srgbClr val="1D438F"/>
                </a:solidFill>
                <a:latin typeface="Arial"/>
                <a:ea typeface="DejaVu Sans"/>
              </a:rPr>
              <a:t>Created to facilitate </a:t>
            </a:r>
            <a:r>
              <a:rPr lang="en-US" sz="1200" spc="-1" dirty="0" smtClean="0">
                <a:solidFill>
                  <a:srgbClr val="1D438F"/>
                </a:solidFill>
                <a:latin typeface="Arial"/>
                <a:ea typeface="DejaVu Sans"/>
              </a:rPr>
              <a:t>uptake,  maintenance </a:t>
            </a:r>
            <a:r>
              <a:rPr lang="en-US" sz="1200" spc="-1" dirty="0" smtClean="0">
                <a:solidFill>
                  <a:srgbClr val="1D438F"/>
                </a:solidFill>
                <a:latin typeface="Arial"/>
                <a:ea typeface="DejaVu Sans"/>
              </a:rPr>
              <a:t>and </a:t>
            </a:r>
            <a:r>
              <a:rPr lang="en-US" sz="1200" spc="-1" dirty="0" smtClean="0">
                <a:solidFill>
                  <a:srgbClr val="1D438F"/>
                </a:solidFill>
                <a:latin typeface="Arial"/>
                <a:ea typeface="DejaVu Sans"/>
              </a:rPr>
              <a:t/>
            </a:r>
            <a:br>
              <a:rPr lang="en-US" sz="1200" spc="-1" dirty="0" smtClean="0">
                <a:solidFill>
                  <a:srgbClr val="1D438F"/>
                </a:solidFill>
                <a:latin typeface="Arial"/>
                <a:ea typeface="DejaVu Sans"/>
              </a:rPr>
            </a:br>
            <a:r>
              <a:rPr lang="en-US" sz="1200" spc="-1" dirty="0" smtClean="0">
                <a:solidFill>
                  <a:srgbClr val="1D438F"/>
                </a:solidFill>
                <a:latin typeface="Arial"/>
                <a:ea typeface="DejaVu Sans"/>
              </a:rPr>
              <a:t>evolution </a:t>
            </a:r>
            <a:r>
              <a:rPr lang="en-US" sz="1200" spc="-1" dirty="0" smtClean="0">
                <a:solidFill>
                  <a:srgbClr val="1D438F"/>
                </a:solidFill>
                <a:latin typeface="Arial"/>
                <a:ea typeface="DejaVu Sans"/>
              </a:rPr>
              <a:t>of the WR Technology</a:t>
            </a:r>
          </a:p>
          <a:p>
            <a:pPr marL="743040" lvl="1" indent="-285840">
              <a:buClr>
                <a:srgbClr val="1D438F"/>
              </a:buClr>
              <a:buFont typeface="Arial"/>
              <a:buChar char="•"/>
            </a:pPr>
            <a:r>
              <a:rPr lang="en-US" sz="1200" spc="-1" dirty="0" smtClean="0">
                <a:solidFill>
                  <a:srgbClr val="1D438F"/>
                </a:solidFill>
                <a:latin typeface="Arial"/>
                <a:ea typeface="DejaVu Sans"/>
              </a:rPr>
              <a:t>Reference point for the WR technology</a:t>
            </a:r>
          </a:p>
          <a:p>
            <a:pPr marL="743040" lvl="1" indent="-285840">
              <a:buClr>
                <a:srgbClr val="1D438F"/>
              </a:buClr>
              <a:buFont typeface="Arial"/>
              <a:buChar char="•"/>
            </a:pPr>
            <a:r>
              <a:rPr lang="en-US" sz="1200" spc="-1" dirty="0" smtClean="0">
                <a:solidFill>
                  <a:srgbClr val="1D438F"/>
                </a:solidFill>
                <a:latin typeface="Arial"/>
                <a:ea typeface="DejaVu Sans"/>
              </a:rPr>
              <a:t>Friendly, diverse and welcoming community</a:t>
            </a:r>
            <a:endParaRPr lang="en-US" sz="1200" spc="-1" dirty="0">
              <a:solidFill>
                <a:srgbClr val="1D438F"/>
              </a:solidFill>
              <a:latin typeface="Arial"/>
              <a:ea typeface="DejaVu Sans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dirty="0"/>
              <a:t/>
            </a:r>
            <a:br>
              <a:rPr dirty="0"/>
            </a:br>
            <a:endParaRPr lang="en-GB" b="0" strike="noStrike" spc="-1" dirty="0">
              <a:latin typeface="Arial"/>
            </a:endParaRPr>
          </a:p>
        </p:txBody>
      </p:sp>
      <p:sp>
        <p:nvSpPr>
          <p:cNvPr id="5" name="PlaceHolder 3"/>
          <p:cNvSpPr>
            <a:spLocks noGrp="1"/>
          </p:cNvSpPr>
          <p:nvPr>
            <p:ph type="sldNum" idx="4294967295"/>
          </p:nvPr>
        </p:nvSpPr>
        <p:spPr>
          <a:xfrm>
            <a:off x="0" y="4825800"/>
            <a:ext cx="9143280" cy="272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algn="ctr">
              <a:lnSpc>
                <a:spcPct val="100000"/>
              </a:lnSpc>
              <a:buNone/>
              <a:tabLst>
                <a:tab pos="0" algn="l"/>
              </a:tabLst>
              <a:def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defRPr>
            </a:lvl1pPr>
          </a:lstStyle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 smtClean="0">
                <a:solidFill>
                  <a:srgbClr val="FFFFFF"/>
                </a:solidFill>
                <a:latin typeface="Gill Sans MT"/>
                <a:ea typeface="DejaVu Sans"/>
              </a:rPr>
              <a:t>18 </a:t>
            </a:r>
            <a:r>
              <a:rPr lang="en-US" sz="1050" b="0" strike="noStrike" spc="-1" dirty="0">
                <a:solidFill>
                  <a:srgbClr val="FFFFFF"/>
                </a:solidFill>
                <a:latin typeface="Gill Sans MT"/>
                <a:ea typeface="DejaVu Sans"/>
              </a:rPr>
              <a:t>/ </a:t>
            </a:r>
            <a:r>
              <a:rPr lang="en-US" sz="1050" b="0" strike="noStrike" spc="-1" dirty="0" smtClean="0">
                <a:solidFill>
                  <a:srgbClr val="FFFFFF"/>
                </a:solidFill>
                <a:latin typeface="Gill Sans MT"/>
                <a:ea typeface="DejaVu Sans"/>
              </a:rPr>
              <a:t>18</a:t>
            </a:r>
            <a:endParaRPr lang="en-GB" sz="1050" b="0" strike="noStrike" spc="-1" dirty="0">
              <a:latin typeface="Times New Roman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ftr" idx="4294967295"/>
          </p:nvPr>
        </p:nvSpPr>
        <p:spPr>
          <a:xfrm>
            <a:off x="609480" y="4825800"/>
            <a:ext cx="3490560" cy="272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defRPr>
            </a:lvl1pPr>
          </a:lstStyle>
          <a:p>
            <a:r>
              <a:rPr lang="en-US" dirty="0"/>
              <a:t>White Rabbit – status and plans</a:t>
            </a:r>
            <a:endParaRPr lang="en-GB" sz="1050" b="0" strike="noStrike" spc="-1" dirty="0">
              <a:latin typeface="Times New Roman"/>
            </a:endParaRPr>
          </a:p>
        </p:txBody>
      </p:sp>
      <p:sp>
        <p:nvSpPr>
          <p:cNvPr id="10" name="Prostokąt 8"/>
          <p:cNvSpPr/>
          <p:nvPr/>
        </p:nvSpPr>
        <p:spPr>
          <a:xfrm>
            <a:off x="381000" y="1124040"/>
            <a:ext cx="6324120" cy="95265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marL="285840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endParaRPr lang="en-US" sz="1200" spc="-1" dirty="0">
              <a:solidFill>
                <a:srgbClr val="1D438F"/>
              </a:solidFill>
              <a:latin typeface="Arial"/>
              <a:ea typeface="DejaVu Sans"/>
            </a:endParaRPr>
          </a:p>
          <a:p>
            <a:pPr marL="285840" indent="-285840">
              <a:buClr>
                <a:srgbClr val="1D438F"/>
              </a:buClr>
              <a:buFont typeface="Arial"/>
              <a:buChar char="•"/>
            </a:pPr>
            <a:endParaRPr lang="en-US" sz="1400" spc="-1" dirty="0">
              <a:solidFill>
                <a:srgbClr val="1D438F"/>
              </a:solidFill>
              <a:latin typeface="Arial"/>
              <a:ea typeface="DejaVu Sans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sz="1400" dirty="0"/>
              <a:t/>
            </a:r>
            <a:br>
              <a:rPr sz="1400" dirty="0"/>
            </a:br>
            <a:endParaRPr lang="en-GB" sz="1400" b="0" strike="noStrike" spc="-1" dirty="0">
              <a:latin typeface="Arial"/>
            </a:endParaRPr>
          </a:p>
        </p:txBody>
      </p:sp>
      <p:sp>
        <p:nvSpPr>
          <p:cNvPr id="11" name="Prostokąt 8"/>
          <p:cNvSpPr/>
          <p:nvPr/>
        </p:nvSpPr>
        <p:spPr>
          <a:xfrm>
            <a:off x="2559050" y="1473456"/>
            <a:ext cx="6324120" cy="95265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marL="285840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endParaRPr lang="en-US" sz="1200" spc="-1" dirty="0">
              <a:solidFill>
                <a:srgbClr val="1D438F"/>
              </a:solidFill>
              <a:latin typeface="Arial"/>
              <a:ea typeface="DejaVu Sans"/>
            </a:endParaRPr>
          </a:p>
          <a:p>
            <a:pPr marL="285840" indent="-285840">
              <a:buClr>
                <a:srgbClr val="1D438F"/>
              </a:buClr>
              <a:buFont typeface="Arial"/>
              <a:buChar char="•"/>
            </a:pPr>
            <a:endParaRPr lang="en-US" sz="1400" spc="-1" dirty="0">
              <a:solidFill>
                <a:srgbClr val="1D438F"/>
              </a:solidFill>
              <a:latin typeface="Arial"/>
              <a:ea typeface="DejaVu Sans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sz="1400" dirty="0"/>
              <a:t/>
            </a:r>
            <a:br>
              <a:rPr sz="1400" dirty="0"/>
            </a:br>
            <a:endParaRPr lang="en-GB" sz="1400" b="0" strike="noStrike" spc="-1" dirty="0">
              <a:latin typeface="Arial"/>
            </a:endParaRPr>
          </a:p>
        </p:txBody>
      </p:sp>
      <p:sp>
        <p:nvSpPr>
          <p:cNvPr id="12" name="Prostokąt 8"/>
          <p:cNvSpPr/>
          <p:nvPr/>
        </p:nvSpPr>
        <p:spPr>
          <a:xfrm>
            <a:off x="4914900" y="971550"/>
            <a:ext cx="4227660" cy="3568754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Clr>
                <a:srgbClr val="1D438F"/>
              </a:buClr>
            </a:pPr>
            <a:r>
              <a:rPr lang="en-US" sz="1600" spc="-1" dirty="0" smtClean="0">
                <a:solidFill>
                  <a:srgbClr val="1D438F"/>
                </a:solidFill>
                <a:latin typeface="Arial"/>
                <a:ea typeface="DejaVu Sans"/>
              </a:rPr>
              <a:t>Roadmap </a:t>
            </a:r>
          </a:p>
          <a:p>
            <a:pPr marL="285840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600" spc="-1" dirty="0" smtClean="0">
                <a:solidFill>
                  <a:srgbClr val="1D438F"/>
                </a:solidFill>
                <a:latin typeface="Arial"/>
                <a:ea typeface="DejaVu Sans"/>
              </a:rPr>
              <a:t>2024</a:t>
            </a:r>
          </a:p>
          <a:p>
            <a:pPr marL="743040" lvl="1" indent="-285840">
              <a:buClr>
                <a:srgbClr val="1D438F"/>
              </a:buClr>
              <a:buFont typeface="Arial"/>
              <a:buChar char="•"/>
            </a:pPr>
            <a:r>
              <a:rPr lang="en-US" sz="1200" spc="-1" dirty="0" smtClean="0">
                <a:solidFill>
                  <a:srgbClr val="1D438F"/>
                </a:solidFill>
                <a:latin typeface="Arial"/>
                <a:ea typeface="DejaVu Sans"/>
              </a:rPr>
              <a:t>Development plan 2024</a:t>
            </a:r>
          </a:p>
          <a:p>
            <a:pPr marL="743040" lvl="1" indent="-285840">
              <a:buClr>
                <a:srgbClr val="1D438F"/>
              </a:buClr>
              <a:buFont typeface="Arial"/>
              <a:buChar char="•"/>
            </a:pPr>
            <a:r>
              <a:rPr lang="en-US" sz="1200" spc="-1" dirty="0" smtClean="0">
                <a:solidFill>
                  <a:srgbClr val="1D438F"/>
                </a:solidFill>
                <a:latin typeface="Arial"/>
                <a:ea typeface="DejaVu Sans"/>
              </a:rPr>
              <a:t>Preliminary test and compliance plan</a:t>
            </a:r>
          </a:p>
          <a:p>
            <a:pPr marL="743040" lvl="1" indent="-285840">
              <a:buClr>
                <a:srgbClr val="1D438F"/>
              </a:buClr>
              <a:buFont typeface="Arial"/>
              <a:buChar char="•"/>
            </a:pPr>
            <a:r>
              <a:rPr lang="en-US" sz="1200" spc="-1" dirty="0" smtClean="0">
                <a:solidFill>
                  <a:srgbClr val="1D438F"/>
                </a:solidFill>
                <a:latin typeface="Arial"/>
                <a:ea typeface="DejaVu Sans"/>
              </a:rPr>
              <a:t>A day worth of trainings</a:t>
            </a:r>
          </a:p>
          <a:p>
            <a:pPr marL="743040" lvl="1" indent="-285840">
              <a:buClr>
                <a:srgbClr val="1D438F"/>
              </a:buClr>
              <a:buFont typeface="Arial"/>
              <a:buChar char="•"/>
            </a:pPr>
            <a:r>
              <a:rPr lang="en-US" sz="1200" spc="-1" dirty="0" smtClean="0">
                <a:solidFill>
                  <a:srgbClr val="1D438F"/>
                </a:solidFill>
                <a:latin typeface="Arial"/>
                <a:ea typeface="DejaVu Sans"/>
              </a:rPr>
              <a:t>Extensive outreach</a:t>
            </a:r>
          </a:p>
          <a:p>
            <a:pPr marL="285840" indent="-285840">
              <a:buClr>
                <a:srgbClr val="1D438F"/>
              </a:buClr>
              <a:buFont typeface="Arial"/>
              <a:buChar char="•"/>
            </a:pPr>
            <a:r>
              <a:rPr lang="en-US" sz="1600" spc="-1" dirty="0" smtClean="0">
                <a:solidFill>
                  <a:srgbClr val="1D438F"/>
                </a:solidFill>
                <a:latin typeface="Arial"/>
                <a:ea typeface="DejaVu Sans"/>
              </a:rPr>
              <a:t>2025</a:t>
            </a:r>
          </a:p>
          <a:p>
            <a:pPr marL="743040" lvl="1" indent="-285840">
              <a:buClr>
                <a:srgbClr val="1D438F"/>
              </a:buClr>
              <a:buFont typeface="Arial"/>
              <a:buChar char="•"/>
            </a:pPr>
            <a:r>
              <a:rPr lang="en-US" sz="1200" spc="-1" dirty="0" smtClean="0">
                <a:solidFill>
                  <a:srgbClr val="1D438F"/>
                </a:solidFill>
                <a:latin typeface="Arial"/>
                <a:ea typeface="DejaVu Sans"/>
              </a:rPr>
              <a:t>WRSv4 with 1 </a:t>
            </a:r>
            <a:r>
              <a:rPr lang="en-US" sz="1200" spc="-1" dirty="0" err="1" smtClean="0">
                <a:solidFill>
                  <a:srgbClr val="1D438F"/>
                </a:solidFill>
                <a:latin typeface="Arial"/>
                <a:ea typeface="DejaVu Sans"/>
              </a:rPr>
              <a:t>GbE</a:t>
            </a:r>
            <a:endParaRPr lang="en-US" sz="1200" spc="-1" dirty="0" smtClean="0">
              <a:solidFill>
                <a:srgbClr val="1D438F"/>
              </a:solidFill>
              <a:latin typeface="Arial"/>
              <a:ea typeface="DejaVu Sans"/>
            </a:endParaRPr>
          </a:p>
          <a:p>
            <a:pPr marL="743040" lvl="1" indent="-285840">
              <a:buClr>
                <a:srgbClr val="1D438F"/>
              </a:buClr>
              <a:buFont typeface="Arial"/>
              <a:buChar char="•"/>
            </a:pPr>
            <a:r>
              <a:rPr lang="en-US" sz="1200" spc="-1" dirty="0" smtClean="0">
                <a:solidFill>
                  <a:srgbClr val="1D438F"/>
                </a:solidFill>
                <a:latin typeface="Arial"/>
                <a:ea typeface="DejaVu Sans"/>
              </a:rPr>
              <a:t>Holdover expansion board</a:t>
            </a:r>
          </a:p>
          <a:p>
            <a:pPr marL="743040" lvl="1" indent="-285840">
              <a:buClr>
                <a:srgbClr val="1D438F"/>
              </a:buClr>
              <a:buFont typeface="Arial"/>
              <a:buChar char="•"/>
            </a:pPr>
            <a:r>
              <a:rPr lang="en-US" sz="1200" spc="-1" dirty="0" smtClean="0">
                <a:solidFill>
                  <a:srgbClr val="1D438F"/>
                </a:solidFill>
                <a:latin typeface="Arial"/>
                <a:ea typeface="DejaVu Sans"/>
              </a:rPr>
              <a:t>Support for temp-mitigation</a:t>
            </a:r>
            <a:endParaRPr lang="en-US" sz="1200" spc="-1" dirty="0" smtClean="0">
              <a:solidFill>
                <a:srgbClr val="1D438F"/>
              </a:solidFill>
              <a:latin typeface="Arial"/>
              <a:ea typeface="DejaVu Sans"/>
            </a:endParaRPr>
          </a:p>
          <a:p>
            <a:pPr marL="743040" lvl="1" indent="-285840">
              <a:buClr>
                <a:srgbClr val="1D438F"/>
              </a:buClr>
              <a:buFont typeface="Arial"/>
              <a:buChar char="•"/>
            </a:pPr>
            <a:r>
              <a:rPr lang="en-US" sz="1200" spc="-1" dirty="0" smtClean="0">
                <a:solidFill>
                  <a:srgbClr val="1D438F"/>
                </a:solidFill>
                <a:latin typeface="Arial"/>
                <a:ea typeface="DejaVu Sans"/>
              </a:rPr>
              <a:t>P1588f in-situ and absolut</a:t>
            </a:r>
            <a:r>
              <a:rPr lang="en-US" sz="1200" spc="-1" dirty="0" smtClean="0">
                <a:solidFill>
                  <a:srgbClr val="1D438F"/>
                </a:solidFill>
                <a:latin typeface="Arial"/>
                <a:ea typeface="DejaVu Sans"/>
              </a:rPr>
              <a:t>e calibration published</a:t>
            </a:r>
          </a:p>
          <a:p>
            <a:pPr marL="743040" lvl="1" indent="-285840">
              <a:buClr>
                <a:srgbClr val="1D438F"/>
              </a:buClr>
              <a:buFont typeface="Arial"/>
              <a:buChar char="•"/>
            </a:pPr>
            <a:r>
              <a:rPr lang="en-US" sz="1200" spc="-1" dirty="0" smtClean="0">
                <a:solidFill>
                  <a:srgbClr val="1D438F"/>
                </a:solidFill>
                <a:latin typeface="Arial"/>
                <a:ea typeface="DejaVu Sans"/>
              </a:rPr>
              <a:t>SFF-8472 published </a:t>
            </a:r>
          </a:p>
          <a:p>
            <a:pPr marL="743040" lvl="1" indent="-285840">
              <a:buClr>
                <a:srgbClr val="1D438F"/>
              </a:buClr>
              <a:buFont typeface="Arial"/>
              <a:buChar char="•"/>
            </a:pPr>
            <a:r>
              <a:rPr lang="en-US" sz="1200" spc="-1" dirty="0" smtClean="0">
                <a:solidFill>
                  <a:srgbClr val="1D438F"/>
                </a:solidFill>
                <a:latin typeface="Arial"/>
                <a:ea typeface="DejaVu Sans"/>
              </a:rPr>
              <a:t>First compliance and qualification performed</a:t>
            </a:r>
          </a:p>
          <a:p>
            <a:pPr marL="743040" lvl="1" indent="-285840">
              <a:buClr>
                <a:srgbClr val="1D438F"/>
              </a:buClr>
              <a:buFont typeface="Arial"/>
              <a:buChar char="•"/>
            </a:pPr>
            <a:r>
              <a:rPr lang="en-US" sz="1200" spc="-1" dirty="0" smtClean="0">
                <a:solidFill>
                  <a:srgbClr val="1D438F"/>
                </a:solidFill>
                <a:latin typeface="Arial"/>
                <a:ea typeface="DejaVu Sans"/>
              </a:rPr>
              <a:t>Quantum and more R&amp;D Projects</a:t>
            </a:r>
            <a:endParaRPr lang="en-US" sz="1200" spc="-1" dirty="0" smtClean="0">
              <a:solidFill>
                <a:srgbClr val="1D438F"/>
              </a:solidFill>
              <a:latin typeface="Arial"/>
              <a:ea typeface="DejaVu Sans"/>
            </a:endParaRPr>
          </a:p>
          <a:p>
            <a:pPr marL="743040" lvl="1" indent="-285840">
              <a:buClr>
                <a:srgbClr val="1D438F"/>
              </a:buClr>
              <a:buFont typeface="Arial"/>
              <a:buChar char="•"/>
            </a:pPr>
            <a:endParaRPr lang="en-US" sz="1200" spc="-1" dirty="0" smtClean="0">
              <a:solidFill>
                <a:srgbClr val="1D438F"/>
              </a:solidFill>
              <a:latin typeface="Arial"/>
              <a:ea typeface="DejaVu Sans"/>
            </a:endParaRPr>
          </a:p>
          <a:p>
            <a:pPr marL="743040" lvl="1" indent="-285840">
              <a:buClr>
                <a:srgbClr val="1D438F"/>
              </a:buClr>
              <a:buFont typeface="Arial"/>
              <a:buChar char="•"/>
            </a:pPr>
            <a:endParaRPr lang="en-US" sz="1600" spc="-1" dirty="0" smtClean="0">
              <a:solidFill>
                <a:srgbClr val="1D438F"/>
              </a:solidFill>
              <a:latin typeface="Arial"/>
              <a:ea typeface="DejaVu Sans"/>
            </a:endParaRPr>
          </a:p>
          <a:p>
            <a:pPr marL="743040" lvl="1" indent="-285840">
              <a:buClr>
                <a:srgbClr val="1D438F"/>
              </a:buClr>
              <a:buFont typeface="Arial"/>
              <a:buChar char="•"/>
            </a:pPr>
            <a:endParaRPr lang="en-GB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33860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 idx="4294967295"/>
          </p:nvPr>
        </p:nvSpPr>
        <p:spPr>
          <a:xfrm>
            <a:off x="-152400" y="2190750"/>
            <a:ext cx="9142560" cy="711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0033A0"/>
                </a:solidFill>
                <a:latin typeface="Bookman Old Style"/>
              </a:rPr>
              <a:t>Quick Introduction to White Rabbit</a:t>
            </a:r>
            <a:endParaRPr lang="en-US" sz="20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 type="ftr" idx="4294967295"/>
          </p:nvPr>
        </p:nvSpPr>
        <p:spPr>
          <a:xfrm>
            <a:off x="609480" y="4825800"/>
            <a:ext cx="3490560" cy="272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defRPr>
            </a:lvl1pPr>
          </a:lstStyle>
          <a:p>
            <a:r>
              <a:rPr lang="en-US" dirty="0"/>
              <a:t>White Rabbit – status and plans</a:t>
            </a:r>
            <a:endParaRPr lang="en-GB" sz="105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04367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2560" cy="711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0033A0"/>
                </a:solidFill>
                <a:latin typeface="Bookman Old Style"/>
              </a:rPr>
              <a:t>White Rabbit genesis</a:t>
            </a:r>
            <a:endParaRPr lang="en-US" sz="20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 type="ftr" idx="4294967295"/>
          </p:nvPr>
        </p:nvSpPr>
        <p:spPr>
          <a:xfrm>
            <a:off x="609480" y="4825800"/>
            <a:ext cx="3490560" cy="272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defRPr>
            </a:lvl1pPr>
          </a:lstStyle>
          <a:p>
            <a:r>
              <a:rPr lang="en-US" dirty="0"/>
              <a:t>White Rabbit – status and plans</a:t>
            </a:r>
            <a:endParaRPr lang="en-GB" sz="1050" b="0" strike="noStrike" spc="-1" dirty="0">
              <a:latin typeface="Times New Roman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 type="sldNum" idx="4294967295"/>
          </p:nvPr>
        </p:nvSpPr>
        <p:spPr>
          <a:xfrm>
            <a:off x="0" y="4825800"/>
            <a:ext cx="9143280" cy="272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algn="ctr">
              <a:lnSpc>
                <a:spcPct val="100000"/>
              </a:lnSpc>
              <a:buNone/>
              <a:tabLst>
                <a:tab pos="0" algn="l"/>
              </a:tabLst>
              <a:def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defRPr>
            </a:lvl1pPr>
          </a:lstStyle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>
                <a:solidFill>
                  <a:srgbClr val="FFFFFF"/>
                </a:solidFill>
                <a:latin typeface="Gill Sans MT"/>
                <a:ea typeface="DejaVu Sans"/>
              </a:rPr>
              <a:t>3 / </a:t>
            </a:r>
            <a:r>
              <a:rPr lang="en-US" sz="1050" b="0" strike="noStrike" spc="-1" dirty="0" smtClean="0">
                <a:solidFill>
                  <a:srgbClr val="FFFFFF"/>
                </a:solidFill>
                <a:latin typeface="Gill Sans MT"/>
                <a:ea typeface="DejaVu Sans"/>
              </a:rPr>
              <a:t>18</a:t>
            </a:r>
            <a:endParaRPr lang="en-GB" sz="1050" b="0" strike="noStrike" spc="-1" dirty="0">
              <a:latin typeface="Times New Roman"/>
            </a:endParaRPr>
          </a:p>
        </p:txBody>
      </p:sp>
      <p:pic>
        <p:nvPicPr>
          <p:cNvPr id="99" name="Obraz 1"/>
          <p:cNvPicPr/>
          <p:nvPr/>
        </p:nvPicPr>
        <p:blipFill>
          <a:blip r:embed="rId3"/>
          <a:srcRect l="35197" t="7099" b="5812"/>
          <a:stretch/>
        </p:blipFill>
        <p:spPr>
          <a:xfrm>
            <a:off x="5257800" y="743040"/>
            <a:ext cx="3716640" cy="2513880"/>
          </a:xfrm>
          <a:prstGeom prst="rect">
            <a:avLst/>
          </a:prstGeom>
          <a:ln w="0">
            <a:noFill/>
          </a:ln>
        </p:spPr>
      </p:pic>
      <p:sp>
        <p:nvSpPr>
          <p:cNvPr id="100" name="pole tekstowe 2"/>
          <p:cNvSpPr/>
          <p:nvPr/>
        </p:nvSpPr>
        <p:spPr>
          <a:xfrm>
            <a:off x="152280" y="743040"/>
            <a:ext cx="4952160" cy="3470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endParaRPr lang="en-GB" sz="1800" b="0" strike="noStrike" spc="-1" dirty="0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8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For High Energy Physics experiments</a:t>
            </a:r>
            <a:endParaRPr lang="en-GB" sz="1800" b="0" strike="noStrike" spc="-1" dirty="0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8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Next generation control &amp; timing system</a:t>
            </a:r>
            <a:endParaRPr lang="en-GB" sz="1800" b="0" strike="noStrike" spc="-1" dirty="0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8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Project started in 2008 as collaboration</a:t>
            </a:r>
            <a:endParaRPr lang="en-GB" sz="1800" b="0" strike="noStrike" spc="-1" dirty="0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8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Initial specification:</a:t>
            </a:r>
            <a:endParaRPr lang="en-GB" sz="1800" b="0" strike="noStrike" spc="-1" dirty="0">
              <a:latin typeface="Arial"/>
            </a:endParaRPr>
          </a:p>
          <a:p>
            <a:pPr marL="743040" lvl="1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6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Based on well-established standards</a:t>
            </a:r>
            <a:endParaRPr lang="en-GB" sz="1600" b="0" strike="noStrike" spc="-1" dirty="0">
              <a:latin typeface="Arial"/>
            </a:endParaRPr>
          </a:p>
          <a:p>
            <a:pPr marL="743040" lvl="1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6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Sub-ns synchronisation</a:t>
            </a:r>
            <a:endParaRPr lang="en-GB" sz="1600" b="0" strike="noStrike" spc="-1" dirty="0">
              <a:latin typeface="Arial"/>
            </a:endParaRPr>
          </a:p>
          <a:p>
            <a:pPr marL="743040" lvl="1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6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Deterministic data transfer</a:t>
            </a:r>
            <a:endParaRPr lang="en-GB" sz="1600" b="0" strike="noStrike" spc="-1" dirty="0">
              <a:latin typeface="Arial"/>
            </a:endParaRPr>
          </a:p>
          <a:p>
            <a:pPr marL="743040" lvl="1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6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10km links and up to 2000 end stations</a:t>
            </a:r>
            <a:endParaRPr lang="en-GB" sz="1600" b="0" strike="noStrike" spc="-1" dirty="0">
              <a:latin typeface="Arial"/>
            </a:endParaRPr>
          </a:p>
          <a:p>
            <a:pPr marL="743040" lvl="1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6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Plug and play</a:t>
            </a:r>
            <a:endParaRPr lang="en-GB" sz="1600" b="0" strike="noStrike" spc="-1" dirty="0">
              <a:latin typeface="Arial"/>
            </a:endParaRPr>
          </a:p>
          <a:p>
            <a:pPr marL="743040" lvl="1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6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Open source &amp; commercially available</a:t>
            </a:r>
            <a:endParaRPr lang="en-GB" sz="1600" b="0" strike="noStrike" spc="-1" dirty="0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lang="en-GB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lang="en-GB" sz="1800" b="0" strike="noStrike" spc="-1" dirty="0">
              <a:latin typeface="Arial"/>
            </a:endParaRPr>
          </a:p>
        </p:txBody>
      </p:sp>
      <p:sp>
        <p:nvSpPr>
          <p:cNvPr id="101" name="pole tekstowe 3"/>
          <p:cNvSpPr/>
          <p:nvPr/>
        </p:nvSpPr>
        <p:spPr>
          <a:xfrm>
            <a:off x="8235000" y="2952720"/>
            <a:ext cx="575280" cy="257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100" b="0" strike="noStrike" spc="-1" dirty="0">
                <a:solidFill>
                  <a:srgbClr val="FFFFFF"/>
                </a:solidFill>
                <a:latin typeface="Arial"/>
                <a:ea typeface="DejaVu Sans"/>
              </a:rPr>
              <a:t>CERN</a:t>
            </a:r>
            <a:endParaRPr lang="en-GB" sz="1100" b="0" strike="noStrike" spc="-1" dirty="0">
              <a:latin typeface="Arial"/>
            </a:endParaRPr>
          </a:p>
        </p:txBody>
      </p:sp>
      <p:grpSp>
        <p:nvGrpSpPr>
          <p:cNvPr id="102" name="Grupa 6"/>
          <p:cNvGrpSpPr/>
          <p:nvPr/>
        </p:nvGrpSpPr>
        <p:grpSpPr>
          <a:xfrm>
            <a:off x="5313600" y="3279240"/>
            <a:ext cx="3753983" cy="1409400"/>
            <a:chOff x="5313600" y="3279240"/>
            <a:chExt cx="3753983" cy="1409400"/>
          </a:xfrm>
        </p:grpSpPr>
        <p:pic>
          <p:nvPicPr>
            <p:cNvPr id="103" name="Obraz 4"/>
            <p:cNvPicPr/>
            <p:nvPr/>
          </p:nvPicPr>
          <p:blipFill>
            <a:blip r:embed="rId4"/>
            <a:stretch/>
          </p:blipFill>
          <p:spPr>
            <a:xfrm>
              <a:off x="5313600" y="3282120"/>
              <a:ext cx="2495520" cy="140652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04" name="Obraz 5"/>
            <p:cNvPicPr/>
            <p:nvPr/>
          </p:nvPicPr>
          <p:blipFill>
            <a:blip r:embed="rId5"/>
            <a:stretch/>
          </p:blipFill>
          <p:spPr>
            <a:xfrm>
              <a:off x="7859520" y="3282120"/>
              <a:ext cx="1131120" cy="140652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105" name="pole tekstowe 9"/>
            <p:cNvSpPr/>
            <p:nvPr/>
          </p:nvSpPr>
          <p:spPr>
            <a:xfrm>
              <a:off x="5315040" y="3287880"/>
              <a:ext cx="423000" cy="2570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>
                <a:lnSpc>
                  <a:spcPct val="100000"/>
                </a:lnSpc>
                <a:buNone/>
              </a:pPr>
              <a:r>
                <a:rPr lang="en-US" sz="1100" b="0" strike="noStrike" spc="-1" dirty="0">
                  <a:solidFill>
                    <a:srgbClr val="1D438F"/>
                  </a:solidFill>
                  <a:latin typeface="Arial"/>
                  <a:ea typeface="DejaVu Sans"/>
                </a:rPr>
                <a:t>GSI</a:t>
              </a:r>
              <a:endParaRPr lang="en-GB" sz="1100" b="0" strike="noStrike" spc="-1" dirty="0">
                <a:latin typeface="Arial"/>
              </a:endParaRPr>
            </a:p>
          </p:txBody>
        </p:sp>
        <p:sp>
          <p:nvSpPr>
            <p:cNvPr id="106" name="pole tekstowe 10"/>
            <p:cNvSpPr/>
            <p:nvPr/>
          </p:nvSpPr>
          <p:spPr>
            <a:xfrm>
              <a:off x="8376840" y="3279240"/>
              <a:ext cx="690743" cy="429433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>
                <a:lnSpc>
                  <a:spcPct val="100000"/>
                </a:lnSpc>
                <a:buNone/>
              </a:pPr>
              <a:r>
                <a:rPr lang="en-US" sz="1100" b="0" strike="noStrike" spc="-1" dirty="0" smtClean="0">
                  <a:solidFill>
                    <a:srgbClr val="FFFFFF"/>
                  </a:solidFill>
                  <a:latin typeface="Arial"/>
                  <a:ea typeface="DejaVu Sans"/>
                </a:rPr>
                <a:t>KM3Net</a:t>
              </a:r>
              <a:br>
                <a:rPr lang="en-US" sz="1100" b="0" strike="noStrike" spc="-1" dirty="0" smtClean="0">
                  <a:solidFill>
                    <a:srgbClr val="FFFFFF"/>
                  </a:solidFill>
                  <a:latin typeface="Arial"/>
                  <a:ea typeface="DejaVu Sans"/>
                </a:rPr>
              </a:br>
              <a:r>
                <a:rPr lang="en-US" sz="1100" b="0" strike="noStrike" spc="-1" dirty="0" smtClean="0">
                  <a:solidFill>
                    <a:srgbClr val="FFFFFF"/>
                  </a:solidFill>
                  <a:latin typeface="Arial"/>
                  <a:ea typeface="DejaVu Sans"/>
                </a:rPr>
                <a:t>(</a:t>
              </a:r>
              <a:r>
                <a:rPr lang="en-US" sz="1100" b="0" strike="noStrike" spc="-1" dirty="0" err="1" smtClean="0">
                  <a:solidFill>
                    <a:srgbClr val="FFFFFF"/>
                  </a:solidFill>
                  <a:latin typeface="Arial"/>
                  <a:ea typeface="DejaVu Sans"/>
                </a:rPr>
                <a:t>Nikhef</a:t>
              </a:r>
              <a:r>
                <a:rPr lang="en-US" sz="1100" b="0" strike="noStrike" spc="-1" dirty="0" smtClean="0">
                  <a:solidFill>
                    <a:srgbClr val="FFFFFF"/>
                  </a:solidFill>
                  <a:latin typeface="Arial"/>
                  <a:ea typeface="DejaVu Sans"/>
                </a:rPr>
                <a:t>)</a:t>
              </a:r>
              <a:endParaRPr lang="en-GB" sz="1100" b="0" strike="noStrike" spc="-1" dirty="0">
                <a:latin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1075852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10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15" dur="500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19" dur="500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23" dur="500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27" dur="500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31" dur="500"/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35" dur="500"/>
                                        <p:tgtEl>
                                          <p:spTgt spid="1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39" dur="500"/>
                                        <p:tgtEl>
                                          <p:spTgt spid="10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7" name="Grupa 11"/>
          <p:cNvGrpSpPr/>
          <p:nvPr/>
        </p:nvGrpSpPr>
        <p:grpSpPr>
          <a:xfrm>
            <a:off x="53640" y="1440360"/>
            <a:ext cx="9018720" cy="1653840"/>
            <a:chOff x="53640" y="1440360"/>
            <a:chExt cx="9018720" cy="1653840"/>
          </a:xfrm>
        </p:grpSpPr>
        <p:pic>
          <p:nvPicPr>
            <p:cNvPr id="108" name="Obraz 3"/>
            <p:cNvPicPr/>
            <p:nvPr/>
          </p:nvPicPr>
          <p:blipFill>
            <a:blip r:embed="rId3"/>
            <a:stretch/>
          </p:blipFill>
          <p:spPr>
            <a:xfrm>
              <a:off x="1447920" y="2281320"/>
              <a:ext cx="1980360" cy="8128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09" name="Obraz 7"/>
            <p:cNvPicPr/>
            <p:nvPr/>
          </p:nvPicPr>
          <p:blipFill>
            <a:blip r:embed="rId3"/>
            <a:stretch/>
          </p:blipFill>
          <p:spPr>
            <a:xfrm flipH="1">
              <a:off x="4763880" y="2260440"/>
              <a:ext cx="1980360" cy="81288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110" name="Prostokąt 28"/>
            <p:cNvSpPr/>
            <p:nvPr/>
          </p:nvSpPr>
          <p:spPr>
            <a:xfrm>
              <a:off x="53640" y="1473120"/>
              <a:ext cx="9004680" cy="1405080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pPr>
                <a:lnSpc>
                  <a:spcPct val="100000"/>
                </a:lnSpc>
                <a:buNone/>
              </a:pPr>
              <a:r>
                <a:rPr lang="en-US" sz="1300" b="1" strike="noStrike" spc="-1" dirty="0">
                  <a:solidFill>
                    <a:srgbClr val="4F81BD"/>
                  </a:solidFill>
                  <a:latin typeface="Arial"/>
                  <a:ea typeface="DejaVu Sans"/>
                </a:rPr>
                <a:t>Precision Time Protocol</a:t>
              </a:r>
              <a:r>
                <a:rPr sz="1300" dirty="0"/>
                <a:t/>
              </a:r>
              <a:br>
                <a:rPr sz="1300" dirty="0"/>
              </a:br>
              <a:r>
                <a:rPr lang="en-US" sz="1300" b="1" strike="noStrike" spc="-1" dirty="0">
                  <a:solidFill>
                    <a:srgbClr val="4F81BD"/>
                  </a:solidFill>
                  <a:latin typeface="Arial"/>
                  <a:ea typeface="DejaVu Sans"/>
                </a:rPr>
                <a:t>(PTP, IEEE 1588)</a:t>
              </a:r>
              <a:endParaRPr lang="en-GB" sz="1300" b="0" strike="noStrike" spc="-1" dirty="0">
                <a:latin typeface="Arial"/>
              </a:endParaRPr>
            </a:p>
            <a:p>
              <a:pPr>
                <a:lnSpc>
                  <a:spcPct val="100000"/>
                </a:lnSpc>
                <a:buNone/>
              </a:pPr>
              <a:r>
                <a:rPr lang="en-US" sz="1050" b="0" strike="noStrike" spc="-1" dirty="0">
                  <a:solidFill>
                    <a:srgbClr val="4F81BD"/>
                  </a:solidFill>
                  <a:latin typeface="Arial"/>
                  <a:ea typeface="DejaVu Sans"/>
                </a:rPr>
                <a:t>PTP limitations:</a:t>
              </a:r>
              <a:endParaRPr lang="en-GB" sz="1050" b="0" strike="noStrike" spc="-1" dirty="0">
                <a:latin typeface="Arial"/>
              </a:endParaRPr>
            </a:p>
            <a:p>
              <a:pPr marL="171360" indent="-171360">
                <a:lnSpc>
                  <a:spcPct val="100000"/>
                </a:lnSpc>
                <a:buClr>
                  <a:srgbClr val="4F81BD"/>
                </a:buClr>
                <a:buFont typeface="Arial"/>
                <a:buChar char="•"/>
              </a:pPr>
              <a:r>
                <a:rPr lang="en-US" sz="1050" b="0" strike="noStrike" spc="-1" dirty="0">
                  <a:solidFill>
                    <a:srgbClr val="4F81BD"/>
                  </a:solidFill>
                  <a:latin typeface="Arial"/>
                  <a:ea typeface="DejaVu Sans"/>
                </a:rPr>
                <a:t>Free-running oscillators</a:t>
              </a:r>
              <a:endParaRPr lang="en-GB" sz="1050" b="0" strike="noStrike" spc="-1" dirty="0">
                <a:latin typeface="Arial"/>
              </a:endParaRPr>
            </a:p>
            <a:p>
              <a:pPr marL="171360" indent="-171360">
                <a:buClr>
                  <a:srgbClr val="4F81BD"/>
                </a:buClr>
                <a:buFont typeface="Arial"/>
                <a:buChar char="•"/>
              </a:pPr>
              <a:r>
                <a:rPr lang="en-US" sz="1050" spc="-1" dirty="0">
                  <a:solidFill>
                    <a:srgbClr val="4F81BD"/>
                  </a:solidFill>
                </a:rPr>
                <a:t>Timestamp resolution</a:t>
              </a:r>
              <a:endParaRPr lang="en-GB" sz="1050" spc="-1" dirty="0"/>
            </a:p>
            <a:p>
              <a:pPr marL="171360" indent="-171360">
                <a:lnSpc>
                  <a:spcPct val="100000"/>
                </a:lnSpc>
                <a:buClr>
                  <a:srgbClr val="4F81BD"/>
                </a:buClr>
                <a:buFont typeface="Arial"/>
                <a:buChar char="•"/>
              </a:pPr>
              <a:r>
                <a:rPr lang="en-US" sz="1050" b="0" strike="noStrike" spc="-1" dirty="0" smtClean="0">
                  <a:solidFill>
                    <a:srgbClr val="4F81BD"/>
                  </a:solidFill>
                  <a:latin typeface="Arial"/>
                  <a:ea typeface="DejaVu Sans"/>
                </a:rPr>
                <a:t>Symmetry </a:t>
              </a:r>
              <a:r>
                <a:rPr lang="en-US" sz="1050" b="0" strike="noStrike" spc="-1" dirty="0">
                  <a:solidFill>
                    <a:srgbClr val="4F81BD"/>
                  </a:solidFill>
                  <a:latin typeface="Arial"/>
                  <a:ea typeface="DejaVu Sans"/>
                </a:rPr>
                <a:t>assumption of</a:t>
              </a:r>
              <a:r>
                <a:rPr sz="1050" dirty="0"/>
                <a:t/>
              </a:r>
              <a:br>
                <a:rPr sz="1050" dirty="0"/>
              </a:br>
              <a:r>
                <a:rPr lang="en-US" sz="1050" b="0" strike="noStrike" spc="-1" dirty="0">
                  <a:solidFill>
                    <a:srgbClr val="4F81BD"/>
                  </a:solidFill>
                  <a:latin typeface="Arial"/>
                  <a:ea typeface="DejaVu Sans"/>
                </a:rPr>
                <a:t>medium &amp; </a:t>
              </a:r>
              <a:r>
                <a:rPr lang="en-US" sz="1050" b="0" strike="noStrike" spc="-1" dirty="0" smtClean="0">
                  <a:solidFill>
                    <a:srgbClr val="4F81BD"/>
                  </a:solidFill>
                  <a:latin typeface="Arial"/>
                  <a:ea typeface="DejaVu Sans"/>
                </a:rPr>
                <a:t>hardware</a:t>
              </a:r>
              <a:endParaRPr lang="en-GB" sz="1050" b="0" strike="noStrike" spc="-1" dirty="0">
                <a:latin typeface="Arial"/>
              </a:endParaRPr>
            </a:p>
          </p:txBody>
        </p:sp>
        <p:sp>
          <p:nvSpPr>
            <p:cNvPr id="111" name="Łącznik prosty ze strzałką 8"/>
            <p:cNvSpPr/>
            <p:nvPr/>
          </p:nvSpPr>
          <p:spPr>
            <a:xfrm flipV="1">
              <a:off x="2426400" y="1440000"/>
              <a:ext cx="360" cy="90036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>
              <a:solidFill>
                <a:srgbClr val="4A7EBB"/>
              </a:solidFill>
              <a:head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>
              <a:endParaRPr lang="en-GB"/>
            </a:p>
          </p:txBody>
        </p:sp>
        <p:sp>
          <p:nvSpPr>
            <p:cNvPr id="112" name="Łącznik prosty ze strzałką 13"/>
            <p:cNvSpPr/>
            <p:nvPr/>
          </p:nvSpPr>
          <p:spPr>
            <a:xfrm flipV="1">
              <a:off x="5716440" y="1472400"/>
              <a:ext cx="360" cy="84708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>
              <a:solidFill>
                <a:srgbClr val="4A7EBB"/>
              </a:solidFill>
              <a:head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>
              <a:endParaRPr lang="en-GB"/>
            </a:p>
          </p:txBody>
        </p:sp>
        <p:sp>
          <p:nvSpPr>
            <p:cNvPr id="113" name="Łącznik prosty ze strzałką 16"/>
            <p:cNvSpPr/>
            <p:nvPr/>
          </p:nvSpPr>
          <p:spPr>
            <a:xfrm>
              <a:off x="2426400" y="1581120"/>
              <a:ext cx="3276000" cy="18972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>
              <a:solidFill>
                <a:srgbClr val="4A7EBB"/>
              </a:solidFill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>
              <a:endParaRPr lang="en-GB"/>
            </a:p>
          </p:txBody>
        </p:sp>
        <p:sp>
          <p:nvSpPr>
            <p:cNvPr id="114" name="Łącznik prosty ze strzałką 20"/>
            <p:cNvSpPr/>
            <p:nvPr/>
          </p:nvSpPr>
          <p:spPr>
            <a:xfrm flipH="1">
              <a:off x="2424240" y="1953360"/>
              <a:ext cx="3276000" cy="14868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>
              <a:solidFill>
                <a:srgbClr val="4A7EBB"/>
              </a:solidFill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>
              <a:endParaRPr lang="en-GB"/>
            </a:p>
          </p:txBody>
        </p:sp>
        <p:sp>
          <p:nvSpPr>
            <p:cNvPr id="115" name="pole tekstowe 19"/>
            <p:cNvSpPr/>
            <p:nvPr/>
          </p:nvSpPr>
          <p:spPr>
            <a:xfrm>
              <a:off x="2100240" y="1440720"/>
              <a:ext cx="317880" cy="401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>
                <a:lnSpc>
                  <a:spcPct val="100000"/>
                </a:lnSpc>
                <a:buNone/>
              </a:pPr>
              <a:r>
                <a:rPr lang="en-US" sz="1800" b="0" strike="noStrike" spc="-1" dirty="0">
                  <a:solidFill>
                    <a:srgbClr val="000000"/>
                  </a:solidFill>
                  <a:latin typeface="Arial"/>
                  <a:ea typeface="DejaVu Sans"/>
                </a:rPr>
                <a:t>t</a:t>
              </a:r>
              <a:r>
                <a:rPr lang="en-US" sz="1800" b="0" strike="noStrike" spc="-1" baseline="-25000" dirty="0">
                  <a:solidFill>
                    <a:srgbClr val="000000"/>
                  </a:solidFill>
                  <a:latin typeface="Arial"/>
                  <a:ea typeface="DejaVu Sans"/>
                </a:rPr>
                <a:t>1</a:t>
              </a:r>
              <a:endParaRPr lang="en-GB" sz="1800" b="0" strike="noStrike" spc="-1" dirty="0">
                <a:latin typeface="Arial"/>
              </a:endParaRPr>
            </a:p>
          </p:txBody>
        </p:sp>
        <p:sp>
          <p:nvSpPr>
            <p:cNvPr id="116" name="pole tekstowe 24"/>
            <p:cNvSpPr/>
            <p:nvPr/>
          </p:nvSpPr>
          <p:spPr>
            <a:xfrm>
              <a:off x="2112120" y="1931040"/>
              <a:ext cx="317880" cy="401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>
                <a:lnSpc>
                  <a:spcPct val="100000"/>
                </a:lnSpc>
                <a:buNone/>
              </a:pPr>
              <a:r>
                <a:rPr lang="en-US" sz="1800" b="0" strike="noStrike" spc="-1" dirty="0">
                  <a:solidFill>
                    <a:srgbClr val="000000"/>
                  </a:solidFill>
                  <a:latin typeface="Arial"/>
                  <a:ea typeface="DejaVu Sans"/>
                </a:rPr>
                <a:t>t</a:t>
              </a:r>
              <a:r>
                <a:rPr lang="en-US" sz="1800" b="0" strike="noStrike" spc="-1" baseline="-25000" dirty="0">
                  <a:solidFill>
                    <a:srgbClr val="000000"/>
                  </a:solidFill>
                  <a:latin typeface="Arial"/>
                  <a:ea typeface="DejaVu Sans"/>
                </a:rPr>
                <a:t>4</a:t>
              </a:r>
              <a:endParaRPr lang="en-GB" sz="1800" b="0" strike="noStrike" spc="-1" dirty="0">
                <a:latin typeface="Arial"/>
              </a:endParaRPr>
            </a:p>
          </p:txBody>
        </p:sp>
        <p:sp>
          <p:nvSpPr>
            <p:cNvPr id="117" name="pole tekstowe 25"/>
            <p:cNvSpPr/>
            <p:nvPr/>
          </p:nvSpPr>
          <p:spPr>
            <a:xfrm>
              <a:off x="5710680" y="1473120"/>
              <a:ext cx="317880" cy="401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>
                <a:lnSpc>
                  <a:spcPct val="100000"/>
                </a:lnSpc>
                <a:buNone/>
              </a:pPr>
              <a:r>
                <a:rPr lang="en-US" sz="1800" b="0" strike="noStrike" spc="-1" dirty="0">
                  <a:solidFill>
                    <a:srgbClr val="000000"/>
                  </a:solidFill>
                  <a:latin typeface="Arial"/>
                  <a:ea typeface="DejaVu Sans"/>
                </a:rPr>
                <a:t>t</a:t>
              </a:r>
              <a:r>
                <a:rPr lang="en-US" sz="1800" b="0" strike="noStrike" spc="-1" baseline="-25000" dirty="0">
                  <a:solidFill>
                    <a:srgbClr val="000000"/>
                  </a:solidFill>
                  <a:latin typeface="Arial"/>
                  <a:ea typeface="DejaVu Sans"/>
                </a:rPr>
                <a:t>2</a:t>
              </a:r>
              <a:endParaRPr lang="en-GB" sz="1800" b="0" strike="noStrike" spc="-1" dirty="0">
                <a:latin typeface="Arial"/>
              </a:endParaRPr>
            </a:p>
          </p:txBody>
        </p:sp>
        <p:sp>
          <p:nvSpPr>
            <p:cNvPr id="118" name="pole tekstowe 26"/>
            <p:cNvSpPr/>
            <p:nvPr/>
          </p:nvSpPr>
          <p:spPr>
            <a:xfrm>
              <a:off x="5710680" y="1843560"/>
              <a:ext cx="317880" cy="401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>
                <a:lnSpc>
                  <a:spcPct val="100000"/>
                </a:lnSpc>
                <a:buNone/>
              </a:pPr>
              <a:r>
                <a:rPr lang="en-US" sz="1800" b="0" strike="noStrike" spc="-1" dirty="0">
                  <a:solidFill>
                    <a:srgbClr val="000000"/>
                  </a:solidFill>
                  <a:latin typeface="Arial"/>
                  <a:ea typeface="DejaVu Sans"/>
                </a:rPr>
                <a:t>t</a:t>
              </a:r>
              <a:r>
                <a:rPr lang="en-US" sz="1800" b="0" strike="noStrike" spc="-1" baseline="-25000" dirty="0">
                  <a:solidFill>
                    <a:srgbClr val="000000"/>
                  </a:solidFill>
                  <a:latin typeface="Arial"/>
                  <a:ea typeface="DejaVu Sans"/>
                </a:rPr>
                <a:t>3</a:t>
              </a:r>
              <a:endParaRPr lang="en-GB" sz="1800" b="0" strike="noStrike" spc="-1" dirty="0">
                <a:latin typeface="Arial"/>
              </a:endParaRPr>
            </a:p>
          </p:txBody>
        </p:sp>
        <p:grpSp>
          <p:nvGrpSpPr>
            <p:cNvPr id="119" name="Grupa 43"/>
            <p:cNvGrpSpPr/>
            <p:nvPr/>
          </p:nvGrpSpPr>
          <p:grpSpPr>
            <a:xfrm>
              <a:off x="2228760" y="2341800"/>
              <a:ext cx="394920" cy="345960"/>
              <a:chOff x="2228760" y="2341800"/>
              <a:chExt cx="394920" cy="345960"/>
            </a:xfrm>
          </p:grpSpPr>
          <p:sp>
            <p:nvSpPr>
              <p:cNvPr id="120" name="Elipsa 29"/>
              <p:cNvSpPr/>
              <p:nvPr/>
            </p:nvSpPr>
            <p:spPr>
              <a:xfrm>
                <a:off x="2228760" y="2341800"/>
                <a:ext cx="394920" cy="34596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3A5F8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/>
              <a:lstStyle/>
              <a:p>
                <a:endParaRPr lang="en-GB"/>
              </a:p>
            </p:txBody>
          </p:sp>
          <p:sp>
            <p:nvSpPr>
              <p:cNvPr id="121" name="Łącznik prostoliniowy 32"/>
              <p:cNvSpPr/>
              <p:nvPr/>
            </p:nvSpPr>
            <p:spPr>
              <a:xfrm flipV="1">
                <a:off x="2426400" y="2407320"/>
                <a:ext cx="360" cy="107280"/>
              </a:xfrm>
              <a:prstGeom prst="line">
                <a:avLst/>
              </a:prstGeom>
              <a:ln w="28575">
                <a:solidFill>
                  <a:srgbClr val="4A7EB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/>
              <a:lstStyle/>
              <a:p>
                <a:endParaRPr lang="en-GB"/>
              </a:p>
            </p:txBody>
          </p:sp>
          <p:sp>
            <p:nvSpPr>
              <p:cNvPr id="122" name="Łącznik prostoliniowy 38"/>
              <p:cNvSpPr/>
              <p:nvPr/>
            </p:nvSpPr>
            <p:spPr>
              <a:xfrm flipH="1" flipV="1">
                <a:off x="2421360" y="2500920"/>
                <a:ext cx="70200" cy="71640"/>
              </a:xfrm>
              <a:prstGeom prst="line">
                <a:avLst/>
              </a:prstGeom>
              <a:ln w="28575">
                <a:solidFill>
                  <a:srgbClr val="4A7EB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23" name="Grupa 47"/>
            <p:cNvGrpSpPr/>
            <p:nvPr/>
          </p:nvGrpSpPr>
          <p:grpSpPr>
            <a:xfrm>
              <a:off x="5518440" y="2320920"/>
              <a:ext cx="394920" cy="345960"/>
              <a:chOff x="5518440" y="2320920"/>
              <a:chExt cx="394920" cy="345960"/>
            </a:xfrm>
          </p:grpSpPr>
          <p:sp>
            <p:nvSpPr>
              <p:cNvPr id="124" name="Elipsa 48"/>
              <p:cNvSpPr/>
              <p:nvPr/>
            </p:nvSpPr>
            <p:spPr>
              <a:xfrm>
                <a:off x="5518440" y="2320920"/>
                <a:ext cx="394920" cy="34596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3A5F8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/>
              <a:lstStyle/>
              <a:p>
                <a:endParaRPr lang="en-GB"/>
              </a:p>
            </p:txBody>
          </p:sp>
          <p:sp>
            <p:nvSpPr>
              <p:cNvPr id="125" name="Łącznik prostoliniowy 49"/>
              <p:cNvSpPr/>
              <p:nvPr/>
            </p:nvSpPr>
            <p:spPr>
              <a:xfrm flipV="1">
                <a:off x="5716080" y="2386440"/>
                <a:ext cx="360" cy="107280"/>
              </a:xfrm>
              <a:prstGeom prst="line">
                <a:avLst/>
              </a:prstGeom>
              <a:ln w="28575">
                <a:solidFill>
                  <a:srgbClr val="4A7EB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/>
              <a:lstStyle/>
              <a:p>
                <a:endParaRPr lang="en-GB"/>
              </a:p>
            </p:txBody>
          </p:sp>
          <p:sp>
            <p:nvSpPr>
              <p:cNvPr id="126" name="Łącznik prostoliniowy 50"/>
              <p:cNvSpPr/>
              <p:nvPr/>
            </p:nvSpPr>
            <p:spPr>
              <a:xfrm flipH="1" flipV="1">
                <a:off x="5709240" y="2477880"/>
                <a:ext cx="69840" cy="71640"/>
              </a:xfrm>
              <a:prstGeom prst="line">
                <a:avLst/>
              </a:prstGeom>
              <a:ln w="28575">
                <a:solidFill>
                  <a:srgbClr val="4A7EB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127" name="Dowolny kształt 12"/>
            <p:cNvSpPr/>
            <p:nvPr/>
          </p:nvSpPr>
          <p:spPr>
            <a:xfrm>
              <a:off x="2230200" y="2621160"/>
              <a:ext cx="3040560" cy="308160"/>
            </a:xfrm>
            <a:custGeom>
              <a:avLst/>
              <a:gdLst/>
              <a:ahLst/>
              <a:cxnLst/>
              <a:rect l="l" t="t" r="r" b="b"/>
              <a:pathLst>
                <a:path w="3041227" h="308880">
                  <a:moveTo>
                    <a:pt x="0" y="264170"/>
                  </a:moveTo>
                  <a:cubicBezTo>
                    <a:pt x="31044" y="291827"/>
                    <a:pt x="62089" y="319485"/>
                    <a:pt x="162560" y="304810"/>
                  </a:cubicBezTo>
                  <a:cubicBezTo>
                    <a:pt x="263031" y="290135"/>
                    <a:pt x="438009" y="206597"/>
                    <a:pt x="602827" y="176117"/>
                  </a:cubicBezTo>
                  <a:cubicBezTo>
                    <a:pt x="767645" y="145637"/>
                    <a:pt x="957298" y="151281"/>
                    <a:pt x="1151467" y="121930"/>
                  </a:cubicBezTo>
                  <a:cubicBezTo>
                    <a:pt x="1345636" y="92579"/>
                    <a:pt x="1578187" y="1139"/>
                    <a:pt x="1767840" y="10"/>
                  </a:cubicBezTo>
                  <a:cubicBezTo>
                    <a:pt x="1957493" y="-1119"/>
                    <a:pt x="2140374" y="92579"/>
                    <a:pt x="2289387" y="115157"/>
                  </a:cubicBezTo>
                  <a:cubicBezTo>
                    <a:pt x="2438400" y="137735"/>
                    <a:pt x="2536613" y="142250"/>
                    <a:pt x="2661920" y="135477"/>
                  </a:cubicBezTo>
                  <a:cubicBezTo>
                    <a:pt x="2787227" y="128704"/>
                    <a:pt x="2914227" y="101610"/>
                    <a:pt x="3041227" y="74517"/>
                  </a:cubicBezTo>
                </a:path>
              </a:pathLst>
            </a:custGeom>
            <a:noFill/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>
              <a:endParaRPr lang="en-GB"/>
            </a:p>
          </p:txBody>
        </p:sp>
        <p:sp>
          <p:nvSpPr>
            <p:cNvPr id="128" name="Prostokąt 120"/>
            <p:cNvSpPr/>
            <p:nvPr/>
          </p:nvSpPr>
          <p:spPr>
            <a:xfrm>
              <a:off x="3835800" y="2445840"/>
              <a:ext cx="334440" cy="157680"/>
            </a:xfrm>
            <a:prstGeom prst="rect">
              <a:avLst/>
            </a:prstGeom>
            <a:solidFill>
              <a:srgbClr val="4F81BD"/>
            </a:solidFill>
            <a:ln w="952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158400" rIns="90000" bIns="158400" anchor="ctr">
              <a:noAutofit/>
            </a:bodyPr>
            <a:lstStyle/>
            <a:p>
              <a:pPr algn="ctr">
                <a:lnSpc>
                  <a:spcPct val="100000"/>
                </a:lnSpc>
                <a:buNone/>
              </a:pPr>
              <a:r>
                <a:rPr lang="en-US" sz="1100" b="0" strike="noStrike" spc="-1" dirty="0">
                  <a:solidFill>
                    <a:srgbClr val="FFFFFF"/>
                  </a:solidFill>
                  <a:latin typeface="Arial"/>
                  <a:ea typeface="DejaVu Sans"/>
                </a:rPr>
                <a:t>t</a:t>
              </a:r>
              <a:endParaRPr lang="en-GB" sz="1100" b="0" strike="noStrike" spc="-1" dirty="0">
                <a:latin typeface="Arial"/>
              </a:endParaRPr>
            </a:p>
          </p:txBody>
        </p:sp>
        <p:sp>
          <p:nvSpPr>
            <p:cNvPr id="129" name="Łącznik prosty ze strzałką 17"/>
            <p:cNvSpPr/>
            <p:nvPr/>
          </p:nvSpPr>
          <p:spPr>
            <a:xfrm>
              <a:off x="4170960" y="2525040"/>
              <a:ext cx="151560" cy="432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28575">
              <a:solidFill>
                <a:srgbClr val="FFFFFF"/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>
              <a:endParaRPr lang="en-GB"/>
            </a:p>
          </p:txBody>
        </p:sp>
        <p:sp>
          <p:nvSpPr>
            <p:cNvPr id="130" name="Łącznik prosty ze strzałką 121"/>
            <p:cNvSpPr/>
            <p:nvPr/>
          </p:nvSpPr>
          <p:spPr>
            <a:xfrm flipH="1" flipV="1">
              <a:off x="3658680" y="2749320"/>
              <a:ext cx="168120" cy="576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28575">
              <a:solidFill>
                <a:srgbClr val="FFFFFF"/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>
              <a:endParaRPr lang="en-GB"/>
            </a:p>
          </p:txBody>
        </p:sp>
        <p:sp>
          <p:nvSpPr>
            <p:cNvPr id="131" name="Prostokąt 122"/>
            <p:cNvSpPr/>
            <p:nvPr/>
          </p:nvSpPr>
          <p:spPr>
            <a:xfrm>
              <a:off x="3828240" y="2677320"/>
              <a:ext cx="334440" cy="157680"/>
            </a:xfrm>
            <a:prstGeom prst="rect">
              <a:avLst/>
            </a:prstGeom>
            <a:solidFill>
              <a:srgbClr val="4F81BD"/>
            </a:solidFill>
            <a:ln w="952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158400" rIns="90000" bIns="158400" anchor="ctr">
              <a:noAutofit/>
            </a:bodyPr>
            <a:lstStyle/>
            <a:p>
              <a:pPr algn="ctr">
                <a:lnSpc>
                  <a:spcPct val="100000"/>
                </a:lnSpc>
                <a:buNone/>
              </a:pPr>
              <a:r>
                <a:rPr lang="en-US" sz="1100" b="0" strike="noStrike" spc="-1" dirty="0">
                  <a:solidFill>
                    <a:srgbClr val="FFFFFF"/>
                  </a:solidFill>
                  <a:latin typeface="Arial"/>
                  <a:ea typeface="DejaVu Sans"/>
                </a:rPr>
                <a:t>t</a:t>
              </a:r>
              <a:endParaRPr lang="en-GB" sz="1100" b="0" strike="noStrike" spc="-1" dirty="0">
                <a:latin typeface="Arial"/>
              </a:endParaRPr>
            </a:p>
          </p:txBody>
        </p:sp>
        <p:sp>
          <p:nvSpPr>
            <p:cNvPr id="132" name="pole tekstowe 33"/>
            <p:cNvSpPr/>
            <p:nvPr/>
          </p:nvSpPr>
          <p:spPr>
            <a:xfrm>
              <a:off x="6387120" y="1805400"/>
              <a:ext cx="2685240" cy="2570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>
                <a:lnSpc>
                  <a:spcPct val="100000"/>
                </a:lnSpc>
                <a:buNone/>
              </a:pPr>
              <a:r>
                <a:rPr lang="en-US" sz="1100" b="0" strike="noStrike" spc="-1" dirty="0" err="1">
                  <a:solidFill>
                    <a:srgbClr val="000000"/>
                  </a:solidFill>
                  <a:latin typeface="Arial"/>
                  <a:ea typeface="DejaVu Sans"/>
                </a:rPr>
                <a:t>Time_cor</a:t>
              </a:r>
              <a:r>
                <a:rPr lang="en-US" sz="1100" b="0" strike="noStrike" spc="-1">
                  <a:solidFill>
                    <a:srgbClr val="000000"/>
                  </a:solidFill>
                  <a:latin typeface="Arial"/>
                  <a:ea typeface="DejaVu Sans"/>
                </a:rPr>
                <a:t> =                                 </a:t>
              </a:r>
              <a:r>
                <a:rPr lang="en-US" sz="1100" b="0" strike="noStrike" spc="-1">
                  <a:solidFill>
                    <a:srgbClr val="808080"/>
                  </a:solidFill>
                  <a:latin typeface="Arial"/>
                  <a:ea typeface="DejaVu Sans"/>
                </a:rPr>
                <a:t>+ asym </a:t>
              </a:r>
              <a:endParaRPr lang="en-GB" sz="1100" b="0" strike="noStrike" spc="-1">
                <a:latin typeface="Arial"/>
              </a:endParaRPr>
            </a:p>
          </p:txBody>
        </p:sp>
        <p:sp>
          <p:nvSpPr>
            <p:cNvPr id="133" name="pole tekstowe 123"/>
            <p:cNvSpPr/>
            <p:nvPr/>
          </p:nvSpPr>
          <p:spPr>
            <a:xfrm>
              <a:off x="7210800" y="1657440"/>
              <a:ext cx="1176120" cy="5389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 algn="ctr">
                <a:lnSpc>
                  <a:spcPct val="100000"/>
                </a:lnSpc>
                <a:buNone/>
              </a:pPr>
              <a:r>
                <a:rPr lang="en-US" sz="1100" b="0" strike="noStrike" spc="-1">
                  <a:solidFill>
                    <a:srgbClr val="000000"/>
                  </a:solidFill>
                  <a:latin typeface="Arial"/>
                  <a:ea typeface="DejaVu Sans"/>
                </a:rPr>
                <a:t>(t</a:t>
              </a:r>
              <a:r>
                <a:rPr lang="en-US" sz="1100" b="0" strike="noStrike" spc="-1" baseline="-25000">
                  <a:solidFill>
                    <a:srgbClr val="000000"/>
                  </a:solidFill>
                  <a:latin typeface="Arial"/>
                  <a:ea typeface="DejaVu Sans"/>
                </a:rPr>
                <a:t>4</a:t>
              </a:r>
              <a:r>
                <a:rPr lang="en-US" sz="1100" b="0" strike="noStrike" spc="-1">
                  <a:solidFill>
                    <a:srgbClr val="000000"/>
                  </a:solidFill>
                  <a:latin typeface="Arial"/>
                  <a:ea typeface="DejaVu Sans"/>
                </a:rPr>
                <a:t> – t</a:t>
              </a:r>
              <a:r>
                <a:rPr lang="en-US" sz="1100" b="0" strike="noStrike" spc="-1" baseline="-25000">
                  <a:solidFill>
                    <a:srgbClr val="000000"/>
                  </a:solidFill>
                  <a:latin typeface="Arial"/>
                  <a:ea typeface="DejaVu Sans"/>
                </a:rPr>
                <a:t>1</a:t>
              </a:r>
              <a:r>
                <a:rPr lang="en-US" sz="1100" b="0" strike="noStrike" spc="-1">
                  <a:solidFill>
                    <a:srgbClr val="000000"/>
                  </a:solidFill>
                  <a:latin typeface="Arial"/>
                  <a:ea typeface="DejaVu Sans"/>
                </a:rPr>
                <a:t>) – (t</a:t>
              </a:r>
              <a:r>
                <a:rPr lang="en-US" sz="1100" b="0" strike="noStrike" spc="-1" baseline="-25000">
                  <a:solidFill>
                    <a:srgbClr val="000000"/>
                  </a:solidFill>
                  <a:latin typeface="Arial"/>
                  <a:ea typeface="DejaVu Sans"/>
                </a:rPr>
                <a:t>3</a:t>
              </a:r>
              <a:r>
                <a:rPr lang="en-US" sz="1100" b="0" strike="noStrike" spc="-1">
                  <a:solidFill>
                    <a:srgbClr val="000000"/>
                  </a:solidFill>
                  <a:latin typeface="Arial"/>
                  <a:ea typeface="DejaVu Sans"/>
                </a:rPr>
                <a:t> – t</a:t>
              </a:r>
              <a:r>
                <a:rPr lang="en-US" sz="1100" b="0" strike="noStrike" spc="-1" baseline="-25000">
                  <a:solidFill>
                    <a:srgbClr val="000000"/>
                  </a:solidFill>
                  <a:latin typeface="Arial"/>
                  <a:ea typeface="DejaVu Sans"/>
                </a:rPr>
                <a:t>2</a:t>
              </a:r>
              <a:r>
                <a:rPr lang="en-US" sz="1100" b="0" strike="noStrike" spc="-1">
                  <a:solidFill>
                    <a:srgbClr val="000000"/>
                  </a:solidFill>
                  <a:latin typeface="Arial"/>
                  <a:ea typeface="DejaVu Sans"/>
                </a:rPr>
                <a:t>)</a:t>
              </a:r>
              <a:endParaRPr lang="en-GB" sz="1100" b="0" strike="noStrike" spc="-1">
                <a:latin typeface="Arial"/>
              </a:endParaRPr>
            </a:p>
            <a:p>
              <a:pPr algn="ctr">
                <a:lnSpc>
                  <a:spcPct val="100000"/>
                </a:lnSpc>
                <a:buNone/>
              </a:pPr>
              <a:endParaRPr lang="en-GB" sz="600" b="0" strike="noStrike" spc="-1">
                <a:latin typeface="Arial"/>
              </a:endParaRPr>
            </a:p>
            <a:p>
              <a:pPr algn="ctr">
                <a:lnSpc>
                  <a:spcPct val="100000"/>
                </a:lnSpc>
                <a:buNone/>
              </a:pPr>
              <a:r>
                <a:rPr lang="en-US" sz="1100" b="0" strike="noStrike" spc="-1">
                  <a:solidFill>
                    <a:srgbClr val="000000"/>
                  </a:solidFill>
                  <a:latin typeface="Arial"/>
                  <a:ea typeface="DejaVu Sans"/>
                </a:rPr>
                <a:t>2</a:t>
              </a:r>
              <a:endParaRPr lang="en-GB" sz="1100" b="0" strike="noStrike" spc="-1">
                <a:latin typeface="Arial"/>
              </a:endParaRPr>
            </a:p>
          </p:txBody>
        </p:sp>
        <p:sp>
          <p:nvSpPr>
            <p:cNvPr id="134" name="Łącznik prostoliniowy 35"/>
            <p:cNvSpPr/>
            <p:nvPr/>
          </p:nvSpPr>
          <p:spPr>
            <a:xfrm>
              <a:off x="7257600" y="1935720"/>
              <a:ext cx="1143000" cy="360"/>
            </a:xfrm>
            <a:prstGeom prst="line">
              <a:avLst/>
            </a:prstGeom>
            <a:ln w="127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>
              <a:endParaRPr lang="en-GB"/>
            </a:p>
          </p:txBody>
        </p:sp>
        <p:sp>
          <p:nvSpPr>
            <p:cNvPr id="135" name="TextBox 1"/>
            <p:cNvSpPr/>
            <p:nvPr/>
          </p:nvSpPr>
          <p:spPr>
            <a:xfrm>
              <a:off x="4280400" y="2513880"/>
              <a:ext cx="678960" cy="24948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>
                <a:lnSpc>
                  <a:spcPct val="100000"/>
                </a:lnSpc>
                <a:buNone/>
              </a:pPr>
              <a:r>
                <a:rPr lang="en-US" sz="1050" b="0" strike="noStrike" spc="-1">
                  <a:solidFill>
                    <a:srgbClr val="4F81BD"/>
                  </a:solidFill>
                  <a:latin typeface="Arial"/>
                  <a:ea typeface="DejaVu Sans"/>
                </a:rPr>
                <a:t>Ethernet</a:t>
              </a:r>
              <a:endParaRPr lang="en-GB" sz="1050" b="0" strike="noStrike" spc="-1">
                <a:latin typeface="Arial"/>
              </a:endParaRPr>
            </a:p>
          </p:txBody>
        </p:sp>
      </p:grpSp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2560" cy="711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0033A0"/>
                </a:solidFill>
                <a:latin typeface="Bookman Old Style"/>
              </a:rPr>
              <a:t>White Rabbit operation in a nutshell</a:t>
            </a:r>
            <a:endParaRPr lang="en-US" sz="20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PlaceHolder 2"/>
          <p:cNvSpPr>
            <a:spLocks noGrp="1"/>
          </p:cNvSpPr>
          <p:nvPr>
            <p:ph type="ftr" idx="11"/>
          </p:nvPr>
        </p:nvSpPr>
        <p:spPr>
          <a:xfrm>
            <a:off x="609480" y="4825800"/>
            <a:ext cx="3490560" cy="272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defRPr>
            </a:lvl1pPr>
          </a:lstStyle>
          <a:p>
            <a:r>
              <a:rPr lang="en-US" dirty="0"/>
              <a:t>White Rabbit – status and plans</a:t>
            </a:r>
            <a:endParaRPr lang="en-GB" sz="1050" b="0" strike="noStrike" spc="-1" dirty="0">
              <a:latin typeface="Times New Roman"/>
            </a:endParaRPr>
          </a:p>
        </p:txBody>
      </p:sp>
      <p:sp>
        <p:nvSpPr>
          <p:cNvPr id="138" name="PlaceHolder 3"/>
          <p:cNvSpPr>
            <a:spLocks noGrp="1"/>
          </p:cNvSpPr>
          <p:nvPr>
            <p:ph type="sldNum" idx="12"/>
          </p:nvPr>
        </p:nvSpPr>
        <p:spPr>
          <a:xfrm>
            <a:off x="0" y="4825800"/>
            <a:ext cx="9143280" cy="272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algn="ctr">
              <a:lnSpc>
                <a:spcPct val="100000"/>
              </a:lnSpc>
              <a:buNone/>
              <a:tabLst>
                <a:tab pos="0" algn="l"/>
              </a:tabLst>
              <a:def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defRPr>
            </a:lvl1pPr>
          </a:lstStyle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>
                <a:solidFill>
                  <a:srgbClr val="FFFFFF"/>
                </a:solidFill>
                <a:latin typeface="Gill Sans MT"/>
                <a:ea typeface="DejaVu Sans"/>
              </a:rPr>
              <a:t>4 / </a:t>
            </a:r>
            <a:r>
              <a:rPr lang="en-US" sz="1050" b="0" strike="noStrike" spc="-1" dirty="0" smtClean="0">
                <a:solidFill>
                  <a:srgbClr val="FFFFFF"/>
                </a:solidFill>
                <a:latin typeface="Gill Sans MT"/>
                <a:ea typeface="DejaVu Sans"/>
              </a:rPr>
              <a:t>18</a:t>
            </a:r>
            <a:endParaRPr lang="en-GB" sz="1050" b="0" strike="noStrike" spc="-1" dirty="0">
              <a:latin typeface="Times New Roman"/>
            </a:endParaRPr>
          </a:p>
        </p:txBody>
      </p:sp>
      <p:grpSp>
        <p:nvGrpSpPr>
          <p:cNvPr id="139" name="Grupa 64"/>
          <p:cNvGrpSpPr/>
          <p:nvPr/>
        </p:nvGrpSpPr>
        <p:grpSpPr>
          <a:xfrm>
            <a:off x="55080" y="2608560"/>
            <a:ext cx="7483680" cy="900360"/>
            <a:chOff x="55080" y="2608560"/>
            <a:chExt cx="7483680" cy="900360"/>
          </a:xfrm>
        </p:grpSpPr>
        <p:grpSp>
          <p:nvGrpSpPr>
            <p:cNvPr id="140" name="Grupa 57"/>
            <p:cNvGrpSpPr/>
            <p:nvPr/>
          </p:nvGrpSpPr>
          <p:grpSpPr>
            <a:xfrm>
              <a:off x="2420640" y="2973240"/>
              <a:ext cx="3277080" cy="192600"/>
              <a:chOff x="2420640" y="2973240"/>
              <a:chExt cx="3277080" cy="192600"/>
            </a:xfrm>
          </p:grpSpPr>
          <p:grpSp>
            <p:nvGrpSpPr>
              <p:cNvPr id="141" name="Grupa 52"/>
              <p:cNvGrpSpPr/>
              <p:nvPr/>
            </p:nvGrpSpPr>
            <p:grpSpPr>
              <a:xfrm>
                <a:off x="2420640" y="3002040"/>
                <a:ext cx="546480" cy="163800"/>
                <a:chOff x="2420640" y="3002040"/>
                <a:chExt cx="546480" cy="163800"/>
              </a:xfrm>
            </p:grpSpPr>
            <p:sp>
              <p:nvSpPr>
                <p:cNvPr id="142" name="Łącznik prostoliniowy 45"/>
                <p:cNvSpPr/>
                <p:nvPr/>
              </p:nvSpPr>
              <p:spPr>
                <a:xfrm>
                  <a:off x="2420640" y="3154320"/>
                  <a:ext cx="14148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43" name="Łącznik prostoliniowy 53"/>
                <p:cNvSpPr/>
                <p:nvPr/>
              </p:nvSpPr>
              <p:spPr>
                <a:xfrm>
                  <a:off x="2552760" y="300204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44" name="Łącznik prostoliniowy 54"/>
                <p:cNvSpPr/>
                <p:nvPr/>
              </p:nvSpPr>
              <p:spPr>
                <a:xfrm>
                  <a:off x="2693880" y="315432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45" name="Łącznik prostoliniowy 55"/>
                <p:cNvSpPr/>
                <p:nvPr/>
              </p:nvSpPr>
              <p:spPr>
                <a:xfrm>
                  <a:off x="2825640" y="300204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46" name="Łącznik prostoliniowy 56"/>
                <p:cNvSpPr/>
                <p:nvPr/>
              </p:nvSpPr>
              <p:spPr>
                <a:xfrm>
                  <a:off x="2562120" y="300204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47" name="Łącznik prostoliniowy 59"/>
                <p:cNvSpPr/>
                <p:nvPr/>
              </p:nvSpPr>
              <p:spPr>
                <a:xfrm>
                  <a:off x="2693880" y="301356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48" name="Łącznik prostoliniowy 60"/>
                <p:cNvSpPr/>
                <p:nvPr/>
              </p:nvSpPr>
              <p:spPr>
                <a:xfrm>
                  <a:off x="2825640" y="300204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49" name="Łącznik prostoliniowy 70"/>
                <p:cNvSpPr/>
                <p:nvPr/>
              </p:nvSpPr>
              <p:spPr>
                <a:xfrm>
                  <a:off x="2966760" y="300204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150" name="Grupa 71"/>
              <p:cNvGrpSpPr/>
              <p:nvPr/>
            </p:nvGrpSpPr>
            <p:grpSpPr>
              <a:xfrm>
                <a:off x="2966760" y="2996280"/>
                <a:ext cx="546480" cy="163800"/>
                <a:chOff x="2966760" y="2996280"/>
                <a:chExt cx="546480" cy="163800"/>
              </a:xfrm>
            </p:grpSpPr>
            <p:sp>
              <p:nvSpPr>
                <p:cNvPr id="151" name="Łącznik prostoliniowy 72"/>
                <p:cNvSpPr/>
                <p:nvPr/>
              </p:nvSpPr>
              <p:spPr>
                <a:xfrm>
                  <a:off x="2966760" y="3148560"/>
                  <a:ext cx="14148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52" name="Łącznik prostoliniowy 73"/>
                <p:cNvSpPr/>
                <p:nvPr/>
              </p:nvSpPr>
              <p:spPr>
                <a:xfrm>
                  <a:off x="3098880" y="299628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53" name="Łącznik prostoliniowy 74"/>
                <p:cNvSpPr/>
                <p:nvPr/>
              </p:nvSpPr>
              <p:spPr>
                <a:xfrm>
                  <a:off x="3240000" y="314856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54" name="Łącznik prostoliniowy 75"/>
                <p:cNvSpPr/>
                <p:nvPr/>
              </p:nvSpPr>
              <p:spPr>
                <a:xfrm>
                  <a:off x="3371760" y="299628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55" name="Łącznik prostoliniowy 76"/>
                <p:cNvSpPr/>
                <p:nvPr/>
              </p:nvSpPr>
              <p:spPr>
                <a:xfrm>
                  <a:off x="3108240" y="299628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56" name="Łącznik prostoliniowy 77"/>
                <p:cNvSpPr/>
                <p:nvPr/>
              </p:nvSpPr>
              <p:spPr>
                <a:xfrm>
                  <a:off x="3240000" y="300780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57" name="Łącznik prostoliniowy 78"/>
                <p:cNvSpPr/>
                <p:nvPr/>
              </p:nvSpPr>
              <p:spPr>
                <a:xfrm>
                  <a:off x="3371760" y="299628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58" name="Łącznik prostoliniowy 79"/>
                <p:cNvSpPr/>
                <p:nvPr/>
              </p:nvSpPr>
              <p:spPr>
                <a:xfrm>
                  <a:off x="3512880" y="299628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159" name="Grupa 80"/>
              <p:cNvGrpSpPr/>
              <p:nvPr/>
            </p:nvGrpSpPr>
            <p:grpSpPr>
              <a:xfrm>
                <a:off x="3512880" y="2990520"/>
                <a:ext cx="546480" cy="163800"/>
                <a:chOff x="3512880" y="2990520"/>
                <a:chExt cx="546480" cy="163800"/>
              </a:xfrm>
            </p:grpSpPr>
            <p:sp>
              <p:nvSpPr>
                <p:cNvPr id="160" name="Łącznik prostoliniowy 81"/>
                <p:cNvSpPr/>
                <p:nvPr/>
              </p:nvSpPr>
              <p:spPr>
                <a:xfrm>
                  <a:off x="3512880" y="3142800"/>
                  <a:ext cx="14148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61" name="Łącznik prostoliniowy 82"/>
                <p:cNvSpPr/>
                <p:nvPr/>
              </p:nvSpPr>
              <p:spPr>
                <a:xfrm>
                  <a:off x="3644640" y="2990520"/>
                  <a:ext cx="14148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62" name="Łącznik prostoliniowy 83"/>
                <p:cNvSpPr/>
                <p:nvPr/>
              </p:nvSpPr>
              <p:spPr>
                <a:xfrm>
                  <a:off x="3786120" y="314280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63" name="Łącznik prostoliniowy 84"/>
                <p:cNvSpPr/>
                <p:nvPr/>
              </p:nvSpPr>
              <p:spPr>
                <a:xfrm>
                  <a:off x="3917880" y="299052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64" name="Łącznik prostoliniowy 85"/>
                <p:cNvSpPr/>
                <p:nvPr/>
              </p:nvSpPr>
              <p:spPr>
                <a:xfrm>
                  <a:off x="3654360" y="299052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65" name="Łącznik prostoliniowy 86"/>
                <p:cNvSpPr/>
                <p:nvPr/>
              </p:nvSpPr>
              <p:spPr>
                <a:xfrm>
                  <a:off x="3786120" y="300204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66" name="Łącznik prostoliniowy 87"/>
                <p:cNvSpPr/>
                <p:nvPr/>
              </p:nvSpPr>
              <p:spPr>
                <a:xfrm>
                  <a:off x="3917880" y="299052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67" name="Łącznik prostoliniowy 88"/>
                <p:cNvSpPr/>
                <p:nvPr/>
              </p:nvSpPr>
              <p:spPr>
                <a:xfrm>
                  <a:off x="4059000" y="299052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168" name="Grupa 89"/>
              <p:cNvGrpSpPr/>
              <p:nvPr/>
            </p:nvGrpSpPr>
            <p:grpSpPr>
              <a:xfrm>
                <a:off x="4059000" y="2984760"/>
                <a:ext cx="546480" cy="163800"/>
                <a:chOff x="4059000" y="2984760"/>
                <a:chExt cx="546480" cy="163800"/>
              </a:xfrm>
            </p:grpSpPr>
            <p:sp>
              <p:nvSpPr>
                <p:cNvPr id="169" name="Łącznik prostoliniowy 90"/>
                <p:cNvSpPr/>
                <p:nvPr/>
              </p:nvSpPr>
              <p:spPr>
                <a:xfrm>
                  <a:off x="4059000" y="3137040"/>
                  <a:ext cx="14148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70" name="Łącznik prostoliniowy 91"/>
                <p:cNvSpPr/>
                <p:nvPr/>
              </p:nvSpPr>
              <p:spPr>
                <a:xfrm>
                  <a:off x="4190760" y="2984760"/>
                  <a:ext cx="14148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71" name="Łącznik prostoliniowy 92"/>
                <p:cNvSpPr/>
                <p:nvPr/>
              </p:nvSpPr>
              <p:spPr>
                <a:xfrm>
                  <a:off x="4332240" y="313704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72" name="Łącznik prostoliniowy 96"/>
                <p:cNvSpPr/>
                <p:nvPr/>
              </p:nvSpPr>
              <p:spPr>
                <a:xfrm>
                  <a:off x="4464000" y="298476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73" name="Łącznik prostoliniowy 97"/>
                <p:cNvSpPr/>
                <p:nvPr/>
              </p:nvSpPr>
              <p:spPr>
                <a:xfrm>
                  <a:off x="4200480" y="298476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74" name="Łącznik prostoliniowy 98"/>
                <p:cNvSpPr/>
                <p:nvPr/>
              </p:nvSpPr>
              <p:spPr>
                <a:xfrm>
                  <a:off x="4332240" y="299628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75" name="Łącznik prostoliniowy 99"/>
                <p:cNvSpPr/>
                <p:nvPr/>
              </p:nvSpPr>
              <p:spPr>
                <a:xfrm>
                  <a:off x="4464000" y="298476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76" name="Łącznik prostoliniowy 100"/>
                <p:cNvSpPr/>
                <p:nvPr/>
              </p:nvSpPr>
              <p:spPr>
                <a:xfrm>
                  <a:off x="4605120" y="298476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177" name="Grupa 101"/>
              <p:cNvGrpSpPr/>
              <p:nvPr/>
            </p:nvGrpSpPr>
            <p:grpSpPr>
              <a:xfrm>
                <a:off x="4605120" y="2979000"/>
                <a:ext cx="546480" cy="163800"/>
                <a:chOff x="4605120" y="2979000"/>
                <a:chExt cx="546480" cy="163800"/>
              </a:xfrm>
            </p:grpSpPr>
            <p:sp>
              <p:nvSpPr>
                <p:cNvPr id="178" name="Łącznik prostoliniowy 102"/>
                <p:cNvSpPr/>
                <p:nvPr/>
              </p:nvSpPr>
              <p:spPr>
                <a:xfrm>
                  <a:off x="4605120" y="313128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79" name="Łącznik prostoliniowy 103"/>
                <p:cNvSpPr/>
                <p:nvPr/>
              </p:nvSpPr>
              <p:spPr>
                <a:xfrm>
                  <a:off x="4736880" y="2979000"/>
                  <a:ext cx="14148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80" name="Łącznik prostoliniowy 104"/>
                <p:cNvSpPr/>
                <p:nvPr/>
              </p:nvSpPr>
              <p:spPr>
                <a:xfrm>
                  <a:off x="4878360" y="313128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81" name="Łącznik prostoliniowy 105"/>
                <p:cNvSpPr/>
                <p:nvPr/>
              </p:nvSpPr>
              <p:spPr>
                <a:xfrm>
                  <a:off x="5010120" y="297900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82" name="Łącznik prostoliniowy 106"/>
                <p:cNvSpPr/>
                <p:nvPr/>
              </p:nvSpPr>
              <p:spPr>
                <a:xfrm>
                  <a:off x="4746240" y="297900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83" name="Łącznik prostoliniowy 107"/>
                <p:cNvSpPr/>
                <p:nvPr/>
              </p:nvSpPr>
              <p:spPr>
                <a:xfrm>
                  <a:off x="4878360" y="299052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84" name="Łącznik prostoliniowy 108"/>
                <p:cNvSpPr/>
                <p:nvPr/>
              </p:nvSpPr>
              <p:spPr>
                <a:xfrm>
                  <a:off x="5010120" y="297900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85" name="Łącznik prostoliniowy 109"/>
                <p:cNvSpPr/>
                <p:nvPr/>
              </p:nvSpPr>
              <p:spPr>
                <a:xfrm>
                  <a:off x="5151240" y="297900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186" name="Grupa 110"/>
              <p:cNvGrpSpPr/>
              <p:nvPr/>
            </p:nvGrpSpPr>
            <p:grpSpPr>
              <a:xfrm>
                <a:off x="5151240" y="2973240"/>
                <a:ext cx="546480" cy="163800"/>
                <a:chOff x="5151240" y="2973240"/>
                <a:chExt cx="546480" cy="163800"/>
              </a:xfrm>
            </p:grpSpPr>
            <p:sp>
              <p:nvSpPr>
                <p:cNvPr id="187" name="Łącznik prostoliniowy 111"/>
                <p:cNvSpPr/>
                <p:nvPr/>
              </p:nvSpPr>
              <p:spPr>
                <a:xfrm>
                  <a:off x="5151240" y="312588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88" name="Łącznik prostoliniowy 112"/>
                <p:cNvSpPr/>
                <p:nvPr/>
              </p:nvSpPr>
              <p:spPr>
                <a:xfrm>
                  <a:off x="5283000" y="2973240"/>
                  <a:ext cx="14148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89" name="Łącznik prostoliniowy 113"/>
                <p:cNvSpPr/>
                <p:nvPr/>
              </p:nvSpPr>
              <p:spPr>
                <a:xfrm>
                  <a:off x="5424480" y="312588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90" name="Łącznik prostoliniowy 114"/>
                <p:cNvSpPr/>
                <p:nvPr/>
              </p:nvSpPr>
              <p:spPr>
                <a:xfrm>
                  <a:off x="5556240" y="297324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91" name="Łącznik prostoliniowy 115"/>
                <p:cNvSpPr/>
                <p:nvPr/>
              </p:nvSpPr>
              <p:spPr>
                <a:xfrm>
                  <a:off x="5292360" y="2973240"/>
                  <a:ext cx="360" cy="15264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92" name="Łącznik prostoliniowy 116"/>
                <p:cNvSpPr/>
                <p:nvPr/>
              </p:nvSpPr>
              <p:spPr>
                <a:xfrm>
                  <a:off x="5424480" y="298476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93" name="Łącznik prostoliniowy 117"/>
                <p:cNvSpPr/>
                <p:nvPr/>
              </p:nvSpPr>
              <p:spPr>
                <a:xfrm>
                  <a:off x="5556240" y="2973240"/>
                  <a:ext cx="360" cy="15264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94" name="Łącznik prostoliniowy 118"/>
                <p:cNvSpPr/>
                <p:nvPr/>
              </p:nvSpPr>
              <p:spPr>
                <a:xfrm>
                  <a:off x="5697360" y="2973240"/>
                  <a:ext cx="360" cy="15264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</p:grpSp>
        </p:grpSp>
        <p:sp>
          <p:nvSpPr>
            <p:cNvPr id="195" name="Prostokąt 119"/>
            <p:cNvSpPr/>
            <p:nvPr/>
          </p:nvSpPr>
          <p:spPr>
            <a:xfrm>
              <a:off x="55080" y="2895120"/>
              <a:ext cx="7483680" cy="608760"/>
            </a:xfrm>
            <a:prstGeom prst="rect">
              <a:avLst/>
            </a:prstGeom>
            <a:solidFill>
              <a:srgbClr val="4F81BD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>
                <a:lnSpc>
                  <a:spcPct val="100000"/>
                </a:lnSpc>
                <a:buNone/>
              </a:pPr>
              <a:r>
                <a:rPr lang="en-US" sz="1300" b="1" strike="noStrike" spc="-1">
                  <a:solidFill>
                    <a:srgbClr val="FFFFFF"/>
                  </a:solidFill>
                  <a:latin typeface="Arial"/>
                  <a:ea typeface="DejaVu Sans"/>
                </a:rPr>
                <a:t>Frequency </a:t>
              </a:r>
              <a:endParaRPr lang="en-GB" sz="1300" b="0" strike="noStrike" spc="-1">
                <a:latin typeface="Arial"/>
              </a:endParaRPr>
            </a:p>
            <a:p>
              <a:pPr>
                <a:lnSpc>
                  <a:spcPct val="100000"/>
                </a:lnSpc>
                <a:buNone/>
              </a:pPr>
              <a:r>
                <a:rPr lang="en-US" sz="1300" b="1" strike="noStrike" spc="-1">
                  <a:solidFill>
                    <a:srgbClr val="FFFFFF"/>
                  </a:solidFill>
                  <a:latin typeface="Arial"/>
                  <a:ea typeface="DejaVu Sans"/>
                </a:rPr>
                <a:t>transfer</a:t>
              </a:r>
              <a:endParaRPr lang="en-GB" sz="1300" b="0" strike="noStrike" spc="-1">
                <a:latin typeface="Arial"/>
              </a:endParaRPr>
            </a:p>
          </p:txBody>
        </p:sp>
        <p:grpSp>
          <p:nvGrpSpPr>
            <p:cNvPr id="196" name="Grupa 125"/>
            <p:cNvGrpSpPr/>
            <p:nvPr/>
          </p:nvGrpSpPr>
          <p:grpSpPr>
            <a:xfrm>
              <a:off x="2502720" y="3182760"/>
              <a:ext cx="3276720" cy="192600"/>
              <a:chOff x="2502720" y="3182760"/>
              <a:chExt cx="3276720" cy="192600"/>
            </a:xfrm>
          </p:grpSpPr>
          <p:grpSp>
            <p:nvGrpSpPr>
              <p:cNvPr id="197" name="Grupa 126"/>
              <p:cNvGrpSpPr/>
              <p:nvPr/>
            </p:nvGrpSpPr>
            <p:grpSpPr>
              <a:xfrm>
                <a:off x="2502720" y="3211200"/>
                <a:ext cx="546480" cy="164160"/>
                <a:chOff x="2502720" y="3211200"/>
                <a:chExt cx="546480" cy="164160"/>
              </a:xfrm>
            </p:grpSpPr>
            <p:sp>
              <p:nvSpPr>
                <p:cNvPr id="198" name="Łącznik prostoliniowy 172"/>
                <p:cNvSpPr/>
                <p:nvPr/>
              </p:nvSpPr>
              <p:spPr>
                <a:xfrm>
                  <a:off x="2502720" y="336384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99" name="Łącznik prostoliniowy 173"/>
                <p:cNvSpPr/>
                <p:nvPr/>
              </p:nvSpPr>
              <p:spPr>
                <a:xfrm>
                  <a:off x="2634480" y="321120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00" name="Łącznik prostoliniowy 174"/>
                <p:cNvSpPr/>
                <p:nvPr/>
              </p:nvSpPr>
              <p:spPr>
                <a:xfrm>
                  <a:off x="2775600" y="336384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01" name="Łącznik prostoliniowy 175"/>
                <p:cNvSpPr/>
                <p:nvPr/>
              </p:nvSpPr>
              <p:spPr>
                <a:xfrm>
                  <a:off x="2907360" y="3211200"/>
                  <a:ext cx="14148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02" name="Łącznik prostoliniowy 176"/>
                <p:cNvSpPr/>
                <p:nvPr/>
              </p:nvSpPr>
              <p:spPr>
                <a:xfrm>
                  <a:off x="2643840" y="3211200"/>
                  <a:ext cx="360" cy="15264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03" name="Łącznik prostoliniowy 177"/>
                <p:cNvSpPr/>
                <p:nvPr/>
              </p:nvSpPr>
              <p:spPr>
                <a:xfrm>
                  <a:off x="2775600" y="3222720"/>
                  <a:ext cx="360" cy="15264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04" name="Łącznik prostoliniowy 178"/>
                <p:cNvSpPr/>
                <p:nvPr/>
              </p:nvSpPr>
              <p:spPr>
                <a:xfrm>
                  <a:off x="2907360" y="3211200"/>
                  <a:ext cx="360" cy="15264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05" name="Łącznik prostoliniowy 179"/>
                <p:cNvSpPr/>
                <p:nvPr/>
              </p:nvSpPr>
              <p:spPr>
                <a:xfrm>
                  <a:off x="3048840" y="3211200"/>
                  <a:ext cx="360" cy="15264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206" name="Grupa 127"/>
              <p:cNvGrpSpPr/>
              <p:nvPr/>
            </p:nvGrpSpPr>
            <p:grpSpPr>
              <a:xfrm>
                <a:off x="3048840" y="3205800"/>
                <a:ext cx="546120" cy="163800"/>
                <a:chOff x="3048840" y="3205800"/>
                <a:chExt cx="546120" cy="163800"/>
              </a:xfrm>
            </p:grpSpPr>
            <p:sp>
              <p:nvSpPr>
                <p:cNvPr id="207" name="Łącznik prostoliniowy 164"/>
                <p:cNvSpPr/>
                <p:nvPr/>
              </p:nvSpPr>
              <p:spPr>
                <a:xfrm>
                  <a:off x="3048840" y="335808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08" name="Łącznik prostoliniowy 165"/>
                <p:cNvSpPr/>
                <p:nvPr/>
              </p:nvSpPr>
              <p:spPr>
                <a:xfrm>
                  <a:off x="3180600" y="320580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09" name="Łącznik prostoliniowy 166"/>
                <p:cNvSpPr/>
                <p:nvPr/>
              </p:nvSpPr>
              <p:spPr>
                <a:xfrm>
                  <a:off x="3321720" y="335808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10" name="Łącznik prostoliniowy 167"/>
                <p:cNvSpPr/>
                <p:nvPr/>
              </p:nvSpPr>
              <p:spPr>
                <a:xfrm>
                  <a:off x="3453480" y="320580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11" name="Łącznik prostoliniowy 168"/>
                <p:cNvSpPr/>
                <p:nvPr/>
              </p:nvSpPr>
              <p:spPr>
                <a:xfrm>
                  <a:off x="3189960" y="320580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12" name="Łącznik prostoliniowy 169"/>
                <p:cNvSpPr/>
                <p:nvPr/>
              </p:nvSpPr>
              <p:spPr>
                <a:xfrm>
                  <a:off x="3321720" y="3216960"/>
                  <a:ext cx="360" cy="15264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13" name="Łącznik prostoliniowy 170"/>
                <p:cNvSpPr/>
                <p:nvPr/>
              </p:nvSpPr>
              <p:spPr>
                <a:xfrm>
                  <a:off x="3453480" y="320580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14" name="Łącznik prostoliniowy 171"/>
                <p:cNvSpPr/>
                <p:nvPr/>
              </p:nvSpPr>
              <p:spPr>
                <a:xfrm>
                  <a:off x="3594600" y="320580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215" name="Grupa 128"/>
              <p:cNvGrpSpPr/>
              <p:nvPr/>
            </p:nvGrpSpPr>
            <p:grpSpPr>
              <a:xfrm>
                <a:off x="3594600" y="3200040"/>
                <a:ext cx="546480" cy="163800"/>
                <a:chOff x="3594600" y="3200040"/>
                <a:chExt cx="546480" cy="163800"/>
              </a:xfrm>
            </p:grpSpPr>
            <p:sp>
              <p:nvSpPr>
                <p:cNvPr id="216" name="Łącznik prostoliniowy 156"/>
                <p:cNvSpPr/>
                <p:nvPr/>
              </p:nvSpPr>
              <p:spPr>
                <a:xfrm>
                  <a:off x="3594600" y="3352320"/>
                  <a:ext cx="14148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17" name="Łącznik prostoliniowy 157"/>
                <p:cNvSpPr/>
                <p:nvPr/>
              </p:nvSpPr>
              <p:spPr>
                <a:xfrm>
                  <a:off x="3726720" y="320004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18" name="Łącznik prostoliniowy 158"/>
                <p:cNvSpPr/>
                <p:nvPr/>
              </p:nvSpPr>
              <p:spPr>
                <a:xfrm>
                  <a:off x="3867840" y="335232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19" name="Łącznik prostoliniowy 159"/>
                <p:cNvSpPr/>
                <p:nvPr/>
              </p:nvSpPr>
              <p:spPr>
                <a:xfrm>
                  <a:off x="3999600" y="320004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20" name="Łącznik prostoliniowy 160"/>
                <p:cNvSpPr/>
                <p:nvPr/>
              </p:nvSpPr>
              <p:spPr>
                <a:xfrm>
                  <a:off x="3736080" y="320004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21" name="Łącznik prostoliniowy 161"/>
                <p:cNvSpPr/>
                <p:nvPr/>
              </p:nvSpPr>
              <p:spPr>
                <a:xfrm>
                  <a:off x="3867840" y="3211200"/>
                  <a:ext cx="360" cy="15264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22" name="Łącznik prostoliniowy 162"/>
                <p:cNvSpPr/>
                <p:nvPr/>
              </p:nvSpPr>
              <p:spPr>
                <a:xfrm>
                  <a:off x="3999600" y="320004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23" name="Łącznik prostoliniowy 163"/>
                <p:cNvSpPr/>
                <p:nvPr/>
              </p:nvSpPr>
              <p:spPr>
                <a:xfrm>
                  <a:off x="4140720" y="320004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224" name="Grupa 129"/>
              <p:cNvGrpSpPr/>
              <p:nvPr/>
            </p:nvGrpSpPr>
            <p:grpSpPr>
              <a:xfrm>
                <a:off x="4140720" y="3194280"/>
                <a:ext cx="546480" cy="163800"/>
                <a:chOff x="4140720" y="3194280"/>
                <a:chExt cx="546480" cy="163800"/>
              </a:xfrm>
            </p:grpSpPr>
            <p:sp>
              <p:nvSpPr>
                <p:cNvPr id="225" name="Łącznik prostoliniowy 148"/>
                <p:cNvSpPr/>
                <p:nvPr/>
              </p:nvSpPr>
              <p:spPr>
                <a:xfrm>
                  <a:off x="4140720" y="3346560"/>
                  <a:ext cx="14148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26" name="Łącznik prostoliniowy 149"/>
                <p:cNvSpPr/>
                <p:nvPr/>
              </p:nvSpPr>
              <p:spPr>
                <a:xfrm>
                  <a:off x="4272840" y="319428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27" name="Łącznik prostoliniowy 150"/>
                <p:cNvSpPr/>
                <p:nvPr/>
              </p:nvSpPr>
              <p:spPr>
                <a:xfrm>
                  <a:off x="4413960" y="334656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28" name="Łącznik prostoliniowy 151"/>
                <p:cNvSpPr/>
                <p:nvPr/>
              </p:nvSpPr>
              <p:spPr>
                <a:xfrm>
                  <a:off x="4545720" y="319428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29" name="Łącznik prostoliniowy 152"/>
                <p:cNvSpPr/>
                <p:nvPr/>
              </p:nvSpPr>
              <p:spPr>
                <a:xfrm>
                  <a:off x="4282200" y="319428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30" name="Łącznik prostoliniowy 153"/>
                <p:cNvSpPr/>
                <p:nvPr/>
              </p:nvSpPr>
              <p:spPr>
                <a:xfrm>
                  <a:off x="4413960" y="320580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31" name="Łącznik prostoliniowy 154"/>
                <p:cNvSpPr/>
                <p:nvPr/>
              </p:nvSpPr>
              <p:spPr>
                <a:xfrm>
                  <a:off x="4545720" y="319428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32" name="Łącznik prostoliniowy 155"/>
                <p:cNvSpPr/>
                <p:nvPr/>
              </p:nvSpPr>
              <p:spPr>
                <a:xfrm>
                  <a:off x="4686840" y="319428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233" name="Grupa 130"/>
              <p:cNvGrpSpPr/>
              <p:nvPr/>
            </p:nvGrpSpPr>
            <p:grpSpPr>
              <a:xfrm>
                <a:off x="4686840" y="3188520"/>
                <a:ext cx="546480" cy="163800"/>
                <a:chOff x="4686840" y="3188520"/>
                <a:chExt cx="546480" cy="163800"/>
              </a:xfrm>
            </p:grpSpPr>
            <p:sp>
              <p:nvSpPr>
                <p:cNvPr id="234" name="Łącznik prostoliniowy 140"/>
                <p:cNvSpPr/>
                <p:nvPr/>
              </p:nvSpPr>
              <p:spPr>
                <a:xfrm>
                  <a:off x="4686840" y="3340800"/>
                  <a:ext cx="14148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35" name="Łącznik prostoliniowy 141"/>
                <p:cNvSpPr/>
                <p:nvPr/>
              </p:nvSpPr>
              <p:spPr>
                <a:xfrm>
                  <a:off x="4818960" y="318852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36" name="Łącznik prostoliniowy 142"/>
                <p:cNvSpPr/>
                <p:nvPr/>
              </p:nvSpPr>
              <p:spPr>
                <a:xfrm>
                  <a:off x="4960080" y="334080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37" name="Łącznik prostoliniowy 143"/>
                <p:cNvSpPr/>
                <p:nvPr/>
              </p:nvSpPr>
              <p:spPr>
                <a:xfrm>
                  <a:off x="5091840" y="318852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38" name="Łącznik prostoliniowy 144"/>
                <p:cNvSpPr/>
                <p:nvPr/>
              </p:nvSpPr>
              <p:spPr>
                <a:xfrm>
                  <a:off x="4828320" y="318852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39" name="Łącznik prostoliniowy 145"/>
                <p:cNvSpPr/>
                <p:nvPr/>
              </p:nvSpPr>
              <p:spPr>
                <a:xfrm>
                  <a:off x="4960080" y="320004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40" name="Łącznik prostoliniowy 146"/>
                <p:cNvSpPr/>
                <p:nvPr/>
              </p:nvSpPr>
              <p:spPr>
                <a:xfrm>
                  <a:off x="5091840" y="318852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41" name="Łącznik prostoliniowy 147"/>
                <p:cNvSpPr/>
                <p:nvPr/>
              </p:nvSpPr>
              <p:spPr>
                <a:xfrm>
                  <a:off x="5232960" y="318852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242" name="Grupa 131"/>
              <p:cNvGrpSpPr/>
              <p:nvPr/>
            </p:nvGrpSpPr>
            <p:grpSpPr>
              <a:xfrm>
                <a:off x="5232960" y="3182760"/>
                <a:ext cx="546480" cy="163800"/>
                <a:chOff x="5232960" y="3182760"/>
                <a:chExt cx="546480" cy="163800"/>
              </a:xfrm>
            </p:grpSpPr>
            <p:sp>
              <p:nvSpPr>
                <p:cNvPr id="243" name="Łącznik prostoliniowy 132"/>
                <p:cNvSpPr/>
                <p:nvPr/>
              </p:nvSpPr>
              <p:spPr>
                <a:xfrm>
                  <a:off x="5232960" y="3335040"/>
                  <a:ext cx="14148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44" name="Łącznik prostoliniowy 133"/>
                <p:cNvSpPr/>
                <p:nvPr/>
              </p:nvSpPr>
              <p:spPr>
                <a:xfrm>
                  <a:off x="5364720" y="3182760"/>
                  <a:ext cx="14148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45" name="Łącznik prostoliniowy 134"/>
                <p:cNvSpPr/>
                <p:nvPr/>
              </p:nvSpPr>
              <p:spPr>
                <a:xfrm>
                  <a:off x="5506200" y="333504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46" name="Łącznik prostoliniowy 135"/>
                <p:cNvSpPr/>
                <p:nvPr/>
              </p:nvSpPr>
              <p:spPr>
                <a:xfrm>
                  <a:off x="5637960" y="318276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47" name="Łącznik prostoliniowy 136"/>
                <p:cNvSpPr/>
                <p:nvPr/>
              </p:nvSpPr>
              <p:spPr>
                <a:xfrm>
                  <a:off x="5374440" y="318276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48" name="Łącznik prostoliniowy 137"/>
                <p:cNvSpPr/>
                <p:nvPr/>
              </p:nvSpPr>
              <p:spPr>
                <a:xfrm>
                  <a:off x="5506200" y="319428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49" name="Łącznik prostoliniowy 138"/>
                <p:cNvSpPr/>
                <p:nvPr/>
              </p:nvSpPr>
              <p:spPr>
                <a:xfrm>
                  <a:off x="5637960" y="318276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50" name="Łącznik prostoliniowy 139"/>
                <p:cNvSpPr/>
                <p:nvPr/>
              </p:nvSpPr>
              <p:spPr>
                <a:xfrm>
                  <a:off x="5779080" y="318276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</p:grpSp>
        </p:grpSp>
        <p:sp>
          <p:nvSpPr>
            <p:cNvPr id="251" name="Strzałka w prawo 36"/>
            <p:cNvSpPr/>
            <p:nvPr/>
          </p:nvSpPr>
          <p:spPr>
            <a:xfrm>
              <a:off x="5716440" y="2931120"/>
              <a:ext cx="227880" cy="164160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>
              <a:endParaRPr lang="en-GB"/>
            </a:p>
          </p:txBody>
        </p:sp>
        <p:sp>
          <p:nvSpPr>
            <p:cNvPr id="252" name="Strzałka w prawo 182"/>
            <p:cNvSpPr/>
            <p:nvPr/>
          </p:nvSpPr>
          <p:spPr>
            <a:xfrm rot="10800000">
              <a:off x="2272320" y="3246840"/>
              <a:ext cx="227880" cy="164160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>
              <a:endParaRPr lang="en-GB"/>
            </a:p>
          </p:txBody>
        </p:sp>
        <p:sp>
          <p:nvSpPr>
            <p:cNvPr id="253" name="pole tekstowe 186"/>
            <p:cNvSpPr/>
            <p:nvPr/>
          </p:nvSpPr>
          <p:spPr>
            <a:xfrm>
              <a:off x="5918760" y="2917080"/>
              <a:ext cx="1610280" cy="591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 algn="r">
                <a:lnSpc>
                  <a:spcPct val="100000"/>
                </a:lnSpc>
                <a:buNone/>
              </a:pPr>
              <a:r>
                <a:rPr lang="en-US" sz="1100" b="0" strike="noStrike" spc="-1">
                  <a:solidFill>
                    <a:srgbClr val="376092"/>
                  </a:solidFill>
                  <a:latin typeface="Arial"/>
                  <a:ea typeface="DejaVu Sans"/>
                </a:rPr>
                <a:t>Enhance </a:t>
              </a:r>
              <a:endParaRPr lang="en-GB" sz="1100" b="0" strike="noStrike" spc="-1">
                <a:latin typeface="Arial"/>
              </a:endParaRPr>
            </a:p>
            <a:p>
              <a:pPr algn="r">
                <a:lnSpc>
                  <a:spcPct val="100000"/>
                </a:lnSpc>
                <a:buNone/>
              </a:pPr>
              <a:r>
                <a:rPr lang="en-US" sz="1100" b="0" strike="noStrike" spc="-1">
                  <a:solidFill>
                    <a:srgbClr val="376092"/>
                  </a:solidFill>
                  <a:latin typeface="Arial"/>
                  <a:ea typeface="DejaVu Sans"/>
                </a:rPr>
                <a:t>delay measurement </a:t>
              </a:r>
              <a:endParaRPr lang="en-GB" sz="1100" b="0" strike="noStrike" spc="-1">
                <a:latin typeface="Arial"/>
              </a:endParaRPr>
            </a:p>
            <a:p>
              <a:pPr algn="r">
                <a:lnSpc>
                  <a:spcPct val="100000"/>
                </a:lnSpc>
                <a:buNone/>
              </a:pPr>
              <a:r>
                <a:rPr lang="en-US" sz="1100" b="0" strike="noStrike" spc="-1">
                  <a:solidFill>
                    <a:srgbClr val="376092"/>
                  </a:solidFill>
                  <a:latin typeface="Arial"/>
                  <a:ea typeface="DejaVu Sans"/>
                </a:rPr>
                <a:t>thanks to common freq</a:t>
              </a:r>
              <a:endParaRPr lang="en-GB" sz="1100" b="0" strike="noStrike" spc="-1">
                <a:latin typeface="Arial"/>
              </a:endParaRPr>
            </a:p>
          </p:txBody>
        </p:sp>
        <p:sp>
          <p:nvSpPr>
            <p:cNvPr id="254" name="Strzałka w dół 63"/>
            <p:cNvSpPr/>
            <p:nvPr/>
          </p:nvSpPr>
          <p:spPr>
            <a:xfrm rot="10800000">
              <a:off x="6953400" y="2608560"/>
              <a:ext cx="304200" cy="28656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>
              <a:endParaRPr lang="en-GB"/>
            </a:p>
          </p:txBody>
        </p:sp>
      </p:grpSp>
      <p:grpSp>
        <p:nvGrpSpPr>
          <p:cNvPr id="255" name="Grupa 66"/>
          <p:cNvGrpSpPr/>
          <p:nvPr/>
        </p:nvGrpSpPr>
        <p:grpSpPr>
          <a:xfrm>
            <a:off x="53640" y="2604960"/>
            <a:ext cx="8655480" cy="2125440"/>
            <a:chOff x="53640" y="2604960"/>
            <a:chExt cx="8655480" cy="2125440"/>
          </a:xfrm>
        </p:grpSpPr>
        <p:sp>
          <p:nvSpPr>
            <p:cNvPr id="256" name="Prostokąt 183"/>
            <p:cNvSpPr/>
            <p:nvPr/>
          </p:nvSpPr>
          <p:spPr>
            <a:xfrm>
              <a:off x="53640" y="4172040"/>
              <a:ext cx="8632440" cy="532800"/>
            </a:xfrm>
            <a:prstGeom prst="rect">
              <a:avLst/>
            </a:prstGeom>
            <a:solidFill>
              <a:srgbClr val="95B3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>
                <a:lnSpc>
                  <a:spcPct val="100000"/>
                </a:lnSpc>
                <a:buNone/>
              </a:pPr>
              <a:r>
                <a:rPr lang="en-US" sz="1300" b="1" strike="noStrike" spc="-1">
                  <a:solidFill>
                    <a:srgbClr val="FFFFFF"/>
                  </a:solidFill>
                  <a:latin typeface="Arial"/>
                  <a:ea typeface="DejaVu Sans"/>
                </a:rPr>
                <a:t>Asymmetry</a:t>
              </a:r>
              <a:endParaRPr lang="en-GB" sz="1300" b="0" strike="noStrike" spc="-1">
                <a:latin typeface="Arial"/>
              </a:endParaRPr>
            </a:p>
            <a:p>
              <a:pPr>
                <a:lnSpc>
                  <a:spcPct val="100000"/>
                </a:lnSpc>
                <a:buNone/>
              </a:pPr>
              <a:r>
                <a:rPr lang="en-US" sz="1300" b="1" strike="noStrike" spc="-1">
                  <a:solidFill>
                    <a:srgbClr val="FFFFFF"/>
                  </a:solidFill>
                  <a:latin typeface="Arial"/>
                  <a:ea typeface="DejaVu Sans"/>
                </a:rPr>
                <a:t>corrections</a:t>
              </a:r>
              <a:endParaRPr lang="en-GB" sz="1300" b="0" strike="noStrike" spc="-1">
                <a:latin typeface="Arial"/>
              </a:endParaRPr>
            </a:p>
          </p:txBody>
        </p:sp>
        <p:sp>
          <p:nvSpPr>
            <p:cNvPr id="257" name="pole tekstowe 187"/>
            <p:cNvSpPr/>
            <p:nvPr/>
          </p:nvSpPr>
          <p:spPr>
            <a:xfrm>
              <a:off x="2136960" y="4138560"/>
              <a:ext cx="1836360" cy="591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 marL="171360" indent="-171360">
                <a:lnSpc>
                  <a:spcPct val="100000"/>
                </a:lnSpc>
                <a:buClr>
                  <a:srgbClr val="376092"/>
                </a:buClr>
                <a:buFont typeface="Wingdings" charset="2"/>
                <a:buChar char=""/>
              </a:pPr>
              <a:r>
                <a:rPr lang="en-US" sz="1100" b="0" strike="noStrike" spc="-1">
                  <a:solidFill>
                    <a:srgbClr val="376092"/>
                  </a:solidFill>
                  <a:latin typeface="Arial"/>
                  <a:ea typeface="DejaVu Sans"/>
                </a:rPr>
                <a:t>Single bidirectional fiber</a:t>
              </a:r>
              <a:endParaRPr lang="en-GB" sz="1100" b="0" strike="noStrike" spc="-1">
                <a:latin typeface="Arial"/>
              </a:endParaRPr>
            </a:p>
            <a:p>
              <a:pPr marL="171360" indent="-171360">
                <a:lnSpc>
                  <a:spcPct val="100000"/>
                </a:lnSpc>
                <a:buClr>
                  <a:srgbClr val="376092"/>
                </a:buClr>
                <a:buFont typeface="Wingdings" charset="2"/>
                <a:buChar char=""/>
              </a:pPr>
              <a:r>
                <a:rPr lang="en-US" sz="1100" b="0" strike="noStrike" spc="-1">
                  <a:solidFill>
                    <a:srgbClr val="376092"/>
                  </a:solidFill>
                  <a:latin typeface="Arial"/>
                  <a:ea typeface="DejaVu Sans"/>
                </a:rPr>
                <a:t>Link delay model</a:t>
              </a:r>
              <a:endParaRPr lang="en-GB" sz="1100" b="0" strike="noStrike" spc="-1">
                <a:latin typeface="Arial"/>
              </a:endParaRPr>
            </a:p>
            <a:p>
              <a:pPr marL="171360" indent="-171360">
                <a:lnSpc>
                  <a:spcPct val="100000"/>
                </a:lnSpc>
                <a:buClr>
                  <a:srgbClr val="376092"/>
                </a:buClr>
                <a:buFont typeface="Wingdings" charset="2"/>
                <a:buChar char=""/>
              </a:pPr>
              <a:r>
                <a:rPr lang="en-US" sz="1100" b="0" strike="noStrike" spc="-1">
                  <a:solidFill>
                    <a:srgbClr val="376092"/>
                  </a:solidFill>
                  <a:latin typeface="Arial"/>
                  <a:ea typeface="DejaVu Sans"/>
                </a:rPr>
                <a:t>Calibration</a:t>
              </a:r>
              <a:endParaRPr lang="en-GB" sz="1100" b="0" strike="noStrike" spc="-1">
                <a:latin typeface="Arial"/>
              </a:endParaRPr>
            </a:p>
          </p:txBody>
        </p:sp>
        <p:sp>
          <p:nvSpPr>
            <p:cNvPr id="258" name="Strzałka w dół 189"/>
            <p:cNvSpPr/>
            <p:nvPr/>
          </p:nvSpPr>
          <p:spPr>
            <a:xfrm rot="10800000">
              <a:off x="8265600" y="2604960"/>
              <a:ext cx="304200" cy="156708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95B3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>
              <a:endParaRPr lang="en-GB"/>
            </a:p>
          </p:txBody>
        </p:sp>
        <p:sp>
          <p:nvSpPr>
            <p:cNvPr id="259" name="pole tekstowe 181"/>
            <p:cNvSpPr/>
            <p:nvPr/>
          </p:nvSpPr>
          <p:spPr>
            <a:xfrm>
              <a:off x="3595320" y="4133520"/>
              <a:ext cx="5113800" cy="591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 algn="r">
                <a:lnSpc>
                  <a:spcPct val="100000"/>
                </a:lnSpc>
                <a:buNone/>
              </a:pPr>
              <a:r>
                <a:rPr lang="en-US" sz="1100" b="0" strike="noStrike" spc="-1">
                  <a:solidFill>
                    <a:srgbClr val="376092"/>
                  </a:solidFill>
                  <a:latin typeface="Arial"/>
                  <a:ea typeface="DejaVu Sans"/>
                </a:rPr>
                <a:t>Enhance </a:t>
              </a:r>
              <a:endParaRPr lang="en-GB" sz="1100" b="0" strike="noStrike" spc="-1">
                <a:latin typeface="Arial"/>
              </a:endParaRPr>
            </a:p>
            <a:p>
              <a:pPr algn="r">
                <a:lnSpc>
                  <a:spcPct val="100000"/>
                </a:lnSpc>
                <a:buNone/>
              </a:pPr>
              <a:r>
                <a:rPr lang="en-US" sz="1100" b="0" strike="noStrike" spc="-1">
                  <a:solidFill>
                    <a:srgbClr val="376092"/>
                  </a:solidFill>
                  <a:latin typeface="Arial"/>
                  <a:ea typeface="DejaVu Sans"/>
                </a:rPr>
                <a:t>time corrections accuracy </a:t>
              </a:r>
              <a:endParaRPr lang="en-GB" sz="1100" b="0" strike="noStrike" spc="-1">
                <a:latin typeface="Arial"/>
              </a:endParaRPr>
            </a:p>
            <a:p>
              <a:pPr algn="r">
                <a:lnSpc>
                  <a:spcPct val="100000"/>
                </a:lnSpc>
                <a:buNone/>
              </a:pPr>
              <a:r>
                <a:rPr lang="en-US" sz="1100" b="0" strike="noStrike" spc="-1">
                  <a:solidFill>
                    <a:srgbClr val="376092"/>
                  </a:solidFill>
                  <a:latin typeface="Arial"/>
                  <a:ea typeface="DejaVu Sans"/>
                </a:rPr>
                <a:t>by automatic medium asymmetry calculation and calibration of hardware delays</a:t>
              </a:r>
              <a:endParaRPr lang="en-GB" sz="1100" b="0" strike="noStrike" spc="-1">
                <a:latin typeface="Arial"/>
              </a:endParaRPr>
            </a:p>
          </p:txBody>
        </p:sp>
      </p:grpSp>
      <p:grpSp>
        <p:nvGrpSpPr>
          <p:cNvPr id="260" name="Grupa 68"/>
          <p:cNvGrpSpPr/>
          <p:nvPr/>
        </p:nvGrpSpPr>
        <p:grpSpPr>
          <a:xfrm>
            <a:off x="1451880" y="1229040"/>
            <a:ext cx="5243040" cy="241920"/>
            <a:chOff x="1451880" y="1229040"/>
            <a:chExt cx="5243040" cy="241920"/>
          </a:xfrm>
        </p:grpSpPr>
        <p:sp>
          <p:nvSpPr>
            <p:cNvPr id="261" name="pole tekstowe 190"/>
            <p:cNvSpPr/>
            <p:nvPr/>
          </p:nvSpPr>
          <p:spPr>
            <a:xfrm>
              <a:off x="1451880" y="1229040"/>
              <a:ext cx="2008440" cy="241920"/>
            </a:xfrm>
            <a:prstGeom prst="rect">
              <a:avLst/>
            </a:prstGeom>
            <a:solidFill>
              <a:schemeClr val="accent3">
                <a:lumMod val="60000"/>
                <a:lumOff val="40000"/>
                <a:alpha val="37000"/>
              </a:schemeClr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>
                <a:lnSpc>
                  <a:spcPct val="100000"/>
                </a:lnSpc>
                <a:buNone/>
              </a:pPr>
              <a:r>
                <a:rPr lang="en-US" sz="1000" b="0" strike="noStrike" spc="-1">
                  <a:solidFill>
                    <a:srgbClr val="000000"/>
                  </a:solidFill>
                  <a:latin typeface="Consolas"/>
                  <a:ea typeface="DejaVu Sans"/>
                </a:rPr>
                <a:t>11h50m00s000000000.000ns</a:t>
              </a:r>
              <a:endParaRPr lang="en-GB" sz="1000" b="0" strike="noStrike" spc="-1">
                <a:latin typeface="Arial"/>
              </a:endParaRPr>
            </a:p>
          </p:txBody>
        </p:sp>
        <p:sp>
          <p:nvSpPr>
            <p:cNvPr id="262" name="pole tekstowe 191"/>
            <p:cNvSpPr/>
            <p:nvPr/>
          </p:nvSpPr>
          <p:spPr>
            <a:xfrm>
              <a:off x="4686480" y="1229040"/>
              <a:ext cx="2008440" cy="241920"/>
            </a:xfrm>
            <a:prstGeom prst="rect">
              <a:avLst/>
            </a:prstGeom>
            <a:solidFill>
              <a:schemeClr val="accent3">
                <a:lumMod val="60000"/>
                <a:lumOff val="40000"/>
                <a:alpha val="37000"/>
              </a:schemeClr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>
                <a:lnSpc>
                  <a:spcPct val="100000"/>
                </a:lnSpc>
                <a:buNone/>
              </a:pPr>
              <a:r>
                <a:rPr lang="en-US" sz="1000" b="0" strike="noStrike" spc="-1">
                  <a:solidFill>
                    <a:srgbClr val="000000"/>
                  </a:solidFill>
                  <a:latin typeface="Consolas"/>
                  <a:ea typeface="DejaVu Sans"/>
                </a:rPr>
                <a:t>11h50m00s000000000.0</a:t>
              </a:r>
              <a:r>
                <a:rPr lang="en-US" sz="1000" b="1" strike="noStrike" spc="-1">
                  <a:solidFill>
                    <a:srgbClr val="FF0000"/>
                  </a:solidFill>
                  <a:latin typeface="Consolas"/>
                  <a:ea typeface="DejaVu Sans"/>
                </a:rPr>
                <a:t>1</a:t>
              </a:r>
              <a:r>
                <a:rPr lang="en-US" sz="1000" b="0" strike="noStrike" spc="-1">
                  <a:solidFill>
                    <a:srgbClr val="000000"/>
                  </a:solidFill>
                  <a:latin typeface="Consolas"/>
                  <a:ea typeface="DejaVu Sans"/>
                </a:rPr>
                <a:t>0ns</a:t>
              </a:r>
              <a:endParaRPr lang="en-GB" sz="1000" b="0" strike="noStrike" spc="-1">
                <a:latin typeface="Arial"/>
              </a:endParaRPr>
            </a:p>
          </p:txBody>
        </p:sp>
      </p:grpSp>
      <p:grpSp>
        <p:nvGrpSpPr>
          <p:cNvPr id="263" name="Group 22"/>
          <p:cNvGrpSpPr/>
          <p:nvPr/>
        </p:nvGrpSpPr>
        <p:grpSpPr>
          <a:xfrm>
            <a:off x="59400" y="2608560"/>
            <a:ext cx="7979040" cy="1515600"/>
            <a:chOff x="59400" y="2608560"/>
            <a:chExt cx="7979040" cy="1515600"/>
          </a:xfrm>
        </p:grpSpPr>
        <p:grpSp>
          <p:nvGrpSpPr>
            <p:cNvPr id="264" name="Grupa 65"/>
            <p:cNvGrpSpPr/>
            <p:nvPr/>
          </p:nvGrpSpPr>
          <p:grpSpPr>
            <a:xfrm>
              <a:off x="59400" y="2608560"/>
              <a:ext cx="7979040" cy="1515600"/>
              <a:chOff x="59400" y="2608560"/>
              <a:chExt cx="7979040" cy="1515600"/>
            </a:xfrm>
          </p:grpSpPr>
          <p:sp>
            <p:nvSpPr>
              <p:cNvPr id="265" name="Prostokąt 124"/>
              <p:cNvSpPr/>
              <p:nvPr/>
            </p:nvSpPr>
            <p:spPr>
              <a:xfrm>
                <a:off x="59400" y="3562200"/>
                <a:ext cx="7979040" cy="532800"/>
              </a:xfrm>
              <a:prstGeom prst="rect">
                <a:avLst/>
              </a:prstGeom>
              <a:solidFill>
                <a:srgbClr val="4F81BD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tIns="45000" rIns="90000" bIns="45000" anchor="ctr">
                <a:noAutofit/>
              </a:bodyPr>
              <a:lstStyle/>
              <a:p>
                <a:pPr>
                  <a:lnSpc>
                    <a:spcPct val="100000"/>
                  </a:lnSpc>
                  <a:buNone/>
                </a:pPr>
                <a:r>
                  <a:rPr lang="en-US" sz="1300" b="1" strike="noStrike" spc="-1">
                    <a:solidFill>
                      <a:srgbClr val="FFFFFF"/>
                    </a:solidFill>
                    <a:latin typeface="Arial"/>
                    <a:ea typeface="DejaVu Sans"/>
                  </a:rPr>
                  <a:t>Phase </a:t>
                </a:r>
                <a:endParaRPr lang="en-GB" sz="1300" b="0" strike="noStrike" spc="-1">
                  <a:latin typeface="Arial"/>
                </a:endParaRPr>
              </a:p>
              <a:p>
                <a:pPr>
                  <a:lnSpc>
                    <a:spcPct val="100000"/>
                  </a:lnSpc>
                  <a:buNone/>
                </a:pPr>
                <a:r>
                  <a:rPr lang="en-US" sz="1300" b="1" strike="noStrike" spc="-1">
                    <a:solidFill>
                      <a:srgbClr val="FFFFFF"/>
                    </a:solidFill>
                    <a:latin typeface="Arial"/>
                    <a:ea typeface="DejaVu Sans"/>
                  </a:rPr>
                  <a:t>detection</a:t>
                </a:r>
                <a:endParaRPr lang="en-GB" sz="1300" b="0" strike="noStrike" spc="-1">
                  <a:latin typeface="Arial"/>
                </a:endParaRPr>
              </a:p>
            </p:txBody>
          </p:sp>
          <p:sp>
            <p:nvSpPr>
              <p:cNvPr id="266" name="Łącznik prostoliniowy 40"/>
              <p:cNvSpPr/>
              <p:nvPr/>
            </p:nvSpPr>
            <p:spPr>
              <a:xfrm>
                <a:off x="2554200" y="3065040"/>
                <a:ext cx="360" cy="878040"/>
              </a:xfrm>
              <a:prstGeom prst="line">
                <a:avLst/>
              </a:prstGeom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/>
              <a:lstStyle/>
              <a:p>
                <a:endParaRPr lang="en-GB"/>
              </a:p>
            </p:txBody>
          </p:sp>
          <p:sp>
            <p:nvSpPr>
              <p:cNvPr id="267" name="Łącznik prostoliniowy 184"/>
              <p:cNvSpPr/>
              <p:nvPr/>
            </p:nvSpPr>
            <p:spPr>
              <a:xfrm>
                <a:off x="2645280" y="3251520"/>
                <a:ext cx="360" cy="691560"/>
              </a:xfrm>
              <a:prstGeom prst="line">
                <a:avLst/>
              </a:prstGeom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/>
              <a:lstStyle/>
              <a:p>
                <a:endParaRPr lang="en-GB"/>
              </a:p>
            </p:txBody>
          </p:sp>
          <p:sp>
            <p:nvSpPr>
              <p:cNvPr id="268" name="Łącznik prosty ze strzałką 46"/>
              <p:cNvSpPr/>
              <p:nvPr/>
            </p:nvSpPr>
            <p:spPr>
              <a:xfrm>
                <a:off x="2349000" y="3867120"/>
                <a:ext cx="204840" cy="360"/>
              </a:xfrm>
              <a:custGeom>
                <a:avLst/>
                <a:gdLst/>
                <a:ahLst/>
                <a:cxnLst/>
                <a:rect l="l" t="t" r="r" b="b"/>
                <a:pathLst>
                  <a:path w="21600" h="21600">
                    <a:moveTo>
                      <a:pt x="0" y="0"/>
                    </a:moveTo>
                    <a:lnTo>
                      <a:pt x="21600" y="21600"/>
                    </a:lnTo>
                  </a:path>
                </a:pathLst>
              </a:custGeom>
              <a:noFill/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/>
              <a:lstStyle/>
              <a:p>
                <a:endParaRPr lang="en-GB"/>
              </a:p>
            </p:txBody>
          </p:sp>
          <p:sp>
            <p:nvSpPr>
              <p:cNvPr id="269" name="Łącznik prosty ze strzałką 185"/>
              <p:cNvSpPr/>
              <p:nvPr/>
            </p:nvSpPr>
            <p:spPr>
              <a:xfrm flipH="1">
                <a:off x="2625120" y="3867120"/>
                <a:ext cx="240480" cy="360"/>
              </a:xfrm>
              <a:custGeom>
                <a:avLst/>
                <a:gdLst/>
                <a:ahLst/>
                <a:cxnLst/>
                <a:rect l="l" t="t" r="r" b="b"/>
                <a:pathLst>
                  <a:path w="21600" h="21600">
                    <a:moveTo>
                      <a:pt x="0" y="0"/>
                    </a:moveTo>
                    <a:lnTo>
                      <a:pt x="21600" y="21600"/>
                    </a:lnTo>
                  </a:path>
                </a:pathLst>
              </a:custGeom>
              <a:noFill/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/>
              <a:lstStyle/>
              <a:p>
                <a:endParaRPr lang="en-GB"/>
              </a:p>
            </p:txBody>
          </p:sp>
          <p:sp>
            <p:nvSpPr>
              <p:cNvPr id="270" name="pole tekstowe 62"/>
              <p:cNvSpPr/>
              <p:nvPr/>
            </p:nvSpPr>
            <p:spPr>
              <a:xfrm>
                <a:off x="5578920" y="3529080"/>
                <a:ext cx="2446920" cy="5918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t">
                <a:spAutoFit/>
              </a:bodyPr>
              <a:lstStyle/>
              <a:p>
                <a:pPr algn="r">
                  <a:lnSpc>
                    <a:spcPct val="100000"/>
                  </a:lnSpc>
                  <a:buNone/>
                </a:pPr>
                <a:r>
                  <a:rPr lang="en-US" sz="1100" b="0" strike="noStrike" spc="-1">
                    <a:solidFill>
                      <a:srgbClr val="376092"/>
                    </a:solidFill>
                    <a:latin typeface="Arial"/>
                    <a:ea typeface="DejaVu Sans"/>
                  </a:rPr>
                  <a:t>Enhance </a:t>
                </a:r>
                <a:endParaRPr lang="en-GB" sz="1100" b="0" strike="noStrike" spc="-1">
                  <a:latin typeface="Arial"/>
                </a:endParaRPr>
              </a:p>
              <a:p>
                <a:pPr algn="r">
                  <a:lnSpc>
                    <a:spcPct val="100000"/>
                  </a:lnSpc>
                  <a:buNone/>
                </a:pPr>
                <a:r>
                  <a:rPr lang="en-US" sz="1100" b="0" strike="noStrike" spc="-1">
                    <a:solidFill>
                      <a:srgbClr val="376092"/>
                    </a:solidFill>
                    <a:latin typeface="Arial"/>
                    <a:ea typeface="DejaVu Sans"/>
                  </a:rPr>
                  <a:t>timestamp precision to ps level</a:t>
                </a:r>
                <a:endParaRPr lang="en-GB" sz="1100" b="0" strike="noStrike" spc="-1">
                  <a:latin typeface="Arial"/>
                </a:endParaRPr>
              </a:p>
              <a:p>
                <a:pPr algn="r">
                  <a:lnSpc>
                    <a:spcPct val="100000"/>
                  </a:lnSpc>
                  <a:buNone/>
                </a:pPr>
                <a:r>
                  <a:rPr lang="en-US" sz="1100" b="0" strike="noStrike" spc="-1">
                    <a:solidFill>
                      <a:srgbClr val="376092"/>
                    </a:solidFill>
                    <a:latin typeface="Arial"/>
                    <a:ea typeface="DejaVu Sans"/>
                  </a:rPr>
                  <a:t>by using phase detection techniques</a:t>
                </a:r>
                <a:endParaRPr lang="en-GB" sz="1100" b="0" strike="noStrike" spc="-1">
                  <a:latin typeface="Arial"/>
                </a:endParaRPr>
              </a:p>
            </p:txBody>
          </p:sp>
          <p:sp>
            <p:nvSpPr>
              <p:cNvPr id="271" name="Strzałka w dół 188"/>
              <p:cNvSpPr/>
              <p:nvPr/>
            </p:nvSpPr>
            <p:spPr>
              <a:xfrm rot="10800000">
                <a:off x="7677360" y="2608560"/>
                <a:ext cx="304200" cy="953640"/>
              </a:xfrm>
              <a:prstGeom prst="downArrow">
                <a:avLst>
                  <a:gd name="adj1" fmla="val 50000"/>
                  <a:gd name="adj2" fmla="val 50000"/>
                </a:avLst>
              </a:prstGeom>
              <a:solidFill>
                <a:srgbClr val="95B3D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/>
              <a:lstStyle/>
              <a:p>
                <a:endParaRPr lang="en-GB"/>
              </a:p>
            </p:txBody>
          </p:sp>
          <p:sp>
            <p:nvSpPr>
              <p:cNvPr id="272" name="pole tekstowe 180"/>
              <p:cNvSpPr/>
              <p:nvPr/>
            </p:nvSpPr>
            <p:spPr>
              <a:xfrm>
                <a:off x="2017440" y="3867120"/>
                <a:ext cx="2089080" cy="2570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t">
                <a:spAutoFit/>
              </a:bodyPr>
              <a:lstStyle/>
              <a:p>
                <a:pPr algn="r">
                  <a:lnSpc>
                    <a:spcPct val="100000"/>
                  </a:lnSpc>
                  <a:buNone/>
                </a:pPr>
                <a:r>
                  <a:rPr lang="en-US" sz="1100" b="1" strike="noStrike" spc="-1">
                    <a:solidFill>
                      <a:srgbClr val="376092"/>
                    </a:solidFill>
                    <a:latin typeface="Arial"/>
                    <a:ea typeface="DejaVu Sans"/>
                  </a:rPr>
                  <a:t>Phase offset</a:t>
                </a:r>
                <a:r>
                  <a:rPr lang="en-US" sz="1100" b="0" strike="noStrike" spc="-1">
                    <a:solidFill>
                      <a:srgbClr val="376092"/>
                    </a:solidFill>
                    <a:latin typeface="Arial"/>
                    <a:ea typeface="DejaVu Sans"/>
                  </a:rPr>
                  <a:t> with ps precision</a:t>
                </a:r>
                <a:endParaRPr lang="en-GB" sz="1100" b="0" strike="noStrike" spc="-1">
                  <a:latin typeface="Arial"/>
                </a:endParaRPr>
              </a:p>
            </p:txBody>
          </p:sp>
        </p:grpSp>
        <p:sp>
          <p:nvSpPr>
            <p:cNvPr id="273" name="Straight Connector 4"/>
            <p:cNvSpPr/>
            <p:nvPr/>
          </p:nvSpPr>
          <p:spPr>
            <a:xfrm>
              <a:off x="2562120" y="3165840"/>
              <a:ext cx="360" cy="701280"/>
            </a:xfrm>
            <a:prstGeom prst="line">
              <a:avLst/>
            </a:prstGeom>
            <a:ln>
              <a:solidFill>
                <a:srgbClr val="4A7EBB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>
              <a:endParaRPr lang="en-GB"/>
            </a:p>
          </p:txBody>
        </p:sp>
        <p:sp>
          <p:nvSpPr>
            <p:cNvPr id="274" name="Straight Connector 9"/>
            <p:cNvSpPr/>
            <p:nvPr/>
          </p:nvSpPr>
          <p:spPr>
            <a:xfrm flipH="1">
              <a:off x="2641320" y="3370680"/>
              <a:ext cx="4320" cy="496440"/>
            </a:xfrm>
            <a:prstGeom prst="line">
              <a:avLst/>
            </a:prstGeom>
            <a:ln>
              <a:solidFill>
                <a:srgbClr val="4A7EBB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>
              <a:endParaRPr lang="en-GB"/>
            </a:p>
          </p:txBody>
        </p:sp>
        <p:sp>
          <p:nvSpPr>
            <p:cNvPr id="275" name="Straight Arrow Connector 15"/>
            <p:cNvSpPr/>
            <p:nvPr/>
          </p:nvSpPr>
          <p:spPr>
            <a:xfrm>
              <a:off x="2438280" y="3790800"/>
              <a:ext cx="113760" cy="36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>
              <a:solidFill>
                <a:srgbClr val="4A7EBB"/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>
              <a:endParaRPr lang="en-GB"/>
            </a:p>
          </p:txBody>
        </p:sp>
        <p:sp>
          <p:nvSpPr>
            <p:cNvPr id="276" name="Straight Arrow Connector 18"/>
            <p:cNvSpPr/>
            <p:nvPr/>
          </p:nvSpPr>
          <p:spPr>
            <a:xfrm flipH="1">
              <a:off x="2642040" y="3790800"/>
              <a:ext cx="123120" cy="36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>
              <a:solidFill>
                <a:srgbClr val="4A7EBB"/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>
              <a:endParaRPr lang="en-GB"/>
            </a:p>
          </p:txBody>
        </p:sp>
      </p:grpSp>
      <p:sp>
        <p:nvSpPr>
          <p:cNvPr id="277" name="Prostokąt 5"/>
          <p:cNvSpPr/>
          <p:nvPr/>
        </p:nvSpPr>
        <p:spPr>
          <a:xfrm>
            <a:off x="7200" y="666720"/>
            <a:ext cx="9143280" cy="333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1600" b="0" strike="noStrike" spc="-1">
                <a:solidFill>
                  <a:srgbClr val="0033A0"/>
                </a:solidFill>
                <a:latin typeface="Bookman Old Style"/>
                <a:ea typeface="DejaVu Sans"/>
              </a:rPr>
              <a:t>White Rabbit = PTP + L1 syntonisation + phase detection + asymmetry correction</a:t>
            </a:r>
            <a:endParaRPr lang="en-GB" sz="16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12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17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22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27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2560" cy="711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0033A0"/>
                </a:solidFill>
                <a:latin typeface="Bookman Old Style"/>
              </a:rPr>
              <a:t>White Rabbit </a:t>
            </a:r>
            <a:r>
              <a:rPr lang="en-US" sz="2000" b="0" strike="noStrike" spc="-1" dirty="0" smtClean="0">
                <a:solidFill>
                  <a:srgbClr val="0033A0"/>
                </a:solidFill>
                <a:latin typeface="Bookman Old Style"/>
              </a:rPr>
              <a:t>performance today</a:t>
            </a:r>
            <a:endParaRPr lang="en-US" sz="20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9" name="PlaceHolder 2"/>
          <p:cNvSpPr>
            <a:spLocks noGrp="1"/>
          </p:cNvSpPr>
          <p:nvPr>
            <p:ph type="ftr" idx="13"/>
          </p:nvPr>
        </p:nvSpPr>
        <p:spPr>
          <a:xfrm>
            <a:off x="609480" y="4825800"/>
            <a:ext cx="3490560" cy="272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defRPr>
            </a:lvl1pPr>
          </a:lstStyle>
          <a:p>
            <a:r>
              <a:rPr lang="en-US" dirty="0"/>
              <a:t>White Rabbit – status and plans</a:t>
            </a:r>
            <a:endParaRPr lang="en-GB" sz="1050" b="0" strike="noStrike" spc="-1" dirty="0">
              <a:latin typeface="Times New Roman"/>
            </a:endParaRPr>
          </a:p>
        </p:txBody>
      </p:sp>
      <p:sp>
        <p:nvSpPr>
          <p:cNvPr id="280" name="PlaceHolder 3"/>
          <p:cNvSpPr>
            <a:spLocks noGrp="1"/>
          </p:cNvSpPr>
          <p:nvPr>
            <p:ph type="sldNum" idx="14"/>
          </p:nvPr>
        </p:nvSpPr>
        <p:spPr>
          <a:xfrm>
            <a:off x="0" y="4825800"/>
            <a:ext cx="9143280" cy="272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algn="ctr">
              <a:lnSpc>
                <a:spcPct val="100000"/>
              </a:lnSpc>
              <a:buNone/>
              <a:tabLst>
                <a:tab pos="0" algn="l"/>
              </a:tabLst>
              <a:def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defRPr>
            </a:lvl1pPr>
          </a:lstStyle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dirty="0"/>
              <a:t>5</a:t>
            </a:r>
            <a:r>
              <a:rPr lang="en-US" sz="1050" b="0" strike="noStrike" spc="-1" dirty="0" smtClean="0">
                <a:solidFill>
                  <a:srgbClr val="FFFFFF"/>
                </a:solidFill>
                <a:latin typeface="Gill Sans MT"/>
                <a:ea typeface="DejaVu Sans"/>
              </a:rPr>
              <a:t> </a:t>
            </a:r>
            <a:r>
              <a:rPr lang="en-US" sz="1050" b="0" strike="noStrike" spc="-1" dirty="0">
                <a:solidFill>
                  <a:srgbClr val="FFFFFF"/>
                </a:solidFill>
                <a:latin typeface="Gill Sans MT"/>
                <a:ea typeface="DejaVu Sans"/>
              </a:rPr>
              <a:t>/ </a:t>
            </a:r>
            <a:r>
              <a:rPr lang="en-US" sz="1050" b="0" strike="noStrike" spc="-1" dirty="0" smtClean="0">
                <a:solidFill>
                  <a:srgbClr val="FFFFFF"/>
                </a:solidFill>
                <a:latin typeface="Gill Sans MT"/>
                <a:ea typeface="DejaVu Sans"/>
              </a:rPr>
              <a:t>18</a:t>
            </a:r>
            <a:endParaRPr lang="en-GB" sz="1050" b="0" strike="noStrike" spc="-1" dirty="0">
              <a:latin typeface="Times New Roman"/>
            </a:endParaRPr>
          </a:p>
        </p:txBody>
      </p:sp>
      <p:sp>
        <p:nvSpPr>
          <p:cNvPr id="281" name="pole tekstowe 1"/>
          <p:cNvSpPr/>
          <p:nvPr/>
        </p:nvSpPr>
        <p:spPr>
          <a:xfrm>
            <a:off x="341280" y="971640"/>
            <a:ext cx="3946320" cy="1253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800" b="1" strike="noStrike" spc="-1">
                <a:solidFill>
                  <a:srgbClr val="1D438F"/>
                </a:solidFill>
                <a:latin typeface="Arial"/>
                <a:ea typeface="DejaVu Sans"/>
              </a:rPr>
              <a:t>Time transfer performance</a:t>
            </a:r>
            <a:endParaRPr lang="en-GB" sz="1800" b="0" strike="noStrike" spc="-1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600" b="0" strike="noStrike" spc="-1">
                <a:solidFill>
                  <a:srgbClr val="1D438F"/>
                </a:solidFill>
                <a:latin typeface="Arial"/>
                <a:ea typeface="DejaVu Sans"/>
              </a:rPr>
              <a:t>Network-level: &lt; 1ns accuracy</a:t>
            </a:r>
            <a:endParaRPr lang="en-GB" sz="1600" b="0" strike="noStrike" spc="-1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600" b="0" strike="noStrike" spc="-1">
                <a:solidFill>
                  <a:srgbClr val="1D438F"/>
                </a:solidFill>
                <a:latin typeface="Arial"/>
                <a:ea typeface="DejaVu Sans"/>
              </a:rPr>
              <a:t>A single link (&lt;10km): &lt; 20ps accuracy</a:t>
            </a:r>
            <a:endParaRPr lang="en-GB" sz="1600" b="0" strike="noStrike" spc="-1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600" b="0" strike="noStrike" spc="-1">
                <a:solidFill>
                  <a:srgbClr val="1D438F"/>
                </a:solidFill>
                <a:latin typeface="Arial"/>
                <a:ea typeface="DejaVu Sans"/>
              </a:rPr>
              <a:t>Long-distance support: ~1000km</a:t>
            </a:r>
            <a:r>
              <a:rPr sz="1050"/>
              <a:t/>
            </a:r>
            <a:br>
              <a:rPr sz="1050"/>
            </a:br>
            <a:r>
              <a:rPr lang="en-GB" sz="1050" b="0" strike="noStrike" spc="-1">
                <a:solidFill>
                  <a:srgbClr val="000000"/>
                </a:solidFill>
                <a:latin typeface="Arial"/>
              </a:rPr>
              <a:t> </a:t>
            </a:r>
            <a:endParaRPr lang="en-GB" sz="1050" b="0" strike="noStrike" spc="-1">
              <a:latin typeface="Arial"/>
            </a:endParaRPr>
          </a:p>
        </p:txBody>
      </p:sp>
      <p:pic>
        <p:nvPicPr>
          <p:cNvPr id="282" name="Obraz 6"/>
          <p:cNvPicPr/>
          <p:nvPr/>
        </p:nvPicPr>
        <p:blipFill>
          <a:blip r:embed="rId3"/>
          <a:stretch/>
        </p:blipFill>
        <p:spPr>
          <a:xfrm>
            <a:off x="5257800" y="2419200"/>
            <a:ext cx="3199680" cy="2294640"/>
          </a:xfrm>
          <a:prstGeom prst="rect">
            <a:avLst/>
          </a:prstGeom>
          <a:ln w="0">
            <a:noFill/>
          </a:ln>
        </p:spPr>
      </p:pic>
      <p:sp>
        <p:nvSpPr>
          <p:cNvPr id="283" name="Prostokąt 3"/>
          <p:cNvSpPr/>
          <p:nvPr/>
        </p:nvSpPr>
        <p:spPr>
          <a:xfrm>
            <a:off x="5257800" y="971640"/>
            <a:ext cx="3733200" cy="1094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800" b="1" strike="noStrike" spc="-1">
                <a:solidFill>
                  <a:srgbClr val="1D438F"/>
                </a:solidFill>
                <a:latin typeface="Arial"/>
                <a:ea typeface="DejaVu Sans"/>
              </a:rPr>
              <a:t>Frequency transfer performance</a:t>
            </a:r>
            <a:endParaRPr lang="en-GB" sz="1800" b="0" strike="noStrike" spc="-1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600" b="0" strike="noStrike" spc="-1">
                <a:solidFill>
                  <a:srgbClr val="1D438F"/>
                </a:solidFill>
                <a:latin typeface="Arial"/>
                <a:ea typeface="DejaVu Sans"/>
              </a:rPr>
              <a:t>Standard: 11ps RMS</a:t>
            </a:r>
            <a:endParaRPr lang="en-GB" sz="1600" b="0" strike="noStrike" spc="-1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600" b="0" strike="noStrike" spc="-1">
                <a:solidFill>
                  <a:srgbClr val="1D438F"/>
                </a:solidFill>
                <a:latin typeface="Arial"/>
                <a:ea typeface="DejaVu Sans"/>
              </a:rPr>
              <a:t>Low jitter: 2ps RMS </a:t>
            </a:r>
            <a:endParaRPr lang="en-GB" sz="1600" b="0" strike="noStrike" spc="-1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600" b="0" strike="noStrike" spc="-1">
                <a:solidFill>
                  <a:srgbClr val="1D438F"/>
                </a:solidFill>
                <a:latin typeface="Arial"/>
                <a:ea typeface="DejaVu Sans"/>
              </a:rPr>
              <a:t>Best jitter: 100fs RMS</a:t>
            </a:r>
            <a:endParaRPr lang="en-GB" sz="1600" b="0" strike="noStrike" spc="-1">
              <a:latin typeface="Arial"/>
            </a:endParaRPr>
          </a:p>
        </p:txBody>
      </p:sp>
      <p:grpSp>
        <p:nvGrpSpPr>
          <p:cNvPr id="284" name="Grupa 10"/>
          <p:cNvGrpSpPr/>
          <p:nvPr/>
        </p:nvGrpSpPr>
        <p:grpSpPr>
          <a:xfrm>
            <a:off x="380880" y="2325240"/>
            <a:ext cx="4493880" cy="2455560"/>
            <a:chOff x="380880" y="2325240"/>
            <a:chExt cx="4493880" cy="2455560"/>
          </a:xfrm>
        </p:grpSpPr>
        <p:grpSp>
          <p:nvGrpSpPr>
            <p:cNvPr id="285" name="Grupa 7"/>
            <p:cNvGrpSpPr/>
            <p:nvPr/>
          </p:nvGrpSpPr>
          <p:grpSpPr>
            <a:xfrm>
              <a:off x="380880" y="2459880"/>
              <a:ext cx="4493880" cy="2320920"/>
              <a:chOff x="380880" y="2459880"/>
              <a:chExt cx="4493880" cy="2320920"/>
            </a:xfrm>
          </p:grpSpPr>
          <p:pic>
            <p:nvPicPr>
              <p:cNvPr id="286" name="Obraz 8"/>
              <p:cNvPicPr/>
              <p:nvPr/>
            </p:nvPicPr>
            <p:blipFill>
              <a:blip r:embed="rId4"/>
              <a:srcRect l="44326" t="11790" r="16681"/>
              <a:stretch/>
            </p:blipFill>
            <p:spPr>
              <a:xfrm>
                <a:off x="566280" y="2459880"/>
                <a:ext cx="3110760" cy="2320920"/>
              </a:xfrm>
              <a:prstGeom prst="rect">
                <a:avLst/>
              </a:prstGeom>
              <a:ln w="0">
                <a:noFill/>
              </a:ln>
            </p:spPr>
          </p:pic>
          <p:sp>
            <p:nvSpPr>
              <p:cNvPr id="287" name="pole tekstowe 4"/>
              <p:cNvSpPr/>
              <p:nvPr/>
            </p:nvSpPr>
            <p:spPr>
              <a:xfrm rot="16200000">
                <a:off x="66960" y="3308760"/>
                <a:ext cx="884520" cy="2570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t">
                <a:spAutoFit/>
              </a:bodyPr>
              <a:lstStyle/>
              <a:p>
                <a:pPr>
                  <a:lnSpc>
                    <a:spcPct val="100000"/>
                  </a:lnSpc>
                  <a:buNone/>
                </a:pPr>
                <a:r>
                  <a:rPr lang="en-US" sz="1100" b="1" strike="noStrike" spc="-1">
                    <a:solidFill>
                      <a:srgbClr val="1D388F"/>
                    </a:solidFill>
                    <a:latin typeface="Arial"/>
                    <a:ea typeface="DejaVu Sans"/>
                  </a:rPr>
                  <a:t>Offset [ps]</a:t>
                </a:r>
                <a:endParaRPr lang="en-GB" sz="1100" b="0" strike="noStrike" spc="-1">
                  <a:latin typeface="Arial"/>
                </a:endParaRPr>
              </a:p>
            </p:txBody>
          </p:sp>
          <p:sp>
            <p:nvSpPr>
              <p:cNvPr id="288" name="pole tekstowe 5"/>
              <p:cNvSpPr/>
              <p:nvPr/>
            </p:nvSpPr>
            <p:spPr>
              <a:xfrm>
                <a:off x="3618000" y="3219120"/>
                <a:ext cx="1256760" cy="4244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t">
                <a:spAutoFit/>
              </a:bodyPr>
              <a:lstStyle/>
              <a:p>
                <a:pPr>
                  <a:lnSpc>
                    <a:spcPct val="100000"/>
                  </a:lnSpc>
                  <a:buNone/>
                </a:pPr>
                <a:r>
                  <a:rPr lang="en-US" sz="1100" b="1" strike="noStrike" spc="-1">
                    <a:solidFill>
                      <a:srgbClr val="1D388F"/>
                    </a:solidFill>
                    <a:latin typeface="Arial"/>
                    <a:ea typeface="DejaVu Sans"/>
                  </a:rPr>
                  <a:t>Time (1 PPS)</a:t>
                </a:r>
                <a:endParaRPr lang="en-GB" sz="1100" b="0" strike="noStrike" spc="-1">
                  <a:latin typeface="Arial"/>
                </a:endParaRPr>
              </a:p>
              <a:p>
                <a:pPr>
                  <a:lnSpc>
                    <a:spcPct val="100000"/>
                  </a:lnSpc>
                  <a:buNone/>
                </a:pPr>
                <a:r>
                  <a:rPr lang="en-US" sz="1100" b="1" strike="noStrike" spc="-1">
                    <a:solidFill>
                      <a:srgbClr val="FF0000"/>
                    </a:solidFill>
                    <a:latin typeface="Arial"/>
                    <a:ea typeface="DejaVu Sans"/>
                  </a:rPr>
                  <a:t>Clock (62.5MHz)</a:t>
                </a:r>
                <a:endParaRPr lang="en-GB" sz="1100" b="0" strike="noStrike" spc="-1">
                  <a:latin typeface="Arial"/>
                </a:endParaRPr>
              </a:p>
            </p:txBody>
          </p:sp>
        </p:grpSp>
        <p:sp>
          <p:nvSpPr>
            <p:cNvPr id="289" name="Prostokąt 9"/>
            <p:cNvSpPr/>
            <p:nvPr/>
          </p:nvSpPr>
          <p:spPr>
            <a:xfrm>
              <a:off x="998640" y="2325240"/>
              <a:ext cx="2158920" cy="2570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>
                <a:lnSpc>
                  <a:spcPct val="100000"/>
                </a:lnSpc>
                <a:buNone/>
              </a:pPr>
              <a:r>
                <a:rPr lang="en-US" sz="1100" b="1" strike="noStrike" spc="-1">
                  <a:solidFill>
                    <a:srgbClr val="1D388F"/>
                  </a:solidFill>
                  <a:latin typeface="Arial"/>
                  <a:ea typeface="DejaVu Sans"/>
                </a:rPr>
                <a:t>Synchronization over reboots</a:t>
              </a:r>
              <a:endParaRPr lang="en-GB" sz="1100" b="0" strike="noStrike" spc="-1">
                <a:latin typeface="Arial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2560" cy="711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0033A0"/>
                </a:solidFill>
                <a:latin typeface="Bookman Old Style"/>
              </a:rPr>
              <a:t>White Rabbit </a:t>
            </a:r>
            <a:r>
              <a:rPr lang="en-US" sz="2000" b="0" strike="noStrike" spc="-1" dirty="0" smtClean="0">
                <a:solidFill>
                  <a:srgbClr val="0033A0"/>
                </a:solidFill>
                <a:latin typeface="Bookman Old Style"/>
              </a:rPr>
              <a:t>applications</a:t>
            </a:r>
            <a:endParaRPr lang="en-US" sz="20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1" name="PlaceHolder 2"/>
          <p:cNvSpPr>
            <a:spLocks noGrp="1"/>
          </p:cNvSpPr>
          <p:nvPr>
            <p:ph type="ftr" idx="15"/>
          </p:nvPr>
        </p:nvSpPr>
        <p:spPr>
          <a:xfrm>
            <a:off x="609480" y="4825800"/>
            <a:ext cx="3490560" cy="272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defRPr>
            </a:lvl1pPr>
          </a:lstStyle>
          <a:p>
            <a:r>
              <a:rPr lang="en-US" dirty="0"/>
              <a:t>White Rabbit – status and plans</a:t>
            </a:r>
            <a:endParaRPr lang="en-GB" sz="1050" b="0" strike="noStrike" spc="-1" dirty="0">
              <a:latin typeface="Times New Roman"/>
            </a:endParaRPr>
          </a:p>
        </p:txBody>
      </p:sp>
      <p:sp>
        <p:nvSpPr>
          <p:cNvPr id="292" name="PlaceHolder 3"/>
          <p:cNvSpPr>
            <a:spLocks noGrp="1"/>
          </p:cNvSpPr>
          <p:nvPr>
            <p:ph type="sldNum" idx="16"/>
          </p:nvPr>
        </p:nvSpPr>
        <p:spPr>
          <a:xfrm>
            <a:off x="0" y="4825800"/>
            <a:ext cx="9143280" cy="272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algn="ctr">
              <a:lnSpc>
                <a:spcPct val="100000"/>
              </a:lnSpc>
              <a:buNone/>
              <a:tabLst>
                <a:tab pos="0" algn="l"/>
              </a:tabLst>
              <a:def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defRPr>
            </a:lvl1pPr>
          </a:lstStyle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dirty="0"/>
              <a:t>6</a:t>
            </a:r>
            <a:r>
              <a:rPr lang="en-US" sz="1050" b="0" strike="noStrike" spc="-1" dirty="0" smtClean="0">
                <a:solidFill>
                  <a:srgbClr val="FFFFFF"/>
                </a:solidFill>
                <a:latin typeface="Gill Sans MT"/>
                <a:ea typeface="DejaVu Sans"/>
              </a:rPr>
              <a:t> </a:t>
            </a:r>
            <a:r>
              <a:rPr lang="en-US" sz="1050" b="0" strike="noStrike" spc="-1" dirty="0">
                <a:solidFill>
                  <a:srgbClr val="FFFFFF"/>
                </a:solidFill>
                <a:latin typeface="Gill Sans MT"/>
                <a:ea typeface="DejaVu Sans"/>
              </a:rPr>
              <a:t>/ </a:t>
            </a:r>
            <a:r>
              <a:rPr lang="en-US" sz="1050" b="0" strike="noStrike" spc="-1" dirty="0" smtClean="0">
                <a:solidFill>
                  <a:srgbClr val="FFFFFF"/>
                </a:solidFill>
                <a:latin typeface="Gill Sans MT"/>
                <a:ea typeface="DejaVu Sans"/>
              </a:rPr>
              <a:t>18</a:t>
            </a:r>
            <a:endParaRPr lang="en-GB" sz="1050" b="0" strike="noStrike" spc="-1" dirty="0">
              <a:latin typeface="Times New Roman"/>
            </a:endParaRPr>
          </a:p>
        </p:txBody>
      </p:sp>
      <p:grpSp>
        <p:nvGrpSpPr>
          <p:cNvPr id="295" name="Grupa 6"/>
          <p:cNvGrpSpPr/>
          <p:nvPr/>
        </p:nvGrpSpPr>
        <p:grpSpPr>
          <a:xfrm>
            <a:off x="2057400" y="650338"/>
            <a:ext cx="5257800" cy="2912012"/>
            <a:chOff x="2362320" y="2647800"/>
            <a:chExt cx="3885480" cy="2125800"/>
          </a:xfrm>
        </p:grpSpPr>
        <p:pic>
          <p:nvPicPr>
            <p:cNvPr id="296" name="Picture 3"/>
            <p:cNvPicPr/>
            <p:nvPr/>
          </p:nvPicPr>
          <p:blipFill>
            <a:blip r:embed="rId3"/>
            <a:srcRect l="14976" t="37967" r="38049" b="13611"/>
            <a:stretch/>
          </p:blipFill>
          <p:spPr>
            <a:xfrm>
              <a:off x="2362320" y="2647800"/>
              <a:ext cx="3885480" cy="212580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297" name="Prostokąt 9"/>
            <p:cNvSpPr/>
            <p:nvPr/>
          </p:nvSpPr>
          <p:spPr>
            <a:xfrm>
              <a:off x="3038040" y="2901240"/>
              <a:ext cx="2280240" cy="838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>
              <a:endParaRPr lang="en-GB"/>
            </a:p>
          </p:txBody>
        </p:sp>
      </p:grpSp>
      <p:sp>
        <p:nvSpPr>
          <p:cNvPr id="2" name="pole tekstowe 1">
            <a:extLst>
              <a:ext uri="{FF2B5EF4-FFF2-40B4-BE49-F238E27FC236}">
                <a16:creationId xmlns:a16="http://schemas.microsoft.com/office/drawing/2014/main" xmlns="" id="{BC854C02-1C1F-E669-A17D-97226809C3C1}"/>
              </a:ext>
            </a:extLst>
          </p:cNvPr>
          <p:cNvSpPr/>
          <p:nvPr/>
        </p:nvSpPr>
        <p:spPr>
          <a:xfrm>
            <a:off x="113322" y="3562350"/>
            <a:ext cx="8937134" cy="1075764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marL="285840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600" b="1" strike="noStrike" spc="-1" dirty="0" smtClean="0">
                <a:solidFill>
                  <a:srgbClr val="1D438F"/>
                </a:solidFill>
                <a:latin typeface="Arial"/>
                <a:ea typeface="DejaVu Sans"/>
              </a:rPr>
              <a:t>Scientific</a:t>
            </a:r>
            <a:r>
              <a:rPr lang="en-US" sz="16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: accelerators &amp; detectors, quantum </a:t>
            </a:r>
            <a:r>
              <a:rPr lang="en-US" sz="1200" b="0" strike="noStrike" spc="-1" dirty="0">
                <a:solidFill>
                  <a:srgbClr val="808080"/>
                </a:solidFill>
                <a:latin typeface="Arial"/>
                <a:ea typeface="DejaVu Sans"/>
              </a:rPr>
              <a:t>– CH, FR, DE, US, CH, JP, ES, MX, AU, HU, CZ, UK, NL…</a:t>
            </a:r>
            <a:r>
              <a:rPr lang="en-US" sz="1400" b="0" strike="noStrike" spc="-1" dirty="0">
                <a:solidFill>
                  <a:srgbClr val="808080"/>
                </a:solidFill>
                <a:latin typeface="Arial"/>
                <a:ea typeface="DejaVu Sans"/>
              </a:rPr>
              <a:t> </a:t>
            </a:r>
            <a:endParaRPr lang="en-GB" sz="1400" b="0" strike="noStrike" spc="-1" dirty="0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600" b="1" strike="noStrike" spc="-1" dirty="0">
                <a:solidFill>
                  <a:srgbClr val="1D438F"/>
                </a:solidFill>
                <a:latin typeface="Arial"/>
                <a:ea typeface="DejaVu Sans"/>
              </a:rPr>
              <a:t>National time</a:t>
            </a:r>
            <a:r>
              <a:rPr lang="en-US" sz="16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: distribution of UTC(k) </a:t>
            </a:r>
            <a:r>
              <a:rPr lang="en-US" sz="1200" b="0" strike="noStrike" spc="-1" dirty="0">
                <a:solidFill>
                  <a:srgbClr val="808080"/>
                </a:solidFill>
                <a:latin typeface="Arial"/>
                <a:ea typeface="DejaVu Sans"/>
              </a:rPr>
              <a:t>– CH, FR, US, FI, UK, IT, SE, NL, BA, CZ, BE</a:t>
            </a:r>
            <a:endParaRPr lang="en-GB" sz="1200" b="0" strike="noStrike" spc="-1" dirty="0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600" b="1" strike="noStrike" spc="-1" dirty="0">
                <a:solidFill>
                  <a:srgbClr val="1D438F"/>
                </a:solidFill>
                <a:latin typeface="Arial"/>
                <a:ea typeface="DejaVu Sans"/>
              </a:rPr>
              <a:t>Telecom &amp; Data Centers</a:t>
            </a:r>
            <a:r>
              <a:rPr lang="en-US" sz="16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: backup for GPS </a:t>
            </a:r>
            <a:r>
              <a:rPr lang="en-US" sz="1200" b="0" strike="noStrike" spc="-1" dirty="0">
                <a:solidFill>
                  <a:srgbClr val="808080"/>
                </a:solidFill>
                <a:latin typeface="Arial"/>
                <a:ea typeface="DejaVu Sans"/>
              </a:rPr>
              <a:t>– PL, US, JP, UK,  …</a:t>
            </a:r>
            <a:endParaRPr lang="en-GB" sz="1200" b="0" strike="noStrike" spc="-1" dirty="0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600" b="1" strike="noStrike" spc="-1" dirty="0">
                <a:solidFill>
                  <a:srgbClr val="1D438F"/>
                </a:solidFill>
                <a:latin typeface="Arial"/>
                <a:ea typeface="DejaVu Sans"/>
              </a:rPr>
              <a:t>Finance</a:t>
            </a:r>
            <a:r>
              <a:rPr lang="en-US" sz="16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: Time as a service for HFT &amp; backup for GPS </a:t>
            </a:r>
            <a:r>
              <a:rPr lang="en-US" sz="1200" b="0" strike="noStrike" spc="-1" dirty="0">
                <a:solidFill>
                  <a:srgbClr val="808080"/>
                </a:solidFill>
                <a:latin typeface="Arial"/>
                <a:ea typeface="DejaVu Sans"/>
              </a:rPr>
              <a:t>– DE, IT, ES, US, </a:t>
            </a:r>
            <a:r>
              <a:rPr lang="en-US" sz="1200" b="0" strike="noStrike" spc="-1" dirty="0" smtClean="0">
                <a:solidFill>
                  <a:srgbClr val="808080"/>
                </a:solidFill>
                <a:latin typeface="Arial"/>
                <a:ea typeface="DejaVu Sans"/>
              </a:rPr>
              <a:t>…</a:t>
            </a:r>
            <a:endParaRPr lang="en-GB" sz="1800" b="0" strike="noStrike" spc="-1" dirty="0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6"/>
          <p:cNvSpPr/>
          <p:nvPr/>
        </p:nvSpPr>
        <p:spPr>
          <a:xfrm>
            <a:off x="1752600" y="514350"/>
            <a:ext cx="60960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0F57D133-DD25-F3F7-878E-AA3DB38DE2F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x-none" smtClean="0"/>
              <a:pPr/>
              <a:t>8</a:t>
            </a:fld>
            <a:endParaRPr lang="x-none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7387B25A-3B8C-BDBA-920A-D9C56262B69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157"/>
          <a:stretch/>
        </p:blipFill>
        <p:spPr>
          <a:xfrm>
            <a:off x="157099" y="746839"/>
            <a:ext cx="4643502" cy="131803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B0B3B7CA-4E40-E142-847D-F4CA160D0B7B}"/>
              </a:ext>
            </a:extLst>
          </p:cNvPr>
          <p:cNvSpPr txBox="1"/>
          <p:nvPr/>
        </p:nvSpPr>
        <p:spPr>
          <a:xfrm>
            <a:off x="127099" y="2064872"/>
            <a:ext cx="360183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50" dirty="0">
                <a:solidFill>
                  <a:srgbClr val="85D1CD"/>
                </a:solidFill>
              </a:rPr>
              <a:t> https://www.nist.gov/publications/white-rabbit-assisted-quantum-network-node-synchronization-quantum-channel-coexistence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DDD6E70B-D8E4-5F9B-7CE0-33DAF43D72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2598" y="1007371"/>
            <a:ext cx="4990704" cy="320862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E86A943D-BC9E-4684-31E2-D025E2C49620}"/>
              </a:ext>
            </a:extLst>
          </p:cNvPr>
          <p:cNvSpPr txBox="1"/>
          <p:nvPr/>
        </p:nvSpPr>
        <p:spPr>
          <a:xfrm>
            <a:off x="4761295" y="3991507"/>
            <a:ext cx="152700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/>
              <a:t>https://arxiv.org/pdf/2101.12742v2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452C6791-4F7B-3659-970A-16DB36A3AC3C}"/>
              </a:ext>
            </a:extLst>
          </p:cNvPr>
          <p:cNvSpPr/>
          <p:nvPr/>
        </p:nvSpPr>
        <p:spPr>
          <a:xfrm>
            <a:off x="7227199" y="1116569"/>
            <a:ext cx="457200" cy="45720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2A5F0E52-EF29-4970-9100-1A038CEDE60D}"/>
              </a:ext>
            </a:extLst>
          </p:cNvPr>
          <p:cNvSpPr/>
          <p:nvPr/>
        </p:nvSpPr>
        <p:spPr>
          <a:xfrm>
            <a:off x="5753100" y="1204039"/>
            <a:ext cx="533400" cy="331584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xmlns="" id="{CAD693E3-5331-3B87-6AFB-A29A75EE6619}"/>
              </a:ext>
            </a:extLst>
          </p:cNvPr>
          <p:cNvCxnSpPr>
            <a:cxnSpLocks/>
          </p:cNvCxnSpPr>
          <p:nvPr/>
        </p:nvCxnSpPr>
        <p:spPr>
          <a:xfrm flipH="1">
            <a:off x="6242081" y="774063"/>
            <a:ext cx="438447" cy="381000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xmlns="" id="{8678523D-3882-C7C1-89EE-90EED0DE21D8}"/>
              </a:ext>
            </a:extLst>
          </p:cNvPr>
          <p:cNvCxnSpPr>
            <a:cxnSpLocks/>
          </p:cNvCxnSpPr>
          <p:nvPr/>
        </p:nvCxnSpPr>
        <p:spPr>
          <a:xfrm>
            <a:off x="6685597" y="790829"/>
            <a:ext cx="457200" cy="304800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5">
            <a:extLst>
              <a:ext uri="{FF2B5EF4-FFF2-40B4-BE49-F238E27FC236}">
                <a16:creationId xmlns:a16="http://schemas.microsoft.com/office/drawing/2014/main" xmlns="" id="{590A958E-4AAF-F456-6295-0282B4A74C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0496" y="3504106"/>
            <a:ext cx="4558999" cy="972644"/>
          </a:xfrm>
          <a:prstGeom prst="rect">
            <a:avLst/>
          </a:prstGeom>
        </p:spPr>
      </p:pic>
      <p:pic>
        <p:nvPicPr>
          <p:cNvPr id="15" name="Obraz 4"/>
          <p:cNvPicPr/>
          <p:nvPr/>
        </p:nvPicPr>
        <p:blipFill rotWithShape="1">
          <a:blip r:embed="rId5"/>
          <a:srcRect l="3374" b="27502"/>
          <a:stretch/>
        </p:blipFill>
        <p:spPr>
          <a:xfrm>
            <a:off x="5929039" y="124488"/>
            <a:ext cx="1526760" cy="818741"/>
          </a:xfrm>
          <a:prstGeom prst="rect">
            <a:avLst/>
          </a:prstGeom>
          <a:ln w="0">
            <a:noFill/>
          </a:ln>
        </p:spPr>
      </p:pic>
      <p:sp>
        <p:nvSpPr>
          <p:cNvPr id="18" name="PlaceHolder 3"/>
          <p:cNvSpPr txBox="1">
            <a:spLocks/>
          </p:cNvSpPr>
          <p:nvPr/>
        </p:nvSpPr>
        <p:spPr>
          <a:xfrm>
            <a:off x="0" y="4825800"/>
            <a:ext cx="9143280" cy="272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lnSpc>
                <a:spcPct val="100000"/>
              </a:lnSpc>
              <a:buNone/>
              <a:tabLst>
                <a:tab pos="0" algn="l"/>
              </a:tabLst>
              <a:defRPr lang="en-US" sz="1050" b="0" strike="noStrike" kern="1200" spc="-1">
                <a:solidFill>
                  <a:srgbClr val="FFFFFF"/>
                </a:solidFill>
                <a:latin typeface="Gill Sans MT"/>
                <a:ea typeface="DejaVu Sans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6 / 18</a:t>
            </a:r>
            <a:endParaRPr lang="en-US" dirty="0">
              <a:latin typeface="Times New Roman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ftr" idx="4294967295"/>
          </p:nvPr>
        </p:nvSpPr>
        <p:spPr>
          <a:xfrm>
            <a:off x="609480" y="4825800"/>
            <a:ext cx="3490560" cy="272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defRPr>
            </a:lvl1pPr>
          </a:lstStyle>
          <a:p>
            <a:r>
              <a:rPr lang="en-US" dirty="0"/>
              <a:t>White Rabbit – status and plans</a:t>
            </a:r>
            <a:endParaRPr lang="en-GB" sz="105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95604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standing in front of a large screen&#10;&#10;Description automatically generated">
            <a:extLst>
              <a:ext uri="{FF2B5EF4-FFF2-40B4-BE49-F238E27FC236}">
                <a16:creationId xmlns:a16="http://schemas.microsoft.com/office/drawing/2014/main" xmlns="" id="{836F173F-CAEC-DC8C-ED2E-83D7CAB09A2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88" t="35597" r="9541" b="4532"/>
          <a:stretch/>
        </p:blipFill>
        <p:spPr>
          <a:xfrm>
            <a:off x="0" y="1"/>
            <a:ext cx="9144000" cy="478154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83EBA217-3C6E-00F8-C120-DC3B80D70EC8}"/>
              </a:ext>
            </a:extLst>
          </p:cNvPr>
          <p:cNvSpPr txBox="1"/>
          <p:nvPr/>
        </p:nvSpPr>
        <p:spPr>
          <a:xfrm>
            <a:off x="6350" y="2711146"/>
            <a:ext cx="4573428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</a:rPr>
              <a:t>https://www.white-rabbit.tech/13th_WR_workshop/</a:t>
            </a:r>
          </a:p>
        </p:txBody>
      </p:sp>
      <p:pic>
        <p:nvPicPr>
          <p:cNvPr id="9" name="Picture 8" descr="A logo for a company&#10;&#10;Description automatically generated">
            <a:extLst>
              <a:ext uri="{FF2B5EF4-FFF2-40B4-BE49-F238E27FC236}">
                <a16:creationId xmlns:a16="http://schemas.microsoft.com/office/drawing/2014/main" xmlns="" id="{C8C29D90-7822-FB72-EDF4-1F60D02AA6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488"/>
            <a:ext cx="3463637" cy="1180014"/>
          </a:xfrm>
          <a:prstGeom prst="rect">
            <a:avLst/>
          </a:prstGeom>
        </p:spPr>
      </p:pic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xmlns="" id="{8F01C1C6-1986-3F80-A555-358460D8606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571"/>
          <a:stretch/>
        </p:blipFill>
        <p:spPr>
          <a:xfrm>
            <a:off x="0" y="930600"/>
            <a:ext cx="3463637" cy="1136822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569340A2-108C-314F-BA61-347C00F8A5E2}"/>
              </a:ext>
            </a:extLst>
          </p:cNvPr>
          <p:cNvSpPr/>
          <p:nvPr/>
        </p:nvSpPr>
        <p:spPr>
          <a:xfrm>
            <a:off x="0" y="2054857"/>
            <a:ext cx="3463637" cy="6534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92459A09-0779-46FB-B868-5C526E3D8C10}"/>
              </a:ext>
            </a:extLst>
          </p:cNvPr>
          <p:cNvSpPr txBox="1"/>
          <p:nvPr/>
        </p:nvSpPr>
        <p:spPr>
          <a:xfrm>
            <a:off x="0" y="2031370"/>
            <a:ext cx="3440635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/>
              <a:t>https://www.deutsche-boerse.com/dbg-en/products-services/ps-technology/ps-connectivity-services/ps-connectivity-services-time-services</a:t>
            </a:r>
          </a:p>
        </p:txBody>
      </p:sp>
      <p:sp>
        <p:nvSpPr>
          <p:cNvPr id="11" name="PlaceHolder 3"/>
          <p:cNvSpPr>
            <a:spLocks noGrp="1"/>
          </p:cNvSpPr>
          <p:nvPr>
            <p:ph type="sldNum" idx="4294967295"/>
          </p:nvPr>
        </p:nvSpPr>
        <p:spPr>
          <a:xfrm>
            <a:off x="0" y="4825800"/>
            <a:ext cx="9143280" cy="272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algn="ctr">
              <a:lnSpc>
                <a:spcPct val="100000"/>
              </a:lnSpc>
              <a:buNone/>
              <a:tabLst>
                <a:tab pos="0" algn="l"/>
              </a:tabLst>
              <a:def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defRPr>
            </a:lvl1pPr>
          </a:lstStyle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dirty="0"/>
              <a:t>6</a:t>
            </a:r>
            <a:r>
              <a:rPr lang="en-US" sz="1050" b="0" strike="noStrike" spc="-1" dirty="0" smtClean="0">
                <a:solidFill>
                  <a:srgbClr val="FFFFFF"/>
                </a:solidFill>
                <a:latin typeface="Gill Sans MT"/>
                <a:ea typeface="DejaVu Sans"/>
              </a:rPr>
              <a:t> </a:t>
            </a:r>
            <a:r>
              <a:rPr lang="en-US" sz="1050" b="0" strike="noStrike" spc="-1" dirty="0">
                <a:solidFill>
                  <a:srgbClr val="FFFFFF"/>
                </a:solidFill>
                <a:latin typeface="Gill Sans MT"/>
                <a:ea typeface="DejaVu Sans"/>
              </a:rPr>
              <a:t>/ </a:t>
            </a:r>
            <a:r>
              <a:rPr lang="en-US" sz="1050" b="0" strike="noStrike" spc="-1" dirty="0" smtClean="0">
                <a:solidFill>
                  <a:srgbClr val="FFFFFF"/>
                </a:solidFill>
                <a:latin typeface="Gill Sans MT"/>
                <a:ea typeface="DejaVu Sans"/>
              </a:rPr>
              <a:t>18</a:t>
            </a:r>
            <a:endParaRPr lang="en-GB" sz="1050" b="0" strike="noStrike" spc="-1" dirty="0">
              <a:latin typeface="Times New Roman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ftr" idx="4294967295"/>
          </p:nvPr>
        </p:nvSpPr>
        <p:spPr>
          <a:xfrm>
            <a:off x="609480" y="4825800"/>
            <a:ext cx="3490560" cy="272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defRPr>
            </a:lvl1pPr>
          </a:lstStyle>
          <a:p>
            <a:r>
              <a:rPr lang="en-US" dirty="0"/>
              <a:t>White Rabbit – status and plans</a:t>
            </a:r>
            <a:endParaRPr lang="en-GB" sz="105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96504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21822</TotalTime>
  <Words>1300</Words>
  <Application>Microsoft Office PowerPoint</Application>
  <PresentationFormat>Pokaz na ekranie (16:9)</PresentationFormat>
  <Paragraphs>438</Paragraphs>
  <Slides>29</Slides>
  <Notes>17</Notes>
  <HiddenSlides>0</HiddenSlides>
  <MMClips>0</MMClips>
  <ScaleCrop>false</ScaleCrop>
  <HeadingPairs>
    <vt:vector size="4" baseType="variant">
      <vt:variant>
        <vt:lpstr>Motyw</vt:lpstr>
      </vt:variant>
      <vt:variant>
        <vt:i4>2</vt:i4>
      </vt:variant>
      <vt:variant>
        <vt:lpstr>Tytuły slajdów</vt:lpstr>
      </vt:variant>
      <vt:variant>
        <vt:i4>29</vt:i4>
      </vt:variant>
    </vt:vector>
  </HeadingPairs>
  <TitlesOfParts>
    <vt:vector size="31" baseType="lpstr">
      <vt:lpstr>Office Theme</vt:lpstr>
      <vt:lpstr>Office Theme</vt:lpstr>
      <vt:lpstr>White Rabbit Status and plans</vt:lpstr>
      <vt:lpstr>Prezentacja programu PowerPoint</vt:lpstr>
      <vt:lpstr>Quick Introduction to White Rabbit</vt:lpstr>
      <vt:lpstr>White Rabbit genesis</vt:lpstr>
      <vt:lpstr>White Rabbit operation in a nutshell</vt:lpstr>
      <vt:lpstr>White Rabbit performance today</vt:lpstr>
      <vt:lpstr>White Rabbit applications</vt:lpstr>
      <vt:lpstr>Prezentacja programu PowerPoint</vt:lpstr>
      <vt:lpstr>Prezentacja programu PowerPoint</vt:lpstr>
      <vt:lpstr>Prezentacja programu PowerPoint</vt:lpstr>
      <vt:lpstr>Prezentacja programu PowerPoint</vt:lpstr>
      <vt:lpstr>White Rabbit devices</vt:lpstr>
      <vt:lpstr>White Rabbit Devices</vt:lpstr>
      <vt:lpstr>Prezentacja programu PowerPoint</vt:lpstr>
      <vt:lpstr>White Rabbit Switch v3</vt:lpstr>
      <vt:lpstr>White Rabbit ongoing efforts</vt:lpstr>
      <vt:lpstr>Prezentacja programu PowerPoint</vt:lpstr>
      <vt:lpstr>Prezentacja programu PowerPoint</vt:lpstr>
      <vt:lpstr>Prezentacja programu PowerPoint</vt:lpstr>
      <vt:lpstr>Prezentacja programu PowerPoint</vt:lpstr>
      <vt:lpstr>White Rabbit Collaboration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Conclusions</vt:lpstr>
      <vt:lpstr>Prezentacja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Super duper engineer</dc:title>
  <dc:subject/>
  <dc:creator>Tomasz Wlostowski</dc:creator>
  <dc:description/>
  <cp:lastModifiedBy>Maciej Lipinski</cp:lastModifiedBy>
  <cp:revision>2203</cp:revision>
  <dcterms:modified xsi:type="dcterms:W3CDTF">2024-10-16T23:30:09Z</dcterms:modified>
  <dc:language>pl-PL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10</vt:i4>
  </property>
  <property fmtid="{D5CDD505-2E9C-101B-9397-08002B2CF9AE}" pid="3" name="PresentationFormat">
    <vt:lpwstr>Pokaz na ekranie (16:9)</vt:lpwstr>
  </property>
  <property fmtid="{D5CDD505-2E9C-101B-9397-08002B2CF9AE}" pid="4" name="Slides">
    <vt:i4>13</vt:i4>
  </property>
</Properties>
</file>