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5" r:id="rId2"/>
    <p:sldId id="576" r:id="rId3"/>
    <p:sldId id="578" r:id="rId4"/>
    <p:sldId id="574" r:id="rId5"/>
    <p:sldId id="586" r:id="rId6"/>
    <p:sldId id="587" r:id="rId7"/>
    <p:sldId id="588" r:id="rId8"/>
    <p:sldId id="589" r:id="rId9"/>
    <p:sldId id="579" r:id="rId10"/>
    <p:sldId id="581" r:id="rId11"/>
    <p:sldId id="590" r:id="rId12"/>
    <p:sldId id="582" r:id="rId13"/>
    <p:sldId id="591" r:id="rId14"/>
    <p:sldId id="592" r:id="rId15"/>
    <p:sldId id="593" r:id="rId16"/>
    <p:sldId id="267" r:id="rId17"/>
    <p:sldId id="594" r:id="rId18"/>
    <p:sldId id="5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110B-9546-72AB-6994-7E6A37842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8854D-2170-09CC-D00A-BE3C85AFE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06D8D-4565-0B6F-AB81-782C46720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9BA3F-2BA4-7B0B-29B7-30585669C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3F7F3-82F0-AE7F-CD18-77F27D7D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8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B696E-DE7E-21C8-D5DF-41E9AF123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0EBF41-4FA8-1C6A-5362-1270BB971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D4D58-736F-E4F6-CF98-0CFBD84F5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9017A-7E7D-94CC-CB09-E1B6F160B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8AD8D-F1D6-F51E-9CF5-E1697D6D9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74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3AAC2A-4383-BB9D-45A6-3AE909AC5B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169D20-746E-5C58-FF1F-D93F58387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204BC-806D-9D5A-A33C-2180A309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B1C9A-742F-86A5-8BE6-6E814E062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90CC2-25ED-EC89-E24E-316D5992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05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998C-69EA-9756-B50E-595BE5854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A34BE-68E1-7331-7607-EC2B80337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2930D-C896-B022-E882-84353080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1DEB8-D6C6-A206-6932-4ED163006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3ACA4-32AE-3A49-92B0-154B38CE3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5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5A5F9-5AD4-5262-0B34-329D5CACB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E0B1C-B386-59C6-5485-2358F3B22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E907A-B85A-6904-52D8-039EB8F88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38330-1285-31EC-4F9D-8E9AA32E7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68280-88A6-C36C-6916-76FB04B4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50A2-021A-8DD2-8E4E-0CFD77B42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45C11-0556-879F-EF0F-21DE048585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E5DADF-5489-ECF4-24C1-8C7BDCEE2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3E526-255E-2827-A97A-9AAB4568A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62F4E3-19DD-A726-93E6-A2C3CB51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EC895-4C64-960F-4B36-2002796C9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04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0BF87-2825-26CD-F7DA-CFBE0E314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C4D2B-AF6D-26F3-E1EC-A24304D8B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16F0CA-798C-F13A-4933-3E28DDAA0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475888-CD73-18B8-94DB-C559C26E66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87294-2296-7067-E5DB-A65AB2FF6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6ACFCC-AE6F-E44E-80FA-E31A86910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8BEE0C-134E-0A30-58BE-75992540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1FF72C-4793-A4BE-705C-D34F73000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36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0762-5154-BD80-9A5D-C1E9D334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58D5ED-FBA7-569F-1F8E-77DB65DDB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B8A45B-27AC-E23E-3A0E-195A53BC0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1EAD0-1349-45BC-1AC7-B9E2EF3E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729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652DEB-5167-ED97-296B-1DBAB14A5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B181A-FCE5-B3CF-B572-0ED5595D8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B82968-1656-9C22-6A73-0347BD54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52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9A63C-FBC5-D3A3-3DEC-E2C32D086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BC842-EA6F-7C38-E83E-A6BDA9976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AFC689-BB14-1CB0-B5A7-5CC45DCD1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AEDD1-C990-61E7-89CE-D48E3BEC8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4EF21F-5603-8444-E081-73027522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79D612-5F64-F66C-DA54-3655B9EA3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23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D4EE6-8C8E-00D7-E21C-42F723D2D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E701CA-FB02-C05C-CAC1-AF3CEE1C5E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9AFBE-AFC7-A3DE-28D6-108519AC6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ECF43-F707-BE2F-6A77-17D822FC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04832-57F6-3962-FD7B-EB0D6F00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6F0EB-A768-A0B2-7ABD-8384A886B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22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B703C1-F823-3550-4D6B-4DC0778AC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A0413-8D33-6B47-D92A-946E5E11D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55C24-D2E1-92C1-BD8B-E76E724F4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552B-CB23-4C71-BC3E-9681A2FCB8EE}" type="datetimeFigureOut">
              <a:rPr lang="en-GB" smtClean="0"/>
              <a:pPr/>
              <a:t>25/10/2024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8D724-A532-4E65-3F91-9ED660529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9EA74-4ECA-8F57-C785-6DF13EB49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78ADE-E92E-49FD-B775-657535880BDC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04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3/PhysRevResearch.2.043269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05996-AF9C-C93B-2235-755D3FB580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Options and </a:t>
            </a:r>
            <a:r>
              <a:rPr lang="de-DE" dirty="0" err="1"/>
              <a:t>considerations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norther</a:t>
            </a:r>
            <a:r>
              <a:rPr lang="de-DE" dirty="0"/>
              <a:t> route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8B7A078-77FC-BA2F-1889-97F0250969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Jochen Kronjäger (PTB)</a:t>
            </a:r>
          </a:p>
          <a:p>
            <a:r>
              <a:rPr lang="de-DE" dirty="0"/>
              <a:t>SIG-TFN </a:t>
            </a:r>
            <a:r>
              <a:rPr lang="de-DE" dirty="0" err="1"/>
              <a:t>meeting</a:t>
            </a:r>
            <a:r>
              <a:rPr lang="de-DE" dirty="0"/>
              <a:t> 23/10/2024</a:t>
            </a:r>
          </a:p>
        </p:txBody>
      </p:sp>
    </p:spTree>
    <p:extLst>
      <p:ext uri="{BB962C8B-B14F-4D97-AF65-F5344CB8AC3E}">
        <p14:creationId xmlns:p14="http://schemas.microsoft.com/office/powerpoint/2010/main" val="3473100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2">
            <a:extLst>
              <a:ext uri="{FF2B5EF4-FFF2-40B4-BE49-F238E27FC236}">
                <a16:creationId xmlns:a16="http://schemas.microsoft.com/office/drawing/2014/main" id="{2A2D8B22-8064-C1A8-591E-3AECE6AFD5C2}"/>
              </a:ext>
            </a:extLst>
          </p:cNvPr>
          <p:cNvSpPr/>
          <p:nvPr/>
        </p:nvSpPr>
        <p:spPr>
          <a:xfrm>
            <a:off x="8072958" y="1524717"/>
            <a:ext cx="3949898" cy="29050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42">
            <a:extLst>
              <a:ext uri="{FF2B5EF4-FFF2-40B4-BE49-F238E27FC236}">
                <a16:creationId xmlns:a16="http://schemas.microsoft.com/office/drawing/2014/main" id="{37E40FB3-8A64-CB25-1D91-AA8FB22D8F52}"/>
              </a:ext>
            </a:extLst>
          </p:cNvPr>
          <p:cNvSpPr/>
          <p:nvPr/>
        </p:nvSpPr>
        <p:spPr>
          <a:xfrm>
            <a:off x="5537752" y="1527475"/>
            <a:ext cx="2039770" cy="29050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42">
            <a:extLst>
              <a:ext uri="{FF2B5EF4-FFF2-40B4-BE49-F238E27FC236}">
                <a16:creationId xmlns:a16="http://schemas.microsoft.com/office/drawing/2014/main" id="{EBEDBB55-BA9C-037A-8359-BC208E0B1573}"/>
              </a:ext>
            </a:extLst>
          </p:cNvPr>
          <p:cNvSpPr/>
          <p:nvPr/>
        </p:nvSpPr>
        <p:spPr>
          <a:xfrm>
            <a:off x="2975069" y="1529758"/>
            <a:ext cx="2039770" cy="2905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Rectangle 42">
            <a:extLst>
              <a:ext uri="{FF2B5EF4-FFF2-40B4-BE49-F238E27FC236}">
                <a16:creationId xmlns:a16="http://schemas.microsoft.com/office/drawing/2014/main" id="{C75D7E78-F41E-8C3D-EEB9-3120431CE971}"/>
              </a:ext>
            </a:extLst>
          </p:cNvPr>
          <p:cNvSpPr/>
          <p:nvPr/>
        </p:nvSpPr>
        <p:spPr>
          <a:xfrm>
            <a:off x="457006" y="1529758"/>
            <a:ext cx="2039770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Option 2: </a:t>
            </a:r>
            <a:r>
              <a:rPr lang="de-DE" dirty="0" err="1"/>
              <a:t>cascaded</a:t>
            </a:r>
            <a:r>
              <a:rPr lang="de-DE" dirty="0"/>
              <a:t> MLS </a:t>
            </a:r>
            <a:r>
              <a:rPr lang="de-DE" dirty="0" err="1"/>
              <a:t>BS→Lille</a:t>
            </a:r>
            <a:endParaRPr lang="de-DE" dirty="0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E86FE2-6177-C00A-83C9-E2F77B5062ED}"/>
              </a:ext>
            </a:extLst>
          </p:cNvPr>
          <p:cNvGrpSpPr/>
          <p:nvPr/>
        </p:nvGrpSpPr>
        <p:grpSpPr>
          <a:xfrm>
            <a:off x="850388" y="2290709"/>
            <a:ext cx="1253757" cy="1090096"/>
            <a:chOff x="793812" y="3114332"/>
            <a:chExt cx="1253757" cy="1090096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806F6F62-EE2B-8322-4965-20AF1D15C48C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19AE6E6-ED29-5BD9-9D17-B363B7CE1B1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4BED3BC-C96B-D278-D60D-2072DCFB2492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3" name="Gleichschenkliges Dreieck 42">
                  <a:extLst>
                    <a:ext uri="{FF2B5EF4-FFF2-40B4-BE49-F238E27FC236}">
                      <a16:creationId xmlns:a16="http://schemas.microsoft.com/office/drawing/2014/main" id="{A8E3EDFB-1E5A-21DF-BAE2-6D0F0D087AD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Gleichschenkliges Dreieck 43">
                  <a:extLst>
                    <a:ext uri="{FF2B5EF4-FFF2-40B4-BE49-F238E27FC236}">
                      <a16:creationId xmlns:a16="http://schemas.microsoft.com/office/drawing/2014/main" id="{82273C73-F857-FC6B-BBCF-59D0838D3DA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5" name="Gleichschenkliges Dreieck 44">
                  <a:extLst>
                    <a:ext uri="{FF2B5EF4-FFF2-40B4-BE49-F238E27FC236}">
                      <a16:creationId xmlns:a16="http://schemas.microsoft.com/office/drawing/2014/main" id="{AA5C8979-66FD-936B-03AA-85F27A51C4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Rechteck 45">
                  <a:extLst>
                    <a:ext uri="{FF2B5EF4-FFF2-40B4-BE49-F238E27FC236}">
                      <a16:creationId xmlns:a16="http://schemas.microsoft.com/office/drawing/2014/main" id="{C99808DA-38B2-2AF4-C540-D7289A44A71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16EE2C27-F719-2446-D84A-2672639A7C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A9E93CA8-2049-F1F2-797C-272EB0F70C0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09FF5EA-201C-3984-B1A4-ABFDE1EB23C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5E2A5340-C1A2-2199-E539-BCF801BA757F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C6F90FD8-CB71-A718-2270-BC72322747F6}"/>
              </a:ext>
            </a:extLst>
          </p:cNvPr>
          <p:cNvSpPr txBox="1"/>
          <p:nvPr/>
        </p:nvSpPr>
        <p:spPr>
          <a:xfrm>
            <a:off x="457005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28F476-17FD-5360-6EAB-7ED57712FED9}"/>
              </a:ext>
            </a:extLst>
          </p:cNvPr>
          <p:cNvSpPr txBox="1"/>
          <p:nvPr/>
        </p:nvSpPr>
        <p:spPr>
          <a:xfrm>
            <a:off x="5537753" y="1527475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00E935E-BC39-471E-51F2-F38476DA8307}"/>
              </a:ext>
            </a:extLst>
          </p:cNvPr>
          <p:cNvSpPr txBox="1"/>
          <p:nvPr/>
        </p:nvSpPr>
        <p:spPr>
          <a:xfrm>
            <a:off x="7992261" y="1527475"/>
            <a:ext cx="394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EA0F3D55-FD82-0574-AA31-C3A3BB24FC38}"/>
              </a:ext>
            </a:extLst>
          </p:cNvPr>
          <p:cNvSpPr txBox="1"/>
          <p:nvPr/>
        </p:nvSpPr>
        <p:spPr>
          <a:xfrm>
            <a:off x="2975068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4DFAB6D5-AB39-0C57-9739-7DC519E7BB30}"/>
              </a:ext>
            </a:extLst>
          </p:cNvPr>
          <p:cNvGrpSpPr/>
          <p:nvPr/>
        </p:nvGrpSpPr>
        <p:grpSpPr>
          <a:xfrm>
            <a:off x="3344035" y="2278033"/>
            <a:ext cx="1253757" cy="1090096"/>
            <a:chOff x="793812" y="3114332"/>
            <a:chExt cx="1253757" cy="1090096"/>
          </a:xfrm>
        </p:grpSpPr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B64B1541-3B9E-82E0-B4C0-9CCC60657086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74" name="Gruppieren 73">
                <a:extLst>
                  <a:ext uri="{FF2B5EF4-FFF2-40B4-BE49-F238E27FC236}">
                    <a16:creationId xmlns:a16="http://schemas.microsoft.com/office/drawing/2014/main" id="{4F82100F-B9EF-A768-210B-A435F9F6D94C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79" name="Rechteck 78">
                  <a:extLst>
                    <a:ext uri="{FF2B5EF4-FFF2-40B4-BE49-F238E27FC236}">
                      <a16:creationId xmlns:a16="http://schemas.microsoft.com/office/drawing/2014/main" id="{FD65512D-F845-9557-E3FD-CD086E072DD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90" name="Gleichschenkliges Dreieck 89">
                  <a:extLst>
                    <a:ext uri="{FF2B5EF4-FFF2-40B4-BE49-F238E27FC236}">
                      <a16:creationId xmlns:a16="http://schemas.microsoft.com/office/drawing/2014/main" id="{211A7740-FD35-C9FE-1D21-391264ABE1D3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1" name="Gleichschenkliges Dreieck 90">
                  <a:extLst>
                    <a:ext uri="{FF2B5EF4-FFF2-40B4-BE49-F238E27FC236}">
                      <a16:creationId xmlns:a16="http://schemas.microsoft.com/office/drawing/2014/main" id="{C6E66DD2-A39B-BD8F-4B34-552E88115324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2" name="Gleichschenkliges Dreieck 91">
                  <a:extLst>
                    <a:ext uri="{FF2B5EF4-FFF2-40B4-BE49-F238E27FC236}">
                      <a16:creationId xmlns:a16="http://schemas.microsoft.com/office/drawing/2014/main" id="{3B869C16-AD15-DFE7-2DAE-BA64D0CB0898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3" name="Rechteck 92">
                  <a:extLst>
                    <a:ext uri="{FF2B5EF4-FFF2-40B4-BE49-F238E27FC236}">
                      <a16:creationId xmlns:a16="http://schemas.microsoft.com/office/drawing/2014/main" id="{D38F9399-B4DF-C10A-DE65-795CBAB1E048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94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E79570D5-7F9B-D749-0BC6-98C9C9D799E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6" name="Gleichschenkliges Dreieck 75">
                <a:extLst>
                  <a:ext uri="{FF2B5EF4-FFF2-40B4-BE49-F238E27FC236}">
                    <a16:creationId xmlns:a16="http://schemas.microsoft.com/office/drawing/2014/main" id="{D9CDD7DA-97AB-B68E-5DAB-7AE2B0688754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30F77AA9-3C7A-279A-6333-01C456D7997B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E42950B6-7ED0-7000-F4A7-9753667DFE71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92BE2652-97FB-E492-E185-20A706F8BC6B}"/>
              </a:ext>
            </a:extLst>
          </p:cNvPr>
          <p:cNvGrpSpPr/>
          <p:nvPr/>
        </p:nvGrpSpPr>
        <p:grpSpPr>
          <a:xfrm>
            <a:off x="5909577" y="2281427"/>
            <a:ext cx="1253757" cy="1090096"/>
            <a:chOff x="793812" y="3114332"/>
            <a:chExt cx="1253757" cy="1090096"/>
          </a:xfrm>
        </p:grpSpPr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FB0A9A2F-CC8E-6049-469D-7B991D3F407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BC9E32FF-FF0A-CB05-F218-2361FC02DD66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11" name="Rechteck 110">
                  <a:extLst>
                    <a:ext uri="{FF2B5EF4-FFF2-40B4-BE49-F238E27FC236}">
                      <a16:creationId xmlns:a16="http://schemas.microsoft.com/office/drawing/2014/main" id="{5BF13B22-C0A5-AAF4-57F7-B7CD782193B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4" name="Gleichschenkliges Dreieck 113">
                  <a:extLst>
                    <a:ext uri="{FF2B5EF4-FFF2-40B4-BE49-F238E27FC236}">
                      <a16:creationId xmlns:a16="http://schemas.microsoft.com/office/drawing/2014/main" id="{88F88E93-706F-FE37-00F9-A1B385A33D16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5" name="Gleichschenkliges Dreieck 114">
                  <a:extLst>
                    <a:ext uri="{FF2B5EF4-FFF2-40B4-BE49-F238E27FC236}">
                      <a16:creationId xmlns:a16="http://schemas.microsoft.com/office/drawing/2014/main" id="{3B9AFDE1-EE74-D7B8-E4CB-CE00E32213D8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Gleichschenkliges Dreieck 115">
                  <a:extLst>
                    <a:ext uri="{FF2B5EF4-FFF2-40B4-BE49-F238E27FC236}">
                      <a16:creationId xmlns:a16="http://schemas.microsoft.com/office/drawing/2014/main" id="{BB8CFB45-FBA0-FAA0-EB96-3D7187C08989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334BFBB-C421-3834-EDF2-C095FCFC159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18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03BE15D-8D05-3139-582A-10932D08BD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5" name="Gleichschenkliges Dreieck 104">
                <a:extLst>
                  <a:ext uri="{FF2B5EF4-FFF2-40B4-BE49-F238E27FC236}">
                    <a16:creationId xmlns:a16="http://schemas.microsoft.com/office/drawing/2014/main" id="{C6294983-6D7D-0649-91EB-50528D94941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ED8CDB13-938D-68D3-8CEB-753ECFA2ECB3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67DE63EC-8584-3F45-368F-DC92EB1CD1C4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CAF1A190-0664-A27F-A7BE-D348119BEBEA}"/>
              </a:ext>
            </a:extLst>
          </p:cNvPr>
          <p:cNvGrpSpPr/>
          <p:nvPr/>
        </p:nvGrpSpPr>
        <p:grpSpPr>
          <a:xfrm>
            <a:off x="8432338" y="2278033"/>
            <a:ext cx="1253820" cy="926820"/>
            <a:chOff x="9206970" y="3053219"/>
            <a:chExt cx="1253820" cy="926820"/>
          </a:xfrm>
        </p:grpSpPr>
        <p:sp>
          <p:nvSpPr>
            <p:cNvPr id="113" name="Textfeld 112">
              <a:extLst>
                <a:ext uri="{FF2B5EF4-FFF2-40B4-BE49-F238E27FC236}">
                  <a16:creationId xmlns:a16="http://schemas.microsoft.com/office/drawing/2014/main" id="{502A753C-0A59-6D14-3B2F-DFBD93B0483A}"/>
                </a:ext>
              </a:extLst>
            </p:cNvPr>
            <p:cNvSpPr txBox="1"/>
            <p:nvPr/>
          </p:nvSpPr>
          <p:spPr>
            <a:xfrm>
              <a:off x="9550737" y="3053219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971004C2-F30B-AF0A-BD30-092B267ECFBA}"/>
                </a:ext>
              </a:extLst>
            </p:cNvPr>
            <p:cNvGrpSpPr/>
            <p:nvPr/>
          </p:nvGrpSpPr>
          <p:grpSpPr>
            <a:xfrm>
              <a:off x="9206970" y="3080039"/>
              <a:ext cx="1077420" cy="900000"/>
              <a:chOff x="1561782" y="5373558"/>
              <a:chExt cx="1077420" cy="900000"/>
            </a:xfrm>
          </p:grpSpPr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990C580D-3ED5-B1AD-D319-2731E42C0E7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8" name="Gleichschenkliges Dreieck 107">
                <a:extLst>
                  <a:ext uri="{FF2B5EF4-FFF2-40B4-BE49-F238E27FC236}">
                    <a16:creationId xmlns:a16="http://schemas.microsoft.com/office/drawing/2014/main" id="{5D95DE21-319F-C3BB-A060-CB86CA38557D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Gleichschenkliges Dreieck 109">
                <a:extLst>
                  <a:ext uri="{FF2B5EF4-FFF2-40B4-BE49-F238E27FC236}">
                    <a16:creationId xmlns:a16="http://schemas.microsoft.com/office/drawing/2014/main" id="{4A3F1541-045F-3338-9689-40F12B1F148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12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A06F45F-9284-1E1E-0B7C-893772231E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9" name="Rechteck 118">
              <a:extLst>
                <a:ext uri="{FF2B5EF4-FFF2-40B4-BE49-F238E27FC236}">
                  <a16:creationId xmlns:a16="http://schemas.microsoft.com/office/drawing/2014/main" id="{D663B16F-7D56-AFEF-D675-30FBC137826F}"/>
                </a:ext>
              </a:extLst>
            </p:cNvPr>
            <p:cNvSpPr/>
            <p:nvPr/>
          </p:nvSpPr>
          <p:spPr>
            <a:xfrm rot="16200000" flipH="1">
              <a:off x="10284390" y="346715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48F941B3-DB09-483D-3146-DFAE82C9BBAB}"/>
              </a:ext>
            </a:extLst>
          </p:cNvPr>
          <p:cNvCxnSpPr>
            <a:cxnSpLocks/>
            <a:stCxn id="115" idx="0"/>
            <a:endCxn id="108" idx="3"/>
          </p:cNvCxnSpPr>
          <p:nvPr/>
        </p:nvCxnSpPr>
        <p:spPr>
          <a:xfrm>
            <a:off x="7163334" y="2525285"/>
            <a:ext cx="1446424" cy="102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621290B3-138C-5D28-0C18-99CBE0FD3ED7}"/>
              </a:ext>
            </a:extLst>
          </p:cNvPr>
          <p:cNvCxnSpPr>
            <a:cxnSpLocks/>
            <a:stCxn id="117" idx="3"/>
            <a:endCxn id="110" idx="0"/>
          </p:cNvCxnSpPr>
          <p:nvPr/>
        </p:nvCxnSpPr>
        <p:spPr>
          <a:xfrm>
            <a:off x="7162314" y="2981160"/>
            <a:ext cx="1270024" cy="102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B04D088-4B56-01BF-1431-5164469F6255}"/>
              </a:ext>
            </a:extLst>
          </p:cNvPr>
          <p:cNvCxnSpPr>
            <a:cxnSpLocks/>
            <a:stCxn id="91" idx="0"/>
            <a:endCxn id="114" idx="3"/>
          </p:cNvCxnSpPr>
          <p:nvPr/>
        </p:nvCxnSpPr>
        <p:spPr>
          <a:xfrm>
            <a:off x="4597792" y="2521891"/>
            <a:ext cx="1489205" cy="33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F6ED3FE-EA1C-5AF6-DA77-C8F5C6992AB4}"/>
              </a:ext>
            </a:extLst>
          </p:cNvPr>
          <p:cNvCxnSpPr>
            <a:cxnSpLocks/>
            <a:stCxn id="93" idx="3"/>
            <a:endCxn id="116" idx="0"/>
          </p:cNvCxnSpPr>
          <p:nvPr/>
        </p:nvCxnSpPr>
        <p:spPr>
          <a:xfrm>
            <a:off x="4596772" y="2977766"/>
            <a:ext cx="1312805" cy="33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A9F3EB66-180F-D5CD-50A4-BE01DED86AED}"/>
              </a:ext>
            </a:extLst>
          </p:cNvPr>
          <p:cNvCxnSpPr>
            <a:cxnSpLocks/>
            <a:stCxn id="44" idx="0"/>
            <a:endCxn id="90" idx="3"/>
          </p:cNvCxnSpPr>
          <p:nvPr/>
        </p:nvCxnSpPr>
        <p:spPr>
          <a:xfrm flipV="1">
            <a:off x="2104145" y="2521891"/>
            <a:ext cx="14173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3EE86CD4-74B5-6D44-9E90-2C3C0C17D58F}"/>
              </a:ext>
            </a:extLst>
          </p:cNvPr>
          <p:cNvCxnSpPr>
            <a:cxnSpLocks/>
            <a:stCxn id="46" idx="3"/>
            <a:endCxn id="92" idx="0"/>
          </p:cNvCxnSpPr>
          <p:nvPr/>
        </p:nvCxnSpPr>
        <p:spPr>
          <a:xfrm flipV="1">
            <a:off x="2103125" y="2977766"/>
            <a:ext cx="12409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C0789891-DBE6-957E-6329-3540332E6A25}"/>
              </a:ext>
            </a:extLst>
          </p:cNvPr>
          <p:cNvCxnSpPr>
            <a:cxnSpLocks/>
          </p:cNvCxnSpPr>
          <p:nvPr/>
        </p:nvCxnSpPr>
        <p:spPr>
          <a:xfrm>
            <a:off x="5777730" y="252138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442394D-4FB0-F065-4E17-FAECFB9CD83B}"/>
              </a:ext>
            </a:extLst>
          </p:cNvPr>
          <p:cNvCxnSpPr>
            <a:cxnSpLocks/>
          </p:cNvCxnSpPr>
          <p:nvPr/>
        </p:nvCxnSpPr>
        <p:spPr>
          <a:xfrm flipH="1">
            <a:off x="5757229" y="297725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 Verbindung mit Pfeil 181">
            <a:extLst>
              <a:ext uri="{FF2B5EF4-FFF2-40B4-BE49-F238E27FC236}">
                <a16:creationId xmlns:a16="http://schemas.microsoft.com/office/drawing/2014/main" id="{71BD24A9-6117-BF0A-17FE-05B7E3973C37}"/>
              </a:ext>
            </a:extLst>
          </p:cNvPr>
          <p:cNvCxnSpPr>
            <a:cxnSpLocks/>
          </p:cNvCxnSpPr>
          <p:nvPr/>
        </p:nvCxnSpPr>
        <p:spPr>
          <a:xfrm>
            <a:off x="2705873" y="252822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mit Pfeil 182">
            <a:extLst>
              <a:ext uri="{FF2B5EF4-FFF2-40B4-BE49-F238E27FC236}">
                <a16:creationId xmlns:a16="http://schemas.microsoft.com/office/drawing/2014/main" id="{01E1BCBF-77BD-7A04-3985-0DEFD960E2AE}"/>
              </a:ext>
            </a:extLst>
          </p:cNvPr>
          <p:cNvCxnSpPr>
            <a:cxnSpLocks/>
          </p:cNvCxnSpPr>
          <p:nvPr/>
        </p:nvCxnSpPr>
        <p:spPr>
          <a:xfrm flipH="1">
            <a:off x="2685372" y="298410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 Verbindung mit Pfeil 183">
            <a:extLst>
              <a:ext uri="{FF2B5EF4-FFF2-40B4-BE49-F238E27FC236}">
                <a16:creationId xmlns:a16="http://schemas.microsoft.com/office/drawing/2014/main" id="{2C22A2EE-057D-ECA2-7F8A-0E1C63D32C1A}"/>
              </a:ext>
            </a:extLst>
          </p:cNvPr>
          <p:cNvCxnSpPr>
            <a:cxnSpLocks/>
          </p:cNvCxnSpPr>
          <p:nvPr/>
        </p:nvCxnSpPr>
        <p:spPr>
          <a:xfrm>
            <a:off x="7835677" y="252138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 Verbindung mit Pfeil 184">
            <a:extLst>
              <a:ext uri="{FF2B5EF4-FFF2-40B4-BE49-F238E27FC236}">
                <a16:creationId xmlns:a16="http://schemas.microsoft.com/office/drawing/2014/main" id="{4C6B790F-6700-FB9F-4396-4C50CE96FB5F}"/>
              </a:ext>
            </a:extLst>
          </p:cNvPr>
          <p:cNvCxnSpPr>
            <a:cxnSpLocks/>
          </p:cNvCxnSpPr>
          <p:nvPr/>
        </p:nvCxnSpPr>
        <p:spPr>
          <a:xfrm flipH="1">
            <a:off x="7815176" y="297725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Legende: mit gebogener Linie 196">
            <a:extLst>
              <a:ext uri="{FF2B5EF4-FFF2-40B4-BE49-F238E27FC236}">
                <a16:creationId xmlns:a16="http://schemas.microsoft.com/office/drawing/2014/main" id="{BA7A9AC8-108D-C8E5-D0C1-5DFCE003B47C}"/>
              </a:ext>
            </a:extLst>
          </p:cNvPr>
          <p:cNvSpPr/>
          <p:nvPr/>
        </p:nvSpPr>
        <p:spPr>
          <a:xfrm>
            <a:off x="3836216" y="372577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198" name="Legende: mit gebogener Linie 197">
            <a:extLst>
              <a:ext uri="{FF2B5EF4-FFF2-40B4-BE49-F238E27FC236}">
                <a16:creationId xmlns:a16="http://schemas.microsoft.com/office/drawing/2014/main" id="{7188D0B0-A886-7BEF-DE78-A4C0016D96D1}"/>
              </a:ext>
            </a:extLst>
          </p:cNvPr>
          <p:cNvSpPr/>
          <p:nvPr/>
        </p:nvSpPr>
        <p:spPr>
          <a:xfrm>
            <a:off x="1349845" y="372577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199" name="Legende: mit gebogener Linie 198">
            <a:extLst>
              <a:ext uri="{FF2B5EF4-FFF2-40B4-BE49-F238E27FC236}">
                <a16:creationId xmlns:a16="http://schemas.microsoft.com/office/drawing/2014/main" id="{D6D0C34E-6FD6-A610-DA59-9966CA9915A4}"/>
              </a:ext>
            </a:extLst>
          </p:cNvPr>
          <p:cNvSpPr/>
          <p:nvPr/>
        </p:nvSpPr>
        <p:spPr>
          <a:xfrm>
            <a:off x="6395862" y="372577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00" name="Legende: mit gebogener Linie 199">
            <a:extLst>
              <a:ext uri="{FF2B5EF4-FFF2-40B4-BE49-F238E27FC236}">
                <a16:creationId xmlns:a16="http://schemas.microsoft.com/office/drawing/2014/main" id="{BB27FDF7-B961-DFDD-6D9E-49DF0975C44B}"/>
              </a:ext>
            </a:extLst>
          </p:cNvPr>
          <p:cNvSpPr/>
          <p:nvPr/>
        </p:nvSpPr>
        <p:spPr>
          <a:xfrm>
            <a:off x="8866066" y="3716315"/>
            <a:ext cx="1261339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57742"/>
              <a:gd name="adj6" fmla="val 6041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  <a:p>
            <a:pPr algn="ctr"/>
            <a:r>
              <a:rPr lang="de-DE" sz="1600" dirty="0"/>
              <a:t>Paris-BS</a:t>
            </a:r>
          </a:p>
        </p:txBody>
      </p:sp>
      <p:grpSp>
        <p:nvGrpSpPr>
          <p:cNvPr id="212" name="Gruppieren 211">
            <a:extLst>
              <a:ext uri="{FF2B5EF4-FFF2-40B4-BE49-F238E27FC236}">
                <a16:creationId xmlns:a16="http://schemas.microsoft.com/office/drawing/2014/main" id="{AAC8C54A-C431-DF06-FF5D-20EFF59B4D37}"/>
              </a:ext>
            </a:extLst>
          </p:cNvPr>
          <p:cNvGrpSpPr/>
          <p:nvPr/>
        </p:nvGrpSpPr>
        <p:grpSpPr>
          <a:xfrm>
            <a:off x="10400111" y="2281058"/>
            <a:ext cx="1254840" cy="920321"/>
            <a:chOff x="10025370" y="3015812"/>
            <a:chExt cx="1254840" cy="920321"/>
          </a:xfrm>
        </p:grpSpPr>
        <p:grpSp>
          <p:nvGrpSpPr>
            <p:cNvPr id="204" name="Gruppieren 203">
              <a:extLst>
                <a:ext uri="{FF2B5EF4-FFF2-40B4-BE49-F238E27FC236}">
                  <a16:creationId xmlns:a16="http://schemas.microsoft.com/office/drawing/2014/main" id="{C312D0A7-1CF5-34D7-A3AB-D449FE941E7B}"/>
                </a:ext>
              </a:extLst>
            </p:cNvPr>
            <p:cNvGrpSpPr/>
            <p:nvPr/>
          </p:nvGrpSpPr>
          <p:grpSpPr>
            <a:xfrm flipH="1">
              <a:off x="10202790" y="3036133"/>
              <a:ext cx="1077420" cy="900000"/>
              <a:chOff x="1561782" y="5373558"/>
              <a:chExt cx="1077420" cy="900000"/>
            </a:xfrm>
          </p:grpSpPr>
          <p:sp>
            <p:nvSpPr>
              <p:cNvPr id="206" name="Rechteck 205">
                <a:extLst>
                  <a:ext uri="{FF2B5EF4-FFF2-40B4-BE49-F238E27FC236}">
                    <a16:creationId xmlns:a16="http://schemas.microsoft.com/office/drawing/2014/main" id="{F1D6E7FA-263D-6A76-89E2-1BE2DE59F143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7" name="Gleichschenkliges Dreieck 206">
                <a:extLst>
                  <a:ext uri="{FF2B5EF4-FFF2-40B4-BE49-F238E27FC236}">
                    <a16:creationId xmlns:a16="http://schemas.microsoft.com/office/drawing/2014/main" id="{F5606599-F94D-BD2C-98FB-E66A08BC5FF9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Gleichschenkliges Dreieck 207">
                <a:extLst>
                  <a:ext uri="{FF2B5EF4-FFF2-40B4-BE49-F238E27FC236}">
                    <a16:creationId xmlns:a16="http://schemas.microsoft.com/office/drawing/2014/main" id="{B62D21E6-5902-45BD-05A7-B3DD7EF581A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09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5810E603-6F1B-D6D0-364C-97B3412741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03" name="Textfeld 202">
              <a:extLst>
                <a:ext uri="{FF2B5EF4-FFF2-40B4-BE49-F238E27FC236}">
                  <a16:creationId xmlns:a16="http://schemas.microsoft.com/office/drawing/2014/main" id="{E4B8DDF6-CA62-5296-4BB7-77E00F27E900}"/>
                </a:ext>
              </a:extLst>
            </p:cNvPr>
            <p:cNvSpPr txBox="1"/>
            <p:nvPr/>
          </p:nvSpPr>
          <p:spPr>
            <a:xfrm>
              <a:off x="10348719" y="301581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sp>
          <p:nvSpPr>
            <p:cNvPr id="211" name="Rechteck 210">
              <a:extLst>
                <a:ext uri="{FF2B5EF4-FFF2-40B4-BE49-F238E27FC236}">
                  <a16:creationId xmlns:a16="http://schemas.microsoft.com/office/drawing/2014/main" id="{F0219B69-545F-2B03-46E2-BC8947E26660}"/>
                </a:ext>
              </a:extLst>
            </p:cNvPr>
            <p:cNvSpPr/>
            <p:nvPr/>
          </p:nvSpPr>
          <p:spPr>
            <a:xfrm rot="16200000" flipH="1">
              <a:off x="10025370" y="3427418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7EFE659F-AEDC-75AF-EC09-B9733CFBE467}"/>
              </a:ext>
            </a:extLst>
          </p:cNvPr>
          <p:cNvCxnSpPr>
            <a:cxnSpLocks/>
            <a:stCxn id="207" idx="3"/>
          </p:cNvCxnSpPr>
          <p:nvPr/>
        </p:nvCxnSpPr>
        <p:spPr>
          <a:xfrm>
            <a:off x="11477531" y="2532051"/>
            <a:ext cx="368988" cy="78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D7A92103-BDD4-3BC3-7CF6-F478DE660441}"/>
              </a:ext>
            </a:extLst>
          </p:cNvPr>
          <p:cNvCxnSpPr>
            <a:cxnSpLocks/>
            <a:stCxn id="208" idx="0"/>
          </p:cNvCxnSpPr>
          <p:nvPr/>
        </p:nvCxnSpPr>
        <p:spPr>
          <a:xfrm>
            <a:off x="11654951" y="2987926"/>
            <a:ext cx="191568" cy="23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28BB498-6245-B792-3FBA-4A39AC7F88E2}"/>
              </a:ext>
            </a:extLst>
          </p:cNvPr>
          <p:cNvCxnSpPr>
            <a:cxnSpLocks/>
            <a:stCxn id="119" idx="2"/>
            <a:endCxn id="211" idx="0"/>
          </p:cNvCxnSpPr>
          <p:nvPr/>
        </p:nvCxnSpPr>
        <p:spPr>
          <a:xfrm>
            <a:off x="9686158" y="2780166"/>
            <a:ext cx="713953" cy="69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DA5940C7-362C-D3CB-975E-B07E3121E032}"/>
              </a:ext>
            </a:extLst>
          </p:cNvPr>
          <p:cNvCxnSpPr>
            <a:cxnSpLocks/>
            <a:stCxn id="211" idx="0"/>
          </p:cNvCxnSpPr>
          <p:nvPr/>
        </p:nvCxnSpPr>
        <p:spPr>
          <a:xfrm rot="10800000">
            <a:off x="10127405" y="2074940"/>
            <a:ext cx="272706" cy="7059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A7D6EDEF-B506-3452-FD09-A9986962A23B}"/>
              </a:ext>
            </a:extLst>
          </p:cNvPr>
          <p:cNvSpPr txBox="1"/>
          <p:nvPr/>
        </p:nvSpPr>
        <p:spPr>
          <a:xfrm>
            <a:off x="9849285" y="1813067"/>
            <a:ext cx="1885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accent5"/>
                </a:solidFill>
              </a:rPr>
              <a:t>Other </a:t>
            </a:r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comparison</a:t>
            </a:r>
            <a:endParaRPr lang="de-DE" sz="1400" dirty="0">
              <a:solidFill>
                <a:schemeClr val="accent5"/>
              </a:solidFill>
            </a:endParaRPr>
          </a:p>
        </p:txBody>
      </p:sp>
      <p:sp>
        <p:nvSpPr>
          <p:cNvPr id="224" name="Legende: mit gebogener Linie 223">
            <a:extLst>
              <a:ext uri="{FF2B5EF4-FFF2-40B4-BE49-F238E27FC236}">
                <a16:creationId xmlns:a16="http://schemas.microsoft.com/office/drawing/2014/main" id="{029D62F1-7842-3644-F5A5-2ABA7F5CF8CC}"/>
              </a:ext>
            </a:extLst>
          </p:cNvPr>
          <p:cNvSpPr/>
          <p:nvPr/>
        </p:nvSpPr>
        <p:spPr>
          <a:xfrm flipH="1">
            <a:off x="10127404" y="3716315"/>
            <a:ext cx="596056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63524"/>
              <a:gd name="adj6" fmla="val 51384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Two-way</a:t>
            </a:r>
            <a:endParaRPr lang="de-DE" sz="1600" dirty="0"/>
          </a:p>
        </p:txBody>
      </p:sp>
      <p:sp>
        <p:nvSpPr>
          <p:cNvPr id="225" name="Textfeld 224">
            <a:extLst>
              <a:ext uri="{FF2B5EF4-FFF2-40B4-BE49-F238E27FC236}">
                <a16:creationId xmlns:a16="http://schemas.microsoft.com/office/drawing/2014/main" id="{B9C23966-1948-6028-CE81-1A7782524AE2}"/>
              </a:ext>
            </a:extLst>
          </p:cNvPr>
          <p:cNvSpPr txBox="1"/>
          <p:nvPr/>
        </p:nvSpPr>
        <p:spPr>
          <a:xfrm>
            <a:off x="785630" y="5059921"/>
            <a:ext cx="4327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situation</a:t>
            </a:r>
            <a:r>
              <a:rPr lang="de-DE" dirty="0"/>
              <a:t> at Lille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Needs extra RLS at Lille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Lille </a:t>
            </a:r>
            <a:r>
              <a:rPr lang="de-DE" dirty="0" err="1"/>
              <a:t>must</a:t>
            </a:r>
            <a:r>
              <a:rPr lang="de-DE" dirty="0"/>
              <a:t> </a:t>
            </a:r>
            <a:r>
              <a:rPr lang="de-DE" dirty="0" err="1"/>
              <a:t>become</a:t>
            </a:r>
            <a:r>
              <a:rPr lang="de-DE" dirty="0"/>
              <a:t> a „</a:t>
            </a:r>
            <a:r>
              <a:rPr lang="de-DE" dirty="0" err="1"/>
              <a:t>comparator</a:t>
            </a:r>
            <a:r>
              <a:rPr lang="de-DE" dirty="0"/>
              <a:t>“ – </a:t>
            </a:r>
            <a:br>
              <a:rPr lang="de-DE" dirty="0"/>
            </a:br>
            <a:r>
              <a:rPr lang="de-DE" dirty="0" err="1"/>
              <a:t>feasible</a:t>
            </a:r>
            <a:r>
              <a:rPr lang="de-DE" dirty="0"/>
              <a:t> outside an NMI?</a:t>
            </a:r>
          </a:p>
        </p:txBody>
      </p:sp>
      <p:sp>
        <p:nvSpPr>
          <p:cNvPr id="228" name="Rechteck 227">
            <a:extLst>
              <a:ext uri="{FF2B5EF4-FFF2-40B4-BE49-F238E27FC236}">
                <a16:creationId xmlns:a16="http://schemas.microsoft.com/office/drawing/2014/main" id="{9C441293-984C-543D-25BE-F4FF35C46E88}"/>
              </a:ext>
            </a:extLst>
          </p:cNvPr>
          <p:cNvSpPr/>
          <p:nvPr/>
        </p:nvSpPr>
        <p:spPr>
          <a:xfrm>
            <a:off x="7763563" y="4860651"/>
            <a:ext cx="2868228" cy="31024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Beat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defined</a:t>
            </a:r>
            <a:endParaRPr lang="de-DE" dirty="0"/>
          </a:p>
        </p:txBody>
      </p:sp>
      <p:sp>
        <p:nvSpPr>
          <p:cNvPr id="229" name="Rechteck 228">
            <a:extLst>
              <a:ext uri="{FF2B5EF4-FFF2-40B4-BE49-F238E27FC236}">
                <a16:creationId xmlns:a16="http://schemas.microsoft.com/office/drawing/2014/main" id="{F6063ADF-AD30-2000-EBED-9CA06AC37EBB}"/>
              </a:ext>
            </a:extLst>
          </p:cNvPr>
          <p:cNvSpPr/>
          <p:nvPr/>
        </p:nvSpPr>
        <p:spPr>
          <a:xfrm>
            <a:off x="7763563" y="5330525"/>
            <a:ext cx="2868228" cy="31024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Beat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arbitrary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4886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42">
            <a:extLst>
              <a:ext uri="{FF2B5EF4-FFF2-40B4-BE49-F238E27FC236}">
                <a16:creationId xmlns:a16="http://schemas.microsoft.com/office/drawing/2014/main" id="{461E609D-1F52-BBE4-3A5F-E9F5CB28DDCE}"/>
              </a:ext>
            </a:extLst>
          </p:cNvPr>
          <p:cNvSpPr/>
          <p:nvPr/>
        </p:nvSpPr>
        <p:spPr>
          <a:xfrm>
            <a:off x="322888" y="1917578"/>
            <a:ext cx="2593811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42">
            <a:extLst>
              <a:ext uri="{FF2B5EF4-FFF2-40B4-BE49-F238E27FC236}">
                <a16:creationId xmlns:a16="http://schemas.microsoft.com/office/drawing/2014/main" id="{4813E33C-99E9-ADE1-8A76-2BB4078E337E}"/>
              </a:ext>
            </a:extLst>
          </p:cNvPr>
          <p:cNvSpPr/>
          <p:nvPr/>
        </p:nvSpPr>
        <p:spPr>
          <a:xfrm>
            <a:off x="3384989" y="1922893"/>
            <a:ext cx="1426702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42">
            <a:extLst>
              <a:ext uri="{FF2B5EF4-FFF2-40B4-BE49-F238E27FC236}">
                <a16:creationId xmlns:a16="http://schemas.microsoft.com/office/drawing/2014/main" id="{4814C1F8-C199-D5B0-A5FA-3BD239EC089B}"/>
              </a:ext>
            </a:extLst>
          </p:cNvPr>
          <p:cNvSpPr/>
          <p:nvPr/>
        </p:nvSpPr>
        <p:spPr>
          <a:xfrm>
            <a:off x="7253186" y="1922893"/>
            <a:ext cx="1376166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42">
            <a:extLst>
              <a:ext uri="{FF2B5EF4-FFF2-40B4-BE49-F238E27FC236}">
                <a16:creationId xmlns:a16="http://schemas.microsoft.com/office/drawing/2014/main" id="{16B94AB8-D1E2-0D3A-3F88-343F4D518434}"/>
              </a:ext>
            </a:extLst>
          </p:cNvPr>
          <p:cNvSpPr/>
          <p:nvPr/>
        </p:nvSpPr>
        <p:spPr>
          <a:xfrm>
            <a:off x="5294889" y="1933523"/>
            <a:ext cx="1426702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42">
            <a:extLst>
              <a:ext uri="{FF2B5EF4-FFF2-40B4-BE49-F238E27FC236}">
                <a16:creationId xmlns:a16="http://schemas.microsoft.com/office/drawing/2014/main" id="{9FD513B9-994D-D361-CDA0-CDA4FAF05CEB}"/>
              </a:ext>
            </a:extLst>
          </p:cNvPr>
          <p:cNvSpPr/>
          <p:nvPr/>
        </p:nvSpPr>
        <p:spPr>
          <a:xfrm>
            <a:off x="9003289" y="1922893"/>
            <a:ext cx="2938684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Option 3: counter-</a:t>
            </a:r>
            <a:r>
              <a:rPr lang="de-DE" dirty="0" err="1"/>
              <a:t>disseminated</a:t>
            </a:r>
            <a:r>
              <a:rPr lang="de-DE" dirty="0"/>
              <a:t> </a:t>
            </a:r>
            <a:r>
              <a:rPr lang="de-DE" dirty="0" err="1"/>
              <a:t>flywheels</a:t>
            </a:r>
            <a:endParaRPr lang="de-DE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1BDD23CB-6912-7D54-EF92-A4435BB9EDF8}"/>
              </a:ext>
            </a:extLst>
          </p:cNvPr>
          <p:cNvCxnSpPr>
            <a:cxnSpLocks/>
          </p:cNvCxnSpPr>
          <p:nvPr/>
        </p:nvCxnSpPr>
        <p:spPr>
          <a:xfrm flipH="1">
            <a:off x="6489842" y="4476517"/>
            <a:ext cx="797998" cy="53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22DA4841-A904-7D35-32FE-99DD27432F66}"/>
              </a:ext>
            </a:extLst>
          </p:cNvPr>
          <p:cNvCxnSpPr>
            <a:cxnSpLocks/>
            <a:stCxn id="244" idx="3"/>
            <a:endCxn id="23" idx="0"/>
          </p:cNvCxnSpPr>
          <p:nvPr/>
        </p:nvCxnSpPr>
        <p:spPr>
          <a:xfrm flipH="1">
            <a:off x="6655123" y="2515252"/>
            <a:ext cx="797998" cy="53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34D53E6-A97A-C796-AA2A-448C4620485E}"/>
              </a:ext>
            </a:extLst>
          </p:cNvPr>
          <p:cNvCxnSpPr>
            <a:cxnSpLocks/>
          </p:cNvCxnSpPr>
          <p:nvPr/>
        </p:nvCxnSpPr>
        <p:spPr>
          <a:xfrm flipH="1">
            <a:off x="6931706" y="4481832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54C67479-D48B-BFD0-E2AA-9D63BC1C1166}"/>
              </a:ext>
            </a:extLst>
          </p:cNvPr>
          <p:cNvCxnSpPr>
            <a:cxnSpLocks/>
          </p:cNvCxnSpPr>
          <p:nvPr/>
        </p:nvCxnSpPr>
        <p:spPr>
          <a:xfrm>
            <a:off x="6927950" y="2520567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FB48357-7F54-9F74-47E0-6AAB975AF19A}"/>
              </a:ext>
            </a:extLst>
          </p:cNvPr>
          <p:cNvGrpSpPr/>
          <p:nvPr/>
        </p:nvGrpSpPr>
        <p:grpSpPr>
          <a:xfrm flipH="1">
            <a:off x="5407903" y="3614124"/>
            <a:ext cx="1077420" cy="1081161"/>
            <a:chOff x="9501345" y="2905672"/>
            <a:chExt cx="1077420" cy="1081161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2D443C0B-4576-A09E-39A0-6FC9DE2C346B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2E6CF460-ADD8-5F81-2A34-A50A55C7496A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" name="Gleichschenkliges Dreieck 12">
                <a:extLst>
                  <a:ext uri="{FF2B5EF4-FFF2-40B4-BE49-F238E27FC236}">
                    <a16:creationId xmlns:a16="http://schemas.microsoft.com/office/drawing/2014/main" id="{19B435C2-51A5-CD90-EAC0-073741E7AEB7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Gleichschenkliges Dreieck 13">
                <a:extLst>
                  <a:ext uri="{FF2B5EF4-FFF2-40B4-BE49-F238E27FC236}">
                    <a16:creationId xmlns:a16="http://schemas.microsoft.com/office/drawing/2014/main" id="{625BCC59-6F50-CF69-3182-707035DD35D0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5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068F3454-D620-5EED-CB27-ABB870EFF41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Gleichschenkliges Dreieck 8">
              <a:extLst>
                <a:ext uri="{FF2B5EF4-FFF2-40B4-BE49-F238E27FC236}">
                  <a16:creationId xmlns:a16="http://schemas.microsoft.com/office/drawing/2014/main" id="{2E730BD3-7CA4-C552-A2CA-7CDE2253D720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DFA545E-AFC8-105F-E1D5-E226B1F6289F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9DA48CE-18F9-4839-38DF-A86969B2CF2C}"/>
              </a:ext>
            </a:extLst>
          </p:cNvPr>
          <p:cNvGrpSpPr/>
          <p:nvPr/>
        </p:nvGrpSpPr>
        <p:grpSpPr>
          <a:xfrm flipH="1">
            <a:off x="5577703" y="2307114"/>
            <a:ext cx="1077420" cy="1078950"/>
            <a:chOff x="9323925" y="4156770"/>
            <a:chExt cx="1077420" cy="1078950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0E3FAB46-1959-D4B7-A69A-DF3524785B7D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6EA63F17-7667-0800-8DA8-FC1DE43ED9E0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2" name="Gleichschenkliges Dreieck 21">
                <a:extLst>
                  <a:ext uri="{FF2B5EF4-FFF2-40B4-BE49-F238E27FC236}">
                    <a16:creationId xmlns:a16="http://schemas.microsoft.com/office/drawing/2014/main" id="{1517E27C-CC08-0940-2C02-41D504CAF1B1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Gleichschenkliges Dreieck 22">
                <a:extLst>
                  <a:ext uri="{FF2B5EF4-FFF2-40B4-BE49-F238E27FC236}">
                    <a16:creationId xmlns:a16="http://schemas.microsoft.com/office/drawing/2014/main" id="{D2234344-A0CC-BAB0-3A2A-4D985A6BF436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4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A1BC4A28-85EA-4D29-C96E-A10476656D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Gleichschenkliges Dreieck 17">
              <a:extLst>
                <a:ext uri="{FF2B5EF4-FFF2-40B4-BE49-F238E27FC236}">
                  <a16:creationId xmlns:a16="http://schemas.microsoft.com/office/drawing/2014/main" id="{92FA8176-98C3-7737-765A-9C12885D5EC6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1B864D7C-5ECA-B2E5-244D-39EF31D581CE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A2D152F8-35C2-15D5-F76F-6C2D9FD43F89}"/>
              </a:ext>
            </a:extLst>
          </p:cNvPr>
          <p:cNvCxnSpPr>
            <a:cxnSpLocks/>
            <a:stCxn id="10" idx="0"/>
            <a:endCxn id="20" idx="2"/>
          </p:cNvCxnSpPr>
          <p:nvPr/>
        </p:nvCxnSpPr>
        <p:spPr>
          <a:xfrm flipH="1" flipV="1">
            <a:off x="6029050" y="3380749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291DE66A-7921-7BE8-82B8-2FA7B12FC8E6}"/>
              </a:ext>
            </a:extLst>
          </p:cNvPr>
          <p:cNvCxnSpPr>
            <a:cxnSpLocks/>
            <a:stCxn id="64" idx="0"/>
            <a:endCxn id="236" idx="3"/>
          </p:cNvCxnSpPr>
          <p:nvPr/>
        </p:nvCxnSpPr>
        <p:spPr>
          <a:xfrm flipH="1">
            <a:off x="8359619" y="4476517"/>
            <a:ext cx="70914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0C36C30F-8DA3-FA8C-42EA-9E5D42CD7C0A}"/>
              </a:ext>
            </a:extLst>
          </p:cNvPr>
          <p:cNvCxnSpPr>
            <a:cxnSpLocks/>
            <a:stCxn id="78" idx="3"/>
            <a:endCxn id="245" idx="0"/>
          </p:cNvCxnSpPr>
          <p:nvPr/>
        </p:nvCxnSpPr>
        <p:spPr>
          <a:xfrm flipH="1">
            <a:off x="8529980" y="2515252"/>
            <a:ext cx="70914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0A8CBFA9-D0DF-790F-8A20-0D1129161DDE}"/>
              </a:ext>
            </a:extLst>
          </p:cNvPr>
          <p:cNvCxnSpPr>
            <a:cxnSpLocks/>
          </p:cNvCxnSpPr>
          <p:nvPr/>
        </p:nvCxnSpPr>
        <p:spPr>
          <a:xfrm flipH="1">
            <a:off x="8753606" y="4476517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 Verbindung mit Pfeil 225">
            <a:extLst>
              <a:ext uri="{FF2B5EF4-FFF2-40B4-BE49-F238E27FC236}">
                <a16:creationId xmlns:a16="http://schemas.microsoft.com/office/drawing/2014/main" id="{1421487B-FBE7-103D-B65F-AC667A0D816F}"/>
              </a:ext>
            </a:extLst>
          </p:cNvPr>
          <p:cNvCxnSpPr>
            <a:cxnSpLocks/>
          </p:cNvCxnSpPr>
          <p:nvPr/>
        </p:nvCxnSpPr>
        <p:spPr>
          <a:xfrm>
            <a:off x="8785306" y="2515252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Gruppieren 230">
            <a:extLst>
              <a:ext uri="{FF2B5EF4-FFF2-40B4-BE49-F238E27FC236}">
                <a16:creationId xmlns:a16="http://schemas.microsoft.com/office/drawing/2014/main" id="{60A8DFC1-7DAD-F6BD-EFCB-CF704CDB674E}"/>
              </a:ext>
            </a:extLst>
          </p:cNvPr>
          <p:cNvGrpSpPr/>
          <p:nvPr/>
        </p:nvGrpSpPr>
        <p:grpSpPr>
          <a:xfrm flipH="1">
            <a:off x="7282760" y="3608809"/>
            <a:ext cx="1077420" cy="1081161"/>
            <a:chOff x="9501345" y="2905672"/>
            <a:chExt cx="1077420" cy="1081161"/>
          </a:xfrm>
        </p:grpSpPr>
        <p:grpSp>
          <p:nvGrpSpPr>
            <p:cNvPr id="232" name="Gruppieren 231">
              <a:extLst>
                <a:ext uri="{FF2B5EF4-FFF2-40B4-BE49-F238E27FC236}">
                  <a16:creationId xmlns:a16="http://schemas.microsoft.com/office/drawing/2014/main" id="{AEAAA261-5137-7717-77D9-829B61C14630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235" name="Rechteck 234">
                <a:extLst>
                  <a:ext uri="{FF2B5EF4-FFF2-40B4-BE49-F238E27FC236}">
                    <a16:creationId xmlns:a16="http://schemas.microsoft.com/office/drawing/2014/main" id="{88123897-EA86-422E-F399-57D4DF812A35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36" name="Gleichschenkliges Dreieck 235">
                <a:extLst>
                  <a:ext uri="{FF2B5EF4-FFF2-40B4-BE49-F238E27FC236}">
                    <a16:creationId xmlns:a16="http://schemas.microsoft.com/office/drawing/2014/main" id="{B6B55638-5137-B602-5B51-641D8458094D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Gleichschenkliges Dreieck 236">
                <a:extLst>
                  <a:ext uri="{FF2B5EF4-FFF2-40B4-BE49-F238E27FC236}">
                    <a16:creationId xmlns:a16="http://schemas.microsoft.com/office/drawing/2014/main" id="{ADA03F46-48B4-884F-9C4F-B7D7C87515DB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8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42835682-C3AA-97CE-B00D-90A5553870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33" name="Gleichschenkliges Dreieck 232">
              <a:extLst>
                <a:ext uri="{FF2B5EF4-FFF2-40B4-BE49-F238E27FC236}">
                  <a16:creationId xmlns:a16="http://schemas.microsoft.com/office/drawing/2014/main" id="{E51592B5-EEA2-8704-5FA8-BAFE740AAD68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4" name="Rechteck 233">
              <a:extLst>
                <a:ext uri="{FF2B5EF4-FFF2-40B4-BE49-F238E27FC236}">
                  <a16:creationId xmlns:a16="http://schemas.microsoft.com/office/drawing/2014/main" id="{99E8DBF7-5D07-1944-84D5-1D0CBE91F5EB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39" name="Gruppieren 238">
            <a:extLst>
              <a:ext uri="{FF2B5EF4-FFF2-40B4-BE49-F238E27FC236}">
                <a16:creationId xmlns:a16="http://schemas.microsoft.com/office/drawing/2014/main" id="{19732A0B-C4CD-A8BA-9A77-0E61964968AA}"/>
              </a:ext>
            </a:extLst>
          </p:cNvPr>
          <p:cNvGrpSpPr/>
          <p:nvPr/>
        </p:nvGrpSpPr>
        <p:grpSpPr>
          <a:xfrm flipH="1">
            <a:off x="7452560" y="2301799"/>
            <a:ext cx="1077420" cy="1078950"/>
            <a:chOff x="9323925" y="4156770"/>
            <a:chExt cx="1077420" cy="1078950"/>
          </a:xfrm>
        </p:grpSpPr>
        <p:grpSp>
          <p:nvGrpSpPr>
            <p:cNvPr id="240" name="Gruppieren 239">
              <a:extLst>
                <a:ext uri="{FF2B5EF4-FFF2-40B4-BE49-F238E27FC236}">
                  <a16:creationId xmlns:a16="http://schemas.microsoft.com/office/drawing/2014/main" id="{5D4F2930-11D8-792D-E66C-11BF1A2B458D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243" name="Rechteck 242">
                <a:extLst>
                  <a:ext uri="{FF2B5EF4-FFF2-40B4-BE49-F238E27FC236}">
                    <a16:creationId xmlns:a16="http://schemas.microsoft.com/office/drawing/2014/main" id="{DB8D5BA1-2EE6-BFDD-C968-47872DCF4BA1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44" name="Gleichschenkliges Dreieck 243">
                <a:extLst>
                  <a:ext uri="{FF2B5EF4-FFF2-40B4-BE49-F238E27FC236}">
                    <a16:creationId xmlns:a16="http://schemas.microsoft.com/office/drawing/2014/main" id="{AFCCFB71-76B8-23E3-F562-DF96ABD29CD5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Gleichschenkliges Dreieck 244">
                <a:extLst>
                  <a:ext uri="{FF2B5EF4-FFF2-40B4-BE49-F238E27FC236}">
                    <a16:creationId xmlns:a16="http://schemas.microsoft.com/office/drawing/2014/main" id="{D8D22B34-2B75-4C67-6A18-D932D7F84016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4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35ED2BAF-8132-2C0A-9B52-FF160B43705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41" name="Gleichschenkliges Dreieck 240">
              <a:extLst>
                <a:ext uri="{FF2B5EF4-FFF2-40B4-BE49-F238E27FC236}">
                  <a16:creationId xmlns:a16="http://schemas.microsoft.com/office/drawing/2014/main" id="{43AF3653-B931-D9FF-CE8F-735F51081EB9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2" name="Rechteck 241">
              <a:extLst>
                <a:ext uri="{FF2B5EF4-FFF2-40B4-BE49-F238E27FC236}">
                  <a16:creationId xmlns:a16="http://schemas.microsoft.com/office/drawing/2014/main" id="{C05F2498-396E-3808-6118-C351B788A65F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47" name="Gerader Verbinder 246">
            <a:extLst>
              <a:ext uri="{FF2B5EF4-FFF2-40B4-BE49-F238E27FC236}">
                <a16:creationId xmlns:a16="http://schemas.microsoft.com/office/drawing/2014/main" id="{898A693C-98EA-0B47-CF09-CCF0F8D20612}"/>
              </a:ext>
            </a:extLst>
          </p:cNvPr>
          <p:cNvCxnSpPr>
            <a:cxnSpLocks/>
            <a:stCxn id="234" idx="0"/>
            <a:endCxn id="242" idx="2"/>
          </p:cNvCxnSpPr>
          <p:nvPr/>
        </p:nvCxnSpPr>
        <p:spPr>
          <a:xfrm flipH="1" flipV="1">
            <a:off x="7903907" y="3375434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Gerader Verbinder 247">
            <a:extLst>
              <a:ext uri="{FF2B5EF4-FFF2-40B4-BE49-F238E27FC236}">
                <a16:creationId xmlns:a16="http://schemas.microsoft.com/office/drawing/2014/main" id="{AAF9B305-9468-C937-27DE-99FD25806AA9}"/>
              </a:ext>
            </a:extLst>
          </p:cNvPr>
          <p:cNvCxnSpPr>
            <a:cxnSpLocks/>
            <a:stCxn id="83" idx="3"/>
            <a:endCxn id="52" idx="3"/>
          </p:cNvCxnSpPr>
          <p:nvPr/>
        </p:nvCxnSpPr>
        <p:spPr>
          <a:xfrm>
            <a:off x="1163727" y="2520159"/>
            <a:ext cx="596439" cy="40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248">
            <a:extLst>
              <a:ext uri="{FF2B5EF4-FFF2-40B4-BE49-F238E27FC236}">
                <a16:creationId xmlns:a16="http://schemas.microsoft.com/office/drawing/2014/main" id="{CE9A8991-FA7A-413D-86BC-443602BF2AE2}"/>
              </a:ext>
            </a:extLst>
          </p:cNvPr>
          <p:cNvCxnSpPr>
            <a:cxnSpLocks/>
            <a:stCxn id="14" idx="0"/>
            <a:endCxn id="136" idx="3"/>
          </p:cNvCxnSpPr>
          <p:nvPr/>
        </p:nvCxnSpPr>
        <p:spPr>
          <a:xfrm flipH="1" flipV="1">
            <a:off x="4565134" y="4471202"/>
            <a:ext cx="842769" cy="106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Gerader Verbinder 249">
            <a:extLst>
              <a:ext uri="{FF2B5EF4-FFF2-40B4-BE49-F238E27FC236}">
                <a16:creationId xmlns:a16="http://schemas.microsoft.com/office/drawing/2014/main" id="{C1E0760F-A97B-0623-CBD7-FF1B4D659899}"/>
              </a:ext>
            </a:extLst>
          </p:cNvPr>
          <p:cNvCxnSpPr>
            <a:cxnSpLocks/>
            <a:stCxn id="22" idx="3"/>
            <a:endCxn id="147" idx="0"/>
          </p:cNvCxnSpPr>
          <p:nvPr/>
        </p:nvCxnSpPr>
        <p:spPr>
          <a:xfrm flipH="1" flipV="1">
            <a:off x="4735495" y="2509937"/>
            <a:ext cx="842769" cy="106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Gerade Verbindung mit Pfeil 251">
            <a:extLst>
              <a:ext uri="{FF2B5EF4-FFF2-40B4-BE49-F238E27FC236}">
                <a16:creationId xmlns:a16="http://schemas.microsoft.com/office/drawing/2014/main" id="{19073134-A97D-A75B-1049-4F3373C7A03D}"/>
              </a:ext>
            </a:extLst>
          </p:cNvPr>
          <p:cNvCxnSpPr>
            <a:cxnSpLocks/>
          </p:cNvCxnSpPr>
          <p:nvPr/>
        </p:nvCxnSpPr>
        <p:spPr>
          <a:xfrm>
            <a:off x="4964171" y="2520567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3" name="Gruppieren 252">
            <a:extLst>
              <a:ext uri="{FF2B5EF4-FFF2-40B4-BE49-F238E27FC236}">
                <a16:creationId xmlns:a16="http://schemas.microsoft.com/office/drawing/2014/main" id="{369E7203-95AE-87CF-7A83-26999E6D5A19}"/>
              </a:ext>
            </a:extLst>
          </p:cNvPr>
          <p:cNvGrpSpPr/>
          <p:nvPr/>
        </p:nvGrpSpPr>
        <p:grpSpPr>
          <a:xfrm flipH="1">
            <a:off x="1589805" y="3614124"/>
            <a:ext cx="1077420" cy="1081161"/>
            <a:chOff x="9501345" y="2905672"/>
            <a:chExt cx="1077420" cy="1081161"/>
          </a:xfrm>
        </p:grpSpPr>
        <p:grpSp>
          <p:nvGrpSpPr>
            <p:cNvPr id="254" name="Gruppieren 253">
              <a:extLst>
                <a:ext uri="{FF2B5EF4-FFF2-40B4-BE49-F238E27FC236}">
                  <a16:creationId xmlns:a16="http://schemas.microsoft.com/office/drawing/2014/main" id="{FF57CBE5-3C00-139D-06B2-367AAA444001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B02D3677-33D5-60CB-003D-0EFDEB2D63AA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4" name="Gleichschenkliges Dreieck 33">
                <a:extLst>
                  <a:ext uri="{FF2B5EF4-FFF2-40B4-BE49-F238E27FC236}">
                    <a16:creationId xmlns:a16="http://schemas.microsoft.com/office/drawing/2014/main" id="{18FE4993-6E48-96CB-ADEA-25A631C4818A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Gleichschenkliges Dreieck 34">
                <a:extLst>
                  <a:ext uri="{FF2B5EF4-FFF2-40B4-BE49-F238E27FC236}">
                    <a16:creationId xmlns:a16="http://schemas.microsoft.com/office/drawing/2014/main" id="{1729E422-836C-4C5B-CEBD-04B25319D2B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BE133538-C72A-F14C-605B-65F3FB6385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5" name="Gleichschenkliges Dreieck 254">
              <a:extLst>
                <a:ext uri="{FF2B5EF4-FFF2-40B4-BE49-F238E27FC236}">
                  <a16:creationId xmlns:a16="http://schemas.microsoft.com/office/drawing/2014/main" id="{76B8CDB9-9C2D-7459-C46D-381B729F912D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B3609202-075D-41B3-4E84-0B8835ECBAB4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6FDF43F5-8A39-5C8C-E1EE-24F4E044A40D}"/>
              </a:ext>
            </a:extLst>
          </p:cNvPr>
          <p:cNvGrpSpPr/>
          <p:nvPr/>
        </p:nvGrpSpPr>
        <p:grpSpPr>
          <a:xfrm flipH="1">
            <a:off x="1759605" y="2307114"/>
            <a:ext cx="1077420" cy="1078950"/>
            <a:chOff x="9323925" y="4156770"/>
            <a:chExt cx="1077420" cy="107895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2A821F5D-A7E9-6E4A-252F-2EC131AB9C7F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04E7BFD4-22B3-314D-C4C6-4F73D2891CD0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2" name="Gleichschenkliges Dreieck 51">
                <a:extLst>
                  <a:ext uri="{FF2B5EF4-FFF2-40B4-BE49-F238E27FC236}">
                    <a16:creationId xmlns:a16="http://schemas.microsoft.com/office/drawing/2014/main" id="{D1DF2E06-0C06-5934-23D0-A42F55A7D75E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Gleichschenkliges Dreieck 52">
                <a:extLst>
                  <a:ext uri="{FF2B5EF4-FFF2-40B4-BE49-F238E27FC236}">
                    <a16:creationId xmlns:a16="http://schemas.microsoft.com/office/drawing/2014/main" id="{9B5911AB-2C85-1597-AF58-062FF5BCF37F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54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04BF7D72-7F0B-D36D-554F-7AB38875F7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9" name="Gleichschenkliges Dreieck 48">
              <a:extLst>
                <a:ext uri="{FF2B5EF4-FFF2-40B4-BE49-F238E27FC236}">
                  <a16:creationId xmlns:a16="http://schemas.microsoft.com/office/drawing/2014/main" id="{8A06BBAD-BBE9-B54F-16F3-4FDA2EF2D0DC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53B329B6-E2EE-96F6-C636-F82B67A9B254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5C95DBDE-596E-AB4C-D4E1-B3E1361807DF}"/>
              </a:ext>
            </a:extLst>
          </p:cNvPr>
          <p:cNvCxnSpPr>
            <a:cxnSpLocks/>
            <a:stCxn id="32" idx="0"/>
            <a:endCxn id="50" idx="2"/>
          </p:cNvCxnSpPr>
          <p:nvPr/>
        </p:nvCxnSpPr>
        <p:spPr>
          <a:xfrm flipH="1" flipV="1">
            <a:off x="2210952" y="3380749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166CE08D-D0AB-6EBF-7FB7-EB2E87DB34DC}"/>
              </a:ext>
            </a:extLst>
          </p:cNvPr>
          <p:cNvCxnSpPr>
            <a:cxnSpLocks/>
            <a:stCxn id="63" idx="3"/>
            <a:endCxn id="84" idx="1"/>
          </p:cNvCxnSpPr>
          <p:nvPr/>
        </p:nvCxnSpPr>
        <p:spPr>
          <a:xfrm flipV="1">
            <a:off x="10145624" y="4476306"/>
            <a:ext cx="615901" cy="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5DD2A022-CFF0-AF77-8199-7E2A09593DB3}"/>
              </a:ext>
            </a:extLst>
          </p:cNvPr>
          <p:cNvGrpSpPr/>
          <p:nvPr/>
        </p:nvGrpSpPr>
        <p:grpSpPr>
          <a:xfrm flipH="1">
            <a:off x="9068765" y="3608809"/>
            <a:ext cx="1077420" cy="1081161"/>
            <a:chOff x="9501345" y="2905672"/>
            <a:chExt cx="1077420" cy="1081161"/>
          </a:xfrm>
        </p:grpSpPr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DE4FF8E2-4EB2-45C3-F87C-CBD5E2139E8E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id="{C2A5E19B-28E3-FD2F-E980-3F6B481C53D9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3" name="Gleichschenkliges Dreieck 62">
                <a:extLst>
                  <a:ext uri="{FF2B5EF4-FFF2-40B4-BE49-F238E27FC236}">
                    <a16:creationId xmlns:a16="http://schemas.microsoft.com/office/drawing/2014/main" id="{19E975BB-CFA6-1C8A-BAC3-4DE7645BF436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Gleichschenkliges Dreieck 63">
                <a:extLst>
                  <a:ext uri="{FF2B5EF4-FFF2-40B4-BE49-F238E27FC236}">
                    <a16:creationId xmlns:a16="http://schemas.microsoft.com/office/drawing/2014/main" id="{1E869CA5-C800-6F7F-DB31-CC72DA7A662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5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4F043CA6-BEF2-A761-A40D-BECC0519F5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0" name="Gleichschenkliges Dreieck 59">
              <a:extLst>
                <a:ext uri="{FF2B5EF4-FFF2-40B4-BE49-F238E27FC236}">
                  <a16:creationId xmlns:a16="http://schemas.microsoft.com/office/drawing/2014/main" id="{B3906E76-EDF5-ADD5-0EEB-8CF8FA3275F0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D4B3752B-1873-4913-6330-EA6960C992DF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5B16EB17-FA14-81A9-ECC9-8722B6EAADA8}"/>
              </a:ext>
            </a:extLst>
          </p:cNvPr>
          <p:cNvGrpSpPr/>
          <p:nvPr/>
        </p:nvGrpSpPr>
        <p:grpSpPr>
          <a:xfrm flipH="1">
            <a:off x="9238565" y="2301799"/>
            <a:ext cx="1077420" cy="1078950"/>
            <a:chOff x="9323925" y="4156770"/>
            <a:chExt cx="1077420" cy="1078950"/>
          </a:xfrm>
        </p:grpSpPr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B86346B9-62EA-72CE-5BF0-5CAF65A15034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id="{16D86D55-C111-4BD7-FFD3-52AEC324F936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8" name="Gleichschenkliges Dreieck 77">
                <a:extLst>
                  <a:ext uri="{FF2B5EF4-FFF2-40B4-BE49-F238E27FC236}">
                    <a16:creationId xmlns:a16="http://schemas.microsoft.com/office/drawing/2014/main" id="{9A11E2D3-F769-29D9-7CDF-57A48125CB57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0" name="Gleichschenkliges Dreieck 79">
                <a:extLst>
                  <a:ext uri="{FF2B5EF4-FFF2-40B4-BE49-F238E27FC236}">
                    <a16:creationId xmlns:a16="http://schemas.microsoft.com/office/drawing/2014/main" id="{7920B9A5-6453-2C8B-E8AE-9208C3EBFF57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81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35D1FDA0-1B85-BC8F-568A-8E3F0E8AAC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8" name="Gleichschenkliges Dreieck 67">
              <a:extLst>
                <a:ext uri="{FF2B5EF4-FFF2-40B4-BE49-F238E27FC236}">
                  <a16:creationId xmlns:a16="http://schemas.microsoft.com/office/drawing/2014/main" id="{FAD10F1F-F901-6975-BA12-8F1040C258F8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C27364E9-DBCD-9A4B-2527-86749275322D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45623D7D-7D92-5A11-090C-0768BEC0AC26}"/>
              </a:ext>
            </a:extLst>
          </p:cNvPr>
          <p:cNvCxnSpPr>
            <a:cxnSpLocks/>
            <a:stCxn id="61" idx="0"/>
            <a:endCxn id="68" idx="0"/>
          </p:cNvCxnSpPr>
          <p:nvPr/>
        </p:nvCxnSpPr>
        <p:spPr>
          <a:xfrm flipH="1" flipV="1">
            <a:off x="9692024" y="3380749"/>
            <a:ext cx="702" cy="2280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">
            <a:extLst>
              <a:ext uri="{FF2B5EF4-FFF2-40B4-BE49-F238E27FC236}">
                <a16:creationId xmlns:a16="http://schemas.microsoft.com/office/drawing/2014/main" id="{72F8E978-8971-F11A-4A4E-362B15A25E8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612" y="2350953"/>
            <a:ext cx="484115" cy="338411"/>
          </a:xfrm>
          <a:prstGeom prst="rect">
            <a:avLst/>
          </a:prstGeom>
        </p:spPr>
      </p:pic>
      <p:pic>
        <p:nvPicPr>
          <p:cNvPr id="84" name="Picture 8">
            <a:extLst>
              <a:ext uri="{FF2B5EF4-FFF2-40B4-BE49-F238E27FC236}">
                <a16:creationId xmlns:a16="http://schemas.microsoft.com/office/drawing/2014/main" id="{D36B326E-99FE-8EA1-0B86-78F00EB3482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61525" y="4307100"/>
            <a:ext cx="484115" cy="338411"/>
          </a:xfrm>
          <a:prstGeom prst="rect">
            <a:avLst/>
          </a:prstGeom>
        </p:spPr>
      </p:pic>
      <p:sp>
        <p:nvSpPr>
          <p:cNvPr id="85" name="Textfeld 84">
            <a:extLst>
              <a:ext uri="{FF2B5EF4-FFF2-40B4-BE49-F238E27FC236}">
                <a16:creationId xmlns:a16="http://schemas.microsoft.com/office/drawing/2014/main" id="{CC8CBCAA-86F9-3A53-5563-FD6C41FF7BC5}"/>
              </a:ext>
            </a:extLst>
          </p:cNvPr>
          <p:cNvSpPr txBox="1"/>
          <p:nvPr/>
        </p:nvSpPr>
        <p:spPr>
          <a:xfrm>
            <a:off x="399090" y="2726111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endParaRPr lang="de-DE" dirty="0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BDA079D0-63A5-25F6-ACEF-65CFAD386599}"/>
              </a:ext>
            </a:extLst>
          </p:cNvPr>
          <p:cNvSpPr txBox="1"/>
          <p:nvPr/>
        </p:nvSpPr>
        <p:spPr>
          <a:xfrm>
            <a:off x="10528204" y="3980434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endParaRPr lang="de-DE" dirty="0"/>
          </a:p>
        </p:txBody>
      </p:sp>
      <p:sp>
        <p:nvSpPr>
          <p:cNvPr id="101" name="Legende: mit gebogener Linie 100">
            <a:extLst>
              <a:ext uri="{FF2B5EF4-FFF2-40B4-BE49-F238E27FC236}">
                <a16:creationId xmlns:a16="http://schemas.microsoft.com/office/drawing/2014/main" id="{86651D75-E992-DD87-C00A-61F500E0055E}"/>
              </a:ext>
            </a:extLst>
          </p:cNvPr>
          <p:cNvSpPr/>
          <p:nvPr/>
        </p:nvSpPr>
        <p:spPr>
          <a:xfrm>
            <a:off x="10413553" y="3358619"/>
            <a:ext cx="1324763" cy="300794"/>
          </a:xfrm>
          <a:prstGeom prst="borderCallout2">
            <a:avLst>
              <a:gd name="adj1" fmla="val 15515"/>
              <a:gd name="adj2" fmla="val -3398"/>
              <a:gd name="adj3" fmla="val 16321"/>
              <a:gd name="adj4" fmla="val -15601"/>
              <a:gd name="adj5" fmla="val 77477"/>
              <a:gd name="adj6" fmla="val -40863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03" name="Legende: mit gebogener Linie 102">
            <a:extLst>
              <a:ext uri="{FF2B5EF4-FFF2-40B4-BE49-F238E27FC236}">
                <a16:creationId xmlns:a16="http://schemas.microsoft.com/office/drawing/2014/main" id="{BDCF2E9E-4B32-3034-ABA9-77A79A5AA739}"/>
              </a:ext>
            </a:extLst>
          </p:cNvPr>
          <p:cNvSpPr/>
          <p:nvPr/>
        </p:nvSpPr>
        <p:spPr>
          <a:xfrm flipH="1">
            <a:off x="427404" y="3336524"/>
            <a:ext cx="1225635" cy="300794"/>
          </a:xfrm>
          <a:prstGeom prst="borderCallout2">
            <a:avLst>
              <a:gd name="adj1" fmla="val 15515"/>
              <a:gd name="adj2" fmla="val -3398"/>
              <a:gd name="adj3" fmla="val 16321"/>
              <a:gd name="adj4" fmla="val -15601"/>
              <a:gd name="adj5" fmla="val 77477"/>
              <a:gd name="adj6" fmla="val -40863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2F51D7C3-9130-5BE5-E5BE-87AF57416BC2}"/>
              </a:ext>
            </a:extLst>
          </p:cNvPr>
          <p:cNvSpPr txBox="1"/>
          <p:nvPr/>
        </p:nvSpPr>
        <p:spPr>
          <a:xfrm>
            <a:off x="9003290" y="1929810"/>
            <a:ext cx="2938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cxnSp>
        <p:nvCxnSpPr>
          <p:cNvPr id="129" name="Gerade Verbindung mit Pfeil 128">
            <a:extLst>
              <a:ext uri="{FF2B5EF4-FFF2-40B4-BE49-F238E27FC236}">
                <a16:creationId xmlns:a16="http://schemas.microsoft.com/office/drawing/2014/main" id="{F4C12B1C-ABFE-A22B-6334-73EEDBA4652D}"/>
              </a:ext>
            </a:extLst>
          </p:cNvPr>
          <p:cNvCxnSpPr>
            <a:cxnSpLocks/>
          </p:cNvCxnSpPr>
          <p:nvPr/>
        </p:nvCxnSpPr>
        <p:spPr>
          <a:xfrm flipH="1">
            <a:off x="4967552" y="4471202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uppieren 129">
            <a:extLst>
              <a:ext uri="{FF2B5EF4-FFF2-40B4-BE49-F238E27FC236}">
                <a16:creationId xmlns:a16="http://schemas.microsoft.com/office/drawing/2014/main" id="{DDCBC51D-8E5F-DED7-349F-2477232407CB}"/>
              </a:ext>
            </a:extLst>
          </p:cNvPr>
          <p:cNvGrpSpPr/>
          <p:nvPr/>
        </p:nvGrpSpPr>
        <p:grpSpPr>
          <a:xfrm flipH="1">
            <a:off x="3488275" y="3603494"/>
            <a:ext cx="1077420" cy="1081161"/>
            <a:chOff x="9501345" y="2905672"/>
            <a:chExt cx="1077420" cy="1081161"/>
          </a:xfrm>
        </p:grpSpPr>
        <p:grpSp>
          <p:nvGrpSpPr>
            <p:cNvPr id="131" name="Gruppieren 130">
              <a:extLst>
                <a:ext uri="{FF2B5EF4-FFF2-40B4-BE49-F238E27FC236}">
                  <a16:creationId xmlns:a16="http://schemas.microsoft.com/office/drawing/2014/main" id="{6353CB43-F10D-5E59-398C-97E3B4363E85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135" name="Rechteck 134">
                <a:extLst>
                  <a:ext uri="{FF2B5EF4-FFF2-40B4-BE49-F238E27FC236}">
                    <a16:creationId xmlns:a16="http://schemas.microsoft.com/office/drawing/2014/main" id="{BF0349A7-94F4-81BF-A64D-9AECA7B0903A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6" name="Gleichschenkliges Dreieck 135">
                <a:extLst>
                  <a:ext uri="{FF2B5EF4-FFF2-40B4-BE49-F238E27FC236}">
                    <a16:creationId xmlns:a16="http://schemas.microsoft.com/office/drawing/2014/main" id="{C2199D09-944A-68A4-E20D-70F7F724A33E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Gleichschenkliges Dreieck 136">
                <a:extLst>
                  <a:ext uri="{FF2B5EF4-FFF2-40B4-BE49-F238E27FC236}">
                    <a16:creationId xmlns:a16="http://schemas.microsoft.com/office/drawing/2014/main" id="{177D6A04-506A-68E5-6603-066A43379A6B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38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105043A9-56D1-927F-CA49-FF4DD634CB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2" name="Gleichschenkliges Dreieck 131">
              <a:extLst>
                <a:ext uri="{FF2B5EF4-FFF2-40B4-BE49-F238E27FC236}">
                  <a16:creationId xmlns:a16="http://schemas.microsoft.com/office/drawing/2014/main" id="{06E626AF-E625-68F2-F886-8F4C5AD915AC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4" name="Rechteck 133">
              <a:extLst>
                <a:ext uri="{FF2B5EF4-FFF2-40B4-BE49-F238E27FC236}">
                  <a16:creationId xmlns:a16="http://schemas.microsoft.com/office/drawing/2014/main" id="{40932285-523B-E86A-4F84-8F02F9828763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9" name="Gruppieren 138">
            <a:extLst>
              <a:ext uri="{FF2B5EF4-FFF2-40B4-BE49-F238E27FC236}">
                <a16:creationId xmlns:a16="http://schemas.microsoft.com/office/drawing/2014/main" id="{6F3B1D9F-F4C2-20EA-DFFB-268BBB8D9092}"/>
              </a:ext>
            </a:extLst>
          </p:cNvPr>
          <p:cNvGrpSpPr/>
          <p:nvPr/>
        </p:nvGrpSpPr>
        <p:grpSpPr>
          <a:xfrm flipH="1">
            <a:off x="3658075" y="2296484"/>
            <a:ext cx="1077420" cy="1078950"/>
            <a:chOff x="9323925" y="4156770"/>
            <a:chExt cx="1077420" cy="1078950"/>
          </a:xfrm>
        </p:grpSpPr>
        <p:grpSp>
          <p:nvGrpSpPr>
            <p:cNvPr id="141" name="Gruppieren 140">
              <a:extLst>
                <a:ext uri="{FF2B5EF4-FFF2-40B4-BE49-F238E27FC236}">
                  <a16:creationId xmlns:a16="http://schemas.microsoft.com/office/drawing/2014/main" id="{3C630F9B-7AC8-2538-224A-827238427379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145" name="Rechteck 144">
                <a:extLst>
                  <a:ext uri="{FF2B5EF4-FFF2-40B4-BE49-F238E27FC236}">
                    <a16:creationId xmlns:a16="http://schemas.microsoft.com/office/drawing/2014/main" id="{FB466927-EE51-23DC-A1A2-90429039B95D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6" name="Gleichschenkliges Dreieck 145">
                <a:extLst>
                  <a:ext uri="{FF2B5EF4-FFF2-40B4-BE49-F238E27FC236}">
                    <a16:creationId xmlns:a16="http://schemas.microsoft.com/office/drawing/2014/main" id="{894491DF-BC9B-CF18-B71A-A002CEEC0005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7" name="Gleichschenkliges Dreieck 146">
                <a:extLst>
                  <a:ext uri="{FF2B5EF4-FFF2-40B4-BE49-F238E27FC236}">
                    <a16:creationId xmlns:a16="http://schemas.microsoft.com/office/drawing/2014/main" id="{C27C54D1-E5BD-19F0-1F8A-1D1EA15A6CB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48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9670F01-3188-2DBE-1589-EF73A20D57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2" name="Gleichschenkliges Dreieck 141">
              <a:extLst>
                <a:ext uri="{FF2B5EF4-FFF2-40B4-BE49-F238E27FC236}">
                  <a16:creationId xmlns:a16="http://schemas.microsoft.com/office/drawing/2014/main" id="{76362566-1890-24F0-3B93-3B796073DDA5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3" name="Rechteck 142">
              <a:extLst>
                <a:ext uri="{FF2B5EF4-FFF2-40B4-BE49-F238E27FC236}">
                  <a16:creationId xmlns:a16="http://schemas.microsoft.com/office/drawing/2014/main" id="{98E6ECA4-AA15-F9A8-2C4A-979827C0D74C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A7C90990-81CF-186C-32AC-37D70E870DE4}"/>
              </a:ext>
            </a:extLst>
          </p:cNvPr>
          <p:cNvCxnSpPr>
            <a:cxnSpLocks/>
            <a:stCxn id="134" idx="0"/>
            <a:endCxn id="143" idx="2"/>
          </p:cNvCxnSpPr>
          <p:nvPr/>
        </p:nvCxnSpPr>
        <p:spPr>
          <a:xfrm flipH="1" flipV="1">
            <a:off x="4109422" y="3370119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r Verbinder 150">
            <a:extLst>
              <a:ext uri="{FF2B5EF4-FFF2-40B4-BE49-F238E27FC236}">
                <a16:creationId xmlns:a16="http://schemas.microsoft.com/office/drawing/2014/main" id="{25A3675B-C065-A1E7-E2C3-914B5EF86C9E}"/>
              </a:ext>
            </a:extLst>
          </p:cNvPr>
          <p:cNvCxnSpPr>
            <a:cxnSpLocks/>
            <a:stCxn id="137" idx="0"/>
            <a:endCxn id="34" idx="3"/>
          </p:cNvCxnSpPr>
          <p:nvPr/>
        </p:nvCxnSpPr>
        <p:spPr>
          <a:xfrm flipH="1">
            <a:off x="2666664" y="4471202"/>
            <a:ext cx="821611" cy="106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151">
            <a:extLst>
              <a:ext uri="{FF2B5EF4-FFF2-40B4-BE49-F238E27FC236}">
                <a16:creationId xmlns:a16="http://schemas.microsoft.com/office/drawing/2014/main" id="{D76F7988-AC71-05C3-6241-4485F5FE5BF8}"/>
              </a:ext>
            </a:extLst>
          </p:cNvPr>
          <p:cNvCxnSpPr>
            <a:cxnSpLocks/>
            <a:stCxn id="146" idx="3"/>
            <a:endCxn id="53" idx="0"/>
          </p:cNvCxnSpPr>
          <p:nvPr/>
        </p:nvCxnSpPr>
        <p:spPr>
          <a:xfrm flipH="1">
            <a:off x="2837025" y="2509937"/>
            <a:ext cx="821611" cy="106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 Verbindung mit Pfeil 152">
            <a:extLst>
              <a:ext uri="{FF2B5EF4-FFF2-40B4-BE49-F238E27FC236}">
                <a16:creationId xmlns:a16="http://schemas.microsoft.com/office/drawing/2014/main" id="{1307C425-415F-806C-B32A-970BDEC7C957}"/>
              </a:ext>
            </a:extLst>
          </p:cNvPr>
          <p:cNvCxnSpPr>
            <a:cxnSpLocks/>
          </p:cNvCxnSpPr>
          <p:nvPr/>
        </p:nvCxnSpPr>
        <p:spPr>
          <a:xfrm flipH="1">
            <a:off x="3093149" y="4471202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mit Pfeil 153">
            <a:extLst>
              <a:ext uri="{FF2B5EF4-FFF2-40B4-BE49-F238E27FC236}">
                <a16:creationId xmlns:a16="http://schemas.microsoft.com/office/drawing/2014/main" id="{2A02FEA5-B717-17E8-8ECB-26E5D6881639}"/>
              </a:ext>
            </a:extLst>
          </p:cNvPr>
          <p:cNvCxnSpPr>
            <a:cxnSpLocks/>
          </p:cNvCxnSpPr>
          <p:nvPr/>
        </p:nvCxnSpPr>
        <p:spPr>
          <a:xfrm>
            <a:off x="3094480" y="2509937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feld 162">
            <a:extLst>
              <a:ext uri="{FF2B5EF4-FFF2-40B4-BE49-F238E27FC236}">
                <a16:creationId xmlns:a16="http://schemas.microsoft.com/office/drawing/2014/main" id="{188198D2-9EA5-E69C-C487-C0E0420273A9}"/>
              </a:ext>
            </a:extLst>
          </p:cNvPr>
          <p:cNvSpPr txBox="1"/>
          <p:nvPr/>
        </p:nvSpPr>
        <p:spPr>
          <a:xfrm>
            <a:off x="7253186" y="1935101"/>
            <a:ext cx="13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7A1943-0486-BF39-FDBA-5C9A93318B5D}"/>
              </a:ext>
            </a:extLst>
          </p:cNvPr>
          <p:cNvSpPr txBox="1"/>
          <p:nvPr/>
        </p:nvSpPr>
        <p:spPr>
          <a:xfrm>
            <a:off x="5294887" y="1934932"/>
            <a:ext cx="142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AC0A640E-4851-4F35-D4A5-B0828E019795}"/>
              </a:ext>
            </a:extLst>
          </p:cNvPr>
          <p:cNvSpPr txBox="1"/>
          <p:nvPr/>
        </p:nvSpPr>
        <p:spPr>
          <a:xfrm>
            <a:off x="3384988" y="1931803"/>
            <a:ext cx="1426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430FCF08-D155-67C9-0A00-ACF5D1D2B18E}"/>
              </a:ext>
            </a:extLst>
          </p:cNvPr>
          <p:cNvSpPr txBox="1"/>
          <p:nvPr/>
        </p:nvSpPr>
        <p:spPr>
          <a:xfrm>
            <a:off x="322887" y="1926272"/>
            <a:ext cx="25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Paris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D024FEEF-9718-FACF-137E-94264D6C5E3B}"/>
              </a:ext>
            </a:extLst>
          </p:cNvPr>
          <p:cNvSpPr txBox="1"/>
          <p:nvPr/>
        </p:nvSpPr>
        <p:spPr>
          <a:xfrm>
            <a:off x="805726" y="5388358"/>
            <a:ext cx="5106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require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equipment</a:t>
            </a:r>
            <a:r>
              <a:rPr lang="de-DE" dirty="0"/>
              <a:t> at Lille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Existing</a:t>
            </a:r>
            <a:r>
              <a:rPr lang="de-DE" dirty="0"/>
              <a:t> RLS/MLS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utilised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likely</a:t>
            </a:r>
            <a:r>
              <a:rPr lang="de-DE" dirty="0"/>
              <a:t> </a:t>
            </a:r>
            <a:r>
              <a:rPr lang="de-DE" dirty="0" err="1"/>
              <a:t>require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fibre</a:t>
            </a:r>
            <a:r>
              <a:rPr lang="de-DE" dirty="0"/>
              <a:t> all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Paris</a:t>
            </a:r>
          </a:p>
        </p:txBody>
      </p:sp>
      <p:sp>
        <p:nvSpPr>
          <p:cNvPr id="168" name="Textfeld 167">
            <a:extLst>
              <a:ext uri="{FF2B5EF4-FFF2-40B4-BE49-F238E27FC236}">
                <a16:creationId xmlns:a16="http://schemas.microsoft.com/office/drawing/2014/main" id="{C2969D3B-0D23-444A-576D-64FB124E15EB}"/>
              </a:ext>
            </a:extLst>
          </p:cNvPr>
          <p:cNvSpPr txBox="1"/>
          <p:nvPr/>
        </p:nvSpPr>
        <p:spPr>
          <a:xfrm>
            <a:off x="6963283" y="5573304"/>
            <a:ext cx="2582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>
                <a:solidFill>
                  <a:srgbClr val="C00000"/>
                </a:solidFill>
              </a:rPr>
              <a:t>Therefore</a:t>
            </a:r>
            <a:r>
              <a:rPr lang="de-DE" sz="2400" dirty="0">
                <a:solidFill>
                  <a:srgbClr val="C00000"/>
                </a:solidFill>
              </a:rPr>
              <a:t> </a:t>
            </a:r>
            <a:r>
              <a:rPr lang="de-DE" sz="2400" dirty="0" err="1">
                <a:solidFill>
                  <a:srgbClr val="C00000"/>
                </a:solidFill>
              </a:rPr>
              <a:t>unlikely</a:t>
            </a:r>
            <a:r>
              <a:rPr lang="de-DE" sz="2400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69" name="Geschweifte Klammer rechts 168">
            <a:extLst>
              <a:ext uri="{FF2B5EF4-FFF2-40B4-BE49-F238E27FC236}">
                <a16:creationId xmlns:a16="http://schemas.microsoft.com/office/drawing/2014/main" id="{5D77AE91-B794-B45C-518F-CFC63BC00F37}"/>
              </a:ext>
            </a:extLst>
          </p:cNvPr>
          <p:cNvSpPr/>
          <p:nvPr/>
        </p:nvSpPr>
        <p:spPr>
          <a:xfrm>
            <a:off x="6261884" y="5388358"/>
            <a:ext cx="459706" cy="92333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024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D916D-072F-28A0-7942-591A00B50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One-way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: </a:t>
            </a:r>
            <a:r>
              <a:rPr lang="de-DE" dirty="0" err="1"/>
              <a:t>building</a:t>
            </a:r>
            <a:r>
              <a:rPr lang="de-DE" dirty="0"/>
              <a:t> </a:t>
            </a:r>
            <a:r>
              <a:rPr lang="de-DE" dirty="0" err="1"/>
              <a:t>blocks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C3C0A42-4DEE-8F0D-3B81-9BCBC0639485}"/>
              </a:ext>
            </a:extLst>
          </p:cNvPr>
          <p:cNvSpPr txBox="1"/>
          <p:nvPr/>
        </p:nvSpPr>
        <p:spPr>
          <a:xfrm>
            <a:off x="838199" y="1400783"/>
            <a:ext cx="1089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Any NMI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neighbours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,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will </a:t>
            </a:r>
            <a:r>
              <a:rPr lang="de-DE" dirty="0" err="1"/>
              <a:t>work</a:t>
            </a:r>
            <a:r>
              <a:rPr lang="de-DE" dirty="0"/>
              <a:t>: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BF40148-FDDD-A79F-A23C-2A28386BD6AC}"/>
              </a:ext>
            </a:extLst>
          </p:cNvPr>
          <p:cNvGrpSpPr/>
          <p:nvPr/>
        </p:nvGrpSpPr>
        <p:grpSpPr>
          <a:xfrm>
            <a:off x="1478800" y="3015164"/>
            <a:ext cx="1253757" cy="1090096"/>
            <a:chOff x="793812" y="3114332"/>
            <a:chExt cx="1253757" cy="1090096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5D8CE04-A857-D979-0301-493F8D4EBE14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8D130E68-A96A-139E-B11B-7D3E7F4355AD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ABEEE7D9-8731-9605-D864-FD10964E6C48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" name="Gleichschenkliges Dreieck 10">
                  <a:extLst>
                    <a:ext uri="{FF2B5EF4-FFF2-40B4-BE49-F238E27FC236}">
                      <a16:creationId xmlns:a16="http://schemas.microsoft.com/office/drawing/2014/main" id="{0BBDFAA6-3543-9FEA-B9D0-2C656442C30C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" name="Gleichschenkliges Dreieck 11">
                  <a:extLst>
                    <a:ext uri="{FF2B5EF4-FFF2-40B4-BE49-F238E27FC236}">
                      <a16:creationId xmlns:a16="http://schemas.microsoft.com/office/drawing/2014/main" id="{49E7C2C6-E21C-B4DF-3911-FE4E35F9FE8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Gleichschenkliges Dreieck 12">
                  <a:extLst>
                    <a:ext uri="{FF2B5EF4-FFF2-40B4-BE49-F238E27FC236}">
                      <a16:creationId xmlns:a16="http://schemas.microsoft.com/office/drawing/2014/main" id="{E1070E74-E1F0-59E2-09E9-F3EA35DA854F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>
                  <a:extLst>
                    <a:ext uri="{FF2B5EF4-FFF2-40B4-BE49-F238E27FC236}">
                      <a16:creationId xmlns:a16="http://schemas.microsoft.com/office/drawing/2014/main" id="{3240CAE8-EFAA-3BFB-DEA1-D61DA8B016B3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5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C142D5ED-E031-6FB6-F88E-5CF55E2FA6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8" name="Gleichschenkliges Dreieck 7">
                <a:extLst>
                  <a:ext uri="{FF2B5EF4-FFF2-40B4-BE49-F238E27FC236}">
                    <a16:creationId xmlns:a16="http://schemas.microsoft.com/office/drawing/2014/main" id="{A93E0244-B5CC-9972-1445-B50AB8E1FCC7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95F63E4C-16AE-4349-AF8D-E089D0B94411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7CD4B6AC-4435-0CD4-1CF5-D65380C228F7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623B8DA2-64BC-5312-0912-8FE4BAD5CD99}"/>
              </a:ext>
            </a:extLst>
          </p:cNvPr>
          <p:cNvCxnSpPr>
            <a:cxnSpLocks/>
            <a:stCxn id="12" idx="0"/>
          </p:cNvCxnSpPr>
          <p:nvPr/>
        </p:nvCxnSpPr>
        <p:spPr>
          <a:xfrm>
            <a:off x="2732557" y="3259022"/>
            <a:ext cx="42168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6119CE06-5A81-60EF-989A-9FF663B08ED7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731537" y="3714897"/>
            <a:ext cx="42270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01F2A556-712E-E36A-6BD6-735008EFB13E}"/>
              </a:ext>
            </a:extLst>
          </p:cNvPr>
          <p:cNvCxnSpPr>
            <a:cxnSpLocks/>
            <a:endCxn id="11" idx="3"/>
          </p:cNvCxnSpPr>
          <p:nvPr/>
        </p:nvCxnSpPr>
        <p:spPr>
          <a:xfrm>
            <a:off x="1149556" y="3259022"/>
            <a:ext cx="50666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6722889-B365-1FAC-181A-A8305B012C31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1149556" y="3714897"/>
            <a:ext cx="32924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gende: mit gebogener Linie 19">
            <a:extLst>
              <a:ext uri="{FF2B5EF4-FFF2-40B4-BE49-F238E27FC236}">
                <a16:creationId xmlns:a16="http://schemas.microsoft.com/office/drawing/2014/main" id="{24B70EDA-9DCC-0BA4-8D9E-323359928827}"/>
              </a:ext>
            </a:extLst>
          </p:cNvPr>
          <p:cNvSpPr/>
          <p:nvPr/>
        </p:nvSpPr>
        <p:spPr>
          <a:xfrm>
            <a:off x="2329169" y="4580775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38984"/>
              <a:gd name="adj6" fmla="val 3297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019A3578-54A5-6B18-4948-85E4D477F46B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7586469" y="3282368"/>
            <a:ext cx="368988" cy="78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6FD220C-01BE-5C8E-4DDF-315F0221EA0D}"/>
              </a:ext>
            </a:extLst>
          </p:cNvPr>
          <p:cNvCxnSpPr>
            <a:cxnSpLocks/>
            <a:stCxn id="42" idx="0"/>
          </p:cNvCxnSpPr>
          <p:nvPr/>
        </p:nvCxnSpPr>
        <p:spPr>
          <a:xfrm>
            <a:off x="7763889" y="3738243"/>
            <a:ext cx="191568" cy="23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60E76E1-17C4-2EA7-BD0D-DA9B5772DC14}"/>
              </a:ext>
            </a:extLst>
          </p:cNvPr>
          <p:cNvCxnSpPr>
            <a:cxnSpLocks/>
            <a:stCxn id="31" idx="2"/>
            <a:endCxn id="39" idx="0"/>
          </p:cNvCxnSpPr>
          <p:nvPr/>
        </p:nvCxnSpPr>
        <p:spPr>
          <a:xfrm>
            <a:off x="5795096" y="3530483"/>
            <a:ext cx="713953" cy="69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18EC041A-6E68-14C3-9FA3-BFE7C39CFE02}"/>
              </a:ext>
            </a:extLst>
          </p:cNvPr>
          <p:cNvSpPr txBox="1"/>
          <p:nvPr/>
        </p:nvSpPr>
        <p:spPr>
          <a:xfrm flipH="1">
            <a:off x="1439942" y="2287620"/>
            <a:ext cx="1374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„Chain link“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B33944E-7269-E3EC-2B67-EBA3C8096D87}"/>
              </a:ext>
            </a:extLst>
          </p:cNvPr>
          <p:cNvSpPr txBox="1"/>
          <p:nvPr/>
        </p:nvSpPr>
        <p:spPr>
          <a:xfrm flipH="1">
            <a:off x="5178918" y="2257445"/>
            <a:ext cx="1731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„</a:t>
            </a:r>
            <a:r>
              <a:rPr lang="de-DE" dirty="0" err="1"/>
              <a:t>Stop</a:t>
            </a:r>
            <a:r>
              <a:rPr lang="de-DE" dirty="0"/>
              <a:t> and </a:t>
            </a:r>
            <a:r>
              <a:rPr lang="de-DE" dirty="0" err="1"/>
              <a:t>go</a:t>
            </a:r>
            <a:r>
              <a:rPr lang="de-DE" dirty="0"/>
              <a:t>“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0F8DC709-E434-C8C7-63EA-3EA7D833840D}"/>
              </a:ext>
            </a:extLst>
          </p:cNvPr>
          <p:cNvCxnSpPr>
            <a:cxnSpLocks/>
            <a:endCxn id="33" idx="3"/>
          </p:cNvCxnSpPr>
          <p:nvPr/>
        </p:nvCxnSpPr>
        <p:spPr>
          <a:xfrm flipV="1">
            <a:off x="4202733" y="3285842"/>
            <a:ext cx="515963" cy="42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E78C9BF6-9197-E0BC-7DD1-E9F6F5AD9B43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4215779" y="3738243"/>
            <a:ext cx="325497" cy="347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Legende: mit gebogener Linie 54">
            <a:extLst>
              <a:ext uri="{FF2B5EF4-FFF2-40B4-BE49-F238E27FC236}">
                <a16:creationId xmlns:a16="http://schemas.microsoft.com/office/drawing/2014/main" id="{15C17FA6-073B-771F-0918-86488AD772DF}"/>
              </a:ext>
            </a:extLst>
          </p:cNvPr>
          <p:cNvSpPr/>
          <p:nvPr/>
        </p:nvSpPr>
        <p:spPr>
          <a:xfrm>
            <a:off x="5449308" y="4522389"/>
            <a:ext cx="691575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55815"/>
              <a:gd name="adj6" fmla="val 46351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Two-way</a:t>
            </a:r>
            <a:endParaRPr lang="de-DE" sz="1600" dirty="0"/>
          </a:p>
        </p:txBody>
      </p:sp>
      <p:sp>
        <p:nvSpPr>
          <p:cNvPr id="56" name="Legende: mit gebogener Linie 55">
            <a:extLst>
              <a:ext uri="{FF2B5EF4-FFF2-40B4-BE49-F238E27FC236}">
                <a16:creationId xmlns:a16="http://schemas.microsoft.com/office/drawing/2014/main" id="{B4546CFB-C5E3-FA3E-4024-B7874B37F439}"/>
              </a:ext>
            </a:extLst>
          </p:cNvPr>
          <p:cNvSpPr/>
          <p:nvPr/>
        </p:nvSpPr>
        <p:spPr>
          <a:xfrm flipH="1">
            <a:off x="6140882" y="4522389"/>
            <a:ext cx="691516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63524"/>
              <a:gd name="adj6" fmla="val 51384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60" name="Rectangle 42">
            <a:extLst>
              <a:ext uri="{FF2B5EF4-FFF2-40B4-BE49-F238E27FC236}">
                <a16:creationId xmlns:a16="http://schemas.microsoft.com/office/drawing/2014/main" id="{432924D2-E9D2-DBFC-56F7-0A371DCE8A0E}"/>
              </a:ext>
            </a:extLst>
          </p:cNvPr>
          <p:cNvSpPr/>
          <p:nvPr/>
        </p:nvSpPr>
        <p:spPr>
          <a:xfrm>
            <a:off x="691257" y="2122127"/>
            <a:ext cx="3136066" cy="346710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42">
            <a:extLst>
              <a:ext uri="{FF2B5EF4-FFF2-40B4-BE49-F238E27FC236}">
                <a16:creationId xmlns:a16="http://schemas.microsoft.com/office/drawing/2014/main" id="{9E4A588F-E30E-D1BF-C44A-35B72BDB7390}"/>
              </a:ext>
            </a:extLst>
          </p:cNvPr>
          <p:cNvSpPr/>
          <p:nvPr/>
        </p:nvSpPr>
        <p:spPr>
          <a:xfrm>
            <a:off x="4039250" y="2122127"/>
            <a:ext cx="4238989" cy="346710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0B894098-50B1-4E08-AC75-8B2DA51DC017}"/>
              </a:ext>
            </a:extLst>
          </p:cNvPr>
          <p:cNvSpPr txBox="1"/>
          <p:nvPr/>
        </p:nvSpPr>
        <p:spPr>
          <a:xfrm flipH="1">
            <a:off x="9077141" y="2257445"/>
            <a:ext cx="1731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„Pass-</a:t>
            </a:r>
            <a:r>
              <a:rPr lang="de-DE" dirty="0" err="1"/>
              <a:t>through</a:t>
            </a:r>
            <a:r>
              <a:rPr lang="de-DE" dirty="0"/>
              <a:t>“</a:t>
            </a:r>
          </a:p>
        </p:txBody>
      </p:sp>
      <p:sp>
        <p:nvSpPr>
          <p:cNvPr id="63" name="Rectangle 42">
            <a:extLst>
              <a:ext uri="{FF2B5EF4-FFF2-40B4-BE49-F238E27FC236}">
                <a16:creationId xmlns:a16="http://schemas.microsoft.com/office/drawing/2014/main" id="{E650C1DE-730B-1D1C-9C43-9349D2E91E5F}"/>
              </a:ext>
            </a:extLst>
          </p:cNvPr>
          <p:cNvSpPr/>
          <p:nvPr/>
        </p:nvSpPr>
        <p:spPr>
          <a:xfrm>
            <a:off x="8501679" y="2122127"/>
            <a:ext cx="2989686" cy="346710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490E99A5-ADB7-C597-AA06-371A4B47FBD3}"/>
              </a:ext>
            </a:extLst>
          </p:cNvPr>
          <p:cNvCxnSpPr>
            <a:cxnSpLocks/>
            <a:endCxn id="68" idx="3"/>
          </p:cNvCxnSpPr>
          <p:nvPr/>
        </p:nvCxnSpPr>
        <p:spPr>
          <a:xfrm>
            <a:off x="8925353" y="3773380"/>
            <a:ext cx="57655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426BD459-240A-FCC6-1A29-77FF1AA09078}"/>
              </a:ext>
            </a:extLst>
          </p:cNvPr>
          <p:cNvCxnSpPr>
            <a:cxnSpLocks/>
            <a:endCxn id="85" idx="0"/>
          </p:cNvCxnSpPr>
          <p:nvPr/>
        </p:nvCxnSpPr>
        <p:spPr>
          <a:xfrm>
            <a:off x="8925353" y="4370223"/>
            <a:ext cx="39857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E80869FC-0716-DAA2-587A-F17B8A25A83F}"/>
              </a:ext>
            </a:extLst>
          </p:cNvPr>
          <p:cNvCxnSpPr>
            <a:cxnSpLocks/>
            <a:stCxn id="69" idx="0"/>
          </p:cNvCxnSpPr>
          <p:nvPr/>
        </p:nvCxnSpPr>
        <p:spPr>
          <a:xfrm>
            <a:off x="10578765" y="3773380"/>
            <a:ext cx="37803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465DBB61-A59B-79ED-6357-AE91ADEAE03C}"/>
              </a:ext>
            </a:extLst>
          </p:cNvPr>
          <p:cNvCxnSpPr>
            <a:cxnSpLocks/>
            <a:stCxn id="84" idx="3"/>
          </p:cNvCxnSpPr>
          <p:nvPr/>
        </p:nvCxnSpPr>
        <p:spPr>
          <a:xfrm>
            <a:off x="10400784" y="4370223"/>
            <a:ext cx="5560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mit Pfeil 116">
            <a:extLst>
              <a:ext uri="{FF2B5EF4-FFF2-40B4-BE49-F238E27FC236}">
                <a16:creationId xmlns:a16="http://schemas.microsoft.com/office/drawing/2014/main" id="{D8D3B280-4BDE-C956-047F-524374D61956}"/>
              </a:ext>
            </a:extLst>
          </p:cNvPr>
          <p:cNvCxnSpPr>
            <a:cxnSpLocks/>
          </p:cNvCxnSpPr>
          <p:nvPr/>
        </p:nvCxnSpPr>
        <p:spPr>
          <a:xfrm>
            <a:off x="1279982" y="3259022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73F87D3F-8EF3-6FE5-E7D1-04D8E25CC6C6}"/>
              </a:ext>
            </a:extLst>
          </p:cNvPr>
          <p:cNvCxnSpPr>
            <a:cxnSpLocks/>
          </p:cNvCxnSpPr>
          <p:nvPr/>
        </p:nvCxnSpPr>
        <p:spPr>
          <a:xfrm flipH="1">
            <a:off x="1279982" y="371328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7E55A09-AA66-4C43-BFF3-02AAE505EBC7}"/>
              </a:ext>
            </a:extLst>
          </p:cNvPr>
          <p:cNvCxnSpPr>
            <a:cxnSpLocks/>
          </p:cNvCxnSpPr>
          <p:nvPr/>
        </p:nvCxnSpPr>
        <p:spPr>
          <a:xfrm>
            <a:off x="2919233" y="3259022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B8887AF9-3182-5955-429A-F8F22AFD3327}"/>
              </a:ext>
            </a:extLst>
          </p:cNvPr>
          <p:cNvCxnSpPr>
            <a:cxnSpLocks/>
          </p:cNvCxnSpPr>
          <p:nvPr/>
        </p:nvCxnSpPr>
        <p:spPr>
          <a:xfrm>
            <a:off x="7834133" y="328951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D4F14489-0964-A66F-F360-3B451E2F93AD}"/>
              </a:ext>
            </a:extLst>
          </p:cNvPr>
          <p:cNvCxnSpPr>
            <a:cxnSpLocks/>
          </p:cNvCxnSpPr>
          <p:nvPr/>
        </p:nvCxnSpPr>
        <p:spPr>
          <a:xfrm>
            <a:off x="9077141" y="377338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39905074-BF04-9791-3DB0-456C157D063F}"/>
              </a:ext>
            </a:extLst>
          </p:cNvPr>
          <p:cNvCxnSpPr>
            <a:cxnSpLocks/>
          </p:cNvCxnSpPr>
          <p:nvPr/>
        </p:nvCxnSpPr>
        <p:spPr>
          <a:xfrm flipH="1">
            <a:off x="2895422" y="3714897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 Verbindung mit Pfeil 122">
            <a:extLst>
              <a:ext uri="{FF2B5EF4-FFF2-40B4-BE49-F238E27FC236}">
                <a16:creationId xmlns:a16="http://schemas.microsoft.com/office/drawing/2014/main" id="{F6BD38DF-13F9-A0D5-2D57-A2436486A047}"/>
              </a:ext>
            </a:extLst>
          </p:cNvPr>
          <p:cNvCxnSpPr>
            <a:cxnSpLocks/>
          </p:cNvCxnSpPr>
          <p:nvPr/>
        </p:nvCxnSpPr>
        <p:spPr>
          <a:xfrm>
            <a:off x="4363223" y="328311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>
            <a:extLst>
              <a:ext uri="{FF2B5EF4-FFF2-40B4-BE49-F238E27FC236}">
                <a16:creationId xmlns:a16="http://schemas.microsoft.com/office/drawing/2014/main" id="{BD289552-E5DB-C98C-6CC7-FC68415CD09B}"/>
              </a:ext>
            </a:extLst>
          </p:cNvPr>
          <p:cNvCxnSpPr>
            <a:cxnSpLocks/>
          </p:cNvCxnSpPr>
          <p:nvPr/>
        </p:nvCxnSpPr>
        <p:spPr>
          <a:xfrm flipH="1">
            <a:off x="4363223" y="373902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>
            <a:extLst>
              <a:ext uri="{FF2B5EF4-FFF2-40B4-BE49-F238E27FC236}">
                <a16:creationId xmlns:a16="http://schemas.microsoft.com/office/drawing/2014/main" id="{176842E6-2408-AF5D-1CC9-B02393238BB4}"/>
              </a:ext>
            </a:extLst>
          </p:cNvPr>
          <p:cNvCxnSpPr>
            <a:cxnSpLocks/>
          </p:cNvCxnSpPr>
          <p:nvPr/>
        </p:nvCxnSpPr>
        <p:spPr>
          <a:xfrm flipH="1">
            <a:off x="7824519" y="373824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7AAF5FE6-AB47-5562-D886-EC008A02F650}"/>
              </a:ext>
            </a:extLst>
          </p:cNvPr>
          <p:cNvCxnSpPr>
            <a:cxnSpLocks/>
          </p:cNvCxnSpPr>
          <p:nvPr/>
        </p:nvCxnSpPr>
        <p:spPr>
          <a:xfrm flipH="1">
            <a:off x="9077141" y="437022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>
            <a:extLst>
              <a:ext uri="{FF2B5EF4-FFF2-40B4-BE49-F238E27FC236}">
                <a16:creationId xmlns:a16="http://schemas.microsoft.com/office/drawing/2014/main" id="{18750AB0-1FB4-86DB-0FB4-D10775C14DC5}"/>
              </a:ext>
            </a:extLst>
          </p:cNvPr>
          <p:cNvCxnSpPr>
            <a:cxnSpLocks/>
          </p:cNvCxnSpPr>
          <p:nvPr/>
        </p:nvCxnSpPr>
        <p:spPr>
          <a:xfrm>
            <a:off x="10737752" y="377338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mit Pfeil 130">
            <a:extLst>
              <a:ext uri="{FF2B5EF4-FFF2-40B4-BE49-F238E27FC236}">
                <a16:creationId xmlns:a16="http://schemas.microsoft.com/office/drawing/2014/main" id="{94B7C06C-6C20-539E-A54D-AB7FE37A4515}"/>
              </a:ext>
            </a:extLst>
          </p:cNvPr>
          <p:cNvCxnSpPr>
            <a:cxnSpLocks/>
          </p:cNvCxnSpPr>
          <p:nvPr/>
        </p:nvCxnSpPr>
        <p:spPr>
          <a:xfrm flipH="1">
            <a:off x="10715039" y="437022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>
            <a:extLst>
              <a:ext uri="{FF2B5EF4-FFF2-40B4-BE49-F238E27FC236}">
                <a16:creationId xmlns:a16="http://schemas.microsoft.com/office/drawing/2014/main" id="{69ACA911-A189-9C8D-D937-CF2BAA338CD3}"/>
              </a:ext>
            </a:extLst>
          </p:cNvPr>
          <p:cNvSpPr txBox="1"/>
          <p:nvPr/>
        </p:nvSpPr>
        <p:spPr>
          <a:xfrm>
            <a:off x="8903246" y="2570737"/>
            <a:ext cx="2154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use</a:t>
            </a:r>
            <a:r>
              <a:rPr lang="de-DE" sz="1400" dirty="0">
                <a:solidFill>
                  <a:schemeClr val="accent5"/>
                </a:solidFill>
              </a:rPr>
              <a:t> (</a:t>
            </a:r>
            <a:r>
              <a:rPr lang="de-DE" sz="1400" dirty="0" err="1">
                <a:solidFill>
                  <a:schemeClr val="accent5"/>
                </a:solidFill>
              </a:rPr>
              <a:t>active</a:t>
            </a:r>
            <a:r>
              <a:rPr lang="de-DE" sz="1400" dirty="0">
                <a:solidFill>
                  <a:schemeClr val="accent5"/>
                </a:solidFill>
              </a:rPr>
              <a:t>/passive)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E0AB493F-6225-2C73-39A3-5AD26876CD66}"/>
              </a:ext>
            </a:extLst>
          </p:cNvPr>
          <p:cNvSpPr txBox="1"/>
          <p:nvPr/>
        </p:nvSpPr>
        <p:spPr>
          <a:xfrm>
            <a:off x="8903246" y="5246289"/>
            <a:ext cx="226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use</a:t>
            </a:r>
            <a:r>
              <a:rPr lang="de-DE" sz="1400" dirty="0">
                <a:solidFill>
                  <a:schemeClr val="accent5"/>
                </a:solidFill>
              </a:rPr>
              <a:t> (</a:t>
            </a:r>
            <a:r>
              <a:rPr lang="de-DE" sz="1400" dirty="0" err="1">
                <a:solidFill>
                  <a:schemeClr val="accent5"/>
                </a:solidFill>
              </a:rPr>
              <a:t>active</a:t>
            </a:r>
            <a:r>
              <a:rPr lang="de-DE" sz="1400" dirty="0">
                <a:solidFill>
                  <a:schemeClr val="accent5"/>
                </a:solidFill>
              </a:rPr>
              <a:t>/passive)</a:t>
            </a:r>
          </a:p>
        </p:txBody>
      </p:sp>
      <p:cxnSp>
        <p:nvCxnSpPr>
          <p:cNvPr id="137" name="Verbinder: gewinkelt 136">
            <a:extLst>
              <a:ext uri="{FF2B5EF4-FFF2-40B4-BE49-F238E27FC236}">
                <a16:creationId xmlns:a16="http://schemas.microsoft.com/office/drawing/2014/main" id="{E1714778-9ED0-8DFF-4315-710946B15E43}"/>
              </a:ext>
            </a:extLst>
          </p:cNvPr>
          <p:cNvCxnSpPr>
            <a:cxnSpLocks/>
            <a:stCxn id="39" idx="0"/>
          </p:cNvCxnSpPr>
          <p:nvPr/>
        </p:nvCxnSpPr>
        <p:spPr>
          <a:xfrm rot="10800000">
            <a:off x="6348237" y="2907883"/>
            <a:ext cx="160812" cy="62329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Verbinder: gewinkelt 137">
            <a:extLst>
              <a:ext uri="{FF2B5EF4-FFF2-40B4-BE49-F238E27FC236}">
                <a16:creationId xmlns:a16="http://schemas.microsoft.com/office/drawing/2014/main" id="{2C82DEF9-D7EB-E287-09F3-D987D7038D8B}"/>
              </a:ext>
            </a:extLst>
          </p:cNvPr>
          <p:cNvCxnSpPr>
            <a:cxnSpLocks/>
            <a:stCxn id="31" idx="2"/>
          </p:cNvCxnSpPr>
          <p:nvPr/>
        </p:nvCxnSpPr>
        <p:spPr>
          <a:xfrm flipV="1">
            <a:off x="5795096" y="2907497"/>
            <a:ext cx="211927" cy="62298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feld 140">
            <a:extLst>
              <a:ext uri="{FF2B5EF4-FFF2-40B4-BE49-F238E27FC236}">
                <a16:creationId xmlns:a16="http://schemas.microsoft.com/office/drawing/2014/main" id="{1B9D98E4-4F19-C2D8-32C1-84D842FC762B}"/>
              </a:ext>
            </a:extLst>
          </p:cNvPr>
          <p:cNvSpPr txBox="1"/>
          <p:nvPr/>
        </p:nvSpPr>
        <p:spPr>
          <a:xfrm>
            <a:off x="5189040" y="2592807"/>
            <a:ext cx="2098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use</a:t>
            </a:r>
            <a:r>
              <a:rPr lang="de-DE" sz="1400" dirty="0">
                <a:solidFill>
                  <a:schemeClr val="accent5"/>
                </a:solidFill>
              </a:rPr>
              <a:t> (</a:t>
            </a:r>
            <a:r>
              <a:rPr lang="de-DE" sz="1400" dirty="0" err="1">
                <a:solidFill>
                  <a:schemeClr val="accent5"/>
                </a:solidFill>
              </a:rPr>
              <a:t>active</a:t>
            </a:r>
            <a:r>
              <a:rPr lang="de-DE" sz="1400" dirty="0">
                <a:solidFill>
                  <a:schemeClr val="accent5"/>
                </a:solidFill>
              </a:rPr>
              <a:t>/passive)</a:t>
            </a:r>
          </a:p>
        </p:txBody>
      </p:sp>
      <p:grpSp>
        <p:nvGrpSpPr>
          <p:cNvPr id="148" name="Gruppieren 147">
            <a:extLst>
              <a:ext uri="{FF2B5EF4-FFF2-40B4-BE49-F238E27FC236}">
                <a16:creationId xmlns:a16="http://schemas.microsoft.com/office/drawing/2014/main" id="{42659D4F-8D35-F107-C9DA-907589C1495A}"/>
              </a:ext>
            </a:extLst>
          </p:cNvPr>
          <p:cNvGrpSpPr/>
          <p:nvPr/>
        </p:nvGrpSpPr>
        <p:grpSpPr>
          <a:xfrm>
            <a:off x="4541276" y="3028350"/>
            <a:ext cx="1261172" cy="926820"/>
            <a:chOff x="4541276" y="3028350"/>
            <a:chExt cx="1261172" cy="926820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2CF0ABF-56BB-2389-C7D8-59164C1B2AA5}"/>
                </a:ext>
              </a:extLst>
            </p:cNvPr>
            <p:cNvSpPr txBox="1"/>
            <p:nvPr/>
          </p:nvSpPr>
          <p:spPr>
            <a:xfrm>
              <a:off x="4885043" y="3028350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33E1EDC9-C948-74D7-E1D7-4724F4EDBB44}"/>
                </a:ext>
              </a:extLst>
            </p:cNvPr>
            <p:cNvGrpSpPr/>
            <p:nvPr/>
          </p:nvGrpSpPr>
          <p:grpSpPr>
            <a:xfrm>
              <a:off x="4541276" y="3055170"/>
              <a:ext cx="1077420" cy="900000"/>
              <a:chOff x="1561782" y="5373558"/>
              <a:chExt cx="1077420" cy="900000"/>
            </a:xfrm>
          </p:grpSpPr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092A9B18-6CD1-6A48-70C0-257B311BFFED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3" name="Gleichschenkliges Dreieck 32">
                <a:extLst>
                  <a:ext uri="{FF2B5EF4-FFF2-40B4-BE49-F238E27FC236}">
                    <a16:creationId xmlns:a16="http://schemas.microsoft.com/office/drawing/2014/main" id="{449C6DFD-9B05-31A7-FBC1-C3DA2B23DAAB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Gleichschenkliges Dreieck 33">
                <a:extLst>
                  <a:ext uri="{FF2B5EF4-FFF2-40B4-BE49-F238E27FC236}">
                    <a16:creationId xmlns:a16="http://schemas.microsoft.com/office/drawing/2014/main" id="{F802CA97-760B-6004-B82F-96C234CF6BBF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5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100D2BC4-5F6D-2A7E-034B-56ED8EBBA3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0918BE1F-5174-9CA2-68D4-2157E63D6AE8}"/>
                </a:ext>
              </a:extLst>
            </p:cNvPr>
            <p:cNvSpPr/>
            <p:nvPr/>
          </p:nvSpPr>
          <p:spPr>
            <a:xfrm rot="16200000" flipH="1">
              <a:off x="5618696" y="3442283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6" name="Gleichschenkliges Dreieck 145">
              <a:extLst>
                <a:ext uri="{FF2B5EF4-FFF2-40B4-BE49-F238E27FC236}">
                  <a16:creationId xmlns:a16="http://schemas.microsoft.com/office/drawing/2014/main" id="{A291ED74-2A98-92C3-20DE-F9BDE01D26B3}"/>
                </a:ext>
              </a:extLst>
            </p:cNvPr>
            <p:cNvSpPr/>
            <p:nvPr/>
          </p:nvSpPr>
          <p:spPr>
            <a:xfrm rot="16200000" flipH="1" flipV="1">
              <a:off x="5625538" y="3441772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0" name="Gruppieren 149">
            <a:extLst>
              <a:ext uri="{FF2B5EF4-FFF2-40B4-BE49-F238E27FC236}">
                <a16:creationId xmlns:a16="http://schemas.microsoft.com/office/drawing/2014/main" id="{7A27542B-33FC-7749-7E27-47492CD2B5C4}"/>
              </a:ext>
            </a:extLst>
          </p:cNvPr>
          <p:cNvGrpSpPr/>
          <p:nvPr/>
        </p:nvGrpSpPr>
        <p:grpSpPr>
          <a:xfrm>
            <a:off x="6503725" y="3031375"/>
            <a:ext cx="1260164" cy="920321"/>
            <a:chOff x="6503725" y="3031375"/>
            <a:chExt cx="1260164" cy="920321"/>
          </a:xfrm>
        </p:grpSpPr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C47A5417-4CED-98DF-5964-19DE49ACC15A}"/>
                </a:ext>
              </a:extLst>
            </p:cNvPr>
            <p:cNvGrpSpPr/>
            <p:nvPr/>
          </p:nvGrpSpPr>
          <p:grpSpPr>
            <a:xfrm flipH="1">
              <a:off x="6686469" y="3051696"/>
              <a:ext cx="1077420" cy="900000"/>
              <a:chOff x="1561782" y="5373558"/>
              <a:chExt cx="1077420" cy="900000"/>
            </a:xfrm>
          </p:grpSpPr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442278A7-BB91-CC13-2FFC-C78FB54A38D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1" name="Gleichschenkliges Dreieck 40">
                <a:extLst>
                  <a:ext uri="{FF2B5EF4-FFF2-40B4-BE49-F238E27FC236}">
                    <a16:creationId xmlns:a16="http://schemas.microsoft.com/office/drawing/2014/main" id="{D8D99CC5-460A-9599-7C5B-450C8B8A94DB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Gleichschenkliges Dreieck 41">
                <a:extLst>
                  <a:ext uri="{FF2B5EF4-FFF2-40B4-BE49-F238E27FC236}">
                    <a16:creationId xmlns:a16="http://schemas.microsoft.com/office/drawing/2014/main" id="{7690BF6D-21C5-036E-8034-C72ECB5BF965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3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64A89B5C-77EE-FB84-0B6D-F70F081E47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CF7139A3-772B-F40C-38CB-B34583C5B00B}"/>
                </a:ext>
              </a:extLst>
            </p:cNvPr>
            <p:cNvSpPr txBox="1"/>
            <p:nvPr/>
          </p:nvSpPr>
          <p:spPr>
            <a:xfrm>
              <a:off x="6832398" y="3031375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0916EC54-14A6-FF0C-2032-602B0DE3B4C7}"/>
                </a:ext>
              </a:extLst>
            </p:cNvPr>
            <p:cNvSpPr/>
            <p:nvPr/>
          </p:nvSpPr>
          <p:spPr>
            <a:xfrm rot="16200000" flipH="1">
              <a:off x="6509049" y="3442981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9" name="Gleichschenkliges Dreieck 148">
              <a:extLst>
                <a:ext uri="{FF2B5EF4-FFF2-40B4-BE49-F238E27FC236}">
                  <a16:creationId xmlns:a16="http://schemas.microsoft.com/office/drawing/2014/main" id="{191E2343-5880-7117-AC31-B5A2468F3B69}"/>
                </a:ext>
              </a:extLst>
            </p:cNvPr>
            <p:cNvSpPr/>
            <p:nvPr/>
          </p:nvSpPr>
          <p:spPr>
            <a:xfrm rot="16200000" flipH="1">
              <a:off x="6504235" y="3441075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2" name="Gruppieren 151">
            <a:extLst>
              <a:ext uri="{FF2B5EF4-FFF2-40B4-BE49-F238E27FC236}">
                <a16:creationId xmlns:a16="http://schemas.microsoft.com/office/drawing/2014/main" id="{BBB50A97-41B7-B4B8-7C61-BF804C93462B}"/>
              </a:ext>
            </a:extLst>
          </p:cNvPr>
          <p:cNvGrpSpPr/>
          <p:nvPr/>
        </p:nvGrpSpPr>
        <p:grpSpPr>
          <a:xfrm>
            <a:off x="9501345" y="2905672"/>
            <a:ext cx="1077420" cy="1081161"/>
            <a:chOff x="9501345" y="2905672"/>
            <a:chExt cx="1077420" cy="1081161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513AA030-3176-1631-92CF-AF5B14421189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id="{6D231B1D-E770-1CE3-D9AB-3CD022A54213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8" name="Gleichschenkliges Dreieck 67">
                <a:extLst>
                  <a:ext uri="{FF2B5EF4-FFF2-40B4-BE49-F238E27FC236}">
                    <a16:creationId xmlns:a16="http://schemas.microsoft.com/office/drawing/2014/main" id="{AF22A817-450C-7A78-9596-9A5B3E1198D9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9" name="Gleichschenkliges Dreieck 68">
                <a:extLst>
                  <a:ext uri="{FF2B5EF4-FFF2-40B4-BE49-F238E27FC236}">
                    <a16:creationId xmlns:a16="http://schemas.microsoft.com/office/drawing/2014/main" id="{71306337-7F41-408D-0224-CEEBD5477526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7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EBC0E4DA-6220-35B2-01A0-044CDD030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6" name="Gleichschenkliges Dreieck 65">
              <a:extLst>
                <a:ext uri="{FF2B5EF4-FFF2-40B4-BE49-F238E27FC236}">
                  <a16:creationId xmlns:a16="http://schemas.microsoft.com/office/drawing/2014/main" id="{99390241-FEB8-B423-4BE5-10BCE159C16B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1" name="Rechteck 150">
              <a:extLst>
                <a:ext uri="{FF2B5EF4-FFF2-40B4-BE49-F238E27FC236}">
                  <a16:creationId xmlns:a16="http://schemas.microsoft.com/office/drawing/2014/main" id="{0BF700AB-FAAD-AC09-7007-90C15B2119BF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D3C8BE93-365F-18E5-A935-97114B1A7909}"/>
              </a:ext>
            </a:extLst>
          </p:cNvPr>
          <p:cNvGrpSpPr/>
          <p:nvPr/>
        </p:nvGrpSpPr>
        <p:grpSpPr>
          <a:xfrm>
            <a:off x="9323925" y="4156770"/>
            <a:ext cx="1077420" cy="1078950"/>
            <a:chOff x="9323925" y="4156770"/>
            <a:chExt cx="1077420" cy="1078950"/>
          </a:xfrm>
        </p:grpSpPr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ADC0B9EA-D88B-4E18-B263-7C6836CCBBFE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67D7314B-63D7-1749-A511-CBC1F6FC377B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4" name="Gleichschenkliges Dreieck 83">
                <a:extLst>
                  <a:ext uri="{FF2B5EF4-FFF2-40B4-BE49-F238E27FC236}">
                    <a16:creationId xmlns:a16="http://schemas.microsoft.com/office/drawing/2014/main" id="{DFD00D0F-1E7F-E80E-E22B-630636B810DC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Gleichschenkliges Dreieck 84">
                <a:extLst>
                  <a:ext uri="{FF2B5EF4-FFF2-40B4-BE49-F238E27FC236}">
                    <a16:creationId xmlns:a16="http://schemas.microsoft.com/office/drawing/2014/main" id="{D97BF4A6-91E4-CC93-99FD-6D193FA602B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8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55FDCF3D-C10E-3ED4-20D6-F70D64F940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2" name="Gleichschenkliges Dreieck 81">
              <a:extLst>
                <a:ext uri="{FF2B5EF4-FFF2-40B4-BE49-F238E27FC236}">
                  <a16:creationId xmlns:a16="http://schemas.microsoft.com/office/drawing/2014/main" id="{9F464119-BA16-DD81-B247-416B1DFFAA71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3" name="Rechteck 152">
              <a:extLst>
                <a:ext uri="{FF2B5EF4-FFF2-40B4-BE49-F238E27FC236}">
                  <a16:creationId xmlns:a16="http://schemas.microsoft.com/office/drawing/2014/main" id="{AE4BC88F-5A0D-F376-8C95-617916CF62D2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6" name="Textfeld 155">
            <a:extLst>
              <a:ext uri="{FF2B5EF4-FFF2-40B4-BE49-F238E27FC236}">
                <a16:creationId xmlns:a16="http://schemas.microsoft.com/office/drawing/2014/main" id="{76D2D2B5-90C5-B935-352D-2E32B4537434}"/>
              </a:ext>
            </a:extLst>
          </p:cNvPr>
          <p:cNvSpPr txBox="1"/>
          <p:nvPr/>
        </p:nvSpPr>
        <p:spPr>
          <a:xfrm>
            <a:off x="4139783" y="5737978"/>
            <a:ext cx="4138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Benefit: </a:t>
            </a:r>
            <a:r>
              <a:rPr lang="de-DE" sz="1600" dirty="0" err="1"/>
              <a:t>two</a:t>
            </a:r>
            <a:r>
              <a:rPr lang="de-DE" sz="1600" dirty="0"/>
              <a:t> redundant </a:t>
            </a:r>
            <a:r>
              <a:rPr lang="de-DE" sz="1600" dirty="0" err="1"/>
              <a:t>flywheels</a:t>
            </a:r>
            <a:endParaRPr lang="de-DE" sz="1600" dirty="0"/>
          </a:p>
          <a:p>
            <a:r>
              <a:rPr lang="de-DE" sz="1600" dirty="0"/>
              <a:t>Obligation: </a:t>
            </a:r>
            <a:r>
              <a:rPr lang="de-DE" sz="1600" dirty="0" err="1"/>
              <a:t>share</a:t>
            </a:r>
            <a:r>
              <a:rPr lang="de-DE" sz="1600" dirty="0"/>
              <a:t> </a:t>
            </a:r>
            <a:r>
              <a:rPr lang="de-DE" sz="1600" dirty="0" err="1"/>
              <a:t>data</a:t>
            </a:r>
            <a:r>
              <a:rPr lang="de-DE" sz="1600" dirty="0"/>
              <a:t> („</a:t>
            </a:r>
            <a:r>
              <a:rPr lang="de-DE" sz="1600" dirty="0" err="1"/>
              <a:t>comparator</a:t>
            </a:r>
            <a:r>
              <a:rPr lang="de-DE" sz="1600" dirty="0"/>
              <a:t>“)</a:t>
            </a:r>
          </a:p>
          <a:p>
            <a:r>
              <a:rPr lang="de-DE" sz="1600" dirty="0"/>
              <a:t>Possible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once</a:t>
            </a:r>
            <a:r>
              <a:rPr lang="de-DE" sz="1600" dirty="0"/>
              <a:t> in a link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flywheels</a:t>
            </a:r>
            <a:endParaRPr lang="de-DE" sz="1600" dirty="0"/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02E6E9B1-17D6-EF18-9949-859EFE33EFAF}"/>
              </a:ext>
            </a:extLst>
          </p:cNvPr>
          <p:cNvSpPr txBox="1"/>
          <p:nvPr/>
        </p:nvSpPr>
        <p:spPr>
          <a:xfrm>
            <a:off x="8501679" y="5797472"/>
            <a:ext cx="2989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Caution</a:t>
            </a:r>
            <a:r>
              <a:rPr lang="de-DE" sz="1600" dirty="0"/>
              <a:t>: </a:t>
            </a:r>
            <a:r>
              <a:rPr lang="de-DE" sz="1600" dirty="0" err="1"/>
              <a:t>only</a:t>
            </a:r>
            <a:r>
              <a:rPr lang="de-DE" sz="1600" dirty="0"/>
              <a:t> </a:t>
            </a:r>
            <a:r>
              <a:rPr lang="de-DE" sz="1600" dirty="0" err="1"/>
              <a:t>work</a:t>
            </a:r>
            <a:r>
              <a:rPr lang="de-DE" sz="1600" dirty="0"/>
              <a:t> </a:t>
            </a:r>
            <a:r>
              <a:rPr lang="de-DE" sz="1600" dirty="0" err="1"/>
              <a:t>within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„</a:t>
            </a:r>
            <a:r>
              <a:rPr lang="de-DE" sz="1600" dirty="0" err="1"/>
              <a:t>one-way</a:t>
            </a:r>
            <a:r>
              <a:rPr lang="de-DE" sz="1600" dirty="0"/>
              <a:t> </a:t>
            </a:r>
            <a:r>
              <a:rPr lang="de-DE" sz="1600" dirty="0" err="1"/>
              <a:t>chain</a:t>
            </a:r>
            <a:r>
              <a:rPr lang="de-DE" sz="1600" dirty="0"/>
              <a:t>“ </a:t>
            </a:r>
            <a:r>
              <a:rPr lang="de-DE" sz="1600" dirty="0" err="1"/>
              <a:t>context</a:t>
            </a:r>
            <a:endParaRPr lang="de-DE" sz="16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F834EE6-4CF4-D3A9-5B13-62F77B170425}"/>
              </a:ext>
            </a:extLst>
          </p:cNvPr>
          <p:cNvSpPr txBox="1"/>
          <p:nvPr/>
        </p:nvSpPr>
        <p:spPr>
          <a:xfrm>
            <a:off x="4495432" y="5118885"/>
            <a:ext cx="342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C00000"/>
                </a:solidFill>
              </a:rPr>
              <a:t>Requires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accurate</a:t>
            </a:r>
            <a:r>
              <a:rPr lang="de-DE" dirty="0">
                <a:solidFill>
                  <a:srgbClr val="C00000"/>
                </a:solidFill>
              </a:rPr>
              <a:t> 10 MHz (&lt; 10</a:t>
            </a:r>
            <a:r>
              <a:rPr lang="de-DE" baseline="30000" dirty="0">
                <a:solidFill>
                  <a:srgbClr val="C00000"/>
                </a:solidFill>
              </a:rPr>
              <a:t>-13</a:t>
            </a:r>
            <a:r>
              <a:rPr lang="de-DE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74908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2">
            <a:extLst>
              <a:ext uri="{FF2B5EF4-FFF2-40B4-BE49-F238E27FC236}">
                <a16:creationId xmlns:a16="http://schemas.microsoft.com/office/drawing/2014/main" id="{2A2D8B22-8064-C1A8-591E-3AECE6AFD5C2}"/>
              </a:ext>
            </a:extLst>
          </p:cNvPr>
          <p:cNvSpPr>
            <a:spLocks/>
          </p:cNvSpPr>
          <p:nvPr/>
        </p:nvSpPr>
        <p:spPr>
          <a:xfrm>
            <a:off x="8072958" y="1524717"/>
            <a:ext cx="3949898" cy="34314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42">
            <a:extLst>
              <a:ext uri="{FF2B5EF4-FFF2-40B4-BE49-F238E27FC236}">
                <a16:creationId xmlns:a16="http://schemas.microsoft.com/office/drawing/2014/main" id="{37E40FB3-8A64-CB25-1D91-AA8FB22D8F52}"/>
              </a:ext>
            </a:extLst>
          </p:cNvPr>
          <p:cNvSpPr>
            <a:spLocks/>
          </p:cNvSpPr>
          <p:nvPr/>
        </p:nvSpPr>
        <p:spPr>
          <a:xfrm>
            <a:off x="5537752" y="1527475"/>
            <a:ext cx="2039770" cy="34314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42">
            <a:extLst>
              <a:ext uri="{FF2B5EF4-FFF2-40B4-BE49-F238E27FC236}">
                <a16:creationId xmlns:a16="http://schemas.microsoft.com/office/drawing/2014/main" id="{EBEDBB55-BA9C-037A-8359-BC208E0B1573}"/>
              </a:ext>
            </a:extLst>
          </p:cNvPr>
          <p:cNvSpPr>
            <a:spLocks/>
          </p:cNvSpPr>
          <p:nvPr/>
        </p:nvSpPr>
        <p:spPr>
          <a:xfrm>
            <a:off x="2975069" y="1529758"/>
            <a:ext cx="2039770" cy="34314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Rectangle 42">
            <a:extLst>
              <a:ext uri="{FF2B5EF4-FFF2-40B4-BE49-F238E27FC236}">
                <a16:creationId xmlns:a16="http://schemas.microsoft.com/office/drawing/2014/main" id="{C75D7E78-F41E-8C3D-EEB9-3120431CE971}"/>
              </a:ext>
            </a:extLst>
          </p:cNvPr>
          <p:cNvSpPr>
            <a:spLocks/>
          </p:cNvSpPr>
          <p:nvPr/>
        </p:nvSpPr>
        <p:spPr>
          <a:xfrm>
            <a:off x="457006" y="1529758"/>
            <a:ext cx="2039770" cy="34314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Option 4a:  </a:t>
            </a:r>
            <a:r>
              <a:rPr lang="de-DE" dirty="0" err="1"/>
              <a:t>evolution</a:t>
            </a:r>
            <a:r>
              <a:rPr lang="de-DE" dirty="0"/>
              <a:t> Lille-Braunschweig #1</a:t>
            </a:r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E86FE2-6177-C00A-83C9-E2F77B5062ED}"/>
              </a:ext>
            </a:extLst>
          </p:cNvPr>
          <p:cNvGrpSpPr/>
          <p:nvPr/>
        </p:nvGrpSpPr>
        <p:grpSpPr>
          <a:xfrm>
            <a:off x="850388" y="2788423"/>
            <a:ext cx="1253757" cy="1090096"/>
            <a:chOff x="793812" y="3114332"/>
            <a:chExt cx="1253757" cy="1090096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806F6F62-EE2B-8322-4965-20AF1D15C48C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19AE6E6-ED29-5BD9-9D17-B363B7CE1B1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4BED3BC-C96B-D278-D60D-2072DCFB2492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3" name="Gleichschenkliges Dreieck 42">
                  <a:extLst>
                    <a:ext uri="{FF2B5EF4-FFF2-40B4-BE49-F238E27FC236}">
                      <a16:creationId xmlns:a16="http://schemas.microsoft.com/office/drawing/2014/main" id="{A8E3EDFB-1E5A-21DF-BAE2-6D0F0D087AD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Gleichschenkliges Dreieck 43">
                  <a:extLst>
                    <a:ext uri="{FF2B5EF4-FFF2-40B4-BE49-F238E27FC236}">
                      <a16:creationId xmlns:a16="http://schemas.microsoft.com/office/drawing/2014/main" id="{82273C73-F857-FC6B-BBCF-59D0838D3DA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5" name="Gleichschenkliges Dreieck 44">
                  <a:extLst>
                    <a:ext uri="{FF2B5EF4-FFF2-40B4-BE49-F238E27FC236}">
                      <a16:creationId xmlns:a16="http://schemas.microsoft.com/office/drawing/2014/main" id="{AA5C8979-66FD-936B-03AA-85F27A51C4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Rechteck 45">
                  <a:extLst>
                    <a:ext uri="{FF2B5EF4-FFF2-40B4-BE49-F238E27FC236}">
                      <a16:creationId xmlns:a16="http://schemas.microsoft.com/office/drawing/2014/main" id="{C99808DA-38B2-2AF4-C540-D7289A44A71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16EE2C27-F719-2446-D84A-2672639A7C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A9E93CA8-2049-F1F2-797C-272EB0F70C0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09FF5EA-201C-3984-B1A4-ABFDE1EB23C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5E2A5340-C1A2-2199-E539-BCF801BA757F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C6F90FD8-CB71-A718-2270-BC72322747F6}"/>
              </a:ext>
            </a:extLst>
          </p:cNvPr>
          <p:cNvSpPr txBox="1"/>
          <p:nvPr/>
        </p:nvSpPr>
        <p:spPr>
          <a:xfrm>
            <a:off x="457005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28F476-17FD-5360-6EAB-7ED57712FED9}"/>
              </a:ext>
            </a:extLst>
          </p:cNvPr>
          <p:cNvSpPr txBox="1"/>
          <p:nvPr/>
        </p:nvSpPr>
        <p:spPr>
          <a:xfrm>
            <a:off x="5537753" y="1527475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00E935E-BC39-471E-51F2-F38476DA8307}"/>
              </a:ext>
            </a:extLst>
          </p:cNvPr>
          <p:cNvSpPr txBox="1"/>
          <p:nvPr/>
        </p:nvSpPr>
        <p:spPr>
          <a:xfrm>
            <a:off x="7992261" y="1527475"/>
            <a:ext cx="394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EA0F3D55-FD82-0574-AA31-C3A3BB24FC38}"/>
              </a:ext>
            </a:extLst>
          </p:cNvPr>
          <p:cNvSpPr txBox="1"/>
          <p:nvPr/>
        </p:nvSpPr>
        <p:spPr>
          <a:xfrm>
            <a:off x="2975068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92BE2652-97FB-E492-E185-20A706F8BC6B}"/>
              </a:ext>
            </a:extLst>
          </p:cNvPr>
          <p:cNvGrpSpPr/>
          <p:nvPr/>
        </p:nvGrpSpPr>
        <p:grpSpPr>
          <a:xfrm>
            <a:off x="5909577" y="2779141"/>
            <a:ext cx="1253757" cy="1090096"/>
            <a:chOff x="793812" y="3114332"/>
            <a:chExt cx="1253757" cy="1090096"/>
          </a:xfrm>
        </p:grpSpPr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FB0A9A2F-CC8E-6049-469D-7B991D3F407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BC9E32FF-FF0A-CB05-F218-2361FC02DD66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11" name="Rechteck 110">
                  <a:extLst>
                    <a:ext uri="{FF2B5EF4-FFF2-40B4-BE49-F238E27FC236}">
                      <a16:creationId xmlns:a16="http://schemas.microsoft.com/office/drawing/2014/main" id="{5BF13B22-C0A5-AAF4-57F7-B7CD782193B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4" name="Gleichschenkliges Dreieck 113">
                  <a:extLst>
                    <a:ext uri="{FF2B5EF4-FFF2-40B4-BE49-F238E27FC236}">
                      <a16:creationId xmlns:a16="http://schemas.microsoft.com/office/drawing/2014/main" id="{88F88E93-706F-FE37-00F9-A1B385A33D16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5" name="Gleichschenkliges Dreieck 114">
                  <a:extLst>
                    <a:ext uri="{FF2B5EF4-FFF2-40B4-BE49-F238E27FC236}">
                      <a16:creationId xmlns:a16="http://schemas.microsoft.com/office/drawing/2014/main" id="{3B9AFDE1-EE74-D7B8-E4CB-CE00E32213D8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Gleichschenkliges Dreieck 115">
                  <a:extLst>
                    <a:ext uri="{FF2B5EF4-FFF2-40B4-BE49-F238E27FC236}">
                      <a16:creationId xmlns:a16="http://schemas.microsoft.com/office/drawing/2014/main" id="{BB8CFB45-FBA0-FAA0-EB96-3D7187C08989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334BFBB-C421-3834-EDF2-C095FCFC159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18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03BE15D-8D05-3139-582A-10932D08BD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5" name="Gleichschenkliges Dreieck 104">
                <a:extLst>
                  <a:ext uri="{FF2B5EF4-FFF2-40B4-BE49-F238E27FC236}">
                    <a16:creationId xmlns:a16="http://schemas.microsoft.com/office/drawing/2014/main" id="{C6294983-6D7D-0649-91EB-50528D94941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ED8CDB13-938D-68D3-8CEB-753ECFA2ECB3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67DE63EC-8584-3F45-368F-DC92EB1CD1C4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CAF1A190-0664-A27F-A7BE-D348119BEBEA}"/>
              </a:ext>
            </a:extLst>
          </p:cNvPr>
          <p:cNvGrpSpPr/>
          <p:nvPr/>
        </p:nvGrpSpPr>
        <p:grpSpPr>
          <a:xfrm>
            <a:off x="8432338" y="2775747"/>
            <a:ext cx="1253820" cy="926820"/>
            <a:chOff x="9206970" y="3053219"/>
            <a:chExt cx="1253820" cy="926820"/>
          </a:xfrm>
        </p:grpSpPr>
        <p:sp>
          <p:nvSpPr>
            <p:cNvPr id="113" name="Textfeld 112">
              <a:extLst>
                <a:ext uri="{FF2B5EF4-FFF2-40B4-BE49-F238E27FC236}">
                  <a16:creationId xmlns:a16="http://schemas.microsoft.com/office/drawing/2014/main" id="{502A753C-0A59-6D14-3B2F-DFBD93B0483A}"/>
                </a:ext>
              </a:extLst>
            </p:cNvPr>
            <p:cNvSpPr txBox="1"/>
            <p:nvPr/>
          </p:nvSpPr>
          <p:spPr>
            <a:xfrm>
              <a:off x="9550737" y="3053219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971004C2-F30B-AF0A-BD30-092B267ECFBA}"/>
                </a:ext>
              </a:extLst>
            </p:cNvPr>
            <p:cNvGrpSpPr/>
            <p:nvPr/>
          </p:nvGrpSpPr>
          <p:grpSpPr>
            <a:xfrm>
              <a:off x="9206970" y="3080039"/>
              <a:ext cx="1077420" cy="900000"/>
              <a:chOff x="1561782" y="5373558"/>
              <a:chExt cx="1077420" cy="900000"/>
            </a:xfrm>
          </p:grpSpPr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990C580D-3ED5-B1AD-D319-2731E42C0E7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8" name="Gleichschenkliges Dreieck 107">
                <a:extLst>
                  <a:ext uri="{FF2B5EF4-FFF2-40B4-BE49-F238E27FC236}">
                    <a16:creationId xmlns:a16="http://schemas.microsoft.com/office/drawing/2014/main" id="{5D95DE21-319F-C3BB-A060-CB86CA38557D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Gleichschenkliges Dreieck 109">
                <a:extLst>
                  <a:ext uri="{FF2B5EF4-FFF2-40B4-BE49-F238E27FC236}">
                    <a16:creationId xmlns:a16="http://schemas.microsoft.com/office/drawing/2014/main" id="{4A3F1541-045F-3338-9689-40F12B1F148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12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A06F45F-9284-1E1E-0B7C-893772231E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9" name="Rechteck 118">
              <a:extLst>
                <a:ext uri="{FF2B5EF4-FFF2-40B4-BE49-F238E27FC236}">
                  <a16:creationId xmlns:a16="http://schemas.microsoft.com/office/drawing/2014/main" id="{D663B16F-7D56-AFEF-D675-30FBC137826F}"/>
                </a:ext>
              </a:extLst>
            </p:cNvPr>
            <p:cNvSpPr/>
            <p:nvPr/>
          </p:nvSpPr>
          <p:spPr>
            <a:xfrm rot="16200000" flipH="1">
              <a:off x="10284390" y="346715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48F941B3-DB09-483D-3146-DFAE82C9BBAB}"/>
              </a:ext>
            </a:extLst>
          </p:cNvPr>
          <p:cNvCxnSpPr>
            <a:cxnSpLocks/>
            <a:stCxn id="115" idx="0"/>
            <a:endCxn id="108" idx="3"/>
          </p:cNvCxnSpPr>
          <p:nvPr/>
        </p:nvCxnSpPr>
        <p:spPr>
          <a:xfrm>
            <a:off x="7163334" y="3022999"/>
            <a:ext cx="1446424" cy="102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621290B3-138C-5D28-0C18-99CBE0FD3ED7}"/>
              </a:ext>
            </a:extLst>
          </p:cNvPr>
          <p:cNvCxnSpPr>
            <a:cxnSpLocks/>
            <a:stCxn id="117" idx="3"/>
            <a:endCxn id="110" idx="0"/>
          </p:cNvCxnSpPr>
          <p:nvPr/>
        </p:nvCxnSpPr>
        <p:spPr>
          <a:xfrm>
            <a:off x="7162314" y="3478874"/>
            <a:ext cx="1270024" cy="102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B04D088-4B56-01BF-1431-5164469F6255}"/>
              </a:ext>
            </a:extLst>
          </p:cNvPr>
          <p:cNvCxnSpPr>
            <a:cxnSpLocks/>
            <a:stCxn id="9" idx="0"/>
            <a:endCxn id="114" idx="3"/>
          </p:cNvCxnSpPr>
          <p:nvPr/>
        </p:nvCxnSpPr>
        <p:spPr>
          <a:xfrm>
            <a:off x="4595009" y="3021293"/>
            <a:ext cx="1491988" cy="170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F6ED3FE-EA1C-5AF6-DA77-C8F5C6992AB4}"/>
              </a:ext>
            </a:extLst>
          </p:cNvPr>
          <p:cNvCxnSpPr>
            <a:cxnSpLocks/>
            <a:stCxn id="17" idx="3"/>
            <a:endCxn id="116" idx="0"/>
          </p:cNvCxnSpPr>
          <p:nvPr/>
        </p:nvCxnSpPr>
        <p:spPr>
          <a:xfrm>
            <a:off x="4426824" y="3473947"/>
            <a:ext cx="1482753" cy="49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A9F3EB66-180F-D5CD-50A4-BE01DED86AED}"/>
              </a:ext>
            </a:extLst>
          </p:cNvPr>
          <p:cNvCxnSpPr>
            <a:cxnSpLocks/>
            <a:stCxn id="44" idx="0"/>
            <a:endCxn id="8" idx="3"/>
          </p:cNvCxnSpPr>
          <p:nvPr/>
        </p:nvCxnSpPr>
        <p:spPr>
          <a:xfrm flipV="1">
            <a:off x="2104145" y="3021293"/>
            <a:ext cx="1414005" cy="109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3EE86CD4-74B5-6D44-9E90-2C3C0C17D58F}"/>
              </a:ext>
            </a:extLst>
          </p:cNvPr>
          <p:cNvCxnSpPr>
            <a:cxnSpLocks/>
            <a:stCxn id="46" idx="3"/>
            <a:endCxn id="18" idx="0"/>
          </p:cNvCxnSpPr>
          <p:nvPr/>
        </p:nvCxnSpPr>
        <p:spPr>
          <a:xfrm flipV="1">
            <a:off x="2103125" y="3473947"/>
            <a:ext cx="1246840" cy="1420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C0789891-DBE6-957E-6329-3540332E6A25}"/>
              </a:ext>
            </a:extLst>
          </p:cNvPr>
          <p:cNvCxnSpPr>
            <a:cxnSpLocks/>
          </p:cNvCxnSpPr>
          <p:nvPr/>
        </p:nvCxnSpPr>
        <p:spPr>
          <a:xfrm>
            <a:off x="5175750" y="3019095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442394D-4FB0-F065-4E17-FAECFB9CD83B}"/>
              </a:ext>
            </a:extLst>
          </p:cNvPr>
          <p:cNvCxnSpPr>
            <a:cxnSpLocks/>
          </p:cNvCxnSpPr>
          <p:nvPr/>
        </p:nvCxnSpPr>
        <p:spPr>
          <a:xfrm flipH="1">
            <a:off x="5155249" y="347497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 Verbindung mit Pfeil 181">
            <a:extLst>
              <a:ext uri="{FF2B5EF4-FFF2-40B4-BE49-F238E27FC236}">
                <a16:creationId xmlns:a16="http://schemas.microsoft.com/office/drawing/2014/main" id="{71BD24A9-6117-BF0A-17FE-05B7E3973C37}"/>
              </a:ext>
            </a:extLst>
          </p:cNvPr>
          <p:cNvCxnSpPr>
            <a:cxnSpLocks/>
          </p:cNvCxnSpPr>
          <p:nvPr/>
        </p:nvCxnSpPr>
        <p:spPr>
          <a:xfrm>
            <a:off x="2705873" y="302594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mit Pfeil 182">
            <a:extLst>
              <a:ext uri="{FF2B5EF4-FFF2-40B4-BE49-F238E27FC236}">
                <a16:creationId xmlns:a16="http://schemas.microsoft.com/office/drawing/2014/main" id="{01E1BCBF-77BD-7A04-3985-0DEFD960E2AE}"/>
              </a:ext>
            </a:extLst>
          </p:cNvPr>
          <p:cNvCxnSpPr>
            <a:cxnSpLocks/>
          </p:cNvCxnSpPr>
          <p:nvPr/>
        </p:nvCxnSpPr>
        <p:spPr>
          <a:xfrm flipH="1">
            <a:off x="2685372" y="3481818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 Verbindung mit Pfeil 183">
            <a:extLst>
              <a:ext uri="{FF2B5EF4-FFF2-40B4-BE49-F238E27FC236}">
                <a16:creationId xmlns:a16="http://schemas.microsoft.com/office/drawing/2014/main" id="{2C22A2EE-057D-ECA2-7F8A-0E1C63D32C1A}"/>
              </a:ext>
            </a:extLst>
          </p:cNvPr>
          <p:cNvCxnSpPr>
            <a:cxnSpLocks/>
          </p:cNvCxnSpPr>
          <p:nvPr/>
        </p:nvCxnSpPr>
        <p:spPr>
          <a:xfrm>
            <a:off x="7835677" y="3019095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 Verbindung mit Pfeil 184">
            <a:extLst>
              <a:ext uri="{FF2B5EF4-FFF2-40B4-BE49-F238E27FC236}">
                <a16:creationId xmlns:a16="http://schemas.microsoft.com/office/drawing/2014/main" id="{4C6B790F-6700-FB9F-4396-4C50CE96FB5F}"/>
              </a:ext>
            </a:extLst>
          </p:cNvPr>
          <p:cNvCxnSpPr>
            <a:cxnSpLocks/>
          </p:cNvCxnSpPr>
          <p:nvPr/>
        </p:nvCxnSpPr>
        <p:spPr>
          <a:xfrm flipH="1">
            <a:off x="7815176" y="347497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Legende: mit gebogener Linie 197">
            <a:extLst>
              <a:ext uri="{FF2B5EF4-FFF2-40B4-BE49-F238E27FC236}">
                <a16:creationId xmlns:a16="http://schemas.microsoft.com/office/drawing/2014/main" id="{7188D0B0-A886-7BEF-DE78-A4C0016D96D1}"/>
              </a:ext>
            </a:extLst>
          </p:cNvPr>
          <p:cNvSpPr/>
          <p:nvPr/>
        </p:nvSpPr>
        <p:spPr>
          <a:xfrm>
            <a:off x="1349845" y="4223493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199" name="Legende: mit gebogener Linie 198">
            <a:extLst>
              <a:ext uri="{FF2B5EF4-FFF2-40B4-BE49-F238E27FC236}">
                <a16:creationId xmlns:a16="http://schemas.microsoft.com/office/drawing/2014/main" id="{D6D0C34E-6FD6-A610-DA59-9966CA9915A4}"/>
              </a:ext>
            </a:extLst>
          </p:cNvPr>
          <p:cNvSpPr/>
          <p:nvPr/>
        </p:nvSpPr>
        <p:spPr>
          <a:xfrm>
            <a:off x="6395862" y="4223493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00" name="Legende: mit gebogener Linie 199">
            <a:extLst>
              <a:ext uri="{FF2B5EF4-FFF2-40B4-BE49-F238E27FC236}">
                <a16:creationId xmlns:a16="http://schemas.microsoft.com/office/drawing/2014/main" id="{BB27FDF7-B961-DFDD-6D9E-49DF0975C44B}"/>
              </a:ext>
            </a:extLst>
          </p:cNvPr>
          <p:cNvSpPr/>
          <p:nvPr/>
        </p:nvSpPr>
        <p:spPr>
          <a:xfrm>
            <a:off x="8866066" y="4214029"/>
            <a:ext cx="1261339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57742"/>
              <a:gd name="adj6" fmla="val 6041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  <a:p>
            <a:pPr algn="ctr"/>
            <a:r>
              <a:rPr lang="de-DE" sz="1600" dirty="0"/>
              <a:t>Paris-BS</a:t>
            </a:r>
          </a:p>
        </p:txBody>
      </p:sp>
      <p:grpSp>
        <p:nvGrpSpPr>
          <p:cNvPr id="212" name="Gruppieren 211">
            <a:extLst>
              <a:ext uri="{FF2B5EF4-FFF2-40B4-BE49-F238E27FC236}">
                <a16:creationId xmlns:a16="http://schemas.microsoft.com/office/drawing/2014/main" id="{AAC8C54A-C431-DF06-FF5D-20EFF59B4D37}"/>
              </a:ext>
            </a:extLst>
          </p:cNvPr>
          <p:cNvGrpSpPr/>
          <p:nvPr/>
        </p:nvGrpSpPr>
        <p:grpSpPr>
          <a:xfrm>
            <a:off x="10400111" y="2778772"/>
            <a:ext cx="1254840" cy="920321"/>
            <a:chOff x="10025370" y="3015812"/>
            <a:chExt cx="1254840" cy="920321"/>
          </a:xfrm>
        </p:grpSpPr>
        <p:grpSp>
          <p:nvGrpSpPr>
            <p:cNvPr id="204" name="Gruppieren 203">
              <a:extLst>
                <a:ext uri="{FF2B5EF4-FFF2-40B4-BE49-F238E27FC236}">
                  <a16:creationId xmlns:a16="http://schemas.microsoft.com/office/drawing/2014/main" id="{C312D0A7-1CF5-34D7-A3AB-D449FE941E7B}"/>
                </a:ext>
              </a:extLst>
            </p:cNvPr>
            <p:cNvGrpSpPr/>
            <p:nvPr/>
          </p:nvGrpSpPr>
          <p:grpSpPr>
            <a:xfrm flipH="1">
              <a:off x="10202790" y="3036133"/>
              <a:ext cx="1077420" cy="900000"/>
              <a:chOff x="1561782" y="5373558"/>
              <a:chExt cx="1077420" cy="900000"/>
            </a:xfrm>
          </p:grpSpPr>
          <p:sp>
            <p:nvSpPr>
              <p:cNvPr id="206" name="Rechteck 205">
                <a:extLst>
                  <a:ext uri="{FF2B5EF4-FFF2-40B4-BE49-F238E27FC236}">
                    <a16:creationId xmlns:a16="http://schemas.microsoft.com/office/drawing/2014/main" id="{F1D6E7FA-263D-6A76-89E2-1BE2DE59F143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7" name="Gleichschenkliges Dreieck 206">
                <a:extLst>
                  <a:ext uri="{FF2B5EF4-FFF2-40B4-BE49-F238E27FC236}">
                    <a16:creationId xmlns:a16="http://schemas.microsoft.com/office/drawing/2014/main" id="{F5606599-F94D-BD2C-98FB-E66A08BC5FF9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Gleichschenkliges Dreieck 207">
                <a:extLst>
                  <a:ext uri="{FF2B5EF4-FFF2-40B4-BE49-F238E27FC236}">
                    <a16:creationId xmlns:a16="http://schemas.microsoft.com/office/drawing/2014/main" id="{B62D21E6-5902-45BD-05A7-B3DD7EF581A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09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5810E603-6F1B-D6D0-364C-97B3412741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03" name="Textfeld 202">
              <a:extLst>
                <a:ext uri="{FF2B5EF4-FFF2-40B4-BE49-F238E27FC236}">
                  <a16:creationId xmlns:a16="http://schemas.microsoft.com/office/drawing/2014/main" id="{E4B8DDF6-CA62-5296-4BB7-77E00F27E900}"/>
                </a:ext>
              </a:extLst>
            </p:cNvPr>
            <p:cNvSpPr txBox="1"/>
            <p:nvPr/>
          </p:nvSpPr>
          <p:spPr>
            <a:xfrm>
              <a:off x="10348719" y="301581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sp>
          <p:nvSpPr>
            <p:cNvPr id="211" name="Rechteck 210">
              <a:extLst>
                <a:ext uri="{FF2B5EF4-FFF2-40B4-BE49-F238E27FC236}">
                  <a16:creationId xmlns:a16="http://schemas.microsoft.com/office/drawing/2014/main" id="{F0219B69-545F-2B03-46E2-BC8947E26660}"/>
                </a:ext>
              </a:extLst>
            </p:cNvPr>
            <p:cNvSpPr/>
            <p:nvPr/>
          </p:nvSpPr>
          <p:spPr>
            <a:xfrm rot="16200000" flipH="1">
              <a:off x="10025370" y="3427418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7EFE659F-AEDC-75AF-EC09-B9733CFBE467}"/>
              </a:ext>
            </a:extLst>
          </p:cNvPr>
          <p:cNvCxnSpPr>
            <a:cxnSpLocks/>
            <a:stCxn id="207" idx="3"/>
          </p:cNvCxnSpPr>
          <p:nvPr/>
        </p:nvCxnSpPr>
        <p:spPr>
          <a:xfrm>
            <a:off x="11477531" y="3029765"/>
            <a:ext cx="368988" cy="78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D7A92103-BDD4-3BC3-7CF6-F478DE660441}"/>
              </a:ext>
            </a:extLst>
          </p:cNvPr>
          <p:cNvCxnSpPr>
            <a:cxnSpLocks/>
            <a:stCxn id="208" idx="0"/>
          </p:cNvCxnSpPr>
          <p:nvPr/>
        </p:nvCxnSpPr>
        <p:spPr>
          <a:xfrm>
            <a:off x="11654951" y="3485640"/>
            <a:ext cx="191568" cy="23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28BB498-6245-B792-3FBA-4A39AC7F88E2}"/>
              </a:ext>
            </a:extLst>
          </p:cNvPr>
          <p:cNvCxnSpPr>
            <a:cxnSpLocks/>
            <a:stCxn id="119" idx="2"/>
            <a:endCxn id="211" idx="0"/>
          </p:cNvCxnSpPr>
          <p:nvPr/>
        </p:nvCxnSpPr>
        <p:spPr>
          <a:xfrm>
            <a:off x="9686158" y="3277880"/>
            <a:ext cx="713953" cy="69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DA5940C7-362C-D3CB-975E-B07E3121E032}"/>
              </a:ext>
            </a:extLst>
          </p:cNvPr>
          <p:cNvCxnSpPr>
            <a:cxnSpLocks/>
            <a:stCxn id="211" idx="0"/>
          </p:cNvCxnSpPr>
          <p:nvPr/>
        </p:nvCxnSpPr>
        <p:spPr>
          <a:xfrm rot="10800000">
            <a:off x="10127405" y="2572654"/>
            <a:ext cx="272706" cy="70592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A7D6EDEF-B506-3452-FD09-A9986962A23B}"/>
              </a:ext>
            </a:extLst>
          </p:cNvPr>
          <p:cNvSpPr txBox="1"/>
          <p:nvPr/>
        </p:nvSpPr>
        <p:spPr>
          <a:xfrm>
            <a:off x="9849285" y="2310781"/>
            <a:ext cx="1885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accent5"/>
                </a:solidFill>
              </a:rPr>
              <a:t>Other </a:t>
            </a:r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comparison</a:t>
            </a:r>
            <a:endParaRPr lang="de-DE" sz="1400" dirty="0">
              <a:solidFill>
                <a:schemeClr val="accent5"/>
              </a:solidFill>
            </a:endParaRPr>
          </a:p>
        </p:txBody>
      </p:sp>
      <p:sp>
        <p:nvSpPr>
          <p:cNvPr id="224" name="Legende: mit gebogener Linie 223">
            <a:extLst>
              <a:ext uri="{FF2B5EF4-FFF2-40B4-BE49-F238E27FC236}">
                <a16:creationId xmlns:a16="http://schemas.microsoft.com/office/drawing/2014/main" id="{029D62F1-7842-3644-F5A5-2ABA7F5CF8CC}"/>
              </a:ext>
            </a:extLst>
          </p:cNvPr>
          <p:cNvSpPr/>
          <p:nvPr/>
        </p:nvSpPr>
        <p:spPr>
          <a:xfrm flipH="1">
            <a:off x="10127404" y="4214029"/>
            <a:ext cx="596056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63524"/>
              <a:gd name="adj6" fmla="val 51384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Two-way</a:t>
            </a:r>
            <a:endParaRPr lang="de-DE" sz="1600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8CCC9A5-AFF9-235F-E6E7-AF66132DE190}"/>
              </a:ext>
            </a:extLst>
          </p:cNvPr>
          <p:cNvGrpSpPr/>
          <p:nvPr/>
        </p:nvGrpSpPr>
        <p:grpSpPr>
          <a:xfrm>
            <a:off x="3517589" y="2153585"/>
            <a:ext cx="1077420" cy="1081161"/>
            <a:chOff x="9501345" y="2905672"/>
            <a:chExt cx="1077420" cy="1081161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167099C9-2A93-6DFD-3546-A975387AB40A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0DFC86D1-77B8-FB07-8919-E0585F655B6F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" name="Gleichschenkliges Dreieck 7">
                <a:extLst>
                  <a:ext uri="{FF2B5EF4-FFF2-40B4-BE49-F238E27FC236}">
                    <a16:creationId xmlns:a16="http://schemas.microsoft.com/office/drawing/2014/main" id="{99F908A6-E716-B2E4-78E9-FBAD135D46D1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Gleichschenkliges Dreieck 8">
                <a:extLst>
                  <a:ext uri="{FF2B5EF4-FFF2-40B4-BE49-F238E27FC236}">
                    <a16:creationId xmlns:a16="http://schemas.microsoft.com/office/drawing/2014/main" id="{2FD56BF2-14FF-29B3-AB7F-EEC41C66660C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C2BDBB50-078E-04DA-FD75-42084DEE16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Gleichschenkliges Dreieck 4">
              <a:extLst>
                <a:ext uri="{FF2B5EF4-FFF2-40B4-BE49-F238E27FC236}">
                  <a16:creationId xmlns:a16="http://schemas.microsoft.com/office/drawing/2014/main" id="{7AE6072F-AF7B-2C39-FD2A-FE0B7F42F3EF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BB878AE2-A5AE-C123-E145-525DFCDCFED3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4ECF18C-64A4-01CD-A608-AE16677B89FA}"/>
              </a:ext>
            </a:extLst>
          </p:cNvPr>
          <p:cNvGrpSpPr/>
          <p:nvPr/>
        </p:nvGrpSpPr>
        <p:grpSpPr>
          <a:xfrm>
            <a:off x="3349965" y="3260494"/>
            <a:ext cx="1077420" cy="1078950"/>
            <a:chOff x="9323925" y="4156770"/>
            <a:chExt cx="1077420" cy="1078950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5B8488DC-413C-F177-D31F-B02E8ACF3931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BD9FD1B9-264F-8C9C-BB24-7323FDC6AC15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" name="Gleichschenkliges Dreieck 16">
                <a:extLst>
                  <a:ext uri="{FF2B5EF4-FFF2-40B4-BE49-F238E27FC236}">
                    <a16:creationId xmlns:a16="http://schemas.microsoft.com/office/drawing/2014/main" id="{F84A37C3-50B4-5EBD-88AF-F64A3F36582B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Gleichschenkliges Dreieck 17">
                <a:extLst>
                  <a:ext uri="{FF2B5EF4-FFF2-40B4-BE49-F238E27FC236}">
                    <a16:creationId xmlns:a16="http://schemas.microsoft.com/office/drawing/2014/main" id="{A0B30086-25A9-7A92-FAF2-61C424D5A88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2A0796F3-911A-4DC9-09FB-40602C729D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" name="Gleichschenkliges Dreieck 13">
              <a:extLst>
                <a:ext uri="{FF2B5EF4-FFF2-40B4-BE49-F238E27FC236}">
                  <a16:creationId xmlns:a16="http://schemas.microsoft.com/office/drawing/2014/main" id="{F790FB06-23AB-A241-D772-D3CA7DFA497C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191E796-9CF6-CFEA-8C8E-A56AB1487F2A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29BC70E4-125C-B0F7-CBEA-8A4E6B0B1352}"/>
              </a:ext>
            </a:extLst>
          </p:cNvPr>
          <p:cNvSpPr txBox="1"/>
          <p:nvPr/>
        </p:nvSpPr>
        <p:spPr>
          <a:xfrm>
            <a:off x="457005" y="5309428"/>
            <a:ext cx="8755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Works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in Lille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Interim </a:t>
            </a:r>
            <a:r>
              <a:rPr lang="de-DE" dirty="0" err="1"/>
              <a:t>connectivity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Poznan</a:t>
            </a:r>
            <a:r>
              <a:rPr lang="de-DE" dirty="0"/>
              <a:t>, Paris, Turin, (London) </a:t>
            </a:r>
            <a:r>
              <a:rPr lang="de-DE" dirty="0" err="1"/>
              <a:t>through</a:t>
            </a:r>
            <a:r>
              <a:rPr lang="de-DE" dirty="0"/>
              <a:t> Braunschweig - Strasbourg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67360AA-A436-5B33-A085-E932F620E8CC}"/>
              </a:ext>
            </a:extLst>
          </p:cNvPr>
          <p:cNvSpPr txBox="1"/>
          <p:nvPr/>
        </p:nvSpPr>
        <p:spPr>
          <a:xfrm>
            <a:off x="8329555" y="1908950"/>
            <a:ext cx="342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C00000"/>
                </a:solidFill>
              </a:rPr>
              <a:t>Requires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accurate</a:t>
            </a:r>
            <a:r>
              <a:rPr lang="de-DE" dirty="0">
                <a:solidFill>
                  <a:srgbClr val="C00000"/>
                </a:solidFill>
              </a:rPr>
              <a:t> 10 MHz (&lt; 10</a:t>
            </a:r>
            <a:r>
              <a:rPr lang="de-DE" baseline="30000" dirty="0">
                <a:solidFill>
                  <a:srgbClr val="C00000"/>
                </a:solidFill>
              </a:rPr>
              <a:t>-13</a:t>
            </a:r>
            <a:r>
              <a:rPr lang="de-DE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92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2">
            <a:extLst>
              <a:ext uri="{FF2B5EF4-FFF2-40B4-BE49-F238E27FC236}">
                <a16:creationId xmlns:a16="http://schemas.microsoft.com/office/drawing/2014/main" id="{2A2D8B22-8064-C1A8-591E-3AECE6AFD5C2}"/>
              </a:ext>
            </a:extLst>
          </p:cNvPr>
          <p:cNvSpPr>
            <a:spLocks/>
          </p:cNvSpPr>
          <p:nvPr/>
        </p:nvSpPr>
        <p:spPr>
          <a:xfrm>
            <a:off x="9711899" y="1524717"/>
            <a:ext cx="2189037" cy="34314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42">
            <a:extLst>
              <a:ext uri="{FF2B5EF4-FFF2-40B4-BE49-F238E27FC236}">
                <a16:creationId xmlns:a16="http://schemas.microsoft.com/office/drawing/2014/main" id="{37E40FB3-8A64-CB25-1D91-AA8FB22D8F52}"/>
              </a:ext>
            </a:extLst>
          </p:cNvPr>
          <p:cNvSpPr>
            <a:spLocks/>
          </p:cNvSpPr>
          <p:nvPr/>
        </p:nvSpPr>
        <p:spPr>
          <a:xfrm>
            <a:off x="7242790" y="1524717"/>
            <a:ext cx="2039770" cy="34314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42">
            <a:extLst>
              <a:ext uri="{FF2B5EF4-FFF2-40B4-BE49-F238E27FC236}">
                <a16:creationId xmlns:a16="http://schemas.microsoft.com/office/drawing/2014/main" id="{EBEDBB55-BA9C-037A-8359-BC208E0B1573}"/>
              </a:ext>
            </a:extLst>
          </p:cNvPr>
          <p:cNvSpPr>
            <a:spLocks/>
          </p:cNvSpPr>
          <p:nvPr/>
        </p:nvSpPr>
        <p:spPr>
          <a:xfrm>
            <a:off x="2975069" y="1529758"/>
            <a:ext cx="3818270" cy="34314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Rectangle 42">
            <a:extLst>
              <a:ext uri="{FF2B5EF4-FFF2-40B4-BE49-F238E27FC236}">
                <a16:creationId xmlns:a16="http://schemas.microsoft.com/office/drawing/2014/main" id="{C75D7E78-F41E-8C3D-EEB9-3120431CE971}"/>
              </a:ext>
            </a:extLst>
          </p:cNvPr>
          <p:cNvSpPr>
            <a:spLocks/>
          </p:cNvSpPr>
          <p:nvPr/>
        </p:nvSpPr>
        <p:spPr>
          <a:xfrm>
            <a:off x="457006" y="1529758"/>
            <a:ext cx="2039770" cy="34314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Option 4b: </a:t>
            </a:r>
            <a:r>
              <a:rPr lang="de-DE" dirty="0" err="1"/>
              <a:t>evolution</a:t>
            </a:r>
            <a:r>
              <a:rPr lang="de-DE" dirty="0"/>
              <a:t> Lille-Braunschweig #2</a:t>
            </a:r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E86FE2-6177-C00A-83C9-E2F77B5062ED}"/>
              </a:ext>
            </a:extLst>
          </p:cNvPr>
          <p:cNvGrpSpPr/>
          <p:nvPr/>
        </p:nvGrpSpPr>
        <p:grpSpPr>
          <a:xfrm>
            <a:off x="850388" y="2788423"/>
            <a:ext cx="1253757" cy="1090096"/>
            <a:chOff x="793812" y="3114332"/>
            <a:chExt cx="1253757" cy="1090096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806F6F62-EE2B-8322-4965-20AF1D15C48C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19AE6E6-ED29-5BD9-9D17-B363B7CE1B1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4BED3BC-C96B-D278-D60D-2072DCFB2492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3" name="Gleichschenkliges Dreieck 42">
                  <a:extLst>
                    <a:ext uri="{FF2B5EF4-FFF2-40B4-BE49-F238E27FC236}">
                      <a16:creationId xmlns:a16="http://schemas.microsoft.com/office/drawing/2014/main" id="{A8E3EDFB-1E5A-21DF-BAE2-6D0F0D087AD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Gleichschenkliges Dreieck 43">
                  <a:extLst>
                    <a:ext uri="{FF2B5EF4-FFF2-40B4-BE49-F238E27FC236}">
                      <a16:creationId xmlns:a16="http://schemas.microsoft.com/office/drawing/2014/main" id="{82273C73-F857-FC6B-BBCF-59D0838D3DA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5" name="Gleichschenkliges Dreieck 44">
                  <a:extLst>
                    <a:ext uri="{FF2B5EF4-FFF2-40B4-BE49-F238E27FC236}">
                      <a16:creationId xmlns:a16="http://schemas.microsoft.com/office/drawing/2014/main" id="{AA5C8979-66FD-936B-03AA-85F27A51C4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Rechteck 45">
                  <a:extLst>
                    <a:ext uri="{FF2B5EF4-FFF2-40B4-BE49-F238E27FC236}">
                      <a16:creationId xmlns:a16="http://schemas.microsoft.com/office/drawing/2014/main" id="{C99808DA-38B2-2AF4-C540-D7289A44A71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16EE2C27-F719-2446-D84A-2672639A7C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A9E93CA8-2049-F1F2-797C-272EB0F70C0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09FF5EA-201C-3984-B1A4-ABFDE1EB23C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5E2A5340-C1A2-2199-E539-BCF801BA757F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C6F90FD8-CB71-A718-2270-BC72322747F6}"/>
              </a:ext>
            </a:extLst>
          </p:cNvPr>
          <p:cNvSpPr txBox="1"/>
          <p:nvPr/>
        </p:nvSpPr>
        <p:spPr>
          <a:xfrm>
            <a:off x="457005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28F476-17FD-5360-6EAB-7ED57712FED9}"/>
              </a:ext>
            </a:extLst>
          </p:cNvPr>
          <p:cNvSpPr txBox="1"/>
          <p:nvPr/>
        </p:nvSpPr>
        <p:spPr>
          <a:xfrm>
            <a:off x="7242791" y="1524717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00E935E-BC39-471E-51F2-F38476DA8307}"/>
              </a:ext>
            </a:extLst>
          </p:cNvPr>
          <p:cNvSpPr txBox="1"/>
          <p:nvPr/>
        </p:nvSpPr>
        <p:spPr>
          <a:xfrm>
            <a:off x="9711899" y="1527475"/>
            <a:ext cx="2189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EA0F3D55-FD82-0574-AA31-C3A3BB24FC38}"/>
              </a:ext>
            </a:extLst>
          </p:cNvPr>
          <p:cNvSpPr txBox="1"/>
          <p:nvPr/>
        </p:nvSpPr>
        <p:spPr>
          <a:xfrm>
            <a:off x="2975068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92BE2652-97FB-E492-E185-20A706F8BC6B}"/>
              </a:ext>
            </a:extLst>
          </p:cNvPr>
          <p:cNvGrpSpPr/>
          <p:nvPr/>
        </p:nvGrpSpPr>
        <p:grpSpPr>
          <a:xfrm flipH="1">
            <a:off x="7692449" y="2784137"/>
            <a:ext cx="1253757" cy="1090096"/>
            <a:chOff x="793812" y="3114332"/>
            <a:chExt cx="1253757" cy="1090096"/>
          </a:xfrm>
        </p:grpSpPr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FB0A9A2F-CC8E-6049-469D-7B991D3F407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BC9E32FF-FF0A-CB05-F218-2361FC02DD66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11" name="Rechteck 110">
                  <a:extLst>
                    <a:ext uri="{FF2B5EF4-FFF2-40B4-BE49-F238E27FC236}">
                      <a16:creationId xmlns:a16="http://schemas.microsoft.com/office/drawing/2014/main" id="{5BF13B22-C0A5-AAF4-57F7-B7CD782193B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4" name="Gleichschenkliges Dreieck 113">
                  <a:extLst>
                    <a:ext uri="{FF2B5EF4-FFF2-40B4-BE49-F238E27FC236}">
                      <a16:creationId xmlns:a16="http://schemas.microsoft.com/office/drawing/2014/main" id="{88F88E93-706F-FE37-00F9-A1B385A33D16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5" name="Gleichschenkliges Dreieck 114">
                  <a:extLst>
                    <a:ext uri="{FF2B5EF4-FFF2-40B4-BE49-F238E27FC236}">
                      <a16:creationId xmlns:a16="http://schemas.microsoft.com/office/drawing/2014/main" id="{3B9AFDE1-EE74-D7B8-E4CB-CE00E32213D8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Gleichschenkliges Dreieck 115">
                  <a:extLst>
                    <a:ext uri="{FF2B5EF4-FFF2-40B4-BE49-F238E27FC236}">
                      <a16:creationId xmlns:a16="http://schemas.microsoft.com/office/drawing/2014/main" id="{BB8CFB45-FBA0-FAA0-EB96-3D7187C08989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334BFBB-C421-3834-EDF2-C095FCFC159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18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03BE15D-8D05-3139-582A-10932D08BD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5" name="Gleichschenkliges Dreieck 104">
                <a:extLst>
                  <a:ext uri="{FF2B5EF4-FFF2-40B4-BE49-F238E27FC236}">
                    <a16:creationId xmlns:a16="http://schemas.microsoft.com/office/drawing/2014/main" id="{C6294983-6D7D-0649-91EB-50528D94941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ED8CDB13-938D-68D3-8CEB-753ECFA2ECB3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67DE63EC-8584-3F45-368F-DC92EB1CD1C4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B04D088-4B56-01BF-1431-5164469F6255}"/>
              </a:ext>
            </a:extLst>
          </p:cNvPr>
          <p:cNvCxnSpPr>
            <a:cxnSpLocks/>
            <a:stCxn id="64" idx="0"/>
            <a:endCxn id="114" idx="3"/>
          </p:cNvCxnSpPr>
          <p:nvPr/>
        </p:nvCxnSpPr>
        <p:spPr>
          <a:xfrm flipH="1" flipV="1">
            <a:off x="8768786" y="3027995"/>
            <a:ext cx="1419116" cy="31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F6ED3FE-EA1C-5AF6-DA77-C8F5C6992AB4}"/>
              </a:ext>
            </a:extLst>
          </p:cNvPr>
          <p:cNvCxnSpPr>
            <a:cxnSpLocks/>
            <a:stCxn id="66" idx="3"/>
            <a:endCxn id="116" idx="0"/>
          </p:cNvCxnSpPr>
          <p:nvPr/>
        </p:nvCxnSpPr>
        <p:spPr>
          <a:xfrm flipH="1" flipV="1">
            <a:off x="8946206" y="3483870"/>
            <a:ext cx="1242716" cy="316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442394D-4FB0-F065-4E17-FAECFB9CD83B}"/>
              </a:ext>
            </a:extLst>
          </p:cNvPr>
          <p:cNvCxnSpPr>
            <a:cxnSpLocks/>
          </p:cNvCxnSpPr>
          <p:nvPr/>
        </p:nvCxnSpPr>
        <p:spPr>
          <a:xfrm flipH="1">
            <a:off x="3901257" y="320034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Legende: mit gebogener Linie 197">
            <a:extLst>
              <a:ext uri="{FF2B5EF4-FFF2-40B4-BE49-F238E27FC236}">
                <a16:creationId xmlns:a16="http://schemas.microsoft.com/office/drawing/2014/main" id="{7188D0B0-A886-7BEF-DE78-A4C0016D96D1}"/>
              </a:ext>
            </a:extLst>
          </p:cNvPr>
          <p:cNvSpPr/>
          <p:nvPr/>
        </p:nvSpPr>
        <p:spPr>
          <a:xfrm>
            <a:off x="1349845" y="4223493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199" name="Legende: mit gebogener Linie 198">
            <a:extLst>
              <a:ext uri="{FF2B5EF4-FFF2-40B4-BE49-F238E27FC236}">
                <a16:creationId xmlns:a16="http://schemas.microsoft.com/office/drawing/2014/main" id="{D6D0C34E-6FD6-A610-DA59-9966CA9915A4}"/>
              </a:ext>
            </a:extLst>
          </p:cNvPr>
          <p:cNvSpPr/>
          <p:nvPr/>
        </p:nvSpPr>
        <p:spPr>
          <a:xfrm flipH="1">
            <a:off x="7403288" y="4206172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9BC70E4-125C-B0F7-CBEA-8A4E6B0B1352}"/>
              </a:ext>
            </a:extLst>
          </p:cNvPr>
          <p:cNvSpPr txBox="1"/>
          <p:nvPr/>
        </p:nvSpPr>
        <p:spPr>
          <a:xfrm>
            <a:off x="456771" y="5251929"/>
            <a:ext cx="6795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Once</a:t>
            </a:r>
            <a:r>
              <a:rPr lang="de-DE" dirty="0"/>
              <a:t> </a:t>
            </a:r>
            <a:r>
              <a:rPr lang="de-DE" dirty="0" err="1"/>
              <a:t>ready</a:t>
            </a:r>
            <a:r>
              <a:rPr lang="de-DE" dirty="0"/>
              <a:t> (MLS at Lille, FXE at Amsterdam),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Switch </a:t>
            </a:r>
            <a:r>
              <a:rPr lang="de-DE" dirty="0" err="1"/>
              <a:t>direction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Brussles</a:t>
            </a:r>
            <a:r>
              <a:rPr lang="de-DE" dirty="0"/>
              <a:t> MLS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Rearrange</a:t>
            </a:r>
            <a:r>
              <a:rPr lang="de-DE" dirty="0"/>
              <a:t> RLS at Amsterdam </a:t>
            </a:r>
            <a:r>
              <a:rPr lang="de-DE" dirty="0" err="1"/>
              <a:t>from</a:t>
            </a:r>
            <a:r>
              <a:rPr lang="de-DE" dirty="0"/>
              <a:t> „pass-</a:t>
            </a:r>
            <a:r>
              <a:rPr lang="de-DE" dirty="0" err="1"/>
              <a:t>through</a:t>
            </a:r>
            <a:r>
              <a:rPr lang="de-DE" dirty="0"/>
              <a:t>“ </a:t>
            </a:r>
            <a:r>
              <a:rPr lang="de-DE" dirty="0" err="1"/>
              <a:t>to</a:t>
            </a:r>
            <a:r>
              <a:rPr lang="de-DE" dirty="0"/>
              <a:t> „</a:t>
            </a:r>
            <a:r>
              <a:rPr lang="de-DE" dirty="0" err="1"/>
              <a:t>stop</a:t>
            </a:r>
            <a:r>
              <a:rPr lang="de-DE" dirty="0"/>
              <a:t>-and-</a:t>
            </a:r>
            <a:r>
              <a:rPr lang="de-DE" dirty="0" err="1"/>
              <a:t>go</a:t>
            </a:r>
            <a:r>
              <a:rPr lang="de-DE" dirty="0"/>
              <a:t>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Amsterdam </a:t>
            </a:r>
            <a:r>
              <a:rPr lang="de-DE" dirty="0" err="1"/>
              <a:t>becomes</a:t>
            </a:r>
            <a:r>
              <a:rPr lang="de-DE" dirty="0"/>
              <a:t> „</a:t>
            </a:r>
            <a:r>
              <a:rPr lang="de-DE" dirty="0" err="1"/>
              <a:t>comparator</a:t>
            </a:r>
            <a:r>
              <a:rPr lang="de-DE" dirty="0"/>
              <a:t>“</a:t>
            </a: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307FE10D-9C2E-0358-9067-C93D70A1D884}"/>
              </a:ext>
            </a:extLst>
          </p:cNvPr>
          <p:cNvCxnSpPr>
            <a:cxnSpLocks/>
            <a:stCxn id="255" idx="3"/>
            <a:endCxn id="115" idx="0"/>
          </p:cNvCxnSpPr>
          <p:nvPr/>
        </p:nvCxnSpPr>
        <p:spPr>
          <a:xfrm flipV="1">
            <a:off x="6292764" y="3027995"/>
            <a:ext cx="1399685" cy="126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683EC4CD-F673-BB6C-B96E-C65F806E046E}"/>
              </a:ext>
            </a:extLst>
          </p:cNvPr>
          <p:cNvCxnSpPr>
            <a:cxnSpLocks/>
            <a:stCxn id="32" idx="0"/>
            <a:endCxn id="117" idx="3"/>
          </p:cNvCxnSpPr>
          <p:nvPr/>
        </p:nvCxnSpPr>
        <p:spPr>
          <a:xfrm flipV="1">
            <a:off x="6470184" y="3483870"/>
            <a:ext cx="1223285" cy="126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r Verbinder 224">
            <a:extLst>
              <a:ext uri="{FF2B5EF4-FFF2-40B4-BE49-F238E27FC236}">
                <a16:creationId xmlns:a16="http://schemas.microsoft.com/office/drawing/2014/main" id="{D63FAEAC-1783-ADA5-19D6-49A46822666E}"/>
              </a:ext>
            </a:extLst>
          </p:cNvPr>
          <p:cNvCxnSpPr>
            <a:cxnSpLocks/>
          </p:cNvCxnSpPr>
          <p:nvPr/>
        </p:nvCxnSpPr>
        <p:spPr>
          <a:xfrm>
            <a:off x="4558097" y="3275786"/>
            <a:ext cx="646599" cy="368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Gerader Verbinder 227">
            <a:extLst>
              <a:ext uri="{FF2B5EF4-FFF2-40B4-BE49-F238E27FC236}">
                <a16:creationId xmlns:a16="http://schemas.microsoft.com/office/drawing/2014/main" id="{3D9294D4-3737-D179-1E9F-F14F0F068F4A}"/>
              </a:ext>
            </a:extLst>
          </p:cNvPr>
          <p:cNvCxnSpPr>
            <a:cxnSpLocks/>
            <a:stCxn id="44" idx="0"/>
            <a:endCxn id="246" idx="3"/>
          </p:cNvCxnSpPr>
          <p:nvPr/>
        </p:nvCxnSpPr>
        <p:spPr>
          <a:xfrm flipV="1">
            <a:off x="2104145" y="3031143"/>
            <a:ext cx="1360248" cy="11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Gerader Verbinder 228">
            <a:extLst>
              <a:ext uri="{FF2B5EF4-FFF2-40B4-BE49-F238E27FC236}">
                <a16:creationId xmlns:a16="http://schemas.microsoft.com/office/drawing/2014/main" id="{C8EA06B8-56E1-AE63-FF55-696F4F8B47FE}"/>
              </a:ext>
            </a:extLst>
          </p:cNvPr>
          <p:cNvCxnSpPr>
            <a:cxnSpLocks/>
            <a:stCxn id="46" idx="3"/>
            <a:endCxn id="247" idx="0"/>
          </p:cNvCxnSpPr>
          <p:nvPr/>
        </p:nvCxnSpPr>
        <p:spPr>
          <a:xfrm flipV="1">
            <a:off x="2103125" y="3487018"/>
            <a:ext cx="1183848" cy="11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Legende: mit gebogener Linie 230">
            <a:extLst>
              <a:ext uri="{FF2B5EF4-FFF2-40B4-BE49-F238E27FC236}">
                <a16:creationId xmlns:a16="http://schemas.microsoft.com/office/drawing/2014/main" id="{0F5D66E6-52CB-ACF1-C956-2CC4C1A326CE}"/>
              </a:ext>
            </a:extLst>
          </p:cNvPr>
          <p:cNvSpPr/>
          <p:nvPr/>
        </p:nvSpPr>
        <p:spPr>
          <a:xfrm>
            <a:off x="4195316" y="4247759"/>
            <a:ext cx="691575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55815"/>
              <a:gd name="adj6" fmla="val 46351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Two-way</a:t>
            </a:r>
            <a:endParaRPr lang="de-DE" sz="1600" dirty="0"/>
          </a:p>
        </p:txBody>
      </p:sp>
      <p:sp>
        <p:nvSpPr>
          <p:cNvPr id="232" name="Legende: mit gebogener Linie 231">
            <a:extLst>
              <a:ext uri="{FF2B5EF4-FFF2-40B4-BE49-F238E27FC236}">
                <a16:creationId xmlns:a16="http://schemas.microsoft.com/office/drawing/2014/main" id="{B9D16FA5-8E90-828F-1E27-6E798395834D}"/>
              </a:ext>
            </a:extLst>
          </p:cNvPr>
          <p:cNvSpPr/>
          <p:nvPr/>
        </p:nvSpPr>
        <p:spPr>
          <a:xfrm flipH="1">
            <a:off x="4886890" y="4247759"/>
            <a:ext cx="691516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63524"/>
              <a:gd name="adj6" fmla="val 51384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cxnSp>
        <p:nvCxnSpPr>
          <p:cNvPr id="233" name="Gerade Verbindung mit Pfeil 232">
            <a:extLst>
              <a:ext uri="{FF2B5EF4-FFF2-40B4-BE49-F238E27FC236}">
                <a16:creationId xmlns:a16="http://schemas.microsoft.com/office/drawing/2014/main" id="{B7221C3E-6834-071B-C873-E146D139D3F2}"/>
              </a:ext>
            </a:extLst>
          </p:cNvPr>
          <p:cNvCxnSpPr>
            <a:cxnSpLocks/>
          </p:cNvCxnSpPr>
          <p:nvPr/>
        </p:nvCxnSpPr>
        <p:spPr>
          <a:xfrm>
            <a:off x="6972740" y="3034725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 Verbindung mit Pfeil 233">
            <a:extLst>
              <a:ext uri="{FF2B5EF4-FFF2-40B4-BE49-F238E27FC236}">
                <a16:creationId xmlns:a16="http://schemas.microsoft.com/office/drawing/2014/main" id="{6956F5A0-0BB1-63FD-0D13-BF1AD2F92B47}"/>
              </a:ext>
            </a:extLst>
          </p:cNvPr>
          <p:cNvCxnSpPr>
            <a:cxnSpLocks/>
          </p:cNvCxnSpPr>
          <p:nvPr/>
        </p:nvCxnSpPr>
        <p:spPr>
          <a:xfrm>
            <a:off x="2695049" y="303775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rade Verbindung mit Pfeil 234">
            <a:extLst>
              <a:ext uri="{FF2B5EF4-FFF2-40B4-BE49-F238E27FC236}">
                <a16:creationId xmlns:a16="http://schemas.microsoft.com/office/drawing/2014/main" id="{78B7C619-AD1F-AEC3-9F54-5F9E1805CFD5}"/>
              </a:ext>
            </a:extLst>
          </p:cNvPr>
          <p:cNvCxnSpPr>
            <a:cxnSpLocks/>
          </p:cNvCxnSpPr>
          <p:nvPr/>
        </p:nvCxnSpPr>
        <p:spPr>
          <a:xfrm flipH="1">
            <a:off x="2661030" y="3487017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Gerade Verbindung mit Pfeil 235">
            <a:extLst>
              <a:ext uri="{FF2B5EF4-FFF2-40B4-BE49-F238E27FC236}">
                <a16:creationId xmlns:a16="http://schemas.microsoft.com/office/drawing/2014/main" id="{32E96C97-26FC-A1E7-EBB8-335990662E8B}"/>
              </a:ext>
            </a:extLst>
          </p:cNvPr>
          <p:cNvCxnSpPr>
            <a:cxnSpLocks/>
          </p:cNvCxnSpPr>
          <p:nvPr/>
        </p:nvCxnSpPr>
        <p:spPr>
          <a:xfrm flipH="1">
            <a:off x="6972740" y="348387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Verbinder: gewinkelt 236">
            <a:extLst>
              <a:ext uri="{FF2B5EF4-FFF2-40B4-BE49-F238E27FC236}">
                <a16:creationId xmlns:a16="http://schemas.microsoft.com/office/drawing/2014/main" id="{C516F310-7ACE-01D0-2828-F3A2A7D7EF5A}"/>
              </a:ext>
            </a:extLst>
          </p:cNvPr>
          <p:cNvCxnSpPr>
            <a:cxnSpLocks/>
            <a:stCxn id="253" idx="0"/>
          </p:cNvCxnSpPr>
          <p:nvPr/>
        </p:nvCxnSpPr>
        <p:spPr>
          <a:xfrm rot="10800000">
            <a:off x="5054532" y="2654775"/>
            <a:ext cx="155488" cy="621899"/>
          </a:xfrm>
          <a:prstGeom prst="bentConnector2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Verbinder: gewinkelt 237">
            <a:extLst>
              <a:ext uri="{FF2B5EF4-FFF2-40B4-BE49-F238E27FC236}">
                <a16:creationId xmlns:a16="http://schemas.microsoft.com/office/drawing/2014/main" id="{5D9BBC99-673B-5672-EAD0-010281380F64}"/>
              </a:ext>
            </a:extLst>
          </p:cNvPr>
          <p:cNvCxnSpPr>
            <a:cxnSpLocks/>
            <a:stCxn id="244" idx="0"/>
          </p:cNvCxnSpPr>
          <p:nvPr/>
        </p:nvCxnSpPr>
        <p:spPr>
          <a:xfrm flipV="1">
            <a:off x="4548145" y="2652799"/>
            <a:ext cx="204574" cy="622984"/>
          </a:xfrm>
          <a:prstGeom prst="bentConnector2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feld 238">
            <a:extLst>
              <a:ext uri="{FF2B5EF4-FFF2-40B4-BE49-F238E27FC236}">
                <a16:creationId xmlns:a16="http://schemas.microsoft.com/office/drawing/2014/main" id="{2FF88D29-72FF-2D82-225F-09810E2C0A74}"/>
              </a:ext>
            </a:extLst>
          </p:cNvPr>
          <p:cNvSpPr txBox="1"/>
          <p:nvPr/>
        </p:nvSpPr>
        <p:spPr>
          <a:xfrm>
            <a:off x="3832129" y="2240960"/>
            <a:ext cx="2098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use</a:t>
            </a:r>
            <a:r>
              <a:rPr lang="de-DE" sz="1400" dirty="0">
                <a:solidFill>
                  <a:schemeClr val="accent5"/>
                </a:solidFill>
              </a:rPr>
              <a:t> (</a:t>
            </a:r>
            <a:r>
              <a:rPr lang="de-DE" sz="1400" dirty="0" err="1">
                <a:solidFill>
                  <a:schemeClr val="accent5"/>
                </a:solidFill>
              </a:rPr>
              <a:t>active</a:t>
            </a:r>
            <a:r>
              <a:rPr lang="de-DE" sz="1400" dirty="0">
                <a:solidFill>
                  <a:schemeClr val="accent5"/>
                </a:solidFill>
              </a:rPr>
              <a:t>/passive)</a:t>
            </a:r>
          </a:p>
        </p:txBody>
      </p:sp>
      <p:grpSp>
        <p:nvGrpSpPr>
          <p:cNvPr id="240" name="Gruppieren 239">
            <a:extLst>
              <a:ext uri="{FF2B5EF4-FFF2-40B4-BE49-F238E27FC236}">
                <a16:creationId xmlns:a16="http://schemas.microsoft.com/office/drawing/2014/main" id="{C39558CB-1B4D-951D-D86D-9946AEC72C67}"/>
              </a:ext>
            </a:extLst>
          </p:cNvPr>
          <p:cNvGrpSpPr/>
          <p:nvPr/>
        </p:nvGrpSpPr>
        <p:grpSpPr>
          <a:xfrm>
            <a:off x="3286973" y="2773651"/>
            <a:ext cx="1261172" cy="926820"/>
            <a:chOff x="4541276" y="3028350"/>
            <a:chExt cx="1261172" cy="926820"/>
          </a:xfrm>
        </p:grpSpPr>
        <p:sp>
          <p:nvSpPr>
            <p:cNvPr id="241" name="Textfeld 240">
              <a:extLst>
                <a:ext uri="{FF2B5EF4-FFF2-40B4-BE49-F238E27FC236}">
                  <a16:creationId xmlns:a16="http://schemas.microsoft.com/office/drawing/2014/main" id="{56237335-807B-D9F9-B2A0-00E345E6E44C}"/>
                </a:ext>
              </a:extLst>
            </p:cNvPr>
            <p:cNvSpPr txBox="1"/>
            <p:nvPr/>
          </p:nvSpPr>
          <p:spPr>
            <a:xfrm>
              <a:off x="4885043" y="3028350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242" name="Gruppieren 241">
              <a:extLst>
                <a:ext uri="{FF2B5EF4-FFF2-40B4-BE49-F238E27FC236}">
                  <a16:creationId xmlns:a16="http://schemas.microsoft.com/office/drawing/2014/main" id="{FB0A00DF-17AA-223E-42B9-F7D68F81F119}"/>
                </a:ext>
              </a:extLst>
            </p:cNvPr>
            <p:cNvGrpSpPr/>
            <p:nvPr/>
          </p:nvGrpSpPr>
          <p:grpSpPr>
            <a:xfrm>
              <a:off x="4541276" y="3055170"/>
              <a:ext cx="1077420" cy="900000"/>
              <a:chOff x="1561782" y="5373558"/>
              <a:chExt cx="1077420" cy="900000"/>
            </a:xfrm>
          </p:grpSpPr>
          <p:sp>
            <p:nvSpPr>
              <p:cNvPr id="245" name="Rechteck 244">
                <a:extLst>
                  <a:ext uri="{FF2B5EF4-FFF2-40B4-BE49-F238E27FC236}">
                    <a16:creationId xmlns:a16="http://schemas.microsoft.com/office/drawing/2014/main" id="{7FEE7837-2BA8-DC29-1C11-16C38D019B78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46" name="Gleichschenkliges Dreieck 245">
                <a:extLst>
                  <a:ext uri="{FF2B5EF4-FFF2-40B4-BE49-F238E27FC236}">
                    <a16:creationId xmlns:a16="http://schemas.microsoft.com/office/drawing/2014/main" id="{AB3D8D95-FAA4-20C3-22A0-956A6BB11ABE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7" name="Gleichschenkliges Dreieck 246">
                <a:extLst>
                  <a:ext uri="{FF2B5EF4-FFF2-40B4-BE49-F238E27FC236}">
                    <a16:creationId xmlns:a16="http://schemas.microsoft.com/office/drawing/2014/main" id="{2F2970B3-7528-B7FA-402D-2509FDF425A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48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BA6629DD-DE6E-0DAA-BA05-9440B319DE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43" name="Rechteck 242">
              <a:extLst>
                <a:ext uri="{FF2B5EF4-FFF2-40B4-BE49-F238E27FC236}">
                  <a16:creationId xmlns:a16="http://schemas.microsoft.com/office/drawing/2014/main" id="{BC8D81A2-6072-6F82-E948-B24163C3C0A5}"/>
                </a:ext>
              </a:extLst>
            </p:cNvPr>
            <p:cNvSpPr/>
            <p:nvPr/>
          </p:nvSpPr>
          <p:spPr>
            <a:xfrm rot="16200000" flipH="1">
              <a:off x="5618696" y="3442283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Gleichschenkliges Dreieck 243">
              <a:extLst>
                <a:ext uri="{FF2B5EF4-FFF2-40B4-BE49-F238E27FC236}">
                  <a16:creationId xmlns:a16="http://schemas.microsoft.com/office/drawing/2014/main" id="{8CF5E5D5-C77E-777F-876A-441B297947A9}"/>
                </a:ext>
              </a:extLst>
            </p:cNvPr>
            <p:cNvSpPr/>
            <p:nvPr/>
          </p:nvSpPr>
          <p:spPr>
            <a:xfrm rot="16200000" flipH="1" flipV="1">
              <a:off x="5625538" y="3441772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9" name="Gruppieren 248">
            <a:extLst>
              <a:ext uri="{FF2B5EF4-FFF2-40B4-BE49-F238E27FC236}">
                <a16:creationId xmlns:a16="http://schemas.microsoft.com/office/drawing/2014/main" id="{B6F427F3-FC5B-ADF6-6280-78BCBCA35B44}"/>
              </a:ext>
            </a:extLst>
          </p:cNvPr>
          <p:cNvGrpSpPr/>
          <p:nvPr/>
        </p:nvGrpSpPr>
        <p:grpSpPr>
          <a:xfrm>
            <a:off x="5210020" y="2778263"/>
            <a:ext cx="1260164" cy="920321"/>
            <a:chOff x="6503725" y="3031375"/>
            <a:chExt cx="1260164" cy="920321"/>
          </a:xfrm>
        </p:grpSpPr>
        <p:grpSp>
          <p:nvGrpSpPr>
            <p:cNvPr id="250" name="Gruppieren 249">
              <a:extLst>
                <a:ext uri="{FF2B5EF4-FFF2-40B4-BE49-F238E27FC236}">
                  <a16:creationId xmlns:a16="http://schemas.microsoft.com/office/drawing/2014/main" id="{50100F8E-D798-BB36-A549-5959C5B9543B}"/>
                </a:ext>
              </a:extLst>
            </p:cNvPr>
            <p:cNvGrpSpPr/>
            <p:nvPr/>
          </p:nvGrpSpPr>
          <p:grpSpPr>
            <a:xfrm flipH="1">
              <a:off x="6686469" y="3051696"/>
              <a:ext cx="1077420" cy="900000"/>
              <a:chOff x="1561782" y="5373558"/>
              <a:chExt cx="1077420" cy="900000"/>
            </a:xfrm>
          </p:grpSpPr>
          <p:sp>
            <p:nvSpPr>
              <p:cNvPr id="254" name="Rechteck 253">
                <a:extLst>
                  <a:ext uri="{FF2B5EF4-FFF2-40B4-BE49-F238E27FC236}">
                    <a16:creationId xmlns:a16="http://schemas.microsoft.com/office/drawing/2014/main" id="{2D13F2FE-D707-6444-6DC0-118028C2005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55" name="Gleichschenkliges Dreieck 254">
                <a:extLst>
                  <a:ext uri="{FF2B5EF4-FFF2-40B4-BE49-F238E27FC236}">
                    <a16:creationId xmlns:a16="http://schemas.microsoft.com/office/drawing/2014/main" id="{A0D29094-1974-E3EB-5383-293FF2FEAC99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Gleichschenkliges Dreieck 31">
                <a:extLst>
                  <a:ext uri="{FF2B5EF4-FFF2-40B4-BE49-F238E27FC236}">
                    <a16:creationId xmlns:a16="http://schemas.microsoft.com/office/drawing/2014/main" id="{32DDD345-5BC2-F171-A7C8-CDD7C9D01688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3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714C9383-D56F-BF56-BD65-E77EF23CE69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1" name="Textfeld 250">
              <a:extLst>
                <a:ext uri="{FF2B5EF4-FFF2-40B4-BE49-F238E27FC236}">
                  <a16:creationId xmlns:a16="http://schemas.microsoft.com/office/drawing/2014/main" id="{C1020F38-8EB6-39B7-E6DF-F07DB2C0D1F3}"/>
                </a:ext>
              </a:extLst>
            </p:cNvPr>
            <p:cNvSpPr txBox="1"/>
            <p:nvPr/>
          </p:nvSpPr>
          <p:spPr>
            <a:xfrm>
              <a:off x="6832398" y="3031375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sp>
          <p:nvSpPr>
            <p:cNvPr id="252" name="Rechteck 251">
              <a:extLst>
                <a:ext uri="{FF2B5EF4-FFF2-40B4-BE49-F238E27FC236}">
                  <a16:creationId xmlns:a16="http://schemas.microsoft.com/office/drawing/2014/main" id="{6A524B68-3500-C978-0E7C-44938E104AA0}"/>
                </a:ext>
              </a:extLst>
            </p:cNvPr>
            <p:cNvSpPr/>
            <p:nvPr/>
          </p:nvSpPr>
          <p:spPr>
            <a:xfrm rot="16200000" flipH="1">
              <a:off x="6509049" y="3442981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3" name="Gleichschenkliges Dreieck 252">
              <a:extLst>
                <a:ext uri="{FF2B5EF4-FFF2-40B4-BE49-F238E27FC236}">
                  <a16:creationId xmlns:a16="http://schemas.microsoft.com/office/drawing/2014/main" id="{1C0C6900-DE92-A393-3B90-C08E541DC20E}"/>
                </a:ext>
              </a:extLst>
            </p:cNvPr>
            <p:cNvSpPr/>
            <p:nvPr/>
          </p:nvSpPr>
          <p:spPr>
            <a:xfrm rot="16200000" flipH="1">
              <a:off x="6504235" y="3441075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BD6F578F-D843-5EE7-99EB-FA9CD70B9C62}"/>
              </a:ext>
            </a:extLst>
          </p:cNvPr>
          <p:cNvGrpSpPr/>
          <p:nvPr/>
        </p:nvGrpSpPr>
        <p:grpSpPr>
          <a:xfrm flipH="1">
            <a:off x="10187902" y="2787299"/>
            <a:ext cx="1253757" cy="1090096"/>
            <a:chOff x="793812" y="3114332"/>
            <a:chExt cx="1253757" cy="1090096"/>
          </a:xfrm>
        </p:grpSpPr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27F0DFA2-88B0-C75C-A379-95FF20DDE98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59" name="Gruppieren 58">
                <a:extLst>
                  <a:ext uri="{FF2B5EF4-FFF2-40B4-BE49-F238E27FC236}">
                    <a16:creationId xmlns:a16="http://schemas.microsoft.com/office/drawing/2014/main" id="{3862195A-0105-25BD-5DF0-590EF3CC8B9B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62" name="Rechteck 61">
                  <a:extLst>
                    <a:ext uri="{FF2B5EF4-FFF2-40B4-BE49-F238E27FC236}">
                      <a16:creationId xmlns:a16="http://schemas.microsoft.com/office/drawing/2014/main" id="{0AB790BD-C843-85DA-63DE-D549F7FC7AD1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63" name="Gleichschenkliges Dreieck 62">
                  <a:extLst>
                    <a:ext uri="{FF2B5EF4-FFF2-40B4-BE49-F238E27FC236}">
                      <a16:creationId xmlns:a16="http://schemas.microsoft.com/office/drawing/2014/main" id="{D5C46237-2E91-62B2-DC3F-9B7B3DCD022C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4" name="Gleichschenkliges Dreieck 63">
                  <a:extLst>
                    <a:ext uri="{FF2B5EF4-FFF2-40B4-BE49-F238E27FC236}">
                      <a16:creationId xmlns:a16="http://schemas.microsoft.com/office/drawing/2014/main" id="{D89A38CC-B67D-9399-D73E-F3A528831EC3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Gleichschenkliges Dreieck 64">
                  <a:extLst>
                    <a:ext uri="{FF2B5EF4-FFF2-40B4-BE49-F238E27FC236}">
                      <a16:creationId xmlns:a16="http://schemas.microsoft.com/office/drawing/2014/main" id="{7420A8A5-B9DB-7089-8A51-83570AB3DE4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6" name="Rechteck 65">
                  <a:extLst>
                    <a:ext uri="{FF2B5EF4-FFF2-40B4-BE49-F238E27FC236}">
                      <a16:creationId xmlns:a16="http://schemas.microsoft.com/office/drawing/2014/main" id="{5284D9D2-2A70-8340-E619-15B9031E3760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6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9116BEC4-7C7C-4C93-C166-5425BA17509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60" name="Gleichschenkliges Dreieck 59">
                <a:extLst>
                  <a:ext uri="{FF2B5EF4-FFF2-40B4-BE49-F238E27FC236}">
                    <a16:creationId xmlns:a16="http://schemas.microsoft.com/office/drawing/2014/main" id="{AAE03FF1-8C31-53C4-A317-3BD8E5538F8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BF8E2EFA-0FDC-7F33-F7A8-E40EB65D55BF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30413FE4-F79E-AE82-CF96-2E489192359E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754CB9E6-E94C-15C0-EFAB-8FB0E489B366}"/>
              </a:ext>
            </a:extLst>
          </p:cNvPr>
          <p:cNvCxnSpPr>
            <a:cxnSpLocks/>
          </p:cNvCxnSpPr>
          <p:nvPr/>
        </p:nvCxnSpPr>
        <p:spPr>
          <a:xfrm>
            <a:off x="9518984" y="3032445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B76AC8F2-712F-A3C8-1B05-890FDBF0BA5F}"/>
              </a:ext>
            </a:extLst>
          </p:cNvPr>
          <p:cNvCxnSpPr>
            <a:cxnSpLocks/>
          </p:cNvCxnSpPr>
          <p:nvPr/>
        </p:nvCxnSpPr>
        <p:spPr>
          <a:xfrm flipH="1">
            <a:off x="9518984" y="3481590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Legende: mit gebogener Linie 75">
            <a:extLst>
              <a:ext uri="{FF2B5EF4-FFF2-40B4-BE49-F238E27FC236}">
                <a16:creationId xmlns:a16="http://schemas.microsoft.com/office/drawing/2014/main" id="{7932F08B-27BF-F3DB-3A14-226F8E4B382A}"/>
              </a:ext>
            </a:extLst>
          </p:cNvPr>
          <p:cNvSpPr/>
          <p:nvPr/>
        </p:nvSpPr>
        <p:spPr>
          <a:xfrm flipH="1">
            <a:off x="9868564" y="4233028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5A6ED0-3361-64CB-44A1-61C43067F24C}"/>
              </a:ext>
            </a:extLst>
          </p:cNvPr>
          <p:cNvSpPr txBox="1"/>
          <p:nvPr/>
        </p:nvSpPr>
        <p:spPr>
          <a:xfrm>
            <a:off x="3279983" y="1831661"/>
            <a:ext cx="342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C00000"/>
                </a:solidFill>
              </a:rPr>
              <a:t>Requires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accurate</a:t>
            </a:r>
            <a:r>
              <a:rPr lang="de-DE" dirty="0">
                <a:solidFill>
                  <a:srgbClr val="C00000"/>
                </a:solidFill>
              </a:rPr>
              <a:t> 10 MHz (&lt; 10</a:t>
            </a:r>
            <a:r>
              <a:rPr lang="de-DE" baseline="30000" dirty="0">
                <a:solidFill>
                  <a:srgbClr val="C00000"/>
                </a:solidFill>
              </a:rPr>
              <a:t>-13</a:t>
            </a:r>
            <a:r>
              <a:rPr lang="de-DE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90325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D736E1-4085-41E3-A672-279005AE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Critical </a:t>
            </a:r>
            <a:r>
              <a:rPr lang="de-DE" dirty="0" err="1"/>
              <a:t>featurs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option</a:t>
            </a:r>
            <a:r>
              <a:rPr lang="de-DE" dirty="0"/>
              <a:t> 4b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62DE685-87FE-CB40-A71B-B0DBED6630E3}"/>
              </a:ext>
            </a:extLst>
          </p:cNvPr>
          <p:cNvSpPr txBox="1"/>
          <p:nvPr/>
        </p:nvSpPr>
        <p:spPr>
          <a:xfrm>
            <a:off x="838200" y="1690688"/>
            <a:ext cx="63477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err="1">
                <a:solidFill>
                  <a:srgbClr val="00B050"/>
                </a:solidFill>
              </a:rPr>
              <a:t>Compatible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with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Refimeve</a:t>
            </a:r>
            <a:r>
              <a:rPr lang="de-DE" dirty="0">
                <a:solidFill>
                  <a:srgbClr val="00B050"/>
                </a:solidFill>
              </a:rPr>
              <a:t> (</a:t>
            </a:r>
            <a:r>
              <a:rPr lang="de-DE" dirty="0" err="1">
                <a:solidFill>
                  <a:srgbClr val="00B050"/>
                </a:solidFill>
              </a:rPr>
              <a:t>assuming</a:t>
            </a:r>
            <a:r>
              <a:rPr lang="de-DE" dirty="0">
                <a:solidFill>
                  <a:srgbClr val="00B050"/>
                </a:solidFill>
              </a:rPr>
              <a:t> MLS at Lille)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err="1">
                <a:solidFill>
                  <a:srgbClr val="00B050"/>
                </a:solidFill>
              </a:rPr>
              <a:t>Only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one</a:t>
            </a:r>
            <a:r>
              <a:rPr lang="de-DE" dirty="0">
                <a:solidFill>
                  <a:srgbClr val="00B050"/>
                </a:solidFill>
              </a:rPr>
              <a:t> MLS </a:t>
            </a:r>
            <a:r>
              <a:rPr lang="de-DE" dirty="0" err="1">
                <a:solidFill>
                  <a:srgbClr val="00B050"/>
                </a:solidFill>
              </a:rPr>
              <a:t>ever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needed</a:t>
            </a:r>
            <a:r>
              <a:rPr lang="de-DE" dirty="0">
                <a:solidFill>
                  <a:srgbClr val="00B050"/>
                </a:solidFill>
              </a:rPr>
              <a:t> at </a:t>
            </a:r>
            <a:r>
              <a:rPr lang="de-DE" dirty="0" err="1">
                <a:solidFill>
                  <a:srgbClr val="00B050"/>
                </a:solidFill>
              </a:rPr>
              <a:t>Brussels</a:t>
            </a:r>
            <a:endParaRPr lang="de-DE" dirty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rgbClr val="00B050"/>
                </a:solidFill>
              </a:rPr>
              <a:t>Choice and </a:t>
            </a:r>
            <a:r>
              <a:rPr lang="de-DE" dirty="0" err="1">
                <a:solidFill>
                  <a:srgbClr val="00B050"/>
                </a:solidFill>
              </a:rPr>
              <a:t>redundancy</a:t>
            </a:r>
            <a:r>
              <a:rPr lang="de-DE" dirty="0">
                <a:solidFill>
                  <a:srgbClr val="00B050"/>
                </a:solidFill>
              </a:rPr>
              <a:t> at Amsterdam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err="1">
                <a:solidFill>
                  <a:srgbClr val="C00000"/>
                </a:solidFill>
              </a:rPr>
              <a:t>One</a:t>
            </a:r>
            <a:r>
              <a:rPr lang="de-DE" dirty="0">
                <a:solidFill>
                  <a:srgbClr val="C00000"/>
                </a:solidFill>
              </a:rPr>
              <a:t> additional „</a:t>
            </a:r>
            <a:r>
              <a:rPr lang="de-DE" dirty="0" err="1">
                <a:solidFill>
                  <a:srgbClr val="C00000"/>
                </a:solidFill>
              </a:rPr>
              <a:t>comparator</a:t>
            </a:r>
            <a:r>
              <a:rPr lang="de-DE" dirty="0">
                <a:solidFill>
                  <a:srgbClr val="C00000"/>
                </a:solidFill>
              </a:rPr>
              <a:t>“ </a:t>
            </a:r>
            <a:r>
              <a:rPr lang="de-DE" dirty="0" err="1">
                <a:solidFill>
                  <a:srgbClr val="C00000"/>
                </a:solidFill>
              </a:rPr>
              <a:t>between</a:t>
            </a:r>
            <a:r>
              <a:rPr lang="de-DE" dirty="0">
                <a:solidFill>
                  <a:srgbClr val="C00000"/>
                </a:solidFill>
              </a:rPr>
              <a:t> Braunschweig and Paris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A2E62CB-97AD-5A85-7C73-9EAE10673C45}"/>
              </a:ext>
            </a:extLst>
          </p:cNvPr>
          <p:cNvSpPr txBox="1"/>
          <p:nvPr/>
        </p:nvSpPr>
        <p:spPr>
          <a:xfrm>
            <a:off x="838200" y="3332480"/>
            <a:ext cx="6664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it</a:t>
            </a:r>
            <a:r>
              <a:rPr lang="de-DE" sz="2400" dirty="0"/>
              <a:t> possible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1-3 and </a:t>
            </a:r>
            <a:r>
              <a:rPr lang="de-DE" sz="2400" dirty="0" err="1"/>
              <a:t>avoid</a:t>
            </a:r>
            <a:r>
              <a:rPr lang="de-DE" sz="2400" dirty="0"/>
              <a:t> 4? </a:t>
            </a:r>
          </a:p>
        </p:txBody>
      </p:sp>
    </p:spTree>
    <p:extLst>
      <p:ext uri="{BB962C8B-B14F-4D97-AF65-F5344CB8AC3E}">
        <p14:creationId xmlns:p14="http://schemas.microsoft.com/office/powerpoint/2010/main" val="3325906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F63C153D-4D3C-CE47-2AEB-585840405491}"/>
              </a:ext>
            </a:extLst>
          </p:cNvPr>
          <p:cNvSpPr txBox="1"/>
          <p:nvPr/>
        </p:nvSpPr>
        <p:spPr>
          <a:xfrm>
            <a:off x="6004815" y="1147490"/>
            <a:ext cx="1349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Amsterdam</a:t>
            </a:r>
            <a:endParaRPr lang="de-DE" sz="16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1DA1355-80E2-E0EC-2867-A57B6F8518D1}"/>
              </a:ext>
            </a:extLst>
          </p:cNvPr>
          <p:cNvSpPr txBox="1"/>
          <p:nvPr/>
        </p:nvSpPr>
        <p:spPr>
          <a:xfrm>
            <a:off x="9725938" y="1172972"/>
            <a:ext cx="1586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Braunschweig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6E6F04CF-B893-877B-30C8-45A3567CD449}"/>
              </a:ext>
            </a:extLst>
          </p:cNvPr>
          <p:cNvCxnSpPr>
            <a:cxnSpLocks/>
            <a:stCxn id="106" idx="3"/>
            <a:endCxn id="149" idx="0"/>
          </p:cNvCxnSpPr>
          <p:nvPr/>
        </p:nvCxnSpPr>
        <p:spPr>
          <a:xfrm flipV="1">
            <a:off x="7110665" y="3954191"/>
            <a:ext cx="2857016" cy="36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FD6DC723-80E1-B26C-3CAE-2CBB90C1B53A}"/>
              </a:ext>
            </a:extLst>
          </p:cNvPr>
          <p:cNvSpPr txBox="1"/>
          <p:nvPr/>
        </p:nvSpPr>
        <p:spPr>
          <a:xfrm>
            <a:off x="8214939" y="1561917"/>
            <a:ext cx="852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Fibre</a:t>
            </a:r>
            <a:r>
              <a:rPr lang="de-DE" sz="1600" dirty="0"/>
              <a:t> 1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C2AEEC1-A1B8-1228-07FC-736378019FB3}"/>
              </a:ext>
            </a:extLst>
          </p:cNvPr>
          <p:cNvSpPr txBox="1"/>
          <p:nvPr/>
        </p:nvSpPr>
        <p:spPr>
          <a:xfrm>
            <a:off x="8221624" y="3649321"/>
            <a:ext cx="852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Fibre</a:t>
            </a:r>
            <a:r>
              <a:rPr lang="de-DE" sz="1600" dirty="0"/>
              <a:t>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41942A0F-36D5-D09D-6046-E6F01B9F4CAF}"/>
              </a:ext>
            </a:extLst>
          </p:cNvPr>
          <p:cNvSpPr/>
          <p:nvPr/>
        </p:nvSpPr>
        <p:spPr>
          <a:xfrm>
            <a:off x="11037540" y="4416551"/>
            <a:ext cx="1067617" cy="5756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NIRP Laser</a:t>
            </a:r>
          </a:p>
        </p:txBody>
      </p:sp>
      <p:cxnSp>
        <p:nvCxnSpPr>
          <p:cNvPr id="50" name="Verbinder: gekrümmt 49">
            <a:extLst>
              <a:ext uri="{FF2B5EF4-FFF2-40B4-BE49-F238E27FC236}">
                <a16:creationId xmlns:a16="http://schemas.microsoft.com/office/drawing/2014/main" id="{129559F7-0C41-D13E-642A-2C03C5F02060}"/>
              </a:ext>
            </a:extLst>
          </p:cNvPr>
          <p:cNvCxnSpPr>
            <a:cxnSpLocks/>
            <a:stCxn id="22" idx="0"/>
            <a:endCxn id="86" idx="1"/>
          </p:cNvCxnSpPr>
          <p:nvPr/>
        </p:nvCxnSpPr>
        <p:spPr>
          <a:xfrm flipV="1">
            <a:off x="7145561" y="1875562"/>
            <a:ext cx="2836790" cy="182875"/>
          </a:xfrm>
          <a:prstGeom prst="curved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Verbinder: gekrümmt 67">
            <a:extLst>
              <a:ext uri="{FF2B5EF4-FFF2-40B4-BE49-F238E27FC236}">
                <a16:creationId xmlns:a16="http://schemas.microsoft.com/office/drawing/2014/main" id="{71B2A275-5E64-262F-F51F-CA7214C9002F}"/>
              </a:ext>
            </a:extLst>
          </p:cNvPr>
          <p:cNvCxnSpPr>
            <a:cxnSpLocks/>
            <a:stCxn id="148" idx="3"/>
            <a:endCxn id="21" idx="0"/>
          </p:cNvCxnSpPr>
          <p:nvPr/>
        </p:nvCxnSpPr>
        <p:spPr>
          <a:xfrm>
            <a:off x="10899359" y="3954191"/>
            <a:ext cx="671990" cy="462360"/>
          </a:xfrm>
          <a:prstGeom prst="curved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7">
            <a:extLst>
              <a:ext uri="{FF2B5EF4-FFF2-40B4-BE49-F238E27FC236}">
                <a16:creationId xmlns:a16="http://schemas.microsoft.com/office/drawing/2014/main" id="{2BE5E51B-ECC9-5163-57AF-134287E7A256}"/>
              </a:ext>
            </a:extLst>
          </p:cNvPr>
          <p:cNvSpPr txBox="1"/>
          <p:nvPr/>
        </p:nvSpPr>
        <p:spPr>
          <a:xfrm>
            <a:off x="2181640" y="1147490"/>
            <a:ext cx="1349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/>
              <a:t>Brussels</a:t>
            </a:r>
            <a:endParaRPr lang="de-DE" sz="1600" dirty="0"/>
          </a:p>
        </p:txBody>
      </p:sp>
      <p:cxnSp>
        <p:nvCxnSpPr>
          <p:cNvPr id="24" name="Gerader Verbinder 12">
            <a:extLst>
              <a:ext uri="{FF2B5EF4-FFF2-40B4-BE49-F238E27FC236}">
                <a16:creationId xmlns:a16="http://schemas.microsoft.com/office/drawing/2014/main" id="{46AE36FD-5E37-91CD-1E84-85E231B3F3D9}"/>
              </a:ext>
            </a:extLst>
          </p:cNvPr>
          <p:cNvCxnSpPr>
            <a:cxnSpLocks/>
            <a:stCxn id="115" idx="0"/>
            <a:endCxn id="36" idx="1"/>
          </p:cNvCxnSpPr>
          <p:nvPr/>
        </p:nvCxnSpPr>
        <p:spPr>
          <a:xfrm>
            <a:off x="3369744" y="1937465"/>
            <a:ext cx="2796540" cy="1926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Gerader Verbinder 14">
            <a:extLst>
              <a:ext uri="{FF2B5EF4-FFF2-40B4-BE49-F238E27FC236}">
                <a16:creationId xmlns:a16="http://schemas.microsoft.com/office/drawing/2014/main" id="{CEACA2C5-B0EC-0F40-1C63-8EF3E1886300}"/>
              </a:ext>
            </a:extLst>
          </p:cNvPr>
          <p:cNvCxnSpPr>
            <a:cxnSpLocks/>
            <a:stCxn id="132" idx="3"/>
            <a:endCxn id="107" idx="0"/>
          </p:cNvCxnSpPr>
          <p:nvPr/>
        </p:nvCxnSpPr>
        <p:spPr>
          <a:xfrm flipV="1">
            <a:off x="3262589" y="3990425"/>
            <a:ext cx="2916398" cy="98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17">
            <a:extLst>
              <a:ext uri="{FF2B5EF4-FFF2-40B4-BE49-F238E27FC236}">
                <a16:creationId xmlns:a16="http://schemas.microsoft.com/office/drawing/2014/main" id="{21B03E71-D34E-CCBC-C5F9-D4A5B042A9BC}"/>
              </a:ext>
            </a:extLst>
          </p:cNvPr>
          <p:cNvSpPr txBox="1"/>
          <p:nvPr/>
        </p:nvSpPr>
        <p:spPr>
          <a:xfrm>
            <a:off x="4449899" y="1597031"/>
            <a:ext cx="852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Fibre</a:t>
            </a:r>
            <a:r>
              <a:rPr lang="de-DE" sz="1600" dirty="0"/>
              <a:t> 1</a:t>
            </a:r>
          </a:p>
        </p:txBody>
      </p:sp>
      <p:sp>
        <p:nvSpPr>
          <p:cNvPr id="27" name="Textfeld 18">
            <a:extLst>
              <a:ext uri="{FF2B5EF4-FFF2-40B4-BE49-F238E27FC236}">
                <a16:creationId xmlns:a16="http://schemas.microsoft.com/office/drawing/2014/main" id="{9442C879-DEAD-FA49-F838-42AF80B126A0}"/>
              </a:ext>
            </a:extLst>
          </p:cNvPr>
          <p:cNvSpPr txBox="1"/>
          <p:nvPr/>
        </p:nvSpPr>
        <p:spPr>
          <a:xfrm>
            <a:off x="4348192" y="3653193"/>
            <a:ext cx="852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Fibre</a:t>
            </a:r>
            <a:r>
              <a:rPr lang="de-DE" sz="1600" dirty="0"/>
              <a:t> 2</a:t>
            </a:r>
          </a:p>
        </p:txBody>
      </p:sp>
      <p:sp>
        <p:nvSpPr>
          <p:cNvPr id="55" name="Textfeld 7">
            <a:extLst>
              <a:ext uri="{FF2B5EF4-FFF2-40B4-BE49-F238E27FC236}">
                <a16:creationId xmlns:a16="http://schemas.microsoft.com/office/drawing/2014/main" id="{4678D835-14D0-0F7B-0098-32BC71DA9FC9}"/>
              </a:ext>
            </a:extLst>
          </p:cNvPr>
          <p:cNvSpPr txBox="1"/>
          <p:nvPr/>
        </p:nvSpPr>
        <p:spPr>
          <a:xfrm>
            <a:off x="171552" y="1146616"/>
            <a:ext cx="733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/>
              <a:t>LILLE</a:t>
            </a:r>
            <a:endParaRPr lang="de-DE" sz="1600" dirty="0"/>
          </a:p>
        </p:txBody>
      </p:sp>
      <p:cxnSp>
        <p:nvCxnSpPr>
          <p:cNvPr id="59" name="Gerader Verbinder 14">
            <a:extLst>
              <a:ext uri="{FF2B5EF4-FFF2-40B4-BE49-F238E27FC236}">
                <a16:creationId xmlns:a16="http://schemas.microsoft.com/office/drawing/2014/main" id="{F06670B1-B292-EFB7-1BDC-7A625CFC2247}"/>
              </a:ext>
            </a:extLst>
          </p:cNvPr>
          <p:cNvCxnSpPr>
            <a:cxnSpLocks/>
            <a:stCxn id="99" idx="0"/>
            <a:endCxn id="114" idx="3"/>
          </p:cNvCxnSpPr>
          <p:nvPr/>
        </p:nvCxnSpPr>
        <p:spPr>
          <a:xfrm flipV="1">
            <a:off x="1143379" y="1937465"/>
            <a:ext cx="1294687" cy="43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91" name="Gruppieren 20">
            <a:extLst>
              <a:ext uri="{FF2B5EF4-FFF2-40B4-BE49-F238E27FC236}">
                <a16:creationId xmlns:a16="http://schemas.microsoft.com/office/drawing/2014/main" id="{0F8B7ED5-0DD0-1F92-D25C-93132F2F87BF}"/>
              </a:ext>
            </a:extLst>
          </p:cNvPr>
          <p:cNvGrpSpPr/>
          <p:nvPr/>
        </p:nvGrpSpPr>
        <p:grpSpPr>
          <a:xfrm>
            <a:off x="58126" y="1742035"/>
            <a:ext cx="1085253" cy="914399"/>
            <a:chOff x="2073653" y="3269119"/>
            <a:chExt cx="1253757" cy="1076910"/>
          </a:xfrm>
        </p:grpSpPr>
        <p:grpSp>
          <p:nvGrpSpPr>
            <p:cNvPr id="92" name="Gruppieren 3">
              <a:extLst>
                <a:ext uri="{FF2B5EF4-FFF2-40B4-BE49-F238E27FC236}">
                  <a16:creationId xmlns:a16="http://schemas.microsoft.com/office/drawing/2014/main" id="{DD81F154-10DF-025E-A24E-3A8AD7C50C74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96" name="Rechteck 4">
                <a:extLst>
                  <a:ext uri="{FF2B5EF4-FFF2-40B4-BE49-F238E27FC236}">
                    <a16:creationId xmlns:a16="http://schemas.microsoft.com/office/drawing/2014/main" id="{5E9C1FB5-DB49-4DCF-E898-E155C42EA75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7" name="Gleichschenkliges Dreieck 5">
                <a:extLst>
                  <a:ext uri="{FF2B5EF4-FFF2-40B4-BE49-F238E27FC236}">
                    <a16:creationId xmlns:a16="http://schemas.microsoft.com/office/drawing/2014/main" id="{1142EC6F-26EC-7E67-4763-4B607606181C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" name="Gleichschenkliges Dreieck 6">
                <a:extLst>
                  <a:ext uri="{FF2B5EF4-FFF2-40B4-BE49-F238E27FC236}">
                    <a16:creationId xmlns:a16="http://schemas.microsoft.com/office/drawing/2014/main" id="{3A380205-F38F-DF56-BF0F-C57188B92870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0" name="Gleichschenkliges Dreieck 7">
                <a:extLst>
                  <a:ext uri="{FF2B5EF4-FFF2-40B4-BE49-F238E27FC236}">
                    <a16:creationId xmlns:a16="http://schemas.microsoft.com/office/drawing/2014/main" id="{1BB75D8A-FE04-591A-AC75-1A6AA8A16127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8">
                <a:extLst>
                  <a:ext uri="{FF2B5EF4-FFF2-40B4-BE49-F238E27FC236}">
                    <a16:creationId xmlns:a16="http://schemas.microsoft.com/office/drawing/2014/main" id="{B62E3859-DEBE-017A-70A3-6B8179CAE778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2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E8B32B97-A303-C8F2-02ED-7FAFF0837A0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</p:grpSp>
        <p:sp>
          <p:nvSpPr>
            <p:cNvPr id="93" name="Gleichschenkliges Dreieck 18">
              <a:extLst>
                <a:ext uri="{FF2B5EF4-FFF2-40B4-BE49-F238E27FC236}">
                  <a16:creationId xmlns:a16="http://schemas.microsoft.com/office/drawing/2014/main" id="{E25B4AD4-2DAC-27D9-7984-0C692D4EF48C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Rechteck 19">
              <a:extLst>
                <a:ext uri="{FF2B5EF4-FFF2-40B4-BE49-F238E27FC236}">
                  <a16:creationId xmlns:a16="http://schemas.microsoft.com/office/drawing/2014/main" id="{D5D6365B-1064-B801-B798-7D2201401701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8" name="Gruppieren 20">
            <a:extLst>
              <a:ext uri="{FF2B5EF4-FFF2-40B4-BE49-F238E27FC236}">
                <a16:creationId xmlns:a16="http://schemas.microsoft.com/office/drawing/2014/main" id="{1B9F6702-0EE5-5B4F-EAEC-AF8BC51196ED}"/>
              </a:ext>
            </a:extLst>
          </p:cNvPr>
          <p:cNvGrpSpPr/>
          <p:nvPr/>
        </p:nvGrpSpPr>
        <p:grpSpPr>
          <a:xfrm>
            <a:off x="2284491" y="1741602"/>
            <a:ext cx="1085253" cy="914399"/>
            <a:chOff x="2073653" y="3269119"/>
            <a:chExt cx="1253757" cy="1076910"/>
          </a:xfrm>
        </p:grpSpPr>
        <p:grpSp>
          <p:nvGrpSpPr>
            <p:cNvPr id="109" name="Gruppieren 3">
              <a:extLst>
                <a:ext uri="{FF2B5EF4-FFF2-40B4-BE49-F238E27FC236}">
                  <a16:creationId xmlns:a16="http://schemas.microsoft.com/office/drawing/2014/main" id="{31486F2B-6D80-46F8-F1FC-2DE385480207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113" name="Rechteck 4">
                <a:extLst>
                  <a:ext uri="{FF2B5EF4-FFF2-40B4-BE49-F238E27FC236}">
                    <a16:creationId xmlns:a16="http://schemas.microsoft.com/office/drawing/2014/main" id="{0955CE63-D4E0-2783-5C9C-78F527EC10A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4" name="Gleichschenkliges Dreieck 5">
                <a:extLst>
                  <a:ext uri="{FF2B5EF4-FFF2-40B4-BE49-F238E27FC236}">
                    <a16:creationId xmlns:a16="http://schemas.microsoft.com/office/drawing/2014/main" id="{DC0008B6-8CA2-319D-7676-A6B41A20E666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5" name="Gleichschenkliges Dreieck 6">
                <a:extLst>
                  <a:ext uri="{FF2B5EF4-FFF2-40B4-BE49-F238E27FC236}">
                    <a16:creationId xmlns:a16="http://schemas.microsoft.com/office/drawing/2014/main" id="{92E7199D-3661-6965-C7AD-B2E4C8FCA66E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Gleichschenkliges Dreieck 7">
                <a:extLst>
                  <a:ext uri="{FF2B5EF4-FFF2-40B4-BE49-F238E27FC236}">
                    <a16:creationId xmlns:a16="http://schemas.microsoft.com/office/drawing/2014/main" id="{04B05E48-6143-0EA6-E9BF-D1DA4F819F5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" name="Rechteck 8">
                <a:extLst>
                  <a:ext uri="{FF2B5EF4-FFF2-40B4-BE49-F238E27FC236}">
                    <a16:creationId xmlns:a16="http://schemas.microsoft.com/office/drawing/2014/main" id="{DE5DF46D-D250-CF0B-995A-960ED29A4C8E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18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473BA9D7-F75E-8252-8544-190AD60146B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</p:grpSp>
        <p:sp>
          <p:nvSpPr>
            <p:cNvPr id="111" name="Gleichschenkliges Dreieck 18">
              <a:extLst>
                <a:ext uri="{FF2B5EF4-FFF2-40B4-BE49-F238E27FC236}">
                  <a16:creationId xmlns:a16="http://schemas.microsoft.com/office/drawing/2014/main" id="{38072401-7809-DB55-F656-2CAA3E24EF59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2" name="Rechteck 19">
              <a:extLst>
                <a:ext uri="{FF2B5EF4-FFF2-40B4-BE49-F238E27FC236}">
                  <a16:creationId xmlns:a16="http://schemas.microsoft.com/office/drawing/2014/main" id="{3A7F27C2-038C-78C1-58E5-C963B0F2D322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4" name="Gruppieren 20">
            <a:extLst>
              <a:ext uri="{FF2B5EF4-FFF2-40B4-BE49-F238E27FC236}">
                <a16:creationId xmlns:a16="http://schemas.microsoft.com/office/drawing/2014/main" id="{2464D2D7-64F3-40CD-A66A-C4A6416F9125}"/>
              </a:ext>
            </a:extLst>
          </p:cNvPr>
          <p:cNvGrpSpPr/>
          <p:nvPr/>
        </p:nvGrpSpPr>
        <p:grpSpPr>
          <a:xfrm flipH="1" flipV="1">
            <a:off x="2330911" y="3281778"/>
            <a:ext cx="1085253" cy="914399"/>
            <a:chOff x="2073653" y="3269119"/>
            <a:chExt cx="1253757" cy="1076910"/>
          </a:xfrm>
        </p:grpSpPr>
        <p:grpSp>
          <p:nvGrpSpPr>
            <p:cNvPr id="126" name="Gruppieren 3">
              <a:extLst>
                <a:ext uri="{FF2B5EF4-FFF2-40B4-BE49-F238E27FC236}">
                  <a16:creationId xmlns:a16="http://schemas.microsoft.com/office/drawing/2014/main" id="{B1653DB5-E4EF-9D84-FB1A-9A3456C30DB7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131" name="Rechteck 4">
                <a:extLst>
                  <a:ext uri="{FF2B5EF4-FFF2-40B4-BE49-F238E27FC236}">
                    <a16:creationId xmlns:a16="http://schemas.microsoft.com/office/drawing/2014/main" id="{8D378BF0-FD71-9C86-6E35-323E825760E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2" name="Gleichschenkliges Dreieck 5">
                <a:extLst>
                  <a:ext uri="{FF2B5EF4-FFF2-40B4-BE49-F238E27FC236}">
                    <a16:creationId xmlns:a16="http://schemas.microsoft.com/office/drawing/2014/main" id="{C69CF2F8-EF08-F02F-B179-F0F54854D490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Gleichschenkliges Dreieck 6">
                <a:extLst>
                  <a:ext uri="{FF2B5EF4-FFF2-40B4-BE49-F238E27FC236}">
                    <a16:creationId xmlns:a16="http://schemas.microsoft.com/office/drawing/2014/main" id="{64A10799-2B4B-3791-7526-E2F25148BC80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Gleichschenkliges Dreieck 7">
                <a:extLst>
                  <a:ext uri="{FF2B5EF4-FFF2-40B4-BE49-F238E27FC236}">
                    <a16:creationId xmlns:a16="http://schemas.microsoft.com/office/drawing/2014/main" id="{157FF096-2E19-F072-82AD-FAA760D08057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Rechteck 8">
                <a:extLst>
                  <a:ext uri="{FF2B5EF4-FFF2-40B4-BE49-F238E27FC236}">
                    <a16:creationId xmlns:a16="http://schemas.microsoft.com/office/drawing/2014/main" id="{9D69788D-20F9-3329-7657-EC6B9C07AF10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3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F923BC8-8E0C-12E8-83D3-735762C8BC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pic>
        </p:grpSp>
        <p:sp>
          <p:nvSpPr>
            <p:cNvPr id="129" name="Gleichschenkliges Dreieck 18">
              <a:extLst>
                <a:ext uri="{FF2B5EF4-FFF2-40B4-BE49-F238E27FC236}">
                  <a16:creationId xmlns:a16="http://schemas.microsoft.com/office/drawing/2014/main" id="{F9C7D7B5-B3D0-E663-E45E-BC7D26836E2E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0" name="Rechteck 19">
              <a:extLst>
                <a:ext uri="{FF2B5EF4-FFF2-40B4-BE49-F238E27FC236}">
                  <a16:creationId xmlns:a16="http://schemas.microsoft.com/office/drawing/2014/main" id="{F589AE88-5F43-D878-4D17-9F147E8442BF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8" name="Textfeld 100">
            <a:extLst>
              <a:ext uri="{FF2B5EF4-FFF2-40B4-BE49-F238E27FC236}">
                <a16:creationId xmlns:a16="http://schemas.microsoft.com/office/drawing/2014/main" id="{26FDAA48-CCCF-D10C-30BF-7207452D7760}"/>
              </a:ext>
            </a:extLst>
          </p:cNvPr>
          <p:cNvSpPr txBox="1"/>
          <p:nvPr/>
        </p:nvSpPr>
        <p:spPr>
          <a:xfrm>
            <a:off x="306129" y="1675507"/>
            <a:ext cx="587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</a:p>
        </p:txBody>
      </p:sp>
      <p:sp>
        <p:nvSpPr>
          <p:cNvPr id="139" name="Textfeld 100">
            <a:extLst>
              <a:ext uri="{FF2B5EF4-FFF2-40B4-BE49-F238E27FC236}">
                <a16:creationId xmlns:a16="http://schemas.microsoft.com/office/drawing/2014/main" id="{50810543-DB54-34EA-FA17-E8892ACBE391}"/>
              </a:ext>
            </a:extLst>
          </p:cNvPr>
          <p:cNvSpPr txBox="1"/>
          <p:nvPr/>
        </p:nvSpPr>
        <p:spPr>
          <a:xfrm>
            <a:off x="2390467" y="1681867"/>
            <a:ext cx="90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  <a:r>
              <a:rPr lang="pl-PL" sz="1400" dirty="0"/>
              <a:t>/RLS</a:t>
            </a:r>
            <a:endParaRPr lang="de-DE" sz="1400" dirty="0"/>
          </a:p>
        </p:txBody>
      </p:sp>
      <p:sp>
        <p:nvSpPr>
          <p:cNvPr id="140" name="Textfeld 100">
            <a:extLst>
              <a:ext uri="{FF2B5EF4-FFF2-40B4-BE49-F238E27FC236}">
                <a16:creationId xmlns:a16="http://schemas.microsoft.com/office/drawing/2014/main" id="{B1163677-7CAB-2BB7-5FA1-C67FEB4293DB}"/>
              </a:ext>
            </a:extLst>
          </p:cNvPr>
          <p:cNvSpPr txBox="1"/>
          <p:nvPr/>
        </p:nvSpPr>
        <p:spPr>
          <a:xfrm flipH="1">
            <a:off x="2417654" y="4196035"/>
            <a:ext cx="90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  <a:r>
              <a:rPr lang="pl-PL" sz="1400" dirty="0"/>
              <a:t>/RLS</a:t>
            </a:r>
            <a:endParaRPr lang="de-DE" sz="1400" dirty="0"/>
          </a:p>
        </p:txBody>
      </p:sp>
      <p:sp>
        <p:nvSpPr>
          <p:cNvPr id="3" name="Textfeld 17">
            <a:extLst>
              <a:ext uri="{FF2B5EF4-FFF2-40B4-BE49-F238E27FC236}">
                <a16:creationId xmlns:a16="http://schemas.microsoft.com/office/drawing/2014/main" id="{0BC30C50-7AB5-E77E-99C8-EC620D9386D9}"/>
              </a:ext>
            </a:extLst>
          </p:cNvPr>
          <p:cNvSpPr txBox="1"/>
          <p:nvPr/>
        </p:nvSpPr>
        <p:spPr>
          <a:xfrm>
            <a:off x="1393146" y="1574864"/>
            <a:ext cx="852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Fibre</a:t>
            </a:r>
            <a:r>
              <a:rPr lang="de-DE" sz="1600" dirty="0"/>
              <a:t> 1</a:t>
            </a:r>
          </a:p>
        </p:txBody>
      </p:sp>
      <p:sp>
        <p:nvSpPr>
          <p:cNvPr id="10" name="Textfeld 18">
            <a:extLst>
              <a:ext uri="{FF2B5EF4-FFF2-40B4-BE49-F238E27FC236}">
                <a16:creationId xmlns:a16="http://schemas.microsoft.com/office/drawing/2014/main" id="{9A84653E-2918-1AAB-6366-3945B5C21A8F}"/>
              </a:ext>
            </a:extLst>
          </p:cNvPr>
          <p:cNvSpPr txBox="1"/>
          <p:nvPr/>
        </p:nvSpPr>
        <p:spPr>
          <a:xfrm>
            <a:off x="1330497" y="2467461"/>
            <a:ext cx="852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Fibre</a:t>
            </a:r>
            <a:r>
              <a:rPr lang="de-DE" sz="1600" dirty="0"/>
              <a:t> 2</a:t>
            </a:r>
          </a:p>
        </p:txBody>
      </p:sp>
      <p:grpSp>
        <p:nvGrpSpPr>
          <p:cNvPr id="11" name="Gruppieren 20">
            <a:extLst>
              <a:ext uri="{FF2B5EF4-FFF2-40B4-BE49-F238E27FC236}">
                <a16:creationId xmlns:a16="http://schemas.microsoft.com/office/drawing/2014/main" id="{0863C42D-4D50-6D0D-29F0-03CD55B11568}"/>
              </a:ext>
            </a:extLst>
          </p:cNvPr>
          <p:cNvGrpSpPr/>
          <p:nvPr/>
        </p:nvGrpSpPr>
        <p:grpSpPr>
          <a:xfrm>
            <a:off x="6060308" y="1862574"/>
            <a:ext cx="1085253" cy="914399"/>
            <a:chOff x="2073653" y="3269119"/>
            <a:chExt cx="1253757" cy="1076910"/>
          </a:xfrm>
        </p:grpSpPr>
        <p:grpSp>
          <p:nvGrpSpPr>
            <p:cNvPr id="12" name="Gruppieren 3">
              <a:extLst>
                <a:ext uri="{FF2B5EF4-FFF2-40B4-BE49-F238E27FC236}">
                  <a16:creationId xmlns:a16="http://schemas.microsoft.com/office/drawing/2014/main" id="{9FCC5C67-8861-F8E6-85E0-51595C288E74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17" name="Rechteck 4">
                <a:extLst>
                  <a:ext uri="{FF2B5EF4-FFF2-40B4-BE49-F238E27FC236}">
                    <a16:creationId xmlns:a16="http://schemas.microsoft.com/office/drawing/2014/main" id="{AB26B4D1-3157-3BF9-6673-AC42E9E5F7D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" name="Gleichschenkliges Dreieck 5">
                <a:extLst>
                  <a:ext uri="{FF2B5EF4-FFF2-40B4-BE49-F238E27FC236}">
                    <a16:creationId xmlns:a16="http://schemas.microsoft.com/office/drawing/2014/main" id="{D71370A9-B37E-DFED-E368-EE689D7B24BF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Gleichschenkliges Dreieck 6">
                <a:extLst>
                  <a:ext uri="{FF2B5EF4-FFF2-40B4-BE49-F238E27FC236}">
                    <a16:creationId xmlns:a16="http://schemas.microsoft.com/office/drawing/2014/main" id="{50DCD16D-A799-3EF1-A552-85F025E6D248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Gleichschenkliges Dreieck 7">
                <a:extLst>
                  <a:ext uri="{FF2B5EF4-FFF2-40B4-BE49-F238E27FC236}">
                    <a16:creationId xmlns:a16="http://schemas.microsoft.com/office/drawing/2014/main" id="{6B03237A-9566-0CDD-9F59-94BAFBC4FB8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Rechteck 8">
                <a:extLst>
                  <a:ext uri="{FF2B5EF4-FFF2-40B4-BE49-F238E27FC236}">
                    <a16:creationId xmlns:a16="http://schemas.microsoft.com/office/drawing/2014/main" id="{C26B2008-26A5-8585-99FC-FA62EA7D19A6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5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811A585-22BF-7138-03F4-6C5CB8F622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</p:grpSp>
        <p:sp>
          <p:nvSpPr>
            <p:cNvPr id="14" name="Gleichschenkliges Dreieck 18">
              <a:extLst>
                <a:ext uri="{FF2B5EF4-FFF2-40B4-BE49-F238E27FC236}">
                  <a16:creationId xmlns:a16="http://schemas.microsoft.com/office/drawing/2014/main" id="{5C40727D-F10C-6C1C-04AD-0B909E10C4F0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9">
              <a:extLst>
                <a:ext uri="{FF2B5EF4-FFF2-40B4-BE49-F238E27FC236}">
                  <a16:creationId xmlns:a16="http://schemas.microsoft.com/office/drawing/2014/main" id="{F58E900D-34AA-9BAC-F6E8-3A3EF855AF33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Textfeld 100">
            <a:extLst>
              <a:ext uri="{FF2B5EF4-FFF2-40B4-BE49-F238E27FC236}">
                <a16:creationId xmlns:a16="http://schemas.microsoft.com/office/drawing/2014/main" id="{F73F9934-95D8-6F4A-5071-F05A851882A5}"/>
              </a:ext>
            </a:extLst>
          </p:cNvPr>
          <p:cNvSpPr txBox="1"/>
          <p:nvPr/>
        </p:nvSpPr>
        <p:spPr>
          <a:xfrm>
            <a:off x="6166284" y="1802839"/>
            <a:ext cx="90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  <a:r>
              <a:rPr lang="pl-PL" sz="1400" dirty="0"/>
              <a:t>/RLS</a:t>
            </a:r>
            <a:endParaRPr lang="de-DE" sz="1400" dirty="0"/>
          </a:p>
        </p:txBody>
      </p:sp>
      <p:grpSp>
        <p:nvGrpSpPr>
          <p:cNvPr id="54" name="Gruppieren 20">
            <a:extLst>
              <a:ext uri="{FF2B5EF4-FFF2-40B4-BE49-F238E27FC236}">
                <a16:creationId xmlns:a16="http://schemas.microsoft.com/office/drawing/2014/main" id="{BDF84E20-963A-6C6D-71A9-17BCBBEB6CFD}"/>
              </a:ext>
            </a:extLst>
          </p:cNvPr>
          <p:cNvGrpSpPr/>
          <p:nvPr/>
        </p:nvGrpSpPr>
        <p:grpSpPr>
          <a:xfrm>
            <a:off x="9876375" y="1781408"/>
            <a:ext cx="1085253" cy="914399"/>
            <a:chOff x="2073653" y="3269119"/>
            <a:chExt cx="1253757" cy="1076910"/>
          </a:xfrm>
        </p:grpSpPr>
        <p:grpSp>
          <p:nvGrpSpPr>
            <p:cNvPr id="56" name="Gruppieren 3">
              <a:extLst>
                <a:ext uri="{FF2B5EF4-FFF2-40B4-BE49-F238E27FC236}">
                  <a16:creationId xmlns:a16="http://schemas.microsoft.com/office/drawing/2014/main" id="{01912047-7D0B-DA75-B865-54227434843E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62" name="Rechteck 4">
                <a:extLst>
                  <a:ext uri="{FF2B5EF4-FFF2-40B4-BE49-F238E27FC236}">
                    <a16:creationId xmlns:a16="http://schemas.microsoft.com/office/drawing/2014/main" id="{812B2636-97A5-7FE8-BF7B-91AB7A1DD41A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4" name="Gleichschenkliges Dreieck 5">
                <a:extLst>
                  <a:ext uri="{FF2B5EF4-FFF2-40B4-BE49-F238E27FC236}">
                    <a16:creationId xmlns:a16="http://schemas.microsoft.com/office/drawing/2014/main" id="{BF7E8E74-1EE2-ABFA-1A88-492C073CE60C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Gleichschenkliges Dreieck 6">
                <a:extLst>
                  <a:ext uri="{FF2B5EF4-FFF2-40B4-BE49-F238E27FC236}">
                    <a16:creationId xmlns:a16="http://schemas.microsoft.com/office/drawing/2014/main" id="{96629BC3-D2FC-AD7F-7CB1-81C630921464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Gleichschenkliges Dreieck 7">
                <a:extLst>
                  <a:ext uri="{FF2B5EF4-FFF2-40B4-BE49-F238E27FC236}">
                    <a16:creationId xmlns:a16="http://schemas.microsoft.com/office/drawing/2014/main" id="{9067F200-5574-17D1-805D-ABB562F461A3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Rechteck 8">
                <a:extLst>
                  <a:ext uri="{FF2B5EF4-FFF2-40B4-BE49-F238E27FC236}">
                    <a16:creationId xmlns:a16="http://schemas.microsoft.com/office/drawing/2014/main" id="{5CEB652A-93A3-5D98-655B-9E21EA96C602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85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89D4D909-AC48-C530-68C9-D7AB2BC098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</p:grpSp>
        <p:sp>
          <p:nvSpPr>
            <p:cNvPr id="57" name="Gleichschenkliges Dreieck 18">
              <a:extLst>
                <a:ext uri="{FF2B5EF4-FFF2-40B4-BE49-F238E27FC236}">
                  <a16:creationId xmlns:a16="http://schemas.microsoft.com/office/drawing/2014/main" id="{7D4A7720-CFC9-84AB-1F80-7850E3EB168D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Rechteck 19">
              <a:extLst>
                <a:ext uri="{FF2B5EF4-FFF2-40B4-BE49-F238E27FC236}">
                  <a16:creationId xmlns:a16="http://schemas.microsoft.com/office/drawing/2014/main" id="{82706A28-D1FE-C4B6-4285-C24285BF2CE9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6" name="Textfeld 100">
            <a:extLst>
              <a:ext uri="{FF2B5EF4-FFF2-40B4-BE49-F238E27FC236}">
                <a16:creationId xmlns:a16="http://schemas.microsoft.com/office/drawing/2014/main" id="{E0502803-4723-8600-34A2-3073F2B83919}"/>
              </a:ext>
            </a:extLst>
          </p:cNvPr>
          <p:cNvSpPr txBox="1"/>
          <p:nvPr/>
        </p:nvSpPr>
        <p:spPr>
          <a:xfrm>
            <a:off x="9982351" y="1721673"/>
            <a:ext cx="90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  <a:r>
              <a:rPr lang="pl-PL" sz="1400" dirty="0"/>
              <a:t>/RLS</a:t>
            </a:r>
            <a:endParaRPr lang="de-DE" sz="1400" dirty="0"/>
          </a:p>
        </p:txBody>
      </p:sp>
      <p:grpSp>
        <p:nvGrpSpPr>
          <p:cNvPr id="95" name="Gruppieren 20">
            <a:extLst>
              <a:ext uri="{FF2B5EF4-FFF2-40B4-BE49-F238E27FC236}">
                <a16:creationId xmlns:a16="http://schemas.microsoft.com/office/drawing/2014/main" id="{1F9AD616-4071-A781-4C72-786F9AA3173A}"/>
              </a:ext>
            </a:extLst>
          </p:cNvPr>
          <p:cNvGrpSpPr/>
          <p:nvPr/>
        </p:nvGrpSpPr>
        <p:grpSpPr>
          <a:xfrm flipH="1" flipV="1">
            <a:off x="6178987" y="3271888"/>
            <a:ext cx="1085253" cy="914399"/>
            <a:chOff x="2073653" y="3269119"/>
            <a:chExt cx="1253757" cy="1076910"/>
          </a:xfrm>
        </p:grpSpPr>
        <p:grpSp>
          <p:nvGrpSpPr>
            <p:cNvPr id="98" name="Gruppieren 3">
              <a:extLst>
                <a:ext uri="{FF2B5EF4-FFF2-40B4-BE49-F238E27FC236}">
                  <a16:creationId xmlns:a16="http://schemas.microsoft.com/office/drawing/2014/main" id="{CCD28387-7B23-C9E9-6461-71D1642B10BC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105" name="Rechteck 4">
                <a:extLst>
                  <a:ext uri="{FF2B5EF4-FFF2-40B4-BE49-F238E27FC236}">
                    <a16:creationId xmlns:a16="http://schemas.microsoft.com/office/drawing/2014/main" id="{8BD04B24-EAB3-B328-CDC8-72D498F3969A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6" name="Gleichschenkliges Dreieck 5">
                <a:extLst>
                  <a:ext uri="{FF2B5EF4-FFF2-40B4-BE49-F238E27FC236}">
                    <a16:creationId xmlns:a16="http://schemas.microsoft.com/office/drawing/2014/main" id="{30C35526-F404-5021-44EF-A64F6402598D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7" name="Gleichschenkliges Dreieck 6">
                <a:extLst>
                  <a:ext uri="{FF2B5EF4-FFF2-40B4-BE49-F238E27FC236}">
                    <a16:creationId xmlns:a16="http://schemas.microsoft.com/office/drawing/2014/main" id="{77A4C4DF-8F1F-CC6D-3663-3BD21C695F92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Gleichschenkliges Dreieck 7">
                <a:extLst>
                  <a:ext uri="{FF2B5EF4-FFF2-40B4-BE49-F238E27FC236}">
                    <a16:creationId xmlns:a16="http://schemas.microsoft.com/office/drawing/2014/main" id="{D08F231D-DED3-3D39-6F4A-A90A030ABAE0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9" name="Rechteck 8">
                <a:extLst>
                  <a:ext uri="{FF2B5EF4-FFF2-40B4-BE49-F238E27FC236}">
                    <a16:creationId xmlns:a16="http://schemas.microsoft.com/office/drawing/2014/main" id="{301E04FE-DC3C-94F0-0A9E-33F63A84B389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2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7159BE1C-CF57-3801-BA45-5E1FAA93E4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pic>
        </p:grpSp>
        <p:sp>
          <p:nvSpPr>
            <p:cNvPr id="103" name="Gleichschenkliges Dreieck 18">
              <a:extLst>
                <a:ext uri="{FF2B5EF4-FFF2-40B4-BE49-F238E27FC236}">
                  <a16:creationId xmlns:a16="http://schemas.microsoft.com/office/drawing/2014/main" id="{C7880DA5-E7C5-2330-30B6-AAF19BD685F7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Rechteck 19">
              <a:extLst>
                <a:ext uri="{FF2B5EF4-FFF2-40B4-BE49-F238E27FC236}">
                  <a16:creationId xmlns:a16="http://schemas.microsoft.com/office/drawing/2014/main" id="{2725F710-32D5-E5BF-6864-561C6E95E8EE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1" name="Textfeld 100">
            <a:extLst>
              <a:ext uri="{FF2B5EF4-FFF2-40B4-BE49-F238E27FC236}">
                <a16:creationId xmlns:a16="http://schemas.microsoft.com/office/drawing/2014/main" id="{3E01845F-7440-B30A-AA9B-1D6D581F13D6}"/>
              </a:ext>
            </a:extLst>
          </p:cNvPr>
          <p:cNvSpPr txBox="1"/>
          <p:nvPr/>
        </p:nvSpPr>
        <p:spPr>
          <a:xfrm flipH="1">
            <a:off x="6235227" y="4209946"/>
            <a:ext cx="90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  <a:r>
              <a:rPr lang="pl-PL" sz="1400" dirty="0"/>
              <a:t>/RLS</a:t>
            </a:r>
            <a:endParaRPr lang="de-DE" sz="1400" dirty="0"/>
          </a:p>
        </p:txBody>
      </p:sp>
      <p:grpSp>
        <p:nvGrpSpPr>
          <p:cNvPr id="143" name="Gruppieren 20">
            <a:extLst>
              <a:ext uri="{FF2B5EF4-FFF2-40B4-BE49-F238E27FC236}">
                <a16:creationId xmlns:a16="http://schemas.microsoft.com/office/drawing/2014/main" id="{C226FB6C-4F96-D9F0-5F3C-CE9C1E130ABB}"/>
              </a:ext>
            </a:extLst>
          </p:cNvPr>
          <p:cNvGrpSpPr/>
          <p:nvPr/>
        </p:nvGrpSpPr>
        <p:grpSpPr>
          <a:xfrm flipH="1" flipV="1">
            <a:off x="9967681" y="3235654"/>
            <a:ext cx="1085253" cy="914399"/>
            <a:chOff x="2073653" y="3269119"/>
            <a:chExt cx="1253757" cy="1076910"/>
          </a:xfrm>
        </p:grpSpPr>
        <p:grpSp>
          <p:nvGrpSpPr>
            <p:cNvPr id="144" name="Gruppieren 3">
              <a:extLst>
                <a:ext uri="{FF2B5EF4-FFF2-40B4-BE49-F238E27FC236}">
                  <a16:creationId xmlns:a16="http://schemas.microsoft.com/office/drawing/2014/main" id="{A028EF10-4A33-097A-1F74-290345F32DDA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147" name="Rechteck 4">
                <a:extLst>
                  <a:ext uri="{FF2B5EF4-FFF2-40B4-BE49-F238E27FC236}">
                    <a16:creationId xmlns:a16="http://schemas.microsoft.com/office/drawing/2014/main" id="{E4698335-696D-FA01-591C-A96037A4F9BB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8" name="Gleichschenkliges Dreieck 5">
                <a:extLst>
                  <a:ext uri="{FF2B5EF4-FFF2-40B4-BE49-F238E27FC236}">
                    <a16:creationId xmlns:a16="http://schemas.microsoft.com/office/drawing/2014/main" id="{32D0DB48-D84A-5ECB-F6E5-A3EF4177D65E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9" name="Gleichschenkliges Dreieck 6">
                <a:extLst>
                  <a:ext uri="{FF2B5EF4-FFF2-40B4-BE49-F238E27FC236}">
                    <a16:creationId xmlns:a16="http://schemas.microsoft.com/office/drawing/2014/main" id="{4F79637D-6C03-282E-D4D1-F9AEB674B658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0" name="Gleichschenkliges Dreieck 7">
                <a:extLst>
                  <a:ext uri="{FF2B5EF4-FFF2-40B4-BE49-F238E27FC236}">
                    <a16:creationId xmlns:a16="http://schemas.microsoft.com/office/drawing/2014/main" id="{92AF5285-38E8-9BB7-F940-388595788093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1" name="Rechteck 8">
                <a:extLst>
                  <a:ext uri="{FF2B5EF4-FFF2-40B4-BE49-F238E27FC236}">
                    <a16:creationId xmlns:a16="http://schemas.microsoft.com/office/drawing/2014/main" id="{E5D9D635-B819-5712-424E-7129A0487689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52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DC5F45A8-768D-FE1E-10C4-3E24857346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pic>
        </p:grpSp>
        <p:sp>
          <p:nvSpPr>
            <p:cNvPr id="145" name="Gleichschenkliges Dreieck 18">
              <a:extLst>
                <a:ext uri="{FF2B5EF4-FFF2-40B4-BE49-F238E27FC236}">
                  <a16:creationId xmlns:a16="http://schemas.microsoft.com/office/drawing/2014/main" id="{DDAAB8ED-EAE5-9987-FC5A-3259D00EBF91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6" name="Rechteck 19">
              <a:extLst>
                <a:ext uri="{FF2B5EF4-FFF2-40B4-BE49-F238E27FC236}">
                  <a16:creationId xmlns:a16="http://schemas.microsoft.com/office/drawing/2014/main" id="{2F2D7BAA-38B3-A791-3A86-6F1CD340C764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3" name="Textfeld 100">
            <a:extLst>
              <a:ext uri="{FF2B5EF4-FFF2-40B4-BE49-F238E27FC236}">
                <a16:creationId xmlns:a16="http://schemas.microsoft.com/office/drawing/2014/main" id="{D2416F03-F8DF-3A2F-3008-BFC8A9E88857}"/>
              </a:ext>
            </a:extLst>
          </p:cNvPr>
          <p:cNvSpPr txBox="1"/>
          <p:nvPr/>
        </p:nvSpPr>
        <p:spPr>
          <a:xfrm flipH="1">
            <a:off x="10000742" y="4165516"/>
            <a:ext cx="90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  <a:r>
              <a:rPr lang="pl-PL" sz="1400" dirty="0"/>
              <a:t>/RLS</a:t>
            </a:r>
            <a:endParaRPr lang="de-DE" sz="1400" dirty="0"/>
          </a:p>
        </p:txBody>
      </p:sp>
      <p:cxnSp>
        <p:nvCxnSpPr>
          <p:cNvPr id="2" name="Gerader Verbinder 14">
            <a:extLst>
              <a:ext uri="{FF2B5EF4-FFF2-40B4-BE49-F238E27FC236}">
                <a16:creationId xmlns:a16="http://schemas.microsoft.com/office/drawing/2014/main" id="{174AA5BF-19FD-42BD-09DB-9BBE049CA5E0}"/>
              </a:ext>
            </a:extLst>
          </p:cNvPr>
          <p:cNvCxnSpPr>
            <a:cxnSpLocks/>
          </p:cNvCxnSpPr>
          <p:nvPr/>
        </p:nvCxnSpPr>
        <p:spPr>
          <a:xfrm flipV="1">
            <a:off x="1142496" y="2324547"/>
            <a:ext cx="1141995" cy="43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3AE08D33-2538-731A-D714-31FEFF0281CD}"/>
              </a:ext>
            </a:extLst>
          </p:cNvPr>
          <p:cNvSpPr txBox="1"/>
          <p:nvPr/>
        </p:nvSpPr>
        <p:spPr>
          <a:xfrm>
            <a:off x="8913306" y="91902"/>
            <a:ext cx="319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Original </a:t>
            </a:r>
            <a:r>
              <a:rPr lang="de-DE" b="1" dirty="0" err="1"/>
              <a:t>slide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Krzysztof </a:t>
            </a:r>
            <a:r>
              <a:rPr lang="de-DE" b="1" dirty="0" err="1"/>
              <a:t>Turza</a:t>
            </a:r>
            <a:endParaRPr lang="de-DE" b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155E416-BF18-CE9D-A1C9-CFC79DE21708}"/>
              </a:ext>
            </a:extLst>
          </p:cNvPr>
          <p:cNvSpPr txBox="1"/>
          <p:nvPr/>
        </p:nvSpPr>
        <p:spPr>
          <a:xfrm>
            <a:off x="5806600" y="5231874"/>
            <a:ext cx="6213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No</a:t>
            </a:r>
            <a:r>
              <a:rPr lang="de-DE" dirty="0"/>
              <a:t> extra </a:t>
            </a:r>
            <a:r>
              <a:rPr lang="de-DE" dirty="0" err="1"/>
              <a:t>comparator</a:t>
            </a:r>
            <a:r>
              <a:rPr lang="de-DE" dirty="0"/>
              <a:t>, but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link </a:t>
            </a:r>
            <a:r>
              <a:rPr lang="de-DE" dirty="0" err="1"/>
              <a:t>requires</a:t>
            </a:r>
            <a:r>
              <a:rPr lang="de-DE" dirty="0"/>
              <a:t> </a:t>
            </a:r>
            <a:r>
              <a:rPr lang="de-DE" dirty="0" err="1"/>
              <a:t>comparison</a:t>
            </a:r>
            <a:r>
              <a:rPr lang="de-DE" dirty="0"/>
              <a:t> at Braunschweig and </a:t>
            </a:r>
            <a:r>
              <a:rPr lang="de-DE" dirty="0" err="1"/>
              <a:t>Brussels</a:t>
            </a:r>
            <a:r>
              <a:rPr lang="de-DE" dirty="0"/>
              <a:t>, plus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sharing</a:t>
            </a:r>
            <a:r>
              <a:rPr lang="de-DE" dirty="0"/>
              <a:t>.</a:t>
            </a:r>
          </a:p>
          <a:p>
            <a:r>
              <a:rPr lang="de-DE" dirty="0" err="1"/>
              <a:t>Requires</a:t>
            </a:r>
            <a:r>
              <a:rPr lang="de-DE" dirty="0"/>
              <a:t> additional MLS/RLS at </a:t>
            </a:r>
            <a:r>
              <a:rPr lang="de-DE" dirty="0" err="1"/>
              <a:t>Brussels</a:t>
            </a:r>
            <a:r>
              <a:rPr lang="de-DE" dirty="0"/>
              <a:t>. </a:t>
            </a:r>
          </a:p>
        </p:txBody>
      </p:sp>
      <p:cxnSp>
        <p:nvCxnSpPr>
          <p:cNvPr id="37" name="Verbinder: gewinkelt 36">
            <a:extLst>
              <a:ext uri="{FF2B5EF4-FFF2-40B4-BE49-F238E27FC236}">
                <a16:creationId xmlns:a16="http://schemas.microsoft.com/office/drawing/2014/main" id="{680A62E4-902A-A33A-D3C6-92301DACAC38}"/>
              </a:ext>
            </a:extLst>
          </p:cNvPr>
          <p:cNvCxnSpPr>
            <a:cxnSpLocks/>
            <a:stCxn id="112" idx="3"/>
            <a:endCxn id="130" idx="3"/>
          </p:cNvCxnSpPr>
          <p:nvPr/>
        </p:nvCxnSpPr>
        <p:spPr>
          <a:xfrm rot="16200000" flipH="1">
            <a:off x="2537006" y="2752738"/>
            <a:ext cx="626643" cy="432301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Verbinder: gewinkelt 38">
            <a:extLst>
              <a:ext uri="{FF2B5EF4-FFF2-40B4-BE49-F238E27FC236}">
                <a16:creationId xmlns:a16="http://schemas.microsoft.com/office/drawing/2014/main" id="{FBED80AA-C3EE-0357-E66A-F05A6E628951}"/>
              </a:ext>
            </a:extLst>
          </p:cNvPr>
          <p:cNvCxnSpPr>
            <a:cxnSpLocks/>
            <a:stCxn id="60" idx="3"/>
            <a:endCxn id="146" idx="3"/>
          </p:cNvCxnSpPr>
          <p:nvPr/>
        </p:nvCxnSpPr>
        <p:spPr>
          <a:xfrm rot="16200000" flipH="1">
            <a:off x="10194298" y="2727136"/>
            <a:ext cx="540713" cy="477187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Legende: mit gebogener Linie 43">
            <a:extLst>
              <a:ext uri="{FF2B5EF4-FFF2-40B4-BE49-F238E27FC236}">
                <a16:creationId xmlns:a16="http://schemas.microsoft.com/office/drawing/2014/main" id="{4693A023-28C1-8777-2AFF-CEBD7435E68B}"/>
              </a:ext>
            </a:extLst>
          </p:cNvPr>
          <p:cNvSpPr/>
          <p:nvPr/>
        </p:nvSpPr>
        <p:spPr>
          <a:xfrm>
            <a:off x="8437195" y="2751563"/>
            <a:ext cx="1261339" cy="300794"/>
          </a:xfrm>
          <a:prstGeom prst="borderCallout2">
            <a:avLst>
              <a:gd name="adj1" fmla="val 23114"/>
              <a:gd name="adj2" fmla="val 103531"/>
              <a:gd name="adj3" fmla="val 23077"/>
              <a:gd name="adj4" fmla="val 117104"/>
              <a:gd name="adj5" fmla="val 54678"/>
              <a:gd name="adj6" fmla="val 13503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45" name="Legende: mit gebogener Linie 44">
            <a:extLst>
              <a:ext uri="{FF2B5EF4-FFF2-40B4-BE49-F238E27FC236}">
                <a16:creationId xmlns:a16="http://schemas.microsoft.com/office/drawing/2014/main" id="{81054F87-39D6-0794-5CD6-6C4B0753DB65}"/>
              </a:ext>
            </a:extLst>
          </p:cNvPr>
          <p:cNvSpPr/>
          <p:nvPr/>
        </p:nvSpPr>
        <p:spPr>
          <a:xfrm flipH="1">
            <a:off x="3619469" y="2751563"/>
            <a:ext cx="1261339" cy="300794"/>
          </a:xfrm>
          <a:prstGeom prst="borderCallout2">
            <a:avLst>
              <a:gd name="adj1" fmla="val 23114"/>
              <a:gd name="adj2" fmla="val 103531"/>
              <a:gd name="adj3" fmla="val 23077"/>
              <a:gd name="adj4" fmla="val 117104"/>
              <a:gd name="adj5" fmla="val 54678"/>
              <a:gd name="adj6" fmla="val 13503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pic>
        <p:nvPicPr>
          <p:cNvPr id="47" name="Grafik 46" descr="Ausrufezeichen mit einfarbiger Füllung">
            <a:extLst>
              <a:ext uri="{FF2B5EF4-FFF2-40B4-BE49-F238E27FC236}">
                <a16:creationId xmlns:a16="http://schemas.microsoft.com/office/drawing/2014/main" id="{B9749F8E-2138-9040-F13C-F299DE4E0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80012" y="5288061"/>
            <a:ext cx="914400" cy="914400"/>
          </a:xfrm>
          <a:prstGeom prst="rect">
            <a:avLst/>
          </a:prstGeom>
        </p:spPr>
      </p:pic>
      <p:sp>
        <p:nvSpPr>
          <p:cNvPr id="51" name="Textfeld 50">
            <a:extLst>
              <a:ext uri="{FF2B5EF4-FFF2-40B4-BE49-F238E27FC236}">
                <a16:creationId xmlns:a16="http://schemas.microsoft.com/office/drawing/2014/main" id="{CDF609E3-E71C-0D40-5159-EFC9DE83B221}"/>
              </a:ext>
            </a:extLst>
          </p:cNvPr>
          <p:cNvSpPr txBox="1"/>
          <p:nvPr/>
        </p:nvSpPr>
        <p:spPr>
          <a:xfrm>
            <a:off x="527029" y="5256344"/>
            <a:ext cx="4601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„</a:t>
            </a:r>
            <a:r>
              <a:rPr lang="de-DE" dirty="0" err="1"/>
              <a:t>one-way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“ and „counter-</a:t>
            </a:r>
            <a:r>
              <a:rPr lang="de-DE" dirty="0" err="1"/>
              <a:t>disseminating</a:t>
            </a:r>
            <a:r>
              <a:rPr lang="de-DE" dirty="0"/>
              <a:t>“ </a:t>
            </a:r>
            <a:r>
              <a:rPr lang="de-DE" dirty="0" err="1"/>
              <a:t>patterns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made</a:t>
            </a:r>
            <a:r>
              <a:rPr lang="de-DE" dirty="0"/>
              <a:t> possible </a:t>
            </a:r>
            <a:r>
              <a:rPr lang="de-DE" dirty="0" err="1"/>
              <a:t>through</a:t>
            </a:r>
            <a:r>
              <a:rPr lang="de-DE" dirty="0"/>
              <a:t> an extra MLS/RLS at </a:t>
            </a:r>
            <a:r>
              <a:rPr lang="de-DE" dirty="0" err="1"/>
              <a:t>Brussels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115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B7FF743-AEB5-E922-AA94-0C42B8AE4844}"/>
              </a:ext>
            </a:extLst>
          </p:cNvPr>
          <p:cNvGrpSpPr/>
          <p:nvPr/>
        </p:nvGrpSpPr>
        <p:grpSpPr>
          <a:xfrm>
            <a:off x="1358388" y="3489589"/>
            <a:ext cx="1253757" cy="1090096"/>
            <a:chOff x="793812" y="3114332"/>
            <a:chExt cx="1253757" cy="1090096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759B8A42-EB4A-EA08-89B6-9D9C7731A608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" name="Gruppieren 8">
                <a:extLst>
                  <a:ext uri="{FF2B5EF4-FFF2-40B4-BE49-F238E27FC236}">
                    <a16:creationId xmlns:a16="http://schemas.microsoft.com/office/drawing/2014/main" id="{CC71615A-A3B0-BFB6-C9B1-03669892ABC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2" name="Rechteck 11">
                  <a:extLst>
                    <a:ext uri="{FF2B5EF4-FFF2-40B4-BE49-F238E27FC236}">
                      <a16:creationId xmlns:a16="http://schemas.microsoft.com/office/drawing/2014/main" id="{35999039-502D-BE6C-EEF1-341AF68E1F76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3" name="Gleichschenkliges Dreieck 12">
                  <a:extLst>
                    <a:ext uri="{FF2B5EF4-FFF2-40B4-BE49-F238E27FC236}">
                      <a16:creationId xmlns:a16="http://schemas.microsoft.com/office/drawing/2014/main" id="{386FC645-636E-1B94-8327-F892629DFF6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Gleichschenkliges Dreieck 13">
                  <a:extLst>
                    <a:ext uri="{FF2B5EF4-FFF2-40B4-BE49-F238E27FC236}">
                      <a16:creationId xmlns:a16="http://schemas.microsoft.com/office/drawing/2014/main" id="{17928488-FD13-D6C0-BE86-2F941550CF85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Gleichschenkliges Dreieck 14">
                  <a:extLst>
                    <a:ext uri="{FF2B5EF4-FFF2-40B4-BE49-F238E27FC236}">
                      <a16:creationId xmlns:a16="http://schemas.microsoft.com/office/drawing/2014/main" id="{ABE97D68-CA76-B5B8-DD03-9B79E994363B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" name="Rechteck 15">
                  <a:extLst>
                    <a:ext uri="{FF2B5EF4-FFF2-40B4-BE49-F238E27FC236}">
                      <a16:creationId xmlns:a16="http://schemas.microsoft.com/office/drawing/2014/main" id="{0700E142-4BCC-7C91-E160-BAA565B0064D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307D0D6C-61C2-F7BB-0C3C-CAC94592BF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" name="Gleichschenkliges Dreieck 9">
                <a:extLst>
                  <a:ext uri="{FF2B5EF4-FFF2-40B4-BE49-F238E27FC236}">
                    <a16:creationId xmlns:a16="http://schemas.microsoft.com/office/drawing/2014/main" id="{38AF3370-3ECC-D4E7-4D98-AA16BC7B90A7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90A4C0C0-6A49-0373-92FD-357DAD459C7D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A6510F21-5387-72D6-F041-3B7ACFDAFC0D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D4BFCD66-7B80-5882-6755-93711566E5F2}"/>
              </a:ext>
            </a:extLst>
          </p:cNvPr>
          <p:cNvSpPr txBox="1"/>
          <p:nvPr/>
        </p:nvSpPr>
        <p:spPr>
          <a:xfrm>
            <a:off x="965005" y="1169714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6D3EC8A-01F2-FF13-3DAE-44F0F191928A}"/>
              </a:ext>
            </a:extLst>
          </p:cNvPr>
          <p:cNvSpPr txBox="1"/>
          <p:nvPr/>
        </p:nvSpPr>
        <p:spPr>
          <a:xfrm>
            <a:off x="5029753" y="1169714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F0FA402-CC3D-BF75-9D8B-6FA3FA5D6D6C}"/>
              </a:ext>
            </a:extLst>
          </p:cNvPr>
          <p:cNvSpPr txBox="1"/>
          <p:nvPr/>
        </p:nvSpPr>
        <p:spPr>
          <a:xfrm>
            <a:off x="8510170" y="1169714"/>
            <a:ext cx="271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pic>
        <p:nvPicPr>
          <p:cNvPr id="21" name="Picture 8">
            <a:extLst>
              <a:ext uri="{FF2B5EF4-FFF2-40B4-BE49-F238E27FC236}">
                <a16:creationId xmlns:a16="http://schemas.microsoft.com/office/drawing/2014/main" id="{93B761E3-4674-D73F-EBA5-37DA32E1C63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51556" y="3061937"/>
            <a:ext cx="484115" cy="338411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07B42FFC-BE82-EC01-2F51-2D21C34C762E}"/>
              </a:ext>
            </a:extLst>
          </p:cNvPr>
          <p:cNvSpPr txBox="1"/>
          <p:nvPr/>
        </p:nvSpPr>
        <p:spPr>
          <a:xfrm>
            <a:off x="3483068" y="1169714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CE27D75-513C-9887-609C-54E7E40E1287}"/>
              </a:ext>
            </a:extLst>
          </p:cNvPr>
          <p:cNvGrpSpPr/>
          <p:nvPr/>
        </p:nvGrpSpPr>
        <p:grpSpPr>
          <a:xfrm>
            <a:off x="3293235" y="3476913"/>
            <a:ext cx="1253757" cy="1090096"/>
            <a:chOff x="793812" y="3114332"/>
            <a:chExt cx="1253757" cy="1090096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66C105D8-A23F-1717-D543-902950E75ADA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26" name="Gruppieren 25">
                <a:extLst>
                  <a:ext uri="{FF2B5EF4-FFF2-40B4-BE49-F238E27FC236}">
                    <a16:creationId xmlns:a16="http://schemas.microsoft.com/office/drawing/2014/main" id="{2607FE22-46DC-C383-DFD5-1BADEDE74CEE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29" name="Rechteck 28">
                  <a:extLst>
                    <a:ext uri="{FF2B5EF4-FFF2-40B4-BE49-F238E27FC236}">
                      <a16:creationId xmlns:a16="http://schemas.microsoft.com/office/drawing/2014/main" id="{DD686636-159D-5E80-E217-D33C99F9B00A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30" name="Gleichschenkliges Dreieck 29">
                  <a:extLst>
                    <a:ext uri="{FF2B5EF4-FFF2-40B4-BE49-F238E27FC236}">
                      <a16:creationId xmlns:a16="http://schemas.microsoft.com/office/drawing/2014/main" id="{2A965BFA-C69B-C12F-863F-847D2F57B9BD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" name="Gleichschenkliges Dreieck 30">
                  <a:extLst>
                    <a:ext uri="{FF2B5EF4-FFF2-40B4-BE49-F238E27FC236}">
                      <a16:creationId xmlns:a16="http://schemas.microsoft.com/office/drawing/2014/main" id="{E121583B-CC49-8F37-7DC6-C7F349D6EC6F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" name="Gleichschenkliges Dreieck 31">
                  <a:extLst>
                    <a:ext uri="{FF2B5EF4-FFF2-40B4-BE49-F238E27FC236}">
                      <a16:creationId xmlns:a16="http://schemas.microsoft.com/office/drawing/2014/main" id="{E0204A15-80A6-484B-64FE-890DECEB797F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6DB68F46-612A-3256-D49B-A4CA9FE057A0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34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CD83E3AB-9B53-2A3A-220C-9813409C8D0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7" name="Gleichschenkliges Dreieck 26">
                <a:extLst>
                  <a:ext uri="{FF2B5EF4-FFF2-40B4-BE49-F238E27FC236}">
                    <a16:creationId xmlns:a16="http://schemas.microsoft.com/office/drawing/2014/main" id="{C863F96A-C527-663E-24C6-00FDE998FA0F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0459181C-EDEB-438B-3294-A4BC0C2E08D8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5E6FDF8D-50BC-DA2D-0304-DD8EFA4A1ED7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F3138BF3-AA9E-3F8B-8D05-E62B73E62794}"/>
              </a:ext>
            </a:extLst>
          </p:cNvPr>
          <p:cNvCxnSpPr>
            <a:cxnSpLocks/>
            <a:stCxn id="93" idx="3"/>
            <a:endCxn id="102" idx="1"/>
          </p:cNvCxnSpPr>
          <p:nvPr/>
        </p:nvCxnSpPr>
        <p:spPr>
          <a:xfrm flipV="1">
            <a:off x="6662536" y="3717241"/>
            <a:ext cx="2307687" cy="832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7D06AA21-27D6-EF4B-94E1-08CBD717FEB3}"/>
              </a:ext>
            </a:extLst>
          </p:cNvPr>
          <p:cNvCxnSpPr>
            <a:cxnSpLocks/>
            <a:stCxn id="94" idx="3"/>
            <a:endCxn id="105" idx="1"/>
          </p:cNvCxnSpPr>
          <p:nvPr/>
        </p:nvCxnSpPr>
        <p:spPr>
          <a:xfrm flipV="1">
            <a:off x="6662650" y="4169741"/>
            <a:ext cx="2310658" cy="1070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93209F86-E21D-0393-E7A8-251DD3C6964F}"/>
              </a:ext>
            </a:extLst>
          </p:cNvPr>
          <p:cNvCxnSpPr>
            <a:cxnSpLocks/>
            <a:stCxn id="31" idx="0"/>
            <a:endCxn id="92" idx="1"/>
          </p:cNvCxnSpPr>
          <p:nvPr/>
        </p:nvCxnSpPr>
        <p:spPr>
          <a:xfrm>
            <a:off x="4546992" y="3720771"/>
            <a:ext cx="975847" cy="96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CBE7FFAC-B4F2-4169-DE70-F29DE2EC4A5A}"/>
              </a:ext>
            </a:extLst>
          </p:cNvPr>
          <p:cNvCxnSpPr>
            <a:cxnSpLocks/>
            <a:stCxn id="33" idx="3"/>
            <a:endCxn id="95" idx="1"/>
          </p:cNvCxnSpPr>
          <p:nvPr/>
        </p:nvCxnSpPr>
        <p:spPr>
          <a:xfrm flipV="1">
            <a:off x="4545972" y="4175300"/>
            <a:ext cx="995192" cy="134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F1221C06-0DA4-EF1B-B0AA-105EB4DD1041}"/>
              </a:ext>
            </a:extLst>
          </p:cNvPr>
          <p:cNvCxnSpPr>
            <a:cxnSpLocks/>
            <a:stCxn id="14" idx="0"/>
            <a:endCxn id="30" idx="3"/>
          </p:cNvCxnSpPr>
          <p:nvPr/>
        </p:nvCxnSpPr>
        <p:spPr>
          <a:xfrm flipV="1">
            <a:off x="2612145" y="3720771"/>
            <a:ext cx="8585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E8099A6D-CA94-684C-8FEA-EEADDA0BC30C}"/>
              </a:ext>
            </a:extLst>
          </p:cNvPr>
          <p:cNvCxnSpPr>
            <a:cxnSpLocks/>
            <a:stCxn id="16" idx="3"/>
            <a:endCxn id="32" idx="0"/>
          </p:cNvCxnSpPr>
          <p:nvPr/>
        </p:nvCxnSpPr>
        <p:spPr>
          <a:xfrm flipV="1">
            <a:off x="2611125" y="4176646"/>
            <a:ext cx="6821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D09F379B-5BF4-8F0E-E291-DA14893F8CD5}"/>
              </a:ext>
            </a:extLst>
          </p:cNvPr>
          <p:cNvCxnSpPr>
            <a:cxnSpLocks/>
          </p:cNvCxnSpPr>
          <p:nvPr/>
        </p:nvCxnSpPr>
        <p:spPr>
          <a:xfrm>
            <a:off x="4873490" y="372026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FCD67ABB-65F4-80DF-37BA-C5167C63031D}"/>
              </a:ext>
            </a:extLst>
          </p:cNvPr>
          <p:cNvCxnSpPr>
            <a:cxnSpLocks/>
          </p:cNvCxnSpPr>
          <p:nvPr/>
        </p:nvCxnSpPr>
        <p:spPr>
          <a:xfrm flipH="1">
            <a:off x="4852989" y="417613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CD17EB4A-A8B0-A654-9E5E-AD45F2E53869}"/>
              </a:ext>
            </a:extLst>
          </p:cNvPr>
          <p:cNvCxnSpPr>
            <a:cxnSpLocks/>
          </p:cNvCxnSpPr>
          <p:nvPr/>
        </p:nvCxnSpPr>
        <p:spPr>
          <a:xfrm>
            <a:off x="2990353" y="372710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675A1595-4867-DF37-A95E-1491D7A24B07}"/>
              </a:ext>
            </a:extLst>
          </p:cNvPr>
          <p:cNvCxnSpPr>
            <a:cxnSpLocks/>
          </p:cNvCxnSpPr>
          <p:nvPr/>
        </p:nvCxnSpPr>
        <p:spPr>
          <a:xfrm flipH="1">
            <a:off x="2969852" y="418298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DCD27838-B36A-0DB0-3456-FF546E84BC43}"/>
              </a:ext>
            </a:extLst>
          </p:cNvPr>
          <p:cNvCxnSpPr>
            <a:cxnSpLocks/>
          </p:cNvCxnSpPr>
          <p:nvPr/>
        </p:nvCxnSpPr>
        <p:spPr>
          <a:xfrm>
            <a:off x="7738141" y="372026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AA94933-A4BE-7EE2-D52D-61FB35D8C767}"/>
              </a:ext>
            </a:extLst>
          </p:cNvPr>
          <p:cNvCxnSpPr>
            <a:cxnSpLocks/>
          </p:cNvCxnSpPr>
          <p:nvPr/>
        </p:nvCxnSpPr>
        <p:spPr>
          <a:xfrm flipH="1">
            <a:off x="7766408" y="417613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">
            <a:extLst>
              <a:ext uri="{FF2B5EF4-FFF2-40B4-BE49-F238E27FC236}">
                <a16:creationId xmlns:a16="http://schemas.microsoft.com/office/drawing/2014/main" id="{BDEE0062-E457-7BE5-7CFC-198908256AB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258" y="3561215"/>
            <a:ext cx="484115" cy="338411"/>
          </a:xfrm>
          <a:prstGeom prst="rect">
            <a:avLst/>
          </a:prstGeom>
        </p:spPr>
      </p:pic>
      <p:cxnSp>
        <p:nvCxnSpPr>
          <p:cNvPr id="86" name="Verbinder: gewinkelt 85">
            <a:extLst>
              <a:ext uri="{FF2B5EF4-FFF2-40B4-BE49-F238E27FC236}">
                <a16:creationId xmlns:a16="http://schemas.microsoft.com/office/drawing/2014/main" id="{A838B77B-86B7-3F02-1753-4444A077C88A}"/>
              </a:ext>
            </a:extLst>
          </p:cNvPr>
          <p:cNvCxnSpPr>
            <a:cxnSpLocks/>
            <a:stCxn id="13" idx="3"/>
            <a:endCxn id="85" idx="3"/>
          </p:cNvCxnSpPr>
          <p:nvPr/>
        </p:nvCxnSpPr>
        <p:spPr>
          <a:xfrm rot="10800000">
            <a:off x="731374" y="3730421"/>
            <a:ext cx="804435" cy="3026"/>
          </a:xfrm>
          <a:prstGeom prst="bentConnector3">
            <a:avLst>
              <a:gd name="adj1" fmla="val 50000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feld 88">
            <a:extLst>
              <a:ext uri="{FF2B5EF4-FFF2-40B4-BE49-F238E27FC236}">
                <a16:creationId xmlns:a16="http://schemas.microsoft.com/office/drawing/2014/main" id="{02F16E8A-4A10-BBF0-8C5A-0DC112C9FE31}"/>
              </a:ext>
            </a:extLst>
          </p:cNvPr>
          <p:cNvSpPr txBox="1"/>
          <p:nvPr/>
        </p:nvSpPr>
        <p:spPr>
          <a:xfrm>
            <a:off x="135498" y="1169714"/>
            <a:ext cx="82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Paris</a:t>
            </a:r>
          </a:p>
        </p:txBody>
      </p:sp>
      <p:sp>
        <p:nvSpPr>
          <p:cNvPr id="90" name="Rechteck 3">
            <a:extLst>
              <a:ext uri="{FF2B5EF4-FFF2-40B4-BE49-F238E27FC236}">
                <a16:creationId xmlns:a16="http://schemas.microsoft.com/office/drawing/2014/main" id="{142CF17E-2164-9BCA-DDA7-0AEE5853BEEB}"/>
              </a:ext>
            </a:extLst>
          </p:cNvPr>
          <p:cNvSpPr/>
          <p:nvPr/>
        </p:nvSpPr>
        <p:spPr>
          <a:xfrm>
            <a:off x="5545973" y="3436919"/>
            <a:ext cx="1118704" cy="105439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RLS</a:t>
            </a:r>
          </a:p>
          <a:p>
            <a:pPr algn="ctr"/>
            <a:r>
              <a:rPr lang="de-DE" sz="1600" dirty="0"/>
              <a:t>30</a:t>
            </a:r>
          </a:p>
        </p:txBody>
      </p:sp>
      <p:sp>
        <p:nvSpPr>
          <p:cNvPr id="91" name="Rechteck 5">
            <a:extLst>
              <a:ext uri="{FF2B5EF4-FFF2-40B4-BE49-F238E27FC236}">
                <a16:creationId xmlns:a16="http://schemas.microsoft.com/office/drawing/2014/main" id="{770F3B55-5DDB-F7EC-F34D-ECCAD09329E1}"/>
              </a:ext>
            </a:extLst>
          </p:cNvPr>
          <p:cNvSpPr/>
          <p:nvPr/>
        </p:nvSpPr>
        <p:spPr>
          <a:xfrm>
            <a:off x="8971206" y="3428510"/>
            <a:ext cx="1118705" cy="107121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RLS</a:t>
            </a:r>
          </a:p>
          <a:p>
            <a:pPr algn="ctr"/>
            <a:r>
              <a:rPr lang="de-DE" sz="1600" dirty="0"/>
              <a:t>50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FBED3C4-577F-F8DA-A8B9-250FAE50B199}"/>
              </a:ext>
            </a:extLst>
          </p:cNvPr>
          <p:cNvSpPr txBox="1"/>
          <p:nvPr/>
        </p:nvSpPr>
        <p:spPr>
          <a:xfrm>
            <a:off x="5522839" y="3591920"/>
            <a:ext cx="396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UL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A8D93058-4A76-DB59-EB96-E243A1EAF01B}"/>
              </a:ext>
            </a:extLst>
          </p:cNvPr>
          <p:cNvSpPr txBox="1"/>
          <p:nvPr/>
        </p:nvSpPr>
        <p:spPr>
          <a:xfrm>
            <a:off x="6212840" y="3587067"/>
            <a:ext cx="449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DL2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3591F296-EA3C-FBBC-DF76-F1132B40684A}"/>
              </a:ext>
            </a:extLst>
          </p:cNvPr>
          <p:cNvSpPr txBox="1"/>
          <p:nvPr/>
        </p:nvSpPr>
        <p:spPr>
          <a:xfrm>
            <a:off x="6212954" y="4041944"/>
            <a:ext cx="449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AUX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9D243D30-FA46-3982-618B-60009DABBD7D}"/>
              </a:ext>
            </a:extLst>
          </p:cNvPr>
          <p:cNvSpPr txBox="1"/>
          <p:nvPr/>
        </p:nvSpPr>
        <p:spPr>
          <a:xfrm>
            <a:off x="5541164" y="4036800"/>
            <a:ext cx="50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DL1</a:t>
            </a:r>
            <a:endParaRPr lang="de-DE" sz="1200" dirty="0"/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AC69BE10-A267-1BC0-16E7-A23651A8E833}"/>
              </a:ext>
            </a:extLst>
          </p:cNvPr>
          <p:cNvSpPr txBox="1"/>
          <p:nvPr/>
        </p:nvSpPr>
        <p:spPr>
          <a:xfrm>
            <a:off x="8970223" y="3578741"/>
            <a:ext cx="396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UL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35FA9376-FD79-7A39-EB1F-075BAF25DC39}"/>
              </a:ext>
            </a:extLst>
          </p:cNvPr>
          <p:cNvSpPr txBox="1"/>
          <p:nvPr/>
        </p:nvSpPr>
        <p:spPr>
          <a:xfrm>
            <a:off x="9639383" y="4099250"/>
            <a:ext cx="449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AUX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0736E1B2-657B-DED3-398C-0E2B1B341E0C}"/>
              </a:ext>
            </a:extLst>
          </p:cNvPr>
          <p:cNvSpPr txBox="1"/>
          <p:nvPr/>
        </p:nvSpPr>
        <p:spPr>
          <a:xfrm>
            <a:off x="8973308" y="4031241"/>
            <a:ext cx="50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DL1</a:t>
            </a:r>
            <a:endParaRPr lang="de-DE" sz="1200" dirty="0"/>
          </a:p>
        </p:txBody>
      </p:sp>
      <p:sp>
        <p:nvSpPr>
          <p:cNvPr id="115" name="Rechteck 3">
            <a:extLst>
              <a:ext uri="{FF2B5EF4-FFF2-40B4-BE49-F238E27FC236}">
                <a16:creationId xmlns:a16="http://schemas.microsoft.com/office/drawing/2014/main" id="{31B71A0D-6ADB-A427-730F-BB54577305A3}"/>
              </a:ext>
            </a:extLst>
          </p:cNvPr>
          <p:cNvSpPr/>
          <p:nvPr/>
        </p:nvSpPr>
        <p:spPr>
          <a:xfrm>
            <a:off x="5564298" y="2017175"/>
            <a:ext cx="1118704" cy="105439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RLS</a:t>
            </a:r>
          </a:p>
          <a:p>
            <a:pPr algn="ctr"/>
            <a:r>
              <a:rPr lang="de-DE" sz="1600" dirty="0"/>
              <a:t>30</a:t>
            </a:r>
          </a:p>
        </p:txBody>
      </p:sp>
      <p:sp>
        <p:nvSpPr>
          <p:cNvPr id="116" name="Rechteck 5">
            <a:extLst>
              <a:ext uri="{FF2B5EF4-FFF2-40B4-BE49-F238E27FC236}">
                <a16:creationId xmlns:a16="http://schemas.microsoft.com/office/drawing/2014/main" id="{07018F0F-FDA6-F469-4D08-30E465F28AAB}"/>
              </a:ext>
            </a:extLst>
          </p:cNvPr>
          <p:cNvSpPr/>
          <p:nvPr/>
        </p:nvSpPr>
        <p:spPr>
          <a:xfrm>
            <a:off x="8989531" y="2008766"/>
            <a:ext cx="1118705" cy="107121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/>
              <a:t>RLS</a:t>
            </a:r>
          </a:p>
          <a:p>
            <a:pPr algn="ctr"/>
            <a:r>
              <a:rPr lang="de-DE" sz="1600" dirty="0"/>
              <a:t>50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2C8A36AE-F29A-B754-545E-F08E656EE5F3}"/>
              </a:ext>
            </a:extLst>
          </p:cNvPr>
          <p:cNvSpPr txBox="1"/>
          <p:nvPr/>
        </p:nvSpPr>
        <p:spPr>
          <a:xfrm>
            <a:off x="6289069" y="2135636"/>
            <a:ext cx="396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UL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D4301957-5B9E-35EE-0578-6337F9C55545}"/>
              </a:ext>
            </a:extLst>
          </p:cNvPr>
          <p:cNvSpPr txBox="1"/>
          <p:nvPr/>
        </p:nvSpPr>
        <p:spPr>
          <a:xfrm>
            <a:off x="5562151" y="2708586"/>
            <a:ext cx="449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AUX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0B3FEF74-23BA-CFB8-04B7-4578AC191EA1}"/>
              </a:ext>
            </a:extLst>
          </p:cNvPr>
          <p:cNvSpPr txBox="1"/>
          <p:nvPr/>
        </p:nvSpPr>
        <p:spPr>
          <a:xfrm>
            <a:off x="6174529" y="2707932"/>
            <a:ext cx="50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dirty="0"/>
              <a:t>DL1</a:t>
            </a:r>
            <a:endParaRPr lang="de-DE" sz="1200" dirty="0"/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1C051016-0DB7-DA75-DDE8-0726B54DE1B0}"/>
              </a:ext>
            </a:extLst>
          </p:cNvPr>
          <p:cNvSpPr txBox="1"/>
          <p:nvPr/>
        </p:nvSpPr>
        <p:spPr>
          <a:xfrm>
            <a:off x="9702676" y="2135636"/>
            <a:ext cx="396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UL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A71CAABD-28A8-62A9-F912-D9AE674507B3}"/>
              </a:ext>
            </a:extLst>
          </p:cNvPr>
          <p:cNvSpPr txBox="1"/>
          <p:nvPr/>
        </p:nvSpPr>
        <p:spPr>
          <a:xfrm>
            <a:off x="8989413" y="2709656"/>
            <a:ext cx="449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AUX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008D819F-D658-230F-50F9-3BB60A1E718C}"/>
              </a:ext>
            </a:extLst>
          </p:cNvPr>
          <p:cNvSpPr txBox="1"/>
          <p:nvPr/>
        </p:nvSpPr>
        <p:spPr>
          <a:xfrm>
            <a:off x="8993268" y="2135636"/>
            <a:ext cx="508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DL1</a:t>
            </a:r>
            <a:endParaRPr lang="de-DE" sz="1200" dirty="0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8A757C40-F4C3-F47E-65E7-537A01F26FFA}"/>
              </a:ext>
            </a:extLst>
          </p:cNvPr>
          <p:cNvSpPr/>
          <p:nvPr/>
        </p:nvSpPr>
        <p:spPr>
          <a:xfrm>
            <a:off x="7219338" y="3664561"/>
            <a:ext cx="330740" cy="1162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FF16E458-331E-E2D7-C877-9E31D24CB438}"/>
              </a:ext>
            </a:extLst>
          </p:cNvPr>
          <p:cNvSpPr/>
          <p:nvPr/>
        </p:nvSpPr>
        <p:spPr>
          <a:xfrm>
            <a:off x="8044286" y="3658936"/>
            <a:ext cx="330740" cy="1162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133" name="Verbinder: gekrümmt 132">
            <a:extLst>
              <a:ext uri="{FF2B5EF4-FFF2-40B4-BE49-F238E27FC236}">
                <a16:creationId xmlns:a16="http://schemas.microsoft.com/office/drawing/2014/main" id="{5EB088FD-246E-290F-5DA1-FC0AA4BA768D}"/>
              </a:ext>
            </a:extLst>
          </p:cNvPr>
          <p:cNvCxnSpPr>
            <a:cxnSpLocks/>
            <a:stCxn id="123" idx="1"/>
            <a:endCxn id="132" idx="3"/>
          </p:cNvCxnSpPr>
          <p:nvPr/>
        </p:nvCxnSpPr>
        <p:spPr>
          <a:xfrm rot="10800000" flipV="1">
            <a:off x="8375026" y="2274135"/>
            <a:ext cx="618242" cy="1442901"/>
          </a:xfrm>
          <a:prstGeom prst="curvedConnector3">
            <a:avLst>
              <a:gd name="adj1" fmla="val 58874"/>
            </a:avLst>
          </a:prstGeom>
          <a:ln w="127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4" name="Verbinder: gekrümmt 133">
            <a:extLst>
              <a:ext uri="{FF2B5EF4-FFF2-40B4-BE49-F238E27FC236}">
                <a16:creationId xmlns:a16="http://schemas.microsoft.com/office/drawing/2014/main" id="{C634574F-3461-F278-8D9D-4BDB331BF28B}"/>
              </a:ext>
            </a:extLst>
          </p:cNvPr>
          <p:cNvCxnSpPr>
            <a:cxnSpLocks/>
            <a:stCxn id="117" idx="3"/>
            <a:endCxn id="131" idx="1"/>
          </p:cNvCxnSpPr>
          <p:nvPr/>
        </p:nvCxnSpPr>
        <p:spPr>
          <a:xfrm>
            <a:off x="6685331" y="2274136"/>
            <a:ext cx="534007" cy="1448526"/>
          </a:xfrm>
          <a:prstGeom prst="curvedConnector3">
            <a:avLst>
              <a:gd name="adj1" fmla="val 60274"/>
            </a:avLst>
          </a:prstGeom>
          <a:ln w="127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8" name="Rechteck 137">
            <a:extLst>
              <a:ext uri="{FF2B5EF4-FFF2-40B4-BE49-F238E27FC236}">
                <a16:creationId xmlns:a16="http://schemas.microsoft.com/office/drawing/2014/main" id="{FFA1A2B3-486E-BC3E-9436-EBD9D1AF6C34}"/>
              </a:ext>
            </a:extLst>
          </p:cNvPr>
          <p:cNvSpPr/>
          <p:nvPr/>
        </p:nvSpPr>
        <p:spPr>
          <a:xfrm>
            <a:off x="7229298" y="4121547"/>
            <a:ext cx="330740" cy="1162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5F92B663-C7CF-4E4A-18AA-7968951C1945}"/>
              </a:ext>
            </a:extLst>
          </p:cNvPr>
          <p:cNvSpPr/>
          <p:nvPr/>
        </p:nvSpPr>
        <p:spPr>
          <a:xfrm>
            <a:off x="8059842" y="4111639"/>
            <a:ext cx="330740" cy="11620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140" name="Verbinder: gekrümmt 139">
            <a:extLst>
              <a:ext uri="{FF2B5EF4-FFF2-40B4-BE49-F238E27FC236}">
                <a16:creationId xmlns:a16="http://schemas.microsoft.com/office/drawing/2014/main" id="{81126772-CA2D-4160-2269-3BFCA68A4D8F}"/>
              </a:ext>
            </a:extLst>
          </p:cNvPr>
          <p:cNvCxnSpPr>
            <a:cxnSpLocks/>
            <a:stCxn id="122" idx="1"/>
            <a:endCxn id="139" idx="3"/>
          </p:cNvCxnSpPr>
          <p:nvPr/>
        </p:nvCxnSpPr>
        <p:spPr>
          <a:xfrm rot="10800000" flipV="1">
            <a:off x="8390583" y="2848156"/>
            <a:ext cx="598831" cy="1321584"/>
          </a:xfrm>
          <a:prstGeom prst="curvedConnector3">
            <a:avLst>
              <a:gd name="adj1" fmla="val 37784"/>
            </a:avLst>
          </a:prstGeom>
          <a:ln w="127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3" name="Verbinder: gekrümmt 142">
            <a:extLst>
              <a:ext uri="{FF2B5EF4-FFF2-40B4-BE49-F238E27FC236}">
                <a16:creationId xmlns:a16="http://schemas.microsoft.com/office/drawing/2014/main" id="{440E6DA1-E08D-9ECD-1817-0119B06B02D1}"/>
              </a:ext>
            </a:extLst>
          </p:cNvPr>
          <p:cNvCxnSpPr>
            <a:cxnSpLocks/>
            <a:stCxn id="120" idx="3"/>
            <a:endCxn id="138" idx="1"/>
          </p:cNvCxnSpPr>
          <p:nvPr/>
        </p:nvCxnSpPr>
        <p:spPr>
          <a:xfrm>
            <a:off x="6683002" y="2846432"/>
            <a:ext cx="546296" cy="1333216"/>
          </a:xfrm>
          <a:prstGeom prst="curvedConnector3">
            <a:avLst>
              <a:gd name="adj1" fmla="val 36609"/>
            </a:avLst>
          </a:prstGeom>
          <a:ln w="127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0" name="Gerade Verbindung mit Pfeil 149">
            <a:extLst>
              <a:ext uri="{FF2B5EF4-FFF2-40B4-BE49-F238E27FC236}">
                <a16:creationId xmlns:a16="http://schemas.microsoft.com/office/drawing/2014/main" id="{391B095B-94B4-BE8E-9676-756C6353D879}"/>
              </a:ext>
            </a:extLst>
          </p:cNvPr>
          <p:cNvCxnSpPr>
            <a:cxnSpLocks/>
          </p:cNvCxnSpPr>
          <p:nvPr/>
        </p:nvCxnSpPr>
        <p:spPr>
          <a:xfrm flipH="1">
            <a:off x="7865499" y="3718941"/>
            <a:ext cx="70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1" name="Gerade Verbindung mit Pfeil 150">
            <a:extLst>
              <a:ext uri="{FF2B5EF4-FFF2-40B4-BE49-F238E27FC236}">
                <a16:creationId xmlns:a16="http://schemas.microsoft.com/office/drawing/2014/main" id="{C2528059-6FEE-0A57-95D7-92FE7B91DBAD}"/>
              </a:ext>
            </a:extLst>
          </p:cNvPr>
          <p:cNvCxnSpPr>
            <a:cxnSpLocks/>
          </p:cNvCxnSpPr>
          <p:nvPr/>
        </p:nvCxnSpPr>
        <p:spPr>
          <a:xfrm>
            <a:off x="7907313" y="4173459"/>
            <a:ext cx="70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3" name="Verbinder: gewinkelt 152">
            <a:extLst>
              <a:ext uri="{FF2B5EF4-FFF2-40B4-BE49-F238E27FC236}">
                <a16:creationId xmlns:a16="http://schemas.microsoft.com/office/drawing/2014/main" id="{7D31E912-900B-C9BD-C196-40EFB39E125F}"/>
              </a:ext>
            </a:extLst>
          </p:cNvPr>
          <p:cNvCxnSpPr>
            <a:stCxn id="21" idx="1"/>
            <a:endCxn id="104" idx="3"/>
          </p:cNvCxnSpPr>
          <p:nvPr/>
        </p:nvCxnSpPr>
        <p:spPr>
          <a:xfrm rot="10800000" flipV="1">
            <a:off x="10089080" y="3231142"/>
            <a:ext cx="962477" cy="1006607"/>
          </a:xfrm>
          <a:prstGeom prst="bentConnector3">
            <a:avLst>
              <a:gd name="adj1" fmla="val 6516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Verbinder: gewinkelt 153">
            <a:extLst>
              <a:ext uri="{FF2B5EF4-FFF2-40B4-BE49-F238E27FC236}">
                <a16:creationId xmlns:a16="http://schemas.microsoft.com/office/drawing/2014/main" id="{B45FE1AD-801C-91B8-5E64-32079D11B966}"/>
              </a:ext>
            </a:extLst>
          </p:cNvPr>
          <p:cNvCxnSpPr>
            <a:cxnSpLocks/>
            <a:stCxn id="21" idx="1"/>
            <a:endCxn id="121" idx="3"/>
          </p:cNvCxnSpPr>
          <p:nvPr/>
        </p:nvCxnSpPr>
        <p:spPr>
          <a:xfrm rot="10800000">
            <a:off x="10098938" y="2274137"/>
            <a:ext cx="952618" cy="957007"/>
          </a:xfrm>
          <a:prstGeom prst="bentConnector3">
            <a:avLst>
              <a:gd name="adj1" fmla="val 41831"/>
            </a:avLst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Legende: mit gebogener Linie 159">
            <a:extLst>
              <a:ext uri="{FF2B5EF4-FFF2-40B4-BE49-F238E27FC236}">
                <a16:creationId xmlns:a16="http://schemas.microsoft.com/office/drawing/2014/main" id="{BEF6F423-6209-9AF6-A20E-1E312744AE0C}"/>
              </a:ext>
            </a:extLst>
          </p:cNvPr>
          <p:cNvSpPr/>
          <p:nvPr/>
        </p:nvSpPr>
        <p:spPr>
          <a:xfrm flipH="1">
            <a:off x="10570318" y="4469520"/>
            <a:ext cx="1261339" cy="300794"/>
          </a:xfrm>
          <a:prstGeom prst="borderCallout2">
            <a:avLst>
              <a:gd name="adj1" fmla="val 23114"/>
              <a:gd name="adj2" fmla="val 103531"/>
              <a:gd name="adj3" fmla="val 23077"/>
              <a:gd name="adj4" fmla="val 117104"/>
              <a:gd name="adj5" fmla="val -45576"/>
              <a:gd name="adj6" fmla="val 129639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50EE7C7-CEC3-FCD7-EF97-9F127C367264}"/>
              </a:ext>
            </a:extLst>
          </p:cNvPr>
          <p:cNvSpPr txBox="1"/>
          <p:nvPr/>
        </p:nvSpPr>
        <p:spPr>
          <a:xfrm>
            <a:off x="8617329" y="124638"/>
            <a:ext cx="3319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With material </a:t>
            </a:r>
            <a:r>
              <a:rPr lang="de-DE" b="1" dirty="0" err="1"/>
              <a:t>by</a:t>
            </a:r>
            <a:r>
              <a:rPr lang="de-DE" b="1" dirty="0"/>
              <a:t> Krzysztof </a:t>
            </a:r>
            <a:r>
              <a:rPr lang="de-DE" b="1" dirty="0" err="1"/>
              <a:t>Turza</a:t>
            </a:r>
            <a:endParaRPr lang="de-DE" b="1" dirty="0"/>
          </a:p>
          <a:p>
            <a:r>
              <a:rPr lang="de-DE" b="1" dirty="0"/>
              <a:t>and </a:t>
            </a:r>
            <a:r>
              <a:rPr lang="de-DE" b="1" dirty="0" err="1"/>
              <a:t>inspired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Jeroen </a:t>
            </a:r>
            <a:r>
              <a:rPr lang="de-DE" b="1" dirty="0" err="1"/>
              <a:t>Koelemeij</a:t>
            </a:r>
            <a:endParaRPr lang="de-DE" b="1" dirty="0"/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805BFA69-BFBC-7DFD-C296-8CFEABAAD9B7}"/>
              </a:ext>
            </a:extLst>
          </p:cNvPr>
          <p:cNvSpPr txBox="1"/>
          <p:nvPr/>
        </p:nvSpPr>
        <p:spPr>
          <a:xfrm>
            <a:off x="5758998" y="5410588"/>
            <a:ext cx="5935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Requires</a:t>
            </a:r>
            <a:r>
              <a:rPr lang="de-DE" dirty="0"/>
              <a:t> PSNC </a:t>
            </a:r>
            <a:r>
              <a:rPr lang="de-DE" dirty="0" err="1"/>
              <a:t>equipment</a:t>
            </a:r>
            <a:r>
              <a:rPr lang="de-DE" dirty="0"/>
              <a:t> at Amsterdam and Braunschweig, plus a </a:t>
            </a:r>
            <a:r>
              <a:rPr lang="de-DE" dirty="0" err="1"/>
              <a:t>few</a:t>
            </a:r>
            <a:r>
              <a:rPr lang="de-DE" dirty="0"/>
              <a:t> extra AOMs </a:t>
            </a:r>
            <a:r>
              <a:rPr lang="de-DE" dirty="0" err="1"/>
              <a:t>between</a:t>
            </a:r>
            <a:r>
              <a:rPr lang="de-DE" dirty="0"/>
              <a:t> Amsterdam and </a:t>
            </a:r>
            <a:r>
              <a:rPr lang="de-DE" dirty="0" err="1"/>
              <a:t>Brussels</a:t>
            </a:r>
            <a:r>
              <a:rPr lang="de-DE" dirty="0"/>
              <a:t>.</a:t>
            </a:r>
          </a:p>
        </p:txBody>
      </p:sp>
      <p:pic>
        <p:nvPicPr>
          <p:cNvPr id="163" name="Grafik 162" descr="Ausrufezeichen mit einfarbiger Füllung">
            <a:extLst>
              <a:ext uri="{FF2B5EF4-FFF2-40B4-BE49-F238E27FC236}">
                <a16:creationId xmlns:a16="http://schemas.microsoft.com/office/drawing/2014/main" id="{719D598C-B5C6-7DF8-8BB7-DEC524A31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29753" y="5297013"/>
            <a:ext cx="914400" cy="914400"/>
          </a:xfrm>
          <a:prstGeom prst="rect">
            <a:avLst/>
          </a:prstGeom>
        </p:spPr>
      </p:pic>
      <p:sp>
        <p:nvSpPr>
          <p:cNvPr id="164" name="Textfeld 163">
            <a:extLst>
              <a:ext uri="{FF2B5EF4-FFF2-40B4-BE49-F238E27FC236}">
                <a16:creationId xmlns:a16="http://schemas.microsoft.com/office/drawing/2014/main" id="{806AE8B3-D1BD-1BCD-8E92-04A428B674F3}"/>
              </a:ext>
            </a:extLst>
          </p:cNvPr>
          <p:cNvSpPr txBox="1"/>
          <p:nvPr/>
        </p:nvSpPr>
        <p:spPr>
          <a:xfrm>
            <a:off x="586881" y="5049649"/>
            <a:ext cx="443793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Lille-Braunschweig, plus </a:t>
            </a:r>
            <a:r>
              <a:rPr lang="de-DE" dirty="0" err="1"/>
              <a:t>second</a:t>
            </a:r>
            <a:r>
              <a:rPr lang="de-DE" dirty="0"/>
              <a:t> (</a:t>
            </a:r>
            <a:r>
              <a:rPr lang="de-DE" dirty="0" err="1"/>
              <a:t>short</a:t>
            </a:r>
            <a:r>
              <a:rPr lang="de-DE" dirty="0"/>
              <a:t>) </a:t>
            </a:r>
            <a:r>
              <a:rPr lang="de-DE" dirty="0" err="1"/>
              <a:t>chain</a:t>
            </a:r>
            <a:r>
              <a:rPr lang="de-DE" dirty="0"/>
              <a:t>  Braunschweig-Paris.</a:t>
            </a:r>
          </a:p>
          <a:p>
            <a:pPr>
              <a:spcBef>
                <a:spcPts val="600"/>
              </a:spcBef>
            </a:pPr>
            <a:r>
              <a:rPr lang="de-DE" dirty="0"/>
              <a:t>Both </a:t>
            </a:r>
            <a:r>
              <a:rPr lang="de-DE" dirty="0" err="1"/>
              <a:t>separately</a:t>
            </a:r>
            <a:r>
              <a:rPr lang="de-DE" dirty="0"/>
              <a:t> </a:t>
            </a:r>
            <a:r>
              <a:rPr lang="de-DE" dirty="0" err="1"/>
              <a:t>conform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„</a:t>
            </a:r>
            <a:r>
              <a:rPr lang="de-DE" dirty="0" err="1"/>
              <a:t>one-way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“ design </a:t>
            </a:r>
            <a:r>
              <a:rPr lang="de-DE" dirty="0" err="1"/>
              <a:t>pattern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1985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FA01AB-D14F-2EF7-2996-90132572D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Flywheel</a:t>
            </a:r>
            <a:r>
              <a:rPr lang="de-DE" dirty="0"/>
              <a:t> </a:t>
            </a:r>
            <a:r>
              <a:rPr lang="de-DE" dirty="0" err="1"/>
              <a:t>considerations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7DA9AFA-775E-FFD5-62F0-D8BB2E9C2A4F}"/>
              </a:ext>
            </a:extLst>
          </p:cNvPr>
          <p:cNvSpPr txBox="1"/>
          <p:nvPr/>
        </p:nvSpPr>
        <p:spPr>
          <a:xfrm>
            <a:off x="715039" y="1690688"/>
            <a:ext cx="107619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actively</a:t>
            </a:r>
            <a:r>
              <a:rPr lang="de-DE" dirty="0"/>
              <a:t> </a:t>
            </a:r>
            <a:r>
              <a:rPr lang="de-DE" dirty="0" err="1"/>
              <a:t>phase-compensated</a:t>
            </a:r>
            <a:r>
              <a:rPr lang="de-DE" dirty="0"/>
              <a:t> links in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minimise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outside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comparator</a:t>
            </a:r>
            <a:r>
              <a:rPr lang="de-DE" dirty="0"/>
              <a:t> </a:t>
            </a:r>
            <a:r>
              <a:rPr lang="de-DE" dirty="0" err="1"/>
              <a:t>concept</a:t>
            </a:r>
            <a:r>
              <a:rPr lang="de-DE" dirty="0"/>
              <a:t>, and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wih</a:t>
            </a:r>
            <a:r>
              <a:rPr lang="de-DE" dirty="0"/>
              <a:t> a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ultrastable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everywhere</a:t>
            </a:r>
            <a:r>
              <a:rPr lang="de-DE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Concept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comparators</a:t>
            </a:r>
            <a:r>
              <a:rPr lang="de-DE" dirty="0"/>
              <a:t>: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party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responsible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producing</a:t>
            </a:r>
            <a:r>
              <a:rPr lang="de-DE" dirty="0"/>
              <a:t> and </a:t>
            </a:r>
            <a:r>
              <a:rPr lang="de-DE" dirty="0" err="1"/>
              <a:t>sharing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physically</a:t>
            </a:r>
            <a:r>
              <a:rPr lang="de-DE" dirty="0"/>
              <a:t> </a:t>
            </a:r>
            <a:r>
              <a:rPr lang="de-DE" dirty="0" err="1"/>
              <a:t>meaningful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/</a:t>
            </a:r>
            <a:r>
              <a:rPr lang="de-DE" dirty="0" err="1"/>
              <a:t>difference</a:t>
            </a:r>
            <a:r>
              <a:rPr lang="de-DE" dirty="0"/>
              <a:t>,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Lodewyck</a:t>
            </a:r>
            <a:r>
              <a:rPr lang="de-DE" dirty="0"/>
              <a:t> 2020 </a:t>
            </a:r>
            <a:r>
              <a:rPr lang="de-DE" dirty="0">
                <a:hlinkClick r:id="rId2"/>
              </a:rPr>
              <a:t>https://doi.org/10.1103/PhysRevResearch.2.043269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especially</a:t>
            </a:r>
            <a:r>
              <a:rPr lang="de-DE" dirty="0"/>
              <a:t> </a:t>
            </a:r>
            <a:r>
              <a:rPr lang="de-DE" dirty="0" err="1"/>
              <a:t>true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phase</a:t>
            </a:r>
            <a:r>
              <a:rPr lang="de-DE" dirty="0"/>
              <a:t>, </a:t>
            </a:r>
            <a:r>
              <a:rPr lang="de-DE" dirty="0" err="1"/>
              <a:t>where</a:t>
            </a:r>
            <a:r>
              <a:rPr lang="de-DE" dirty="0"/>
              <a:t>  </a:t>
            </a:r>
            <a:r>
              <a:rPr lang="de-DE" dirty="0" err="1"/>
              <a:t>few</a:t>
            </a:r>
            <a:r>
              <a:rPr lang="de-DE" dirty="0"/>
              <a:t> NMIs will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flywheels</a:t>
            </a:r>
            <a:r>
              <a:rPr lang="de-DE" dirty="0"/>
              <a:t>, and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 will not </a:t>
            </a:r>
            <a:r>
              <a:rPr lang="de-DE" dirty="0" err="1"/>
              <a:t>yet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Flywheels</a:t>
            </a:r>
            <a:r>
              <a:rPr lang="de-DE" dirty="0"/>
              <a:t> </a:t>
            </a:r>
            <a:r>
              <a:rPr lang="de-DE" dirty="0" err="1"/>
              <a:t>must</a:t>
            </a:r>
            <a:r>
              <a:rPr lang="de-DE" dirty="0"/>
              <a:t> </a:t>
            </a:r>
            <a:r>
              <a:rPr lang="de-DE" dirty="0" err="1"/>
              <a:t>meet</a:t>
            </a:r>
            <a:r>
              <a:rPr lang="de-DE" dirty="0"/>
              <a:t> </a:t>
            </a:r>
            <a:r>
              <a:rPr lang="de-DE" dirty="0" err="1"/>
              <a:t>specs</a:t>
            </a:r>
            <a:r>
              <a:rPr lang="de-DE" dirty="0"/>
              <a:t> e.g.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sure</a:t>
            </a:r>
            <a:r>
              <a:rPr lang="de-DE" dirty="0"/>
              <a:t> </a:t>
            </a:r>
            <a:r>
              <a:rPr lang="de-DE" dirty="0" err="1"/>
              <a:t>beat</a:t>
            </a:r>
            <a:r>
              <a:rPr lang="de-DE" dirty="0"/>
              <a:t> </a:t>
            </a:r>
            <a:r>
              <a:rPr lang="de-DE" dirty="0" err="1"/>
              <a:t>frequencies</a:t>
            </a:r>
            <a:r>
              <a:rPr lang="de-DE" dirty="0"/>
              <a:t> </a:t>
            </a:r>
            <a:r>
              <a:rPr lang="de-DE" dirty="0" err="1"/>
              <a:t>stay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bandwdith</a:t>
            </a:r>
            <a:r>
              <a:rPr lang="de-DE" dirty="0"/>
              <a:t> </a:t>
            </a:r>
            <a:r>
              <a:rPr lang="de-DE" dirty="0" err="1"/>
              <a:t>constraints</a:t>
            </a:r>
            <a:r>
              <a:rPr lang="de-DE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, </a:t>
            </a:r>
            <a:r>
              <a:rPr lang="de-DE" dirty="0" err="1"/>
              <a:t>say</a:t>
            </a:r>
            <a:r>
              <a:rPr lang="de-DE" dirty="0"/>
              <a:t> , 100 MHz </a:t>
            </a:r>
            <a:r>
              <a:rPr lang="de-DE" dirty="0" err="1"/>
              <a:t>of</a:t>
            </a:r>
            <a:r>
              <a:rPr lang="de-DE" dirty="0"/>
              <a:t> 194.4 </a:t>
            </a:r>
            <a:r>
              <a:rPr lang="de-DE" dirty="0" err="1"/>
              <a:t>THz</a:t>
            </a:r>
            <a:r>
              <a:rPr lang="de-DE" dirty="0"/>
              <a:t> (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substantially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Drift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2 </a:t>
            </a:r>
            <a:r>
              <a:rPr lang="de-DE" dirty="0" err="1"/>
              <a:t>mHz</a:t>
            </a:r>
            <a:r>
              <a:rPr lang="de-DE" dirty="0"/>
              <a:t>/s (Counter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 </a:t>
            </a:r>
            <a:r>
              <a:rPr lang="de-DE" dirty="0" err="1"/>
              <a:t>ms</a:t>
            </a:r>
            <a:r>
              <a:rPr lang="de-DE" dirty="0"/>
              <a:t>) </a:t>
            </a:r>
            <a:r>
              <a:rPr lang="de-DE" dirty="0" err="1"/>
              <a:t>or</a:t>
            </a:r>
            <a:r>
              <a:rPr lang="de-DE" dirty="0"/>
              <a:t> 2 Hz/s (</a:t>
            </a:r>
            <a:r>
              <a:rPr lang="de-DE" dirty="0" err="1"/>
              <a:t>counter</a:t>
            </a:r>
            <a:r>
              <a:rPr lang="de-DE" dirty="0"/>
              <a:t>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 </a:t>
            </a:r>
            <a:r>
              <a:rPr lang="de-DE" dirty="0" err="1"/>
              <a:t>us</a:t>
            </a:r>
            <a:r>
              <a:rPr lang="de-DE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Instability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Uptime…</a:t>
            </a:r>
          </a:p>
        </p:txBody>
      </p:sp>
    </p:spTree>
    <p:extLst>
      <p:ext uri="{BB962C8B-B14F-4D97-AF65-F5344CB8AC3E}">
        <p14:creationId xmlns:p14="http://schemas.microsoft.com/office/powerpoint/2010/main" val="8591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E9D2A27-EE08-714A-048F-A08A2316A05A}"/>
              </a:ext>
            </a:extLst>
          </p:cNvPr>
          <p:cNvGrpSpPr/>
          <p:nvPr/>
        </p:nvGrpSpPr>
        <p:grpSpPr>
          <a:xfrm>
            <a:off x="5637512" y="3240769"/>
            <a:ext cx="1255049" cy="1076910"/>
            <a:chOff x="2073653" y="3269119"/>
            <a:chExt cx="1255049" cy="107691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FD2853C9-4B27-2AB0-F7E1-58CE4AD73F74}"/>
                </a:ext>
              </a:extLst>
            </p:cNvPr>
            <p:cNvGrpSpPr/>
            <p:nvPr/>
          </p:nvGrpSpPr>
          <p:grpSpPr>
            <a:xfrm>
              <a:off x="2073653" y="3269119"/>
              <a:ext cx="1255049" cy="900000"/>
              <a:chOff x="1561782" y="5373558"/>
              <a:chExt cx="1255049" cy="900000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1C0A6718-8278-1317-2F2B-E4141CC0402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" name="Gleichschenkliges Dreieck 5">
                <a:extLst>
                  <a:ext uri="{FF2B5EF4-FFF2-40B4-BE49-F238E27FC236}">
                    <a16:creationId xmlns:a16="http://schemas.microsoft.com/office/drawing/2014/main" id="{88BAD76A-8C71-DD40-86B1-64C09E5F3BAE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Gleichschenkliges Dreieck 6">
                <a:extLst>
                  <a:ext uri="{FF2B5EF4-FFF2-40B4-BE49-F238E27FC236}">
                    <a16:creationId xmlns:a16="http://schemas.microsoft.com/office/drawing/2014/main" id="{BCE846D8-0D86-ED54-A967-BEFAB0893542}"/>
                  </a:ext>
                </a:extLst>
              </p:cNvPr>
              <p:cNvSpPr/>
              <p:nvPr/>
            </p:nvSpPr>
            <p:spPr>
              <a:xfrm rot="5400000">
                <a:off x="2639921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Gleichschenkliges Dreieck 7">
                <a:extLst>
                  <a:ext uri="{FF2B5EF4-FFF2-40B4-BE49-F238E27FC236}">
                    <a16:creationId xmlns:a16="http://schemas.microsoft.com/office/drawing/2014/main" id="{4595CD53-9A10-9B94-0F5C-1CA2F060F492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E3C85AB9-7772-2776-F340-F932E64EF396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F5A8EFD1-E993-A3EF-D7C5-506396DB88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" name="Gleichschenkliges Dreieck 18">
              <a:extLst>
                <a:ext uri="{FF2B5EF4-FFF2-40B4-BE49-F238E27FC236}">
                  <a16:creationId xmlns:a16="http://schemas.microsoft.com/office/drawing/2014/main" id="{89A17218-6776-6C6F-8A76-F7777929CF4A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6670A97-C766-1EDC-7E40-10C11CE75C0F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7" name="Textfeld 66">
            <a:extLst>
              <a:ext uri="{FF2B5EF4-FFF2-40B4-BE49-F238E27FC236}">
                <a16:creationId xmlns:a16="http://schemas.microsoft.com/office/drawing/2014/main" id="{E65EE8BC-1A96-9521-02AE-1D0C0D15B22B}"/>
              </a:ext>
            </a:extLst>
          </p:cNvPr>
          <p:cNvSpPr txBox="1"/>
          <p:nvPr/>
        </p:nvSpPr>
        <p:spPr>
          <a:xfrm>
            <a:off x="6988531" y="4535873"/>
            <a:ext cx="48945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„User“</a:t>
            </a:r>
          </a:p>
          <a:p>
            <a:r>
              <a:rPr lang="de-DE" sz="1600" dirty="0"/>
              <a:t>Passive </a:t>
            </a:r>
            <a:r>
              <a:rPr lang="de-DE" sz="1600" dirty="0" err="1"/>
              <a:t>interferometer</a:t>
            </a:r>
            <a:r>
              <a:rPr lang="de-DE" sz="1600" dirty="0"/>
              <a:t> </a:t>
            </a:r>
            <a:r>
              <a:rPr lang="de-DE" sz="1600" dirty="0" err="1"/>
              <a:t>port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stability</a:t>
            </a:r>
            <a:r>
              <a:rPr lang="de-DE" sz="1600" dirty="0"/>
              <a:t> </a:t>
            </a:r>
            <a:r>
              <a:rPr lang="de-DE" sz="1600" dirty="0" err="1"/>
              <a:t>assessment</a:t>
            </a:r>
            <a:endParaRPr lang="de-DE" sz="1600" dirty="0"/>
          </a:p>
          <a:p>
            <a:r>
              <a:rPr lang="de-DE" sz="1600" dirty="0"/>
              <a:t>Output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fixed</a:t>
            </a:r>
            <a:endParaRPr lang="de-DE" sz="1600" dirty="0"/>
          </a:p>
          <a:p>
            <a:r>
              <a:rPr lang="de-DE" sz="1600" dirty="0"/>
              <a:t>Input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constrained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PD </a:t>
            </a:r>
            <a:r>
              <a:rPr lang="de-DE" sz="1600" dirty="0" err="1"/>
              <a:t>bandwidth</a:t>
            </a:r>
            <a:endParaRPr lang="de-DE" sz="1600" dirty="0"/>
          </a:p>
          <a:p>
            <a:r>
              <a:rPr lang="de-DE" sz="1600" dirty="0" err="1"/>
              <a:t>Some</a:t>
            </a:r>
            <a:r>
              <a:rPr lang="de-DE" sz="1600" dirty="0"/>
              <a:t> </a:t>
            </a:r>
            <a:r>
              <a:rPr lang="de-DE" sz="1600" dirty="0" err="1"/>
              <a:t>functionality</a:t>
            </a:r>
            <a:r>
              <a:rPr lang="de-DE" sz="1600" dirty="0"/>
              <a:t> </a:t>
            </a:r>
            <a:r>
              <a:rPr lang="de-DE" sz="1600" dirty="0" err="1"/>
              <a:t>may</a:t>
            </a:r>
            <a:r>
              <a:rPr lang="de-DE" sz="1600" dirty="0"/>
              <a:t> </a:t>
            </a:r>
            <a:r>
              <a:rPr lang="de-DE" sz="1600" dirty="0" err="1"/>
              <a:t>require</a:t>
            </a:r>
            <a:r>
              <a:rPr lang="de-DE" sz="1600" dirty="0"/>
              <a:t>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input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endParaRPr lang="de-DE" sz="1600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712EE3FB-E36A-71C8-FAB9-6210567F36B5}"/>
              </a:ext>
            </a:extLst>
          </p:cNvPr>
          <p:cNvSpPr txBox="1"/>
          <p:nvPr/>
        </p:nvSpPr>
        <p:spPr>
          <a:xfrm>
            <a:off x="7462081" y="1664336"/>
            <a:ext cx="4244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„</a:t>
            </a:r>
            <a:r>
              <a:rPr lang="de-DE" sz="1600" b="1" dirty="0" err="1"/>
              <a:t>Downlink</a:t>
            </a:r>
            <a:r>
              <a:rPr lang="de-DE" sz="1600" b="1" dirty="0"/>
              <a:t>“</a:t>
            </a:r>
          </a:p>
          <a:p>
            <a:r>
              <a:rPr lang="de-DE" sz="1600" dirty="0" err="1"/>
              <a:t>Actively</a:t>
            </a:r>
            <a:r>
              <a:rPr lang="de-DE" sz="1600" dirty="0"/>
              <a:t> </a:t>
            </a:r>
            <a:r>
              <a:rPr lang="de-DE" sz="1600" dirty="0" err="1"/>
              <a:t>stabilised</a:t>
            </a:r>
            <a:r>
              <a:rPr lang="de-DE" sz="1600" dirty="0"/>
              <a:t> link</a:t>
            </a:r>
          </a:p>
          <a:p>
            <a:r>
              <a:rPr lang="de-DE" sz="1600" dirty="0"/>
              <a:t>Output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servo-controlled</a:t>
            </a:r>
            <a:endParaRPr lang="de-DE" sz="1600" dirty="0"/>
          </a:p>
          <a:p>
            <a:r>
              <a:rPr lang="de-DE" sz="1600" dirty="0"/>
              <a:t>Input </a:t>
            </a:r>
            <a:r>
              <a:rPr lang="de-DE" sz="1600" dirty="0" err="1"/>
              <a:t>expected</a:t>
            </a:r>
            <a:r>
              <a:rPr lang="de-DE" sz="1600" dirty="0"/>
              <a:t> at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, e.g. +74 MHz</a:t>
            </a:r>
          </a:p>
        </p:txBody>
      </p: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A6EFA77D-6CF2-C69A-A9C5-6ECE03856B53}"/>
              </a:ext>
            </a:extLst>
          </p:cNvPr>
          <p:cNvCxnSpPr>
            <a:cxnSpLocks/>
            <a:stCxn id="69" idx="2"/>
          </p:cNvCxnSpPr>
          <p:nvPr/>
        </p:nvCxnSpPr>
        <p:spPr>
          <a:xfrm flipH="1">
            <a:off x="7067608" y="2741554"/>
            <a:ext cx="2516518" cy="718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MLS </a:t>
            </a:r>
            <a:r>
              <a:rPr lang="de-DE" dirty="0" err="1"/>
              <a:t>functionalities</a:t>
            </a:r>
            <a:r>
              <a:rPr lang="de-DE" dirty="0"/>
              <a:t> (</a:t>
            </a:r>
            <a:r>
              <a:rPr lang="de-DE" dirty="0" err="1"/>
              <a:t>Exail</a:t>
            </a:r>
            <a:r>
              <a:rPr lang="de-DE" dirty="0"/>
              <a:t>)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7C03DCBF-2D8B-36A4-3CF7-F8B9112F5663}"/>
              </a:ext>
            </a:extLst>
          </p:cNvPr>
          <p:cNvSpPr txBox="1"/>
          <p:nvPr/>
        </p:nvSpPr>
        <p:spPr>
          <a:xfrm>
            <a:off x="5966186" y="3237713"/>
            <a:ext cx="587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AEC3AF19-0202-8B2E-CDCC-F11D61B519A7}"/>
              </a:ext>
            </a:extLst>
          </p:cNvPr>
          <p:cNvCxnSpPr>
            <a:cxnSpLocks/>
            <a:stCxn id="67" idx="0"/>
          </p:cNvCxnSpPr>
          <p:nvPr/>
        </p:nvCxnSpPr>
        <p:spPr>
          <a:xfrm flipH="1" flipV="1">
            <a:off x="7067608" y="3927316"/>
            <a:ext cx="2368184" cy="60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78E4CA48-1BAA-EB6F-83DA-CEE9F1C483EA}"/>
              </a:ext>
            </a:extLst>
          </p:cNvPr>
          <p:cNvSpPr txBox="1"/>
          <p:nvPr/>
        </p:nvSpPr>
        <p:spPr>
          <a:xfrm>
            <a:off x="2436161" y="1825588"/>
            <a:ext cx="3659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„Uplink“</a:t>
            </a:r>
          </a:p>
          <a:p>
            <a:r>
              <a:rPr lang="de-DE" sz="1600" dirty="0"/>
              <a:t>Laser lock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incoming</a:t>
            </a:r>
            <a:r>
              <a:rPr lang="de-DE" sz="1600" dirty="0"/>
              <a:t> light</a:t>
            </a:r>
          </a:p>
          <a:p>
            <a:r>
              <a:rPr lang="de-DE" sz="1600" dirty="0"/>
              <a:t>Output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fixed</a:t>
            </a:r>
            <a:endParaRPr lang="de-DE" sz="1600" dirty="0"/>
          </a:p>
        </p:txBody>
      </p: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DFD7DD77-9306-24A0-CB4A-3D3D2F6CCBD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4266081" y="2656585"/>
            <a:ext cx="1371431" cy="820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C3BE4CF4-AE3E-DD1D-4C39-1534D73E6EA4}"/>
              </a:ext>
            </a:extLst>
          </p:cNvPr>
          <p:cNvSpPr txBox="1"/>
          <p:nvPr/>
        </p:nvSpPr>
        <p:spPr>
          <a:xfrm>
            <a:off x="217665" y="3839115"/>
            <a:ext cx="5323668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Uplink</a:t>
            </a:r>
            <a:r>
              <a:rPr lang="de-DE" dirty="0"/>
              <a:t> </a:t>
            </a:r>
            <a:r>
              <a:rPr lang="de-DE" dirty="0" err="1"/>
              <a:t>ports</a:t>
            </a:r>
            <a:r>
              <a:rPr lang="de-DE" dirty="0"/>
              <a:t> </a:t>
            </a:r>
            <a:r>
              <a:rPr lang="de-DE" dirty="0" err="1"/>
              <a:t>always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,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scanning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internal </a:t>
            </a:r>
            <a:r>
              <a:rPr lang="de-DE" dirty="0" err="1"/>
              <a:t>laser</a:t>
            </a:r>
            <a:r>
              <a:rPr lang="de-DE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 err="1"/>
              <a:t>Downlink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subsequent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returns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offset</a:t>
            </a:r>
            <a:endParaRPr lang="de-DE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User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not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unless</a:t>
            </a:r>
            <a:r>
              <a:rPr lang="de-DE" dirty="0"/>
              <a:t> subsequent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returns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offset</a:t>
            </a:r>
            <a:endParaRPr lang="de-DE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All</a:t>
            </a:r>
            <a:r>
              <a:rPr lang="de-DE" dirty="0"/>
              <a:t> </a:t>
            </a:r>
            <a:r>
              <a:rPr lang="de-DE" dirty="0" err="1"/>
              <a:t>ports</a:t>
            </a:r>
            <a:r>
              <a:rPr lang="de-DE" dirty="0"/>
              <a:t> also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unfiltered</a:t>
            </a:r>
            <a:r>
              <a:rPr lang="de-DE" dirty="0"/>
              <a:t> </a:t>
            </a:r>
            <a:r>
              <a:rPr lang="de-DE" dirty="0" err="1"/>
              <a:t>beat</a:t>
            </a:r>
            <a:r>
              <a:rPr lang="de-DE" dirty="0"/>
              <a:t> </a:t>
            </a:r>
            <a:r>
              <a:rPr lang="de-DE" dirty="0" err="1"/>
              <a:t>notes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constraints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PD </a:t>
            </a:r>
            <a:r>
              <a:rPr lang="de-DE" dirty="0" err="1"/>
              <a:t>bandwidth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5408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feld 66">
            <a:extLst>
              <a:ext uri="{FF2B5EF4-FFF2-40B4-BE49-F238E27FC236}">
                <a16:creationId xmlns:a16="http://schemas.microsoft.com/office/drawing/2014/main" id="{E65EE8BC-1A96-9521-02AE-1D0C0D15B22B}"/>
              </a:ext>
            </a:extLst>
          </p:cNvPr>
          <p:cNvSpPr txBox="1"/>
          <p:nvPr/>
        </p:nvSpPr>
        <p:spPr>
          <a:xfrm>
            <a:off x="6928792" y="4726022"/>
            <a:ext cx="4740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„User“</a:t>
            </a:r>
          </a:p>
          <a:p>
            <a:r>
              <a:rPr lang="de-DE" sz="1600" dirty="0" err="1"/>
              <a:t>Local</a:t>
            </a:r>
            <a:r>
              <a:rPr lang="de-DE" sz="1600" dirty="0"/>
              <a:t> </a:t>
            </a:r>
            <a:r>
              <a:rPr lang="de-DE" sz="1600" dirty="0" err="1"/>
              <a:t>downlink</a:t>
            </a:r>
            <a:r>
              <a:rPr lang="de-DE" sz="1600" dirty="0"/>
              <a:t> </a:t>
            </a:r>
            <a:r>
              <a:rPr lang="de-DE" sz="1600" b="1" dirty="0" err="1"/>
              <a:t>or</a:t>
            </a:r>
            <a:r>
              <a:rPr lang="de-DE" sz="1600" dirty="0"/>
              <a:t> passive </a:t>
            </a:r>
            <a:r>
              <a:rPr lang="de-DE" sz="1600" dirty="0" err="1"/>
              <a:t>interferometer</a:t>
            </a:r>
            <a:r>
              <a:rPr lang="de-DE" sz="1600" dirty="0"/>
              <a:t> </a:t>
            </a:r>
            <a:r>
              <a:rPr lang="de-DE" sz="1600" dirty="0" err="1"/>
              <a:t>port</a:t>
            </a:r>
            <a:endParaRPr lang="de-DE" sz="1600" dirty="0"/>
          </a:p>
          <a:p>
            <a:r>
              <a:rPr lang="de-DE" sz="1600" dirty="0"/>
              <a:t>Output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fixed</a:t>
            </a:r>
            <a:endParaRPr lang="de-DE" sz="1600" dirty="0"/>
          </a:p>
          <a:p>
            <a:r>
              <a:rPr lang="de-DE" sz="1600" dirty="0"/>
              <a:t>Input </a:t>
            </a:r>
            <a:r>
              <a:rPr lang="de-DE" sz="1600" dirty="0" err="1"/>
              <a:t>expected</a:t>
            </a:r>
            <a:r>
              <a:rPr lang="de-DE" sz="1600" dirty="0"/>
              <a:t> at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(</a:t>
            </a:r>
            <a:r>
              <a:rPr lang="de-DE" sz="1600" dirty="0" err="1"/>
              <a:t>local</a:t>
            </a:r>
            <a:r>
              <a:rPr lang="de-DE" sz="1600" dirty="0"/>
              <a:t> </a:t>
            </a:r>
            <a:r>
              <a:rPr lang="de-DE" sz="1600" dirty="0" err="1"/>
              <a:t>downlink</a:t>
            </a:r>
            <a:r>
              <a:rPr lang="de-DE" sz="1600" dirty="0"/>
              <a:t> </a:t>
            </a:r>
            <a:r>
              <a:rPr lang="de-DE" sz="1600" dirty="0" err="1"/>
              <a:t>only</a:t>
            </a:r>
            <a:r>
              <a:rPr lang="de-DE" sz="1600" dirty="0"/>
              <a:t>)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712EE3FB-E36A-71C8-FAB9-6210567F36B5}"/>
              </a:ext>
            </a:extLst>
          </p:cNvPr>
          <p:cNvSpPr txBox="1"/>
          <p:nvPr/>
        </p:nvSpPr>
        <p:spPr>
          <a:xfrm>
            <a:off x="7462081" y="1664336"/>
            <a:ext cx="4244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„</a:t>
            </a:r>
            <a:r>
              <a:rPr lang="de-DE" sz="1600" b="1" dirty="0" err="1"/>
              <a:t>Downlink</a:t>
            </a:r>
            <a:r>
              <a:rPr lang="de-DE" sz="1600" b="1" dirty="0"/>
              <a:t>“</a:t>
            </a:r>
          </a:p>
          <a:p>
            <a:r>
              <a:rPr lang="de-DE" sz="1600" dirty="0" err="1"/>
              <a:t>Actively</a:t>
            </a:r>
            <a:r>
              <a:rPr lang="de-DE" sz="1600" dirty="0"/>
              <a:t> </a:t>
            </a:r>
            <a:r>
              <a:rPr lang="de-DE" sz="1600" dirty="0" err="1"/>
              <a:t>stabilised</a:t>
            </a:r>
            <a:r>
              <a:rPr lang="de-DE" sz="1600" dirty="0"/>
              <a:t> link</a:t>
            </a:r>
          </a:p>
          <a:p>
            <a:r>
              <a:rPr lang="de-DE" sz="1600" dirty="0"/>
              <a:t>Output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servo-controlled</a:t>
            </a:r>
            <a:endParaRPr lang="de-DE" sz="1600" dirty="0"/>
          </a:p>
          <a:p>
            <a:r>
              <a:rPr lang="de-DE" sz="1600" dirty="0"/>
              <a:t>Input </a:t>
            </a:r>
            <a:r>
              <a:rPr lang="de-DE" sz="1600" dirty="0" err="1"/>
              <a:t>expected</a:t>
            </a:r>
            <a:r>
              <a:rPr lang="de-DE" sz="1600" dirty="0"/>
              <a:t> at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, e.g. +74 MHz</a:t>
            </a:r>
          </a:p>
        </p:txBody>
      </p: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A6EFA77D-6CF2-C69A-A9C5-6ECE03856B53}"/>
              </a:ext>
            </a:extLst>
          </p:cNvPr>
          <p:cNvCxnSpPr>
            <a:cxnSpLocks/>
            <a:stCxn id="69" idx="2"/>
          </p:cNvCxnSpPr>
          <p:nvPr/>
        </p:nvCxnSpPr>
        <p:spPr>
          <a:xfrm flipH="1">
            <a:off x="7053347" y="2741554"/>
            <a:ext cx="2530779" cy="496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RLS </a:t>
            </a:r>
            <a:r>
              <a:rPr lang="de-DE" dirty="0" err="1"/>
              <a:t>functionalities</a:t>
            </a:r>
            <a:r>
              <a:rPr lang="de-DE" dirty="0"/>
              <a:t> (</a:t>
            </a:r>
            <a:r>
              <a:rPr lang="de-DE" dirty="0" err="1"/>
              <a:t>Exail</a:t>
            </a:r>
            <a:r>
              <a:rPr lang="de-DE" dirty="0"/>
              <a:t>)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7C03DCBF-2D8B-36A4-3CF7-F8B9112F5663}"/>
              </a:ext>
            </a:extLst>
          </p:cNvPr>
          <p:cNvSpPr txBox="1"/>
          <p:nvPr/>
        </p:nvSpPr>
        <p:spPr>
          <a:xfrm>
            <a:off x="5972616" y="2703750"/>
            <a:ext cx="587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RLS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8E4CA48-1BAA-EB6F-83DA-CEE9F1C483EA}"/>
              </a:ext>
            </a:extLst>
          </p:cNvPr>
          <p:cNvSpPr txBox="1"/>
          <p:nvPr/>
        </p:nvSpPr>
        <p:spPr>
          <a:xfrm>
            <a:off x="2436161" y="1825588"/>
            <a:ext cx="3659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„Uplink“</a:t>
            </a:r>
          </a:p>
          <a:p>
            <a:r>
              <a:rPr lang="de-DE" sz="1600" dirty="0"/>
              <a:t>Internal </a:t>
            </a:r>
            <a:r>
              <a:rPr lang="de-DE" sz="1600" dirty="0" err="1"/>
              <a:t>laser</a:t>
            </a:r>
            <a:r>
              <a:rPr lang="de-DE" sz="1600" dirty="0"/>
              <a:t> offset-</a:t>
            </a:r>
            <a:r>
              <a:rPr lang="de-DE" sz="1600" dirty="0" err="1"/>
              <a:t>locked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input</a:t>
            </a:r>
            <a:r>
              <a:rPr lang="de-DE" sz="1600" dirty="0"/>
              <a:t> light</a:t>
            </a:r>
          </a:p>
          <a:p>
            <a:r>
              <a:rPr lang="de-DE" sz="1600" dirty="0"/>
              <a:t>Output </a:t>
            </a:r>
            <a:r>
              <a:rPr lang="de-DE" sz="1600" dirty="0" err="1"/>
              <a:t>frequency</a:t>
            </a:r>
            <a:r>
              <a:rPr lang="de-DE" sz="1600" dirty="0"/>
              <a:t> </a:t>
            </a:r>
            <a:r>
              <a:rPr lang="de-DE" sz="1600" dirty="0" err="1"/>
              <a:t>offset</a:t>
            </a:r>
            <a:r>
              <a:rPr lang="de-DE" sz="1600" dirty="0"/>
              <a:t> </a:t>
            </a:r>
            <a:r>
              <a:rPr lang="de-DE" sz="1600" dirty="0" err="1"/>
              <a:t>fixed</a:t>
            </a:r>
            <a:endParaRPr lang="de-DE" sz="1600" dirty="0"/>
          </a:p>
        </p:txBody>
      </p: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DFD7DD77-9306-24A0-CB4A-3D3D2F6CCBDE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4266081" y="2656585"/>
            <a:ext cx="1424345" cy="546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C3BE4CF4-AE3E-DD1D-4C39-1534D73E6EA4}"/>
              </a:ext>
            </a:extLst>
          </p:cNvPr>
          <p:cNvSpPr txBox="1"/>
          <p:nvPr/>
        </p:nvSpPr>
        <p:spPr>
          <a:xfrm>
            <a:off x="217665" y="3839115"/>
            <a:ext cx="5323668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Uplink</a:t>
            </a:r>
            <a:r>
              <a:rPr lang="de-DE" dirty="0"/>
              <a:t> </a:t>
            </a:r>
            <a:r>
              <a:rPr lang="de-DE" dirty="0" err="1"/>
              <a:t>ports</a:t>
            </a:r>
            <a:r>
              <a:rPr lang="de-DE" dirty="0"/>
              <a:t> </a:t>
            </a:r>
            <a:r>
              <a:rPr lang="de-DE" dirty="0" err="1"/>
              <a:t>always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,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scanning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internal </a:t>
            </a:r>
            <a:r>
              <a:rPr lang="de-DE" dirty="0" err="1"/>
              <a:t>laser</a:t>
            </a:r>
            <a:r>
              <a:rPr lang="de-DE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 err="1"/>
              <a:t>Downlink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works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subsequent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returns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offset</a:t>
            </a:r>
            <a:endParaRPr lang="de-DE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User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b="1" dirty="0" err="1"/>
              <a:t>local</a:t>
            </a:r>
            <a:r>
              <a:rPr lang="de-DE" b="1" dirty="0"/>
              <a:t> </a:t>
            </a:r>
            <a:r>
              <a:rPr lang="de-DE" b="1" dirty="0" err="1"/>
              <a:t>downlink</a:t>
            </a:r>
            <a:r>
              <a:rPr lang="de-DE" b="1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passive </a:t>
            </a:r>
            <a:r>
              <a:rPr lang="de-DE" dirty="0" err="1"/>
              <a:t>interferometer</a:t>
            </a:r>
            <a:r>
              <a:rPr lang="de-DE" dirty="0"/>
              <a:t> </a:t>
            </a:r>
            <a:r>
              <a:rPr lang="de-DE" dirty="0" err="1"/>
              <a:t>port</a:t>
            </a:r>
            <a:endParaRPr lang="de-DE" b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b="1" dirty="0"/>
              <a:t>All</a:t>
            </a:r>
            <a:r>
              <a:rPr lang="de-DE" dirty="0"/>
              <a:t> </a:t>
            </a:r>
            <a:r>
              <a:rPr lang="de-DE" dirty="0" err="1"/>
              <a:t>ports</a:t>
            </a:r>
            <a:r>
              <a:rPr lang="de-DE" dirty="0"/>
              <a:t> also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unfiltered</a:t>
            </a:r>
            <a:r>
              <a:rPr lang="de-DE" dirty="0"/>
              <a:t> </a:t>
            </a:r>
            <a:r>
              <a:rPr lang="de-DE" dirty="0" err="1"/>
              <a:t>beat</a:t>
            </a:r>
            <a:r>
              <a:rPr lang="de-DE" dirty="0"/>
              <a:t> </a:t>
            </a:r>
            <a:r>
              <a:rPr lang="de-DE" dirty="0" err="1"/>
              <a:t>notes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constraints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PD </a:t>
            </a:r>
            <a:r>
              <a:rPr lang="de-DE" dirty="0" err="1"/>
              <a:t>bandwidth</a:t>
            </a:r>
            <a:endParaRPr lang="de-DE" dirty="0"/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81022497-9603-3908-46ED-055D42584AE1}"/>
              </a:ext>
            </a:extLst>
          </p:cNvPr>
          <p:cNvCxnSpPr>
            <a:cxnSpLocks/>
            <a:stCxn id="67" idx="0"/>
          </p:cNvCxnSpPr>
          <p:nvPr/>
        </p:nvCxnSpPr>
        <p:spPr>
          <a:xfrm flipH="1" flipV="1">
            <a:off x="6491493" y="3851266"/>
            <a:ext cx="2807507" cy="874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D39F90BE-BF89-2AFF-6E61-3B8B0793975D}"/>
              </a:ext>
            </a:extLst>
          </p:cNvPr>
          <p:cNvGrpSpPr/>
          <p:nvPr/>
        </p:nvGrpSpPr>
        <p:grpSpPr>
          <a:xfrm>
            <a:off x="5814797" y="2741554"/>
            <a:ext cx="1077555" cy="1076400"/>
            <a:chOff x="5814797" y="2741554"/>
            <a:chExt cx="1077555" cy="107640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C0A6718-8278-1317-2F2B-E4141CC04027}"/>
                </a:ext>
              </a:extLst>
            </p:cNvPr>
            <p:cNvSpPr/>
            <p:nvPr/>
          </p:nvSpPr>
          <p:spPr>
            <a:xfrm>
              <a:off x="5814932" y="2741554"/>
              <a:ext cx="900000" cy="9000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" name="Gleichschenkliges Dreieck 5">
              <a:extLst>
                <a:ext uri="{FF2B5EF4-FFF2-40B4-BE49-F238E27FC236}">
                  <a16:creationId xmlns:a16="http://schemas.microsoft.com/office/drawing/2014/main" id="{88BAD76A-8C71-DD40-86B1-64C09E5F3BAE}"/>
                </a:ext>
              </a:extLst>
            </p:cNvPr>
            <p:cNvSpPr/>
            <p:nvPr/>
          </p:nvSpPr>
          <p:spPr>
            <a:xfrm rot="5400000">
              <a:off x="5815307" y="3105506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Gleichschenkliges Dreieck 6">
              <a:extLst>
                <a:ext uri="{FF2B5EF4-FFF2-40B4-BE49-F238E27FC236}">
                  <a16:creationId xmlns:a16="http://schemas.microsoft.com/office/drawing/2014/main" id="{BCE846D8-0D86-ED54-A967-BEFAB0893542}"/>
                </a:ext>
              </a:extLst>
            </p:cNvPr>
            <p:cNvSpPr/>
            <p:nvPr/>
          </p:nvSpPr>
          <p:spPr>
            <a:xfrm rot="5400000">
              <a:off x="6715442" y="3114188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0" name="Picture 4" descr="Regeneration arrows icon. Outline Regeneration arrows vector icon for web  design isolated on white background Stock Vector Image &amp; Art - Alamy">
              <a:extLst>
                <a:ext uri="{FF2B5EF4-FFF2-40B4-BE49-F238E27FC236}">
                  <a16:creationId xmlns:a16="http://schemas.microsoft.com/office/drawing/2014/main" id="{F5A8EFD1-E993-A3EF-D7C5-506396DB889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1"/>
            <a:stretch/>
          </p:blipFill>
          <p:spPr bwMode="auto">
            <a:xfrm>
              <a:off x="6041493" y="2977695"/>
              <a:ext cx="450000" cy="450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6670A97-C766-1EDC-7E40-10C11CE75C0F}"/>
                </a:ext>
              </a:extLst>
            </p:cNvPr>
            <p:cNvSpPr/>
            <p:nvPr/>
          </p:nvSpPr>
          <p:spPr>
            <a:xfrm rot="5400000">
              <a:off x="6170221" y="3641554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Gleichschenkliges Dreieck 57">
              <a:extLst>
                <a:ext uri="{FF2B5EF4-FFF2-40B4-BE49-F238E27FC236}">
                  <a16:creationId xmlns:a16="http://schemas.microsoft.com/office/drawing/2014/main" id="{1F10FCAF-4620-AB53-48EB-161AC20EED04}"/>
                </a:ext>
              </a:extLst>
            </p:cNvPr>
            <p:cNvSpPr/>
            <p:nvPr/>
          </p:nvSpPr>
          <p:spPr>
            <a:xfrm rot="10800000">
              <a:off x="6170221" y="363781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454444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E9D2A27-EE08-714A-048F-A08A2316A05A}"/>
              </a:ext>
            </a:extLst>
          </p:cNvPr>
          <p:cNvGrpSpPr/>
          <p:nvPr/>
        </p:nvGrpSpPr>
        <p:grpSpPr>
          <a:xfrm>
            <a:off x="1338176" y="3175653"/>
            <a:ext cx="1253757" cy="1076910"/>
            <a:chOff x="2073653" y="3269119"/>
            <a:chExt cx="1253757" cy="107691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FD2853C9-4B27-2AB0-F7E1-58CE4AD73F74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1C0A6718-8278-1317-2F2B-E4141CC0402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" name="Gleichschenkliges Dreieck 5">
                <a:extLst>
                  <a:ext uri="{FF2B5EF4-FFF2-40B4-BE49-F238E27FC236}">
                    <a16:creationId xmlns:a16="http://schemas.microsoft.com/office/drawing/2014/main" id="{88BAD76A-8C71-DD40-86B1-64C09E5F3BAE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Gleichschenkliges Dreieck 6">
                <a:extLst>
                  <a:ext uri="{FF2B5EF4-FFF2-40B4-BE49-F238E27FC236}">
                    <a16:creationId xmlns:a16="http://schemas.microsoft.com/office/drawing/2014/main" id="{BCE846D8-0D86-ED54-A967-BEFAB0893542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Gleichschenkliges Dreieck 7">
                <a:extLst>
                  <a:ext uri="{FF2B5EF4-FFF2-40B4-BE49-F238E27FC236}">
                    <a16:creationId xmlns:a16="http://schemas.microsoft.com/office/drawing/2014/main" id="{4595CD53-9A10-9B94-0F5C-1CA2F060F492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E3C85AB9-7772-2776-F340-F932E64EF396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F5A8EFD1-E993-A3EF-D7C5-506396DB88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" name="Gleichschenkliges Dreieck 18">
              <a:extLst>
                <a:ext uri="{FF2B5EF4-FFF2-40B4-BE49-F238E27FC236}">
                  <a16:creationId xmlns:a16="http://schemas.microsoft.com/office/drawing/2014/main" id="{89A17218-6776-6C6F-8A76-F7777929CF4A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6670A97-C766-1EDC-7E40-10C11CE75C0F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3E15FE7B-DA6A-0267-6690-1F8E2739C802}"/>
              </a:ext>
            </a:extLst>
          </p:cNvPr>
          <p:cNvCxnSpPr>
            <a:cxnSpLocks/>
            <a:stCxn id="7" idx="0"/>
            <a:endCxn id="43" idx="3"/>
          </p:cNvCxnSpPr>
          <p:nvPr/>
        </p:nvCxnSpPr>
        <p:spPr>
          <a:xfrm flipV="1">
            <a:off x="2591933" y="3405815"/>
            <a:ext cx="2913378" cy="5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806F6F62-EE2B-8322-4965-20AF1D15C48C}"/>
              </a:ext>
            </a:extLst>
          </p:cNvPr>
          <p:cNvGrpSpPr/>
          <p:nvPr/>
        </p:nvGrpSpPr>
        <p:grpSpPr>
          <a:xfrm>
            <a:off x="5327891" y="3175143"/>
            <a:ext cx="1253757" cy="1076910"/>
            <a:chOff x="2073653" y="3269119"/>
            <a:chExt cx="1253757" cy="1076910"/>
          </a:xfrm>
        </p:grpSpPr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D19AE6E6-ED29-5BD9-9D17-B363B7CE1B17}"/>
                </a:ext>
              </a:extLst>
            </p:cNvPr>
            <p:cNvGrpSpPr/>
            <p:nvPr/>
          </p:nvGrpSpPr>
          <p:grpSpPr>
            <a:xfrm>
              <a:off x="2073653" y="3269119"/>
              <a:ext cx="1253757" cy="900000"/>
              <a:chOff x="1561782" y="5373558"/>
              <a:chExt cx="1253757" cy="900000"/>
            </a:xfrm>
          </p:grpSpPr>
          <p:sp>
            <p:nvSpPr>
              <p:cNvPr id="42" name="Rechteck 41">
                <a:extLst>
                  <a:ext uri="{FF2B5EF4-FFF2-40B4-BE49-F238E27FC236}">
                    <a16:creationId xmlns:a16="http://schemas.microsoft.com/office/drawing/2014/main" id="{24BED3BC-C96B-D278-D60D-2072DCFB2492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3" name="Gleichschenkliges Dreieck 42">
                <a:extLst>
                  <a:ext uri="{FF2B5EF4-FFF2-40B4-BE49-F238E27FC236}">
                    <a16:creationId xmlns:a16="http://schemas.microsoft.com/office/drawing/2014/main" id="{A8E3EDFB-1E5A-21DF-BAE2-6D0F0D087AD0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Gleichschenkliges Dreieck 43">
                <a:extLst>
                  <a:ext uri="{FF2B5EF4-FFF2-40B4-BE49-F238E27FC236}">
                    <a16:creationId xmlns:a16="http://schemas.microsoft.com/office/drawing/2014/main" id="{82273C73-F857-FC6B-BBCF-59D0838D3DAA}"/>
                  </a:ext>
                </a:extLst>
              </p:cNvPr>
              <p:cNvSpPr/>
              <p:nvPr/>
            </p:nvSpPr>
            <p:spPr>
              <a:xfrm rot="5400000">
                <a:off x="2638629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Gleichschenkliges Dreieck 44">
                <a:extLst>
                  <a:ext uri="{FF2B5EF4-FFF2-40B4-BE49-F238E27FC236}">
                    <a16:creationId xmlns:a16="http://schemas.microsoft.com/office/drawing/2014/main" id="{AA5C8979-66FD-936B-03AA-85F27A51C4E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C99808DA-38B2-2AF4-C540-D7289A44A719}"/>
                  </a:ext>
                </a:extLst>
              </p:cNvPr>
              <p:cNvSpPr/>
              <p:nvPr/>
            </p:nvSpPr>
            <p:spPr>
              <a:xfrm>
                <a:off x="2638119" y="5971905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7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16EE2C27-F719-2446-D84A-2672639A7C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0" name="Gleichschenkliges Dreieck 39">
              <a:extLst>
                <a:ext uri="{FF2B5EF4-FFF2-40B4-BE49-F238E27FC236}">
                  <a16:creationId xmlns:a16="http://schemas.microsoft.com/office/drawing/2014/main" id="{A9E93CA8-2049-F1F2-797C-272EB0F70C02}"/>
                </a:ext>
              </a:extLst>
            </p:cNvPr>
            <p:cNvSpPr/>
            <p:nvPr/>
          </p:nvSpPr>
          <p:spPr>
            <a:xfrm rot="10800000">
              <a:off x="2839434" y="4168609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709FF5EA-201C-3984-B1A4-ABFDE1EB23C9}"/>
                </a:ext>
              </a:extLst>
            </p:cNvPr>
            <p:cNvSpPr/>
            <p:nvPr/>
          </p:nvSpPr>
          <p:spPr>
            <a:xfrm rot="5400000">
              <a:off x="2389434" y="4169119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D83127BE-857F-3546-FFFF-43650C516FF1}"/>
              </a:ext>
            </a:extLst>
          </p:cNvPr>
          <p:cNvCxnSpPr>
            <a:cxnSpLocks/>
            <a:stCxn id="9" idx="3"/>
            <a:endCxn id="45" idx="0"/>
          </p:cNvCxnSpPr>
          <p:nvPr/>
        </p:nvCxnSpPr>
        <p:spPr>
          <a:xfrm flipV="1">
            <a:off x="2590913" y="3861690"/>
            <a:ext cx="2736978" cy="5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5C5C5E00-9B79-0D04-4F8F-D24179C226EC}"/>
              </a:ext>
            </a:extLst>
          </p:cNvPr>
          <p:cNvSpPr txBox="1"/>
          <p:nvPr/>
        </p:nvSpPr>
        <p:spPr>
          <a:xfrm>
            <a:off x="3670846" y="3222028"/>
            <a:ext cx="580856" cy="31892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de-DE" sz="1600" dirty="0" err="1">
                <a:solidFill>
                  <a:schemeClr val="accent1"/>
                </a:solidFill>
              </a:rPr>
              <a:t>uplink</a:t>
            </a:r>
            <a:endParaRPr lang="de-DE" sz="1600" dirty="0">
              <a:solidFill>
                <a:schemeClr val="accent1"/>
              </a:solidFill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EDD6C51C-F0AC-CA4F-0297-5A4CE2B1B179}"/>
              </a:ext>
            </a:extLst>
          </p:cNvPr>
          <p:cNvSpPr txBox="1"/>
          <p:nvPr/>
        </p:nvSpPr>
        <p:spPr>
          <a:xfrm>
            <a:off x="3632913" y="3702227"/>
            <a:ext cx="836502" cy="31892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600" dirty="0" err="1">
                <a:solidFill>
                  <a:schemeClr val="accent1"/>
                </a:solidFill>
              </a:rPr>
              <a:t>downlink</a:t>
            </a:r>
            <a:endParaRPr lang="de-DE" sz="1600" dirty="0">
              <a:solidFill>
                <a:schemeClr val="accent1"/>
              </a:solidFill>
            </a:endParaRP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4D776CD4-EB26-044D-0492-EFFA7093D612}"/>
              </a:ext>
            </a:extLst>
          </p:cNvPr>
          <p:cNvCxnSpPr>
            <a:cxnSpLocks/>
            <a:endCxn id="6" idx="3"/>
          </p:cNvCxnSpPr>
          <p:nvPr/>
        </p:nvCxnSpPr>
        <p:spPr>
          <a:xfrm flipV="1">
            <a:off x="729051" y="3406325"/>
            <a:ext cx="786545" cy="4959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Cascading RLS/MLS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7C03DCBF-2D8B-36A4-3CF7-F8B9112F5663}"/>
              </a:ext>
            </a:extLst>
          </p:cNvPr>
          <p:cNvSpPr txBox="1"/>
          <p:nvPr/>
        </p:nvSpPr>
        <p:spPr>
          <a:xfrm>
            <a:off x="1666850" y="3172597"/>
            <a:ext cx="587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5E2A5340-C1A2-2199-E539-BCF801BA757F}"/>
              </a:ext>
            </a:extLst>
          </p:cNvPr>
          <p:cNvSpPr txBox="1"/>
          <p:nvPr/>
        </p:nvSpPr>
        <p:spPr>
          <a:xfrm>
            <a:off x="5682321" y="3161957"/>
            <a:ext cx="587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MLS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502A753C-0A59-6D14-3B2F-DFBD93B0483A}"/>
              </a:ext>
            </a:extLst>
          </p:cNvPr>
          <p:cNvSpPr txBox="1"/>
          <p:nvPr/>
        </p:nvSpPr>
        <p:spPr>
          <a:xfrm>
            <a:off x="9819002" y="3145777"/>
            <a:ext cx="587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RLS</a:t>
            </a:r>
          </a:p>
        </p:txBody>
      </p:sp>
      <p:cxnSp>
        <p:nvCxnSpPr>
          <p:cNvPr id="114" name="Gerader Verbinder 113">
            <a:extLst>
              <a:ext uri="{FF2B5EF4-FFF2-40B4-BE49-F238E27FC236}">
                <a16:creationId xmlns:a16="http://schemas.microsoft.com/office/drawing/2014/main" id="{3767D915-8505-B55A-674F-DDF970CDAEEA}"/>
              </a:ext>
            </a:extLst>
          </p:cNvPr>
          <p:cNvCxnSpPr>
            <a:cxnSpLocks/>
            <a:stCxn id="44" idx="0"/>
            <a:endCxn id="108" idx="3"/>
          </p:cNvCxnSpPr>
          <p:nvPr/>
        </p:nvCxnSpPr>
        <p:spPr>
          <a:xfrm flipV="1">
            <a:off x="6581648" y="3403269"/>
            <a:ext cx="3071007" cy="254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597877AA-3F76-D2B9-6A14-C36EBAF2684A}"/>
              </a:ext>
            </a:extLst>
          </p:cNvPr>
          <p:cNvCxnSpPr>
            <a:cxnSpLocks/>
            <a:stCxn id="46" idx="3"/>
            <a:endCxn id="110" idx="0"/>
          </p:cNvCxnSpPr>
          <p:nvPr/>
        </p:nvCxnSpPr>
        <p:spPr>
          <a:xfrm flipV="1">
            <a:off x="6580628" y="3859144"/>
            <a:ext cx="2894607" cy="254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feld 115">
            <a:extLst>
              <a:ext uri="{FF2B5EF4-FFF2-40B4-BE49-F238E27FC236}">
                <a16:creationId xmlns:a16="http://schemas.microsoft.com/office/drawing/2014/main" id="{035EB1EE-5D5B-8D4A-F8A0-7439BED296D4}"/>
              </a:ext>
            </a:extLst>
          </p:cNvPr>
          <p:cNvSpPr txBox="1"/>
          <p:nvPr/>
        </p:nvSpPr>
        <p:spPr>
          <a:xfrm>
            <a:off x="7307819" y="3243807"/>
            <a:ext cx="580856" cy="31892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de-DE" sz="1600" dirty="0" err="1">
                <a:solidFill>
                  <a:schemeClr val="accent1"/>
                </a:solidFill>
              </a:rPr>
              <a:t>uplink</a:t>
            </a:r>
            <a:endParaRPr lang="de-DE" sz="1600" dirty="0">
              <a:solidFill>
                <a:schemeClr val="accent1"/>
              </a:solidFill>
            </a:endParaRP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711FF29D-735E-E724-7975-F540F8110922}"/>
              </a:ext>
            </a:extLst>
          </p:cNvPr>
          <p:cNvSpPr txBox="1"/>
          <p:nvPr/>
        </p:nvSpPr>
        <p:spPr>
          <a:xfrm>
            <a:off x="7233108" y="3693504"/>
            <a:ext cx="836502" cy="31892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de-DE" sz="1600" dirty="0" err="1">
                <a:solidFill>
                  <a:schemeClr val="accent1"/>
                </a:solidFill>
              </a:rPr>
              <a:t>downlink</a:t>
            </a:r>
            <a:endParaRPr lang="de-DE" sz="1600" dirty="0">
              <a:solidFill>
                <a:schemeClr val="accent1"/>
              </a:solidFill>
            </a:endParaRPr>
          </a:p>
        </p:txBody>
      </p:sp>
      <p:grpSp>
        <p:nvGrpSpPr>
          <p:cNvPr id="131" name="Gruppieren 130">
            <a:extLst>
              <a:ext uri="{FF2B5EF4-FFF2-40B4-BE49-F238E27FC236}">
                <a16:creationId xmlns:a16="http://schemas.microsoft.com/office/drawing/2014/main" id="{9B4FFBAB-4BA8-9F93-1CA4-B6942080F528}"/>
              </a:ext>
            </a:extLst>
          </p:cNvPr>
          <p:cNvGrpSpPr/>
          <p:nvPr/>
        </p:nvGrpSpPr>
        <p:grpSpPr>
          <a:xfrm>
            <a:off x="9475235" y="3172597"/>
            <a:ext cx="1077420" cy="1079456"/>
            <a:chOff x="9468587" y="3100169"/>
            <a:chExt cx="1077420" cy="1079456"/>
          </a:xfrm>
        </p:grpSpPr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971004C2-F30B-AF0A-BD30-092B267ECFBA}"/>
                </a:ext>
              </a:extLst>
            </p:cNvPr>
            <p:cNvGrpSpPr/>
            <p:nvPr/>
          </p:nvGrpSpPr>
          <p:grpSpPr>
            <a:xfrm>
              <a:off x="9468587" y="3100169"/>
              <a:ext cx="1077420" cy="900000"/>
              <a:chOff x="1561782" y="5373558"/>
              <a:chExt cx="1077420" cy="900000"/>
            </a:xfrm>
          </p:grpSpPr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990C580D-3ED5-B1AD-D319-2731E42C0E7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8" name="Gleichschenkliges Dreieck 107">
                <a:extLst>
                  <a:ext uri="{FF2B5EF4-FFF2-40B4-BE49-F238E27FC236}">
                    <a16:creationId xmlns:a16="http://schemas.microsoft.com/office/drawing/2014/main" id="{5D95DE21-319F-C3BB-A060-CB86CA38557D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Gleichschenkliges Dreieck 109">
                <a:extLst>
                  <a:ext uri="{FF2B5EF4-FFF2-40B4-BE49-F238E27FC236}">
                    <a16:creationId xmlns:a16="http://schemas.microsoft.com/office/drawing/2014/main" id="{4A3F1541-045F-3338-9689-40F12B1F148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12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A06F45F-9284-1E1E-0B7C-893772231E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0" name="Gleichschenkliges Dreieck 129">
              <a:extLst>
                <a:ext uri="{FF2B5EF4-FFF2-40B4-BE49-F238E27FC236}">
                  <a16:creationId xmlns:a16="http://schemas.microsoft.com/office/drawing/2014/main" id="{AB0F5BD9-4A8A-39AA-A488-3D4813A1AE84}"/>
                </a:ext>
              </a:extLst>
            </p:cNvPr>
            <p:cNvSpPr/>
            <p:nvPr/>
          </p:nvSpPr>
          <p:spPr>
            <a:xfrm rot="10800000">
              <a:off x="10007807" y="4002205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90E5CC35-B3D6-7C97-B17D-F1405BDD0501}"/>
              </a:ext>
            </a:extLst>
          </p:cNvPr>
          <p:cNvCxnSpPr>
            <a:cxnSpLocks/>
            <a:endCxn id="40" idx="0"/>
          </p:cNvCxnSpPr>
          <p:nvPr/>
        </p:nvCxnSpPr>
        <p:spPr>
          <a:xfrm flipV="1">
            <a:off x="6181871" y="4252053"/>
            <a:ext cx="1" cy="835774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2DF44DF8-4834-EF30-2FCC-906C790FA85B}"/>
              </a:ext>
            </a:extLst>
          </p:cNvPr>
          <p:cNvCxnSpPr>
            <a:cxnSpLocks/>
            <a:endCxn id="41" idx="3"/>
          </p:cNvCxnSpPr>
          <p:nvPr/>
        </p:nvCxnSpPr>
        <p:spPr>
          <a:xfrm flipV="1">
            <a:off x="5731872" y="4251543"/>
            <a:ext cx="0" cy="836284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883112BE-04A8-4B4C-9192-727C0E36046B}"/>
              </a:ext>
            </a:extLst>
          </p:cNvPr>
          <p:cNvCxnSpPr>
            <a:cxnSpLocks/>
            <a:endCxn id="19" idx="0"/>
          </p:cNvCxnSpPr>
          <p:nvPr/>
        </p:nvCxnSpPr>
        <p:spPr>
          <a:xfrm flipV="1">
            <a:off x="2192155" y="4252563"/>
            <a:ext cx="2" cy="80872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r Verbinder 149">
            <a:extLst>
              <a:ext uri="{FF2B5EF4-FFF2-40B4-BE49-F238E27FC236}">
                <a16:creationId xmlns:a16="http://schemas.microsoft.com/office/drawing/2014/main" id="{3B746BB6-FC7D-4FE2-1FB1-F06FBF413898}"/>
              </a:ext>
            </a:extLst>
          </p:cNvPr>
          <p:cNvCxnSpPr>
            <a:cxnSpLocks/>
            <a:endCxn id="20" idx="3"/>
          </p:cNvCxnSpPr>
          <p:nvPr/>
        </p:nvCxnSpPr>
        <p:spPr>
          <a:xfrm flipV="1">
            <a:off x="1742157" y="4252053"/>
            <a:ext cx="0" cy="80923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F77E28E5-D3E6-D587-07BB-6AE27C461004}"/>
              </a:ext>
            </a:extLst>
          </p:cNvPr>
          <p:cNvGrpSpPr/>
          <p:nvPr/>
        </p:nvGrpSpPr>
        <p:grpSpPr>
          <a:xfrm>
            <a:off x="796782" y="2939641"/>
            <a:ext cx="457433" cy="375428"/>
            <a:chOff x="3717643" y="2087026"/>
            <a:chExt cx="457433" cy="3754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id="{0E948CD4-C3DE-8107-83ED-46D0A9B96E9A}"/>
                    </a:ext>
                  </a:extLst>
                </p:cNvPr>
                <p:cNvSpPr txBox="1"/>
                <p:nvPr/>
              </p:nvSpPr>
              <p:spPr>
                <a:xfrm>
                  <a:off x="3717643" y="2087026"/>
                  <a:ext cx="4574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24" name="Textfeld 23">
                  <a:extLst>
                    <a:ext uri="{FF2B5EF4-FFF2-40B4-BE49-F238E27FC236}">
                      <a16:creationId xmlns:a16="http://schemas.microsoft.com/office/drawing/2014/main" id="{0E948CD4-C3DE-8107-83ED-46D0A9B96E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7643" y="2087026"/>
                  <a:ext cx="457433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8BF60389-CDA1-A0FE-BA26-80C4A4CCDDFC}"/>
                </a:ext>
              </a:extLst>
            </p:cNvPr>
            <p:cNvCxnSpPr/>
            <p:nvPr/>
          </p:nvCxnSpPr>
          <p:spPr>
            <a:xfrm>
              <a:off x="3806151" y="2462454"/>
              <a:ext cx="321331" cy="0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3055A572-3FE8-3B39-7113-5F41DA061006}"/>
                  </a:ext>
                </a:extLst>
              </p:cNvPr>
              <p:cNvSpPr txBox="1"/>
              <p:nvPr/>
            </p:nvSpPr>
            <p:spPr>
              <a:xfrm>
                <a:off x="2787587" y="2193974"/>
                <a:ext cx="1505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−75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3055A572-3FE8-3B39-7113-5F41DA0610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587" y="2193974"/>
                <a:ext cx="150554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CA294516-2C7E-0BD6-F282-2272BBCEFC55}"/>
              </a:ext>
            </a:extLst>
          </p:cNvPr>
          <p:cNvCxnSpPr>
            <a:cxnSpLocks/>
          </p:cNvCxnSpPr>
          <p:nvPr/>
        </p:nvCxnSpPr>
        <p:spPr>
          <a:xfrm>
            <a:off x="2894439" y="2565084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5DCB30D0-1145-0E76-DF60-6B57FBF07A4B}"/>
                  </a:ext>
                </a:extLst>
              </p:cNvPr>
              <p:cNvSpPr txBox="1"/>
              <p:nvPr/>
            </p:nvSpPr>
            <p:spPr>
              <a:xfrm>
                <a:off x="2898605" y="2667333"/>
                <a:ext cx="1909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−1=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+74</m:t>
                      </m:r>
                    </m:oMath>
                  </m:oMathPara>
                </a14:m>
                <a:endParaRPr lang="de-DE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5DCB30D0-1145-0E76-DF60-6B57FBF07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8605" y="2667333"/>
                <a:ext cx="190949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C6D0AB41-ACFB-9C51-4014-7C01868F9ED3}"/>
              </a:ext>
            </a:extLst>
          </p:cNvPr>
          <p:cNvCxnSpPr>
            <a:cxnSpLocks/>
          </p:cNvCxnSpPr>
          <p:nvPr/>
        </p:nvCxnSpPr>
        <p:spPr>
          <a:xfrm flipH="1">
            <a:off x="2894439" y="2667333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feld 75">
                <a:extLst>
                  <a:ext uri="{FF2B5EF4-FFF2-40B4-BE49-F238E27FC236}">
                    <a16:creationId xmlns:a16="http://schemas.microsoft.com/office/drawing/2014/main" id="{0870FC71-65CF-62C2-5B35-58730D21F80F}"/>
                  </a:ext>
                </a:extLst>
              </p:cNvPr>
              <p:cNvSpPr txBox="1"/>
              <p:nvPr/>
            </p:nvSpPr>
            <p:spPr>
              <a:xfrm>
                <a:off x="2747679" y="4108841"/>
                <a:ext cx="1909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1" smtClean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</a:rPr>
                        <m:t>−76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6" name="Textfeld 75">
                <a:extLst>
                  <a:ext uri="{FF2B5EF4-FFF2-40B4-BE49-F238E27FC236}">
                    <a16:creationId xmlns:a16="http://schemas.microsoft.com/office/drawing/2014/main" id="{0870FC71-65CF-62C2-5B35-58730D21F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679" y="4108841"/>
                <a:ext cx="190949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045ADCB6-9CFE-CE25-90C5-AAD3E3A3B8CC}"/>
              </a:ext>
            </a:extLst>
          </p:cNvPr>
          <p:cNvCxnSpPr>
            <a:cxnSpLocks/>
          </p:cNvCxnSpPr>
          <p:nvPr/>
        </p:nvCxnSpPr>
        <p:spPr>
          <a:xfrm>
            <a:off x="2895121" y="4479951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07853D49-0EA9-34C9-167D-AE69FF6959A3}"/>
                  </a:ext>
                </a:extLst>
              </p:cNvPr>
              <p:cNvSpPr txBox="1"/>
              <p:nvPr/>
            </p:nvSpPr>
            <p:spPr>
              <a:xfrm>
                <a:off x="3279425" y="4582200"/>
                <a:ext cx="1505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+75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07853D49-0EA9-34C9-167D-AE69FF695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9425" y="4582200"/>
                <a:ext cx="150554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EE336260-5218-0098-F561-9D29BEAEBD74}"/>
              </a:ext>
            </a:extLst>
          </p:cNvPr>
          <p:cNvCxnSpPr>
            <a:cxnSpLocks/>
          </p:cNvCxnSpPr>
          <p:nvPr/>
        </p:nvCxnSpPr>
        <p:spPr>
          <a:xfrm flipH="1">
            <a:off x="2895121" y="4582200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feld 79">
            <a:extLst>
              <a:ext uri="{FF2B5EF4-FFF2-40B4-BE49-F238E27FC236}">
                <a16:creationId xmlns:a16="http://schemas.microsoft.com/office/drawing/2014/main" id="{B3622D5E-C918-541B-EE5C-9526F09984A5}"/>
              </a:ext>
            </a:extLst>
          </p:cNvPr>
          <p:cNvSpPr txBox="1"/>
          <p:nvPr/>
        </p:nvSpPr>
        <p:spPr>
          <a:xfrm>
            <a:off x="1536587" y="3793558"/>
            <a:ext cx="836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Type </a:t>
            </a:r>
            <a:r>
              <a:rPr lang="de-DE" sz="1400" dirty="0">
                <a:highlight>
                  <a:srgbClr val="00FF00"/>
                </a:highlight>
              </a:rPr>
              <a:t>-76</a:t>
            </a: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A8FD90C3-2F33-6690-2B67-087A65B56FB4}"/>
              </a:ext>
            </a:extLst>
          </p:cNvPr>
          <p:cNvGrpSpPr/>
          <p:nvPr/>
        </p:nvGrpSpPr>
        <p:grpSpPr>
          <a:xfrm>
            <a:off x="4990005" y="2950450"/>
            <a:ext cx="452110" cy="375428"/>
            <a:chOff x="3717643" y="2087026"/>
            <a:chExt cx="452110" cy="3754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feld 83">
                  <a:extLst>
                    <a:ext uri="{FF2B5EF4-FFF2-40B4-BE49-F238E27FC236}">
                      <a16:creationId xmlns:a16="http://schemas.microsoft.com/office/drawing/2014/main" id="{E6E9DD5D-44EA-7B70-708E-CC256B8AB969}"/>
                    </a:ext>
                  </a:extLst>
                </p:cNvPr>
                <p:cNvSpPr txBox="1"/>
                <p:nvPr/>
              </p:nvSpPr>
              <p:spPr>
                <a:xfrm>
                  <a:off x="3717643" y="2087026"/>
                  <a:ext cx="4521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84" name="Textfeld 83">
                  <a:extLst>
                    <a:ext uri="{FF2B5EF4-FFF2-40B4-BE49-F238E27FC236}">
                      <a16:creationId xmlns:a16="http://schemas.microsoft.com/office/drawing/2014/main" id="{E6E9DD5D-44EA-7B70-708E-CC256B8AB9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7643" y="2087026"/>
                  <a:ext cx="452110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Gerade Verbindung mit Pfeil 84">
              <a:extLst>
                <a:ext uri="{FF2B5EF4-FFF2-40B4-BE49-F238E27FC236}">
                  <a16:creationId xmlns:a16="http://schemas.microsoft.com/office/drawing/2014/main" id="{49D75954-2FC6-A6C2-7DC2-3C3FCD57860D}"/>
                </a:ext>
              </a:extLst>
            </p:cNvPr>
            <p:cNvCxnSpPr/>
            <p:nvPr/>
          </p:nvCxnSpPr>
          <p:spPr>
            <a:xfrm>
              <a:off x="3806151" y="2462454"/>
              <a:ext cx="321331" cy="0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6" name="Textfeld 85">
            <a:extLst>
              <a:ext uri="{FF2B5EF4-FFF2-40B4-BE49-F238E27FC236}">
                <a16:creationId xmlns:a16="http://schemas.microsoft.com/office/drawing/2014/main" id="{982E4F39-033E-8C4A-C866-B9F4CA3DC367}"/>
              </a:ext>
            </a:extLst>
          </p:cNvPr>
          <p:cNvSpPr txBox="1"/>
          <p:nvPr/>
        </p:nvSpPr>
        <p:spPr>
          <a:xfrm>
            <a:off x="5541513" y="3801064"/>
            <a:ext cx="836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Type </a:t>
            </a:r>
            <a:r>
              <a:rPr lang="de-DE" sz="1400" dirty="0">
                <a:highlight>
                  <a:srgbClr val="FFFF00"/>
                </a:highlight>
              </a:rPr>
              <a:t>+74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65B46C3-53F6-2562-8479-442B08DA6F2D}"/>
              </a:ext>
            </a:extLst>
          </p:cNvPr>
          <p:cNvSpPr txBox="1"/>
          <p:nvPr/>
        </p:nvSpPr>
        <p:spPr>
          <a:xfrm>
            <a:off x="9691620" y="3780060"/>
            <a:ext cx="836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Type </a:t>
            </a:r>
            <a:r>
              <a:rPr lang="de-DE" sz="1400" dirty="0">
                <a:highlight>
                  <a:srgbClr val="00FF00"/>
                </a:highlight>
              </a:rPr>
              <a:t>-76</a:t>
            </a:r>
          </a:p>
        </p:txBody>
      </p: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45180FEC-8E16-9F16-F580-9D4EDC710616}"/>
              </a:ext>
            </a:extLst>
          </p:cNvPr>
          <p:cNvGrpSpPr/>
          <p:nvPr/>
        </p:nvGrpSpPr>
        <p:grpSpPr>
          <a:xfrm>
            <a:off x="9133253" y="2940862"/>
            <a:ext cx="457433" cy="375428"/>
            <a:chOff x="3717643" y="2087026"/>
            <a:chExt cx="457433" cy="3754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feld 89">
                  <a:extLst>
                    <a:ext uri="{FF2B5EF4-FFF2-40B4-BE49-F238E27FC236}">
                      <a16:creationId xmlns:a16="http://schemas.microsoft.com/office/drawing/2014/main" id="{CF4CC88F-8686-A8F2-8436-DD0BFE93202D}"/>
                    </a:ext>
                  </a:extLst>
                </p:cNvPr>
                <p:cNvSpPr txBox="1"/>
                <p:nvPr/>
              </p:nvSpPr>
              <p:spPr>
                <a:xfrm>
                  <a:off x="3717643" y="2087026"/>
                  <a:ext cx="4574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90" name="Textfeld 89">
                  <a:extLst>
                    <a:ext uri="{FF2B5EF4-FFF2-40B4-BE49-F238E27FC236}">
                      <a16:creationId xmlns:a16="http://schemas.microsoft.com/office/drawing/2014/main" id="{CF4CC88F-8686-A8F2-8436-DD0BFE9320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7643" y="2087026"/>
                  <a:ext cx="457433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Gerade Verbindung mit Pfeil 92">
              <a:extLst>
                <a:ext uri="{FF2B5EF4-FFF2-40B4-BE49-F238E27FC236}">
                  <a16:creationId xmlns:a16="http://schemas.microsoft.com/office/drawing/2014/main" id="{84D1A9DF-86BA-D490-6CF1-D3218FABA5C5}"/>
                </a:ext>
              </a:extLst>
            </p:cNvPr>
            <p:cNvCxnSpPr/>
            <p:nvPr/>
          </p:nvCxnSpPr>
          <p:spPr>
            <a:xfrm>
              <a:off x="3806151" y="2462454"/>
              <a:ext cx="321331" cy="0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feld 94">
                <a:extLst>
                  <a:ext uri="{FF2B5EF4-FFF2-40B4-BE49-F238E27FC236}">
                    <a16:creationId xmlns:a16="http://schemas.microsoft.com/office/drawing/2014/main" id="{AD6B2841-CDCF-7E7F-16D3-32165C013C7C}"/>
                  </a:ext>
                </a:extLst>
              </p:cNvPr>
              <p:cNvSpPr txBox="1"/>
              <p:nvPr/>
            </p:nvSpPr>
            <p:spPr>
              <a:xfrm>
                <a:off x="6877478" y="2165609"/>
                <a:ext cx="20844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+75=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5" name="Textfeld 94">
                <a:extLst>
                  <a:ext uri="{FF2B5EF4-FFF2-40B4-BE49-F238E27FC236}">
                    <a16:creationId xmlns:a16="http://schemas.microsoft.com/office/drawing/2014/main" id="{AD6B2841-CDCF-7E7F-16D3-32165C013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478" y="2165609"/>
                <a:ext cx="208448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31E9B171-BBCA-E5F0-DE90-316CF7A43EE1}"/>
              </a:ext>
            </a:extLst>
          </p:cNvPr>
          <p:cNvCxnSpPr>
            <a:cxnSpLocks/>
          </p:cNvCxnSpPr>
          <p:nvPr/>
        </p:nvCxnSpPr>
        <p:spPr>
          <a:xfrm>
            <a:off x="7049104" y="2536050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feld 97">
                <a:extLst>
                  <a:ext uri="{FF2B5EF4-FFF2-40B4-BE49-F238E27FC236}">
                    <a16:creationId xmlns:a16="http://schemas.microsoft.com/office/drawing/2014/main" id="{F882D36D-AAA6-B6C2-16B5-5C87946403D8}"/>
                  </a:ext>
                </a:extLst>
              </p:cNvPr>
              <p:cNvSpPr txBox="1"/>
              <p:nvPr/>
            </p:nvSpPr>
            <p:spPr>
              <a:xfrm>
                <a:off x="7024086" y="2638299"/>
                <a:ext cx="1972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−1=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highlight>
                            <a:srgbClr val="00FF00"/>
                          </a:highlight>
                          <a:latin typeface="Cambria Math" panose="02040503050406030204" pitchFamily="18" charset="0"/>
                        </a:rPr>
                        <m:t>−76</m:t>
                      </m:r>
                    </m:oMath>
                  </m:oMathPara>
                </a14:m>
                <a:endParaRPr lang="de-DE" dirty="0">
                  <a:highlight>
                    <a:srgbClr val="00FF00"/>
                  </a:highlight>
                </a:endParaRPr>
              </a:p>
            </p:txBody>
          </p:sp>
        </mc:Choice>
        <mc:Fallback xmlns="">
          <p:sp>
            <p:nvSpPr>
              <p:cNvPr id="98" name="Textfeld 97">
                <a:extLst>
                  <a:ext uri="{FF2B5EF4-FFF2-40B4-BE49-F238E27FC236}">
                    <a16:creationId xmlns:a16="http://schemas.microsoft.com/office/drawing/2014/main" id="{F882D36D-AAA6-B6C2-16B5-5C8794640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086" y="2638299"/>
                <a:ext cx="1972528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22B87038-D5C9-54C6-A09B-7B12F254D473}"/>
              </a:ext>
            </a:extLst>
          </p:cNvPr>
          <p:cNvCxnSpPr>
            <a:cxnSpLocks/>
          </p:cNvCxnSpPr>
          <p:nvPr/>
        </p:nvCxnSpPr>
        <p:spPr>
          <a:xfrm flipH="1">
            <a:off x="7049104" y="2638299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feld 110">
                <a:extLst>
                  <a:ext uri="{FF2B5EF4-FFF2-40B4-BE49-F238E27FC236}">
                    <a16:creationId xmlns:a16="http://schemas.microsoft.com/office/drawing/2014/main" id="{62C63385-80E0-1E9B-FACA-932EFF1D73E8}"/>
                  </a:ext>
                </a:extLst>
              </p:cNvPr>
              <p:cNvSpPr txBox="1"/>
              <p:nvPr/>
            </p:nvSpPr>
            <p:spPr>
              <a:xfrm>
                <a:off x="6865832" y="4226819"/>
                <a:ext cx="19094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+74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1" name="Textfeld 110">
                <a:extLst>
                  <a:ext uri="{FF2B5EF4-FFF2-40B4-BE49-F238E27FC236}">
                    <a16:creationId xmlns:a16="http://schemas.microsoft.com/office/drawing/2014/main" id="{62C63385-80E0-1E9B-FACA-932EFF1D73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5832" y="4226819"/>
                <a:ext cx="190949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437416D-9DD5-4C9B-E971-DEFD1D606D5F}"/>
              </a:ext>
            </a:extLst>
          </p:cNvPr>
          <p:cNvCxnSpPr>
            <a:cxnSpLocks/>
          </p:cNvCxnSpPr>
          <p:nvPr/>
        </p:nvCxnSpPr>
        <p:spPr>
          <a:xfrm>
            <a:off x="7105552" y="4597260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feld 118">
                <a:extLst>
                  <a:ext uri="{FF2B5EF4-FFF2-40B4-BE49-F238E27FC236}">
                    <a16:creationId xmlns:a16="http://schemas.microsoft.com/office/drawing/2014/main" id="{77A348EF-5F49-128E-24C5-2F948B0C2A15}"/>
                  </a:ext>
                </a:extLst>
              </p:cNvPr>
              <p:cNvSpPr txBox="1"/>
              <p:nvPr/>
            </p:nvSpPr>
            <p:spPr>
              <a:xfrm>
                <a:off x="7430322" y="4705539"/>
                <a:ext cx="1505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−75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9" name="Textfeld 118">
                <a:extLst>
                  <a:ext uri="{FF2B5EF4-FFF2-40B4-BE49-F238E27FC236}">
                    <a16:creationId xmlns:a16="http://schemas.microsoft.com/office/drawing/2014/main" id="{77A348EF-5F49-128E-24C5-2F948B0C2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0322" y="4705539"/>
                <a:ext cx="1505540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9E00DB34-38C7-D2AB-431F-7366F6ABA993}"/>
              </a:ext>
            </a:extLst>
          </p:cNvPr>
          <p:cNvCxnSpPr>
            <a:cxnSpLocks/>
          </p:cNvCxnSpPr>
          <p:nvPr/>
        </p:nvCxnSpPr>
        <p:spPr>
          <a:xfrm flipH="1">
            <a:off x="7105552" y="4699509"/>
            <a:ext cx="1680588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feld 122">
                <a:extLst>
                  <a:ext uri="{FF2B5EF4-FFF2-40B4-BE49-F238E27FC236}">
                    <a16:creationId xmlns:a16="http://schemas.microsoft.com/office/drawing/2014/main" id="{8F7D736E-81EC-4D1D-D8B3-61D90DF01BBC}"/>
                  </a:ext>
                </a:extLst>
              </p:cNvPr>
              <p:cNvSpPr txBox="1"/>
              <p:nvPr/>
            </p:nvSpPr>
            <p:spPr>
              <a:xfrm>
                <a:off x="6492428" y="1585305"/>
                <a:ext cx="280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−76</m:t>
                    </m:r>
                  </m:oMath>
                </a14:m>
                <a:r>
                  <a:rPr lang="de-DE" dirty="0">
                    <a:solidFill>
                      <a:schemeClr val="accent6"/>
                    </a:solidFill>
                  </a:rPr>
                  <a:t> mandatory</a:t>
                </a:r>
              </a:p>
            </p:txBody>
          </p:sp>
        </mc:Choice>
        <mc:Fallback xmlns="">
          <p:sp>
            <p:nvSpPr>
              <p:cNvPr id="123" name="Textfeld 122">
                <a:extLst>
                  <a:ext uri="{FF2B5EF4-FFF2-40B4-BE49-F238E27FC236}">
                    <a16:creationId xmlns:a16="http://schemas.microsoft.com/office/drawing/2014/main" id="{8F7D736E-81EC-4D1D-D8B3-61D90DF01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428" y="1585305"/>
                <a:ext cx="2802242" cy="369332"/>
              </a:xfrm>
              <a:prstGeom prst="rect">
                <a:avLst/>
              </a:prstGeom>
              <a:blipFill>
                <a:blip r:embed="rId14"/>
                <a:stretch>
                  <a:fillRect t="-8197" r="-1304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2F60DCE4-1068-2763-E5F6-3D25D1D7413C}"/>
              </a:ext>
            </a:extLst>
          </p:cNvPr>
          <p:cNvSpPr/>
          <p:nvPr/>
        </p:nvSpPr>
        <p:spPr>
          <a:xfrm>
            <a:off x="6943654" y="2071991"/>
            <a:ext cx="868799" cy="957425"/>
          </a:xfrm>
          <a:prstGeom prst="round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feld 124">
                <a:extLst>
                  <a:ext uri="{FF2B5EF4-FFF2-40B4-BE49-F238E27FC236}">
                    <a16:creationId xmlns:a16="http://schemas.microsoft.com/office/drawing/2014/main" id="{30D81D2D-3F06-C625-FFE9-D5EDCE84A158}"/>
                  </a:ext>
                </a:extLst>
              </p:cNvPr>
              <p:cNvSpPr txBox="1"/>
              <p:nvPr/>
            </p:nvSpPr>
            <p:spPr>
              <a:xfrm>
                <a:off x="2365834" y="1649153"/>
                <a:ext cx="280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+74</m:t>
                    </m:r>
                  </m:oMath>
                </a14:m>
                <a:r>
                  <a:rPr lang="de-DE" dirty="0">
                    <a:solidFill>
                      <a:schemeClr val="accent4"/>
                    </a:solidFill>
                  </a:rPr>
                  <a:t> mandatory</a:t>
                </a:r>
              </a:p>
            </p:txBody>
          </p:sp>
        </mc:Choice>
        <mc:Fallback xmlns="">
          <p:sp>
            <p:nvSpPr>
              <p:cNvPr id="125" name="Textfeld 124">
                <a:extLst>
                  <a:ext uri="{FF2B5EF4-FFF2-40B4-BE49-F238E27FC236}">
                    <a16:creationId xmlns:a16="http://schemas.microsoft.com/office/drawing/2014/main" id="{30D81D2D-3F06-C625-FFE9-D5EDCE84A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834" y="1649153"/>
                <a:ext cx="2802242" cy="369332"/>
              </a:xfrm>
              <a:prstGeom prst="rect">
                <a:avLst/>
              </a:prstGeom>
              <a:blipFill>
                <a:blip r:embed="rId15"/>
                <a:stretch>
                  <a:fillRect t="-10000" r="-1304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Rechteck: abgerundete Ecken 125">
            <a:extLst>
              <a:ext uri="{FF2B5EF4-FFF2-40B4-BE49-F238E27FC236}">
                <a16:creationId xmlns:a16="http://schemas.microsoft.com/office/drawing/2014/main" id="{0FD93227-4411-A86C-7538-FC22268D2198}"/>
              </a:ext>
            </a:extLst>
          </p:cNvPr>
          <p:cNvSpPr/>
          <p:nvPr/>
        </p:nvSpPr>
        <p:spPr>
          <a:xfrm>
            <a:off x="2817060" y="2135839"/>
            <a:ext cx="868799" cy="957425"/>
          </a:xfrm>
          <a:prstGeom prst="roundRect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feld 126">
                <a:extLst>
                  <a:ext uri="{FF2B5EF4-FFF2-40B4-BE49-F238E27FC236}">
                    <a16:creationId xmlns:a16="http://schemas.microsoft.com/office/drawing/2014/main" id="{367FD02D-F6A1-5689-2BF5-7B714DFD1DDF}"/>
                  </a:ext>
                </a:extLst>
              </p:cNvPr>
              <p:cNvSpPr txBox="1"/>
              <p:nvPr/>
            </p:nvSpPr>
            <p:spPr>
              <a:xfrm>
                <a:off x="6761703" y="5255334"/>
                <a:ext cx="3627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−74</m:t>
                    </m:r>
                  </m:oMath>
                </a14:m>
                <a:r>
                  <a:rPr lang="de-DE" dirty="0">
                    <a:solidFill>
                      <a:schemeClr val="accent4"/>
                    </a:solidFill>
                  </a:rPr>
                  <a:t> </a:t>
                </a:r>
                <a:r>
                  <a:rPr lang="de-DE" dirty="0" err="1">
                    <a:solidFill>
                      <a:schemeClr val="accent4"/>
                    </a:solidFill>
                  </a:rPr>
                  <a:t>for</a:t>
                </a:r>
                <a:r>
                  <a:rPr lang="de-DE" dirty="0">
                    <a:solidFill>
                      <a:schemeClr val="accent4"/>
                    </a:solidFill>
                  </a:rPr>
                  <a:t> </a:t>
                </a:r>
                <a:r>
                  <a:rPr lang="de-DE" dirty="0" err="1">
                    <a:solidFill>
                      <a:schemeClr val="accent4"/>
                    </a:solidFill>
                  </a:rPr>
                  <a:t>full</a:t>
                </a:r>
                <a:r>
                  <a:rPr lang="de-DE" dirty="0">
                    <a:solidFill>
                      <a:schemeClr val="accent4"/>
                    </a:solidFill>
                  </a:rPr>
                  <a:t> </a:t>
                </a:r>
                <a:r>
                  <a:rPr lang="de-DE" dirty="0" err="1">
                    <a:solidFill>
                      <a:schemeClr val="accent4"/>
                    </a:solidFill>
                  </a:rPr>
                  <a:t>functionality</a:t>
                </a:r>
                <a:endParaRPr lang="de-DE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127" name="Textfeld 126">
                <a:extLst>
                  <a:ext uri="{FF2B5EF4-FFF2-40B4-BE49-F238E27FC236}">
                    <a16:creationId xmlns:a16="http://schemas.microsoft.com/office/drawing/2014/main" id="{367FD02D-F6A1-5689-2BF5-7B714DFD1D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703" y="5255334"/>
                <a:ext cx="3627724" cy="369332"/>
              </a:xfrm>
              <a:prstGeom prst="rect">
                <a:avLst/>
              </a:prstGeom>
              <a:blipFill>
                <a:blip r:embed="rId16"/>
                <a:stretch>
                  <a:fillRect t="-8197" r="-1008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Rechteck: abgerundete Ecken 127">
            <a:extLst>
              <a:ext uri="{FF2B5EF4-FFF2-40B4-BE49-F238E27FC236}">
                <a16:creationId xmlns:a16="http://schemas.microsoft.com/office/drawing/2014/main" id="{7895E2C9-9358-63E6-0711-58A333F808F3}"/>
              </a:ext>
            </a:extLst>
          </p:cNvPr>
          <p:cNvSpPr/>
          <p:nvPr/>
        </p:nvSpPr>
        <p:spPr>
          <a:xfrm>
            <a:off x="6957469" y="4210802"/>
            <a:ext cx="868799" cy="957425"/>
          </a:xfrm>
          <a:prstGeom prst="roundRect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feld 128">
                <a:extLst>
                  <a:ext uri="{FF2B5EF4-FFF2-40B4-BE49-F238E27FC236}">
                    <a16:creationId xmlns:a16="http://schemas.microsoft.com/office/drawing/2014/main" id="{250E00C7-ACFC-72DC-C97D-540E98B79281}"/>
                  </a:ext>
                </a:extLst>
              </p:cNvPr>
              <p:cNvSpPr txBox="1"/>
              <p:nvPr/>
            </p:nvSpPr>
            <p:spPr>
              <a:xfrm>
                <a:off x="1985746" y="5232311"/>
                <a:ext cx="37559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de-DE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+76</m:t>
                    </m:r>
                  </m:oMath>
                </a14:m>
                <a:r>
                  <a:rPr lang="de-DE" dirty="0">
                    <a:solidFill>
                      <a:schemeClr val="accent6"/>
                    </a:solidFill>
                  </a:rPr>
                  <a:t> </a:t>
                </a:r>
                <a:r>
                  <a:rPr lang="de-DE" dirty="0" err="1">
                    <a:solidFill>
                      <a:schemeClr val="accent6"/>
                    </a:solidFill>
                  </a:rPr>
                  <a:t>for</a:t>
                </a:r>
                <a:r>
                  <a:rPr lang="de-DE" dirty="0">
                    <a:solidFill>
                      <a:schemeClr val="accent6"/>
                    </a:solidFill>
                  </a:rPr>
                  <a:t> </a:t>
                </a:r>
                <a:r>
                  <a:rPr lang="de-DE" dirty="0" err="1">
                    <a:solidFill>
                      <a:schemeClr val="accent6"/>
                    </a:solidFill>
                  </a:rPr>
                  <a:t>full</a:t>
                </a:r>
                <a:r>
                  <a:rPr lang="de-DE" dirty="0">
                    <a:solidFill>
                      <a:schemeClr val="accent6"/>
                    </a:solidFill>
                  </a:rPr>
                  <a:t> </a:t>
                </a:r>
                <a:r>
                  <a:rPr lang="de-DE" dirty="0" err="1">
                    <a:solidFill>
                      <a:schemeClr val="accent6"/>
                    </a:solidFill>
                  </a:rPr>
                  <a:t>functionality</a:t>
                </a:r>
                <a:endParaRPr lang="de-DE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29" name="Textfeld 128">
                <a:extLst>
                  <a:ext uri="{FF2B5EF4-FFF2-40B4-BE49-F238E27FC236}">
                    <a16:creationId xmlns:a16="http://schemas.microsoft.com/office/drawing/2014/main" id="{250E00C7-ACFC-72DC-C97D-540E98B79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5746" y="5232311"/>
                <a:ext cx="3755965" cy="369332"/>
              </a:xfrm>
              <a:prstGeom prst="rect">
                <a:avLst/>
              </a:prstGeom>
              <a:blipFill>
                <a:blip r:embed="rId1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" name="Rechteck: abgerundete Ecken 131">
            <a:extLst>
              <a:ext uri="{FF2B5EF4-FFF2-40B4-BE49-F238E27FC236}">
                <a16:creationId xmlns:a16="http://schemas.microsoft.com/office/drawing/2014/main" id="{A672BE06-CF37-A1EB-D463-945F63CECE56}"/>
              </a:ext>
            </a:extLst>
          </p:cNvPr>
          <p:cNvSpPr/>
          <p:nvPr/>
        </p:nvSpPr>
        <p:spPr>
          <a:xfrm>
            <a:off x="2803233" y="4051082"/>
            <a:ext cx="868799" cy="957425"/>
          </a:xfrm>
          <a:prstGeom prst="round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461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2EA17-5C41-1E9B-0BC9-FF73C9EC8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6592"/>
            <a:ext cx="10515600" cy="1325563"/>
          </a:xfrm>
        </p:spPr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pattern</a:t>
            </a:r>
            <a:r>
              <a:rPr lang="de-DE" dirty="0"/>
              <a:t>: </a:t>
            </a:r>
            <a:r>
              <a:rPr lang="de-DE" dirty="0" err="1"/>
              <a:t>one-way</a:t>
            </a:r>
            <a:r>
              <a:rPr lang="de-DE" dirty="0"/>
              <a:t> </a:t>
            </a:r>
            <a:r>
              <a:rPr lang="de-DE" dirty="0" err="1"/>
              <a:t>chain</a:t>
            </a:r>
            <a:endParaRPr lang="de-DE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9D4D706C-EE48-D4F9-3733-017A355DE7ED}"/>
              </a:ext>
            </a:extLst>
          </p:cNvPr>
          <p:cNvGrpSpPr/>
          <p:nvPr/>
        </p:nvGrpSpPr>
        <p:grpSpPr>
          <a:xfrm>
            <a:off x="1995819" y="2261526"/>
            <a:ext cx="1253757" cy="1090096"/>
            <a:chOff x="793812" y="3114332"/>
            <a:chExt cx="1253757" cy="1090096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EC75BBA4-C211-6ECB-EFC9-7D7805540473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660FD7FE-B30B-E93C-CB03-6018BA4736D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9" name="Rechteck 8">
                  <a:extLst>
                    <a:ext uri="{FF2B5EF4-FFF2-40B4-BE49-F238E27FC236}">
                      <a16:creationId xmlns:a16="http://schemas.microsoft.com/office/drawing/2014/main" id="{04698914-6B3E-4CE5-7E1F-B024A59BFF54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0" name="Gleichschenkliges Dreieck 9">
                  <a:extLst>
                    <a:ext uri="{FF2B5EF4-FFF2-40B4-BE49-F238E27FC236}">
                      <a16:creationId xmlns:a16="http://schemas.microsoft.com/office/drawing/2014/main" id="{DD1BF9D5-965D-F323-74B3-07A3A74F49FB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" name="Gleichschenkliges Dreieck 10">
                  <a:extLst>
                    <a:ext uri="{FF2B5EF4-FFF2-40B4-BE49-F238E27FC236}">
                      <a16:creationId xmlns:a16="http://schemas.microsoft.com/office/drawing/2014/main" id="{A0235D12-813B-3DF8-C0E2-F82D831D166B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" name="Gleichschenkliges Dreieck 11">
                  <a:extLst>
                    <a:ext uri="{FF2B5EF4-FFF2-40B4-BE49-F238E27FC236}">
                      <a16:creationId xmlns:a16="http://schemas.microsoft.com/office/drawing/2014/main" id="{BD1F08DC-0341-F193-2914-D22EDCFD22A6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Rechteck 12">
                  <a:extLst>
                    <a:ext uri="{FF2B5EF4-FFF2-40B4-BE49-F238E27FC236}">
                      <a16:creationId xmlns:a16="http://schemas.microsoft.com/office/drawing/2014/main" id="{5BFB1CC2-F425-418E-578D-EBA21BDEC3E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4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53351078-D02E-E649-0E20-14D638C8CEC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" name="Gleichschenkliges Dreieck 6">
                <a:extLst>
                  <a:ext uri="{FF2B5EF4-FFF2-40B4-BE49-F238E27FC236}">
                    <a16:creationId xmlns:a16="http://schemas.microsoft.com/office/drawing/2014/main" id="{E79CEE60-BD96-EC49-A4CA-9EF9FBE1118B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EBD64498-96E4-74A4-3240-6C980D6ECDC5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269346EA-91F3-B5E0-76F0-C5DCD7761198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FDE7140-9529-B8BA-43F5-F3B5A1334014}"/>
              </a:ext>
            </a:extLst>
          </p:cNvPr>
          <p:cNvGrpSpPr/>
          <p:nvPr/>
        </p:nvGrpSpPr>
        <p:grpSpPr>
          <a:xfrm>
            <a:off x="4489466" y="2248850"/>
            <a:ext cx="1253757" cy="1090096"/>
            <a:chOff x="793812" y="3114332"/>
            <a:chExt cx="1253757" cy="1090096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B51A8635-26A8-D602-78F1-C98A85621793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7E04A3F5-E8BF-8E22-4D55-48BA2B6F4B3D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24" name="Rechteck 23">
                  <a:extLst>
                    <a:ext uri="{FF2B5EF4-FFF2-40B4-BE49-F238E27FC236}">
                      <a16:creationId xmlns:a16="http://schemas.microsoft.com/office/drawing/2014/main" id="{83BC02F4-04A6-CC7B-BD7B-6D577CCD34E1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25" name="Gleichschenkliges Dreieck 24">
                  <a:extLst>
                    <a:ext uri="{FF2B5EF4-FFF2-40B4-BE49-F238E27FC236}">
                      <a16:creationId xmlns:a16="http://schemas.microsoft.com/office/drawing/2014/main" id="{42AFC4EC-6F1E-AAA8-8FD8-9C386DD045BC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Gleichschenkliges Dreieck 25">
                  <a:extLst>
                    <a:ext uri="{FF2B5EF4-FFF2-40B4-BE49-F238E27FC236}">
                      <a16:creationId xmlns:a16="http://schemas.microsoft.com/office/drawing/2014/main" id="{33AF7B07-9DC7-9F8D-4789-843C72AA287C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" name="Gleichschenkliges Dreieck 26">
                  <a:extLst>
                    <a:ext uri="{FF2B5EF4-FFF2-40B4-BE49-F238E27FC236}">
                      <a16:creationId xmlns:a16="http://schemas.microsoft.com/office/drawing/2014/main" id="{501B3C03-6CE2-E03B-26FE-20211CC534AC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8" name="Rechteck 27">
                  <a:extLst>
                    <a:ext uri="{FF2B5EF4-FFF2-40B4-BE49-F238E27FC236}">
                      <a16:creationId xmlns:a16="http://schemas.microsoft.com/office/drawing/2014/main" id="{2E24C82D-BC41-22D6-526A-8FADB211C770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29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BCB9D1C1-A0A0-453E-AF5B-C2C8F094AE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2" name="Gleichschenkliges Dreieck 21">
                <a:extLst>
                  <a:ext uri="{FF2B5EF4-FFF2-40B4-BE49-F238E27FC236}">
                    <a16:creationId xmlns:a16="http://schemas.microsoft.com/office/drawing/2014/main" id="{8D6285CA-18AF-C2CB-D6EF-A8FEE7AE20CE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893B4E36-1A1E-8B08-2251-BB703D012D6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3D1C4AC7-D7BF-D5D8-C02B-AF569E473EB7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323D4ACC-1D79-60F1-B5FD-16C786C254F5}"/>
              </a:ext>
            </a:extLst>
          </p:cNvPr>
          <p:cNvGrpSpPr/>
          <p:nvPr/>
        </p:nvGrpSpPr>
        <p:grpSpPr>
          <a:xfrm>
            <a:off x="7055008" y="2252244"/>
            <a:ext cx="1253757" cy="1090096"/>
            <a:chOff x="793812" y="3114332"/>
            <a:chExt cx="1253757" cy="1090096"/>
          </a:xfrm>
        </p:grpSpPr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DC2F86BE-2D3F-EB5F-1D7C-D6E7E6581D2F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3" name="Gruppieren 32">
                <a:extLst>
                  <a:ext uri="{FF2B5EF4-FFF2-40B4-BE49-F238E27FC236}">
                    <a16:creationId xmlns:a16="http://schemas.microsoft.com/office/drawing/2014/main" id="{927E5F83-B309-DFBD-3DB3-43E254544940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36" name="Rechteck 35">
                  <a:extLst>
                    <a:ext uri="{FF2B5EF4-FFF2-40B4-BE49-F238E27FC236}">
                      <a16:creationId xmlns:a16="http://schemas.microsoft.com/office/drawing/2014/main" id="{80B42E38-A896-ADB0-154A-7E2D97A525F0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37" name="Gleichschenkliges Dreieck 36">
                  <a:extLst>
                    <a:ext uri="{FF2B5EF4-FFF2-40B4-BE49-F238E27FC236}">
                      <a16:creationId xmlns:a16="http://schemas.microsoft.com/office/drawing/2014/main" id="{D6893A13-3CA2-4532-8827-E5191F72F90D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8" name="Gleichschenkliges Dreieck 37">
                  <a:extLst>
                    <a:ext uri="{FF2B5EF4-FFF2-40B4-BE49-F238E27FC236}">
                      <a16:creationId xmlns:a16="http://schemas.microsoft.com/office/drawing/2014/main" id="{9A8443BE-5C5A-F6DB-8179-0E3BC9715FC4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9" name="Gleichschenkliges Dreieck 38">
                  <a:extLst>
                    <a:ext uri="{FF2B5EF4-FFF2-40B4-BE49-F238E27FC236}">
                      <a16:creationId xmlns:a16="http://schemas.microsoft.com/office/drawing/2014/main" id="{2EF102AF-0F36-8FA0-A052-8C17108DC00B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Rechteck 39">
                  <a:extLst>
                    <a:ext uri="{FF2B5EF4-FFF2-40B4-BE49-F238E27FC236}">
                      <a16:creationId xmlns:a16="http://schemas.microsoft.com/office/drawing/2014/main" id="{FAB6FA02-508C-030B-BE8A-DEEAE12A7800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1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4E80DE8B-B7F5-6917-3020-C89E8E9F8C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4" name="Gleichschenkliges Dreieck 33">
                <a:extLst>
                  <a:ext uri="{FF2B5EF4-FFF2-40B4-BE49-F238E27FC236}">
                    <a16:creationId xmlns:a16="http://schemas.microsoft.com/office/drawing/2014/main" id="{DA6586E6-7767-3F9B-66AE-175E1E8B7D6A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2FF24AA-68E4-24BB-0682-98286D294CE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8AD9DE42-03FA-F934-0131-E35128FBF323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A4953F78-92A1-32D0-8646-3A6CD2C9A9AB}"/>
              </a:ext>
            </a:extLst>
          </p:cNvPr>
          <p:cNvGrpSpPr/>
          <p:nvPr/>
        </p:nvGrpSpPr>
        <p:grpSpPr>
          <a:xfrm>
            <a:off x="9454819" y="2234706"/>
            <a:ext cx="1253820" cy="926820"/>
            <a:chOff x="9206970" y="3053219"/>
            <a:chExt cx="1253820" cy="926820"/>
          </a:xfrm>
        </p:grpSpPr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E167E440-7BFD-A53C-0B57-88A5FAE581FB}"/>
                </a:ext>
              </a:extLst>
            </p:cNvPr>
            <p:cNvSpPr txBox="1"/>
            <p:nvPr/>
          </p:nvSpPr>
          <p:spPr>
            <a:xfrm>
              <a:off x="9550737" y="3053219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9BAF2E65-9E48-6D3B-8438-B6977652D6B0}"/>
                </a:ext>
              </a:extLst>
            </p:cNvPr>
            <p:cNvGrpSpPr/>
            <p:nvPr/>
          </p:nvGrpSpPr>
          <p:grpSpPr>
            <a:xfrm>
              <a:off x="9206970" y="3080039"/>
              <a:ext cx="1077420" cy="900000"/>
              <a:chOff x="1561782" y="5373558"/>
              <a:chExt cx="1077420" cy="900000"/>
            </a:xfrm>
          </p:grpSpPr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F4FDDD04-6245-3333-D459-53B3305027AD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7" name="Gleichschenkliges Dreieck 46">
                <a:extLst>
                  <a:ext uri="{FF2B5EF4-FFF2-40B4-BE49-F238E27FC236}">
                    <a16:creationId xmlns:a16="http://schemas.microsoft.com/office/drawing/2014/main" id="{A84E2E13-95A8-C664-5B6D-3CEE21F8A9E2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Gleichschenkliges Dreieck 47">
                <a:extLst>
                  <a:ext uri="{FF2B5EF4-FFF2-40B4-BE49-F238E27FC236}">
                    <a16:creationId xmlns:a16="http://schemas.microsoft.com/office/drawing/2014/main" id="{FBA1F380-FAD7-B5C7-43D8-68377935B2B0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9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D686F005-5096-9DF3-488A-A71486451E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A4B2329B-A25F-0D2A-6998-971C93A5E89D}"/>
                </a:ext>
              </a:extLst>
            </p:cNvPr>
            <p:cNvSpPr/>
            <p:nvPr/>
          </p:nvSpPr>
          <p:spPr>
            <a:xfrm rot="16200000" flipH="1">
              <a:off x="10284390" y="3486608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82F9E007-F8CB-F269-DE0F-E580323731BD}"/>
              </a:ext>
            </a:extLst>
          </p:cNvPr>
          <p:cNvCxnSpPr>
            <a:cxnSpLocks/>
            <a:stCxn id="38" idx="0"/>
            <a:endCxn id="47" idx="3"/>
          </p:cNvCxnSpPr>
          <p:nvPr/>
        </p:nvCxnSpPr>
        <p:spPr>
          <a:xfrm flipV="1">
            <a:off x="8308765" y="2492198"/>
            <a:ext cx="1323474" cy="390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5C7520B1-303C-2DBA-DDE4-4FA22364E452}"/>
              </a:ext>
            </a:extLst>
          </p:cNvPr>
          <p:cNvCxnSpPr>
            <a:cxnSpLocks/>
            <a:stCxn id="40" idx="3"/>
            <a:endCxn id="48" idx="0"/>
          </p:cNvCxnSpPr>
          <p:nvPr/>
        </p:nvCxnSpPr>
        <p:spPr>
          <a:xfrm flipV="1">
            <a:off x="8307745" y="2948073"/>
            <a:ext cx="1147074" cy="390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9C0D758E-FDA2-D2AC-13CA-22DFA38F8F1B}"/>
              </a:ext>
            </a:extLst>
          </p:cNvPr>
          <p:cNvCxnSpPr>
            <a:cxnSpLocks/>
            <a:stCxn id="26" idx="0"/>
            <a:endCxn id="37" idx="3"/>
          </p:cNvCxnSpPr>
          <p:nvPr/>
        </p:nvCxnSpPr>
        <p:spPr>
          <a:xfrm>
            <a:off x="5743223" y="2492708"/>
            <a:ext cx="1489205" cy="33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BA180090-5A4E-0B5E-9433-725EE6F322C8}"/>
              </a:ext>
            </a:extLst>
          </p:cNvPr>
          <p:cNvCxnSpPr>
            <a:cxnSpLocks/>
            <a:stCxn id="28" idx="3"/>
            <a:endCxn id="39" idx="0"/>
          </p:cNvCxnSpPr>
          <p:nvPr/>
        </p:nvCxnSpPr>
        <p:spPr>
          <a:xfrm>
            <a:off x="5742203" y="2948583"/>
            <a:ext cx="1312805" cy="33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A26C58A8-5402-A832-10CF-ADC680278FA4}"/>
              </a:ext>
            </a:extLst>
          </p:cNvPr>
          <p:cNvCxnSpPr>
            <a:cxnSpLocks/>
            <a:stCxn id="11" idx="0"/>
            <a:endCxn id="25" idx="3"/>
          </p:cNvCxnSpPr>
          <p:nvPr/>
        </p:nvCxnSpPr>
        <p:spPr>
          <a:xfrm flipV="1">
            <a:off x="3249576" y="2492708"/>
            <a:ext cx="14173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B88F569D-E150-444E-8762-6FABBE99149B}"/>
              </a:ext>
            </a:extLst>
          </p:cNvPr>
          <p:cNvCxnSpPr>
            <a:cxnSpLocks/>
            <a:stCxn id="13" idx="3"/>
            <a:endCxn id="27" idx="0"/>
          </p:cNvCxnSpPr>
          <p:nvPr/>
        </p:nvCxnSpPr>
        <p:spPr>
          <a:xfrm flipV="1">
            <a:off x="3248556" y="2948583"/>
            <a:ext cx="12409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44BAE1B5-CC34-186A-3D29-7E4FD079CA4C}"/>
              </a:ext>
            </a:extLst>
          </p:cNvPr>
          <p:cNvCxnSpPr>
            <a:cxnSpLocks/>
          </p:cNvCxnSpPr>
          <p:nvPr/>
        </p:nvCxnSpPr>
        <p:spPr>
          <a:xfrm>
            <a:off x="6923161" y="2492198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BFA798DF-22DE-CEF1-72F8-9159903D9F0E}"/>
              </a:ext>
            </a:extLst>
          </p:cNvPr>
          <p:cNvCxnSpPr>
            <a:cxnSpLocks/>
          </p:cNvCxnSpPr>
          <p:nvPr/>
        </p:nvCxnSpPr>
        <p:spPr>
          <a:xfrm flipH="1">
            <a:off x="6902660" y="294807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AEB0F743-F2EF-1EE3-7C6E-7FAA4F648FAA}"/>
              </a:ext>
            </a:extLst>
          </p:cNvPr>
          <p:cNvCxnSpPr>
            <a:cxnSpLocks/>
          </p:cNvCxnSpPr>
          <p:nvPr/>
        </p:nvCxnSpPr>
        <p:spPr>
          <a:xfrm>
            <a:off x="3851304" y="249904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DC7770B-52AD-17B5-3755-F81CF0EA005A}"/>
              </a:ext>
            </a:extLst>
          </p:cNvPr>
          <p:cNvCxnSpPr>
            <a:cxnSpLocks/>
          </p:cNvCxnSpPr>
          <p:nvPr/>
        </p:nvCxnSpPr>
        <p:spPr>
          <a:xfrm flipH="1">
            <a:off x="3830803" y="295492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0E341A65-19D3-DABE-1404-723FC223A66C}"/>
              </a:ext>
            </a:extLst>
          </p:cNvPr>
          <p:cNvCxnSpPr>
            <a:cxnSpLocks/>
          </p:cNvCxnSpPr>
          <p:nvPr/>
        </p:nvCxnSpPr>
        <p:spPr>
          <a:xfrm>
            <a:off x="8981108" y="2492198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3C0E5926-5F08-40F1-CA29-60FDF0196901}"/>
              </a:ext>
            </a:extLst>
          </p:cNvPr>
          <p:cNvCxnSpPr>
            <a:cxnSpLocks/>
          </p:cNvCxnSpPr>
          <p:nvPr/>
        </p:nvCxnSpPr>
        <p:spPr>
          <a:xfrm flipH="1">
            <a:off x="8960607" y="294807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8">
            <a:extLst>
              <a:ext uri="{FF2B5EF4-FFF2-40B4-BE49-F238E27FC236}">
                <a16:creationId xmlns:a16="http://schemas.microsoft.com/office/drawing/2014/main" id="{8BE2059B-879C-B980-33AB-876FF78FCF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4409" y="2322992"/>
            <a:ext cx="484115" cy="338411"/>
          </a:xfrm>
          <a:prstGeom prst="rect">
            <a:avLst/>
          </a:prstGeom>
        </p:spPr>
      </p:pic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5EBC40A2-F4E4-747E-0C5A-4AEB3AC59D38}"/>
              </a:ext>
            </a:extLst>
          </p:cNvPr>
          <p:cNvCxnSpPr>
            <a:cxnSpLocks/>
            <a:stCxn id="62" idx="3"/>
            <a:endCxn id="10" idx="3"/>
          </p:cNvCxnSpPr>
          <p:nvPr/>
        </p:nvCxnSpPr>
        <p:spPr>
          <a:xfrm>
            <a:off x="1478524" y="2492198"/>
            <a:ext cx="694715" cy="13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Legende: mit gebogener Linie 71">
            <a:extLst>
              <a:ext uri="{FF2B5EF4-FFF2-40B4-BE49-F238E27FC236}">
                <a16:creationId xmlns:a16="http://schemas.microsoft.com/office/drawing/2014/main" id="{3E47DCB3-7C8C-557C-73C7-269CDF24001E}"/>
              </a:ext>
            </a:extLst>
          </p:cNvPr>
          <p:cNvSpPr/>
          <p:nvPr/>
        </p:nvSpPr>
        <p:spPr>
          <a:xfrm>
            <a:off x="10092461" y="3559290"/>
            <a:ext cx="1261339" cy="300794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206252"/>
              <a:gd name="adj6" fmla="val 48849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102A8646-3F38-F54E-FF95-1508A103B581}"/>
              </a:ext>
            </a:extLst>
          </p:cNvPr>
          <p:cNvSpPr txBox="1"/>
          <p:nvPr/>
        </p:nvSpPr>
        <p:spPr>
          <a:xfrm>
            <a:off x="726903" y="1829457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endParaRPr lang="de-DE" dirty="0"/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A0490AD9-4FB5-F0CF-417E-9F00FDACA81D}"/>
              </a:ext>
            </a:extLst>
          </p:cNvPr>
          <p:cNvSpPr txBox="1"/>
          <p:nvPr/>
        </p:nvSpPr>
        <p:spPr>
          <a:xfrm>
            <a:off x="1161156" y="4838401"/>
            <a:ext cx="76409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reduncancy</a:t>
            </a:r>
            <a:r>
              <a:rPr lang="de-DE" dirty="0"/>
              <a:t>: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uplink</a:t>
            </a:r>
            <a:r>
              <a:rPr lang="de-DE" dirty="0"/>
              <a:t> </a:t>
            </a:r>
            <a:r>
              <a:rPr lang="de-DE" dirty="0" err="1"/>
              <a:t>fails</a:t>
            </a:r>
            <a:r>
              <a:rPr lang="de-DE" dirty="0"/>
              <a:t>, all </a:t>
            </a:r>
            <a:r>
              <a:rPr lang="de-DE" dirty="0" err="1"/>
              <a:t>downstream</a:t>
            </a:r>
            <a:r>
              <a:rPr lang="de-DE" dirty="0"/>
              <a:t> </a:t>
            </a:r>
            <a:r>
              <a:rPr lang="de-DE" dirty="0" err="1"/>
              <a:t>locations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cut</a:t>
            </a:r>
            <a:r>
              <a:rPr lang="de-DE" dirty="0"/>
              <a:t>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choice</a:t>
            </a:r>
            <a:r>
              <a:rPr lang="de-DE" dirty="0"/>
              <a:t>: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flywheel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disseminated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Individual link (n→n+1) </a:t>
            </a:r>
            <a:r>
              <a:rPr lang="de-DE" dirty="0" err="1"/>
              <a:t>validation</a:t>
            </a:r>
            <a:r>
              <a:rPr lang="de-DE" dirty="0"/>
              <a:t>: </a:t>
            </a:r>
            <a:r>
              <a:rPr lang="de-DE" dirty="0" err="1"/>
              <a:t>locally</a:t>
            </a:r>
            <a:r>
              <a:rPr lang="de-DE" dirty="0"/>
              <a:t> at 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End-</a:t>
            </a:r>
            <a:r>
              <a:rPr lang="de-DE" dirty="0" err="1"/>
              <a:t>to</a:t>
            </a:r>
            <a:r>
              <a:rPr lang="de-DE" dirty="0"/>
              <a:t>-end link (1→N) </a:t>
            </a:r>
            <a:r>
              <a:rPr lang="de-DE" dirty="0" err="1"/>
              <a:t>validation</a:t>
            </a:r>
            <a:r>
              <a:rPr lang="de-DE" dirty="0"/>
              <a:t>: </a:t>
            </a:r>
            <a:r>
              <a:rPr lang="de-DE" dirty="0" err="1"/>
              <a:t>requires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N </a:t>
            </a:r>
            <a:r>
              <a:rPr lang="de-DE" dirty="0" err="1"/>
              <a:t>locations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Can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implemented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Exail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PSNC </a:t>
            </a:r>
            <a:r>
              <a:rPr lang="de-DE" dirty="0" err="1"/>
              <a:t>equipment</a:t>
            </a:r>
            <a:endParaRPr lang="de-DE" dirty="0"/>
          </a:p>
        </p:txBody>
      </p:sp>
      <p:sp>
        <p:nvSpPr>
          <p:cNvPr id="75" name="Legende: mit gebogener Linie 74">
            <a:extLst>
              <a:ext uri="{FF2B5EF4-FFF2-40B4-BE49-F238E27FC236}">
                <a16:creationId xmlns:a16="http://schemas.microsoft.com/office/drawing/2014/main" id="{2CC049CC-4765-47CD-96D2-7BE2BD13A84A}"/>
              </a:ext>
            </a:extLst>
          </p:cNvPr>
          <p:cNvSpPr/>
          <p:nvPr/>
        </p:nvSpPr>
        <p:spPr>
          <a:xfrm>
            <a:off x="2531699" y="379643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76" name="Legende: mit gebogener Linie 75">
            <a:extLst>
              <a:ext uri="{FF2B5EF4-FFF2-40B4-BE49-F238E27FC236}">
                <a16:creationId xmlns:a16="http://schemas.microsoft.com/office/drawing/2014/main" id="{276D6DE6-7BEA-A0B6-6C87-ED4A565AAD74}"/>
              </a:ext>
            </a:extLst>
          </p:cNvPr>
          <p:cNvSpPr/>
          <p:nvPr/>
        </p:nvSpPr>
        <p:spPr>
          <a:xfrm>
            <a:off x="4984650" y="3794427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77" name="Legende: mit gebogener Linie 76">
            <a:extLst>
              <a:ext uri="{FF2B5EF4-FFF2-40B4-BE49-F238E27FC236}">
                <a16:creationId xmlns:a16="http://schemas.microsoft.com/office/drawing/2014/main" id="{D220056D-E378-E75A-5D51-6ECE4F8CAA05}"/>
              </a:ext>
            </a:extLst>
          </p:cNvPr>
          <p:cNvSpPr/>
          <p:nvPr/>
        </p:nvSpPr>
        <p:spPr>
          <a:xfrm>
            <a:off x="7538555" y="3788705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8BBB008-8F72-473E-574D-FF0945817610}"/>
              </a:ext>
            </a:extLst>
          </p:cNvPr>
          <p:cNvSpPr txBox="1"/>
          <p:nvPr/>
        </p:nvSpPr>
        <p:spPr>
          <a:xfrm>
            <a:off x="2399800" y="173152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n=1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99A1CAC2-88A7-BC2E-A60F-0C733B59798D}"/>
              </a:ext>
            </a:extLst>
          </p:cNvPr>
          <p:cNvSpPr txBox="1"/>
          <p:nvPr/>
        </p:nvSpPr>
        <p:spPr>
          <a:xfrm>
            <a:off x="4863598" y="172919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n=2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266930B2-82B5-590B-F56C-F588B8A2E476}"/>
              </a:ext>
            </a:extLst>
          </p:cNvPr>
          <p:cNvSpPr txBox="1"/>
          <p:nvPr/>
        </p:nvSpPr>
        <p:spPr>
          <a:xfrm>
            <a:off x="9792200" y="17371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n=N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64C86CBD-6E77-913C-1706-2562F7CAA547}"/>
              </a:ext>
            </a:extLst>
          </p:cNvPr>
          <p:cNvSpPr txBox="1"/>
          <p:nvPr/>
        </p:nvSpPr>
        <p:spPr>
          <a:xfrm>
            <a:off x="7370059" y="172585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n=…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251F0A7D-D793-0E7D-7411-CBB5B4C83665}"/>
              </a:ext>
            </a:extLst>
          </p:cNvPr>
          <p:cNvSpPr/>
          <p:nvPr/>
        </p:nvSpPr>
        <p:spPr>
          <a:xfrm>
            <a:off x="8521444" y="4913415"/>
            <a:ext cx="3142034" cy="137905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Note: </a:t>
            </a:r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MLS/RLS </a:t>
            </a:r>
            <a:r>
              <a:rPr lang="de-DE" dirty="0" err="1"/>
              <a:t>must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alternating</a:t>
            </a:r>
            <a:r>
              <a:rPr lang="de-DE" dirty="0"/>
              <a:t> „</a:t>
            </a:r>
            <a:r>
              <a:rPr lang="de-DE" dirty="0" err="1"/>
              <a:t>parity</a:t>
            </a:r>
            <a:r>
              <a:rPr lang="de-DE" dirty="0"/>
              <a:t>“: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+74/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lang="de-DE" dirty="0"/>
              <a:t>76 MHz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Exail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30/50 MHz </a:t>
            </a:r>
            <a:r>
              <a:rPr lang="de-DE" dirty="0" err="1"/>
              <a:t>for</a:t>
            </a:r>
            <a:r>
              <a:rPr lang="de-DE" dirty="0"/>
              <a:t> PSNC</a:t>
            </a:r>
          </a:p>
        </p:txBody>
      </p:sp>
    </p:spTree>
    <p:extLst>
      <p:ext uri="{BB962C8B-B14F-4D97-AF65-F5344CB8AC3E}">
        <p14:creationId xmlns:p14="http://schemas.microsoft.com/office/powerpoint/2010/main" val="4196015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2EA17-5C41-1E9B-0BC9-FF73C9EC8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pattern</a:t>
            </a:r>
            <a:r>
              <a:rPr lang="de-DE" dirty="0"/>
              <a:t>: counter-</a:t>
            </a:r>
            <a:r>
              <a:rPr lang="de-DE" dirty="0" err="1"/>
              <a:t>disseminating</a:t>
            </a:r>
            <a:r>
              <a:rPr lang="de-DE" dirty="0"/>
              <a:t>	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61F3D8DE-7FB5-6B0E-734A-A3712783E99A}"/>
              </a:ext>
            </a:extLst>
          </p:cNvPr>
          <p:cNvCxnSpPr>
            <a:cxnSpLocks/>
            <a:stCxn id="45" idx="0"/>
            <a:endCxn id="17" idx="3"/>
          </p:cNvCxnSpPr>
          <p:nvPr/>
        </p:nvCxnSpPr>
        <p:spPr>
          <a:xfrm flipH="1">
            <a:off x="5155088" y="4377728"/>
            <a:ext cx="963377" cy="53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3918EEEB-1C56-7684-C6E5-2F8F291B49BF}"/>
              </a:ext>
            </a:extLst>
          </p:cNvPr>
          <p:cNvCxnSpPr>
            <a:cxnSpLocks/>
            <a:stCxn id="52" idx="3"/>
            <a:endCxn id="26" idx="0"/>
          </p:cNvCxnSpPr>
          <p:nvPr/>
        </p:nvCxnSpPr>
        <p:spPr>
          <a:xfrm flipH="1">
            <a:off x="5325449" y="2416463"/>
            <a:ext cx="963377" cy="53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5017D3C2-2474-837A-F8D4-CD9BD87EA606}"/>
              </a:ext>
            </a:extLst>
          </p:cNvPr>
          <p:cNvCxnSpPr>
            <a:cxnSpLocks/>
          </p:cNvCxnSpPr>
          <p:nvPr/>
        </p:nvCxnSpPr>
        <p:spPr>
          <a:xfrm flipH="1">
            <a:off x="5470279" y="438304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4395562-CEAF-4E58-A634-239DA658AC60}"/>
              </a:ext>
            </a:extLst>
          </p:cNvPr>
          <p:cNvCxnSpPr>
            <a:cxnSpLocks/>
          </p:cNvCxnSpPr>
          <p:nvPr/>
        </p:nvCxnSpPr>
        <p:spPr>
          <a:xfrm>
            <a:off x="5794786" y="2421778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8D8A32D6-C754-E914-F0AB-102030A4BE3E}"/>
              </a:ext>
            </a:extLst>
          </p:cNvPr>
          <p:cNvGrpSpPr/>
          <p:nvPr/>
        </p:nvGrpSpPr>
        <p:grpSpPr>
          <a:xfrm flipH="1">
            <a:off x="4078229" y="3515335"/>
            <a:ext cx="1077420" cy="1081161"/>
            <a:chOff x="9501345" y="2905672"/>
            <a:chExt cx="1077420" cy="1081161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04F85265-15E1-A652-3A61-CF18D090CC28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5075F9C5-FAFD-D890-AB6E-B7A9F18BE7C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" name="Gleichschenkliges Dreieck 16">
                <a:extLst>
                  <a:ext uri="{FF2B5EF4-FFF2-40B4-BE49-F238E27FC236}">
                    <a16:creationId xmlns:a16="http://schemas.microsoft.com/office/drawing/2014/main" id="{7D179C66-73E2-4783-A528-1F60BB4511D2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Gleichschenkliges Dreieck 17">
                <a:extLst>
                  <a:ext uri="{FF2B5EF4-FFF2-40B4-BE49-F238E27FC236}">
                    <a16:creationId xmlns:a16="http://schemas.microsoft.com/office/drawing/2014/main" id="{6BD80D24-531A-1745-4D6C-97CCB4AB1E5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9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A9F312E6-48DF-0439-70A9-AEBDB169F2C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" name="Gleichschenkliges Dreieck 13">
              <a:extLst>
                <a:ext uri="{FF2B5EF4-FFF2-40B4-BE49-F238E27FC236}">
                  <a16:creationId xmlns:a16="http://schemas.microsoft.com/office/drawing/2014/main" id="{908F6B1B-0427-19F7-FA57-6BC02C4997C7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58FB6EE-58E1-DF3A-2F79-E4D3F2BEA413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4349F94E-FB8D-1D1E-6474-4BC17D4C553A}"/>
              </a:ext>
            </a:extLst>
          </p:cNvPr>
          <p:cNvGrpSpPr/>
          <p:nvPr/>
        </p:nvGrpSpPr>
        <p:grpSpPr>
          <a:xfrm flipH="1">
            <a:off x="4248029" y="2208325"/>
            <a:ext cx="1077420" cy="1078950"/>
            <a:chOff x="9323925" y="4156770"/>
            <a:chExt cx="1077420" cy="1078950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2E7049E6-1DF3-9244-1796-DB5DEDA56607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4192D757-824B-FF64-6907-3BEC1F0FB178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5" name="Gleichschenkliges Dreieck 24">
                <a:extLst>
                  <a:ext uri="{FF2B5EF4-FFF2-40B4-BE49-F238E27FC236}">
                    <a16:creationId xmlns:a16="http://schemas.microsoft.com/office/drawing/2014/main" id="{E28EC17D-52C4-45FF-7220-EA47271E2657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Gleichschenkliges Dreieck 25">
                <a:extLst>
                  <a:ext uri="{FF2B5EF4-FFF2-40B4-BE49-F238E27FC236}">
                    <a16:creationId xmlns:a16="http://schemas.microsoft.com/office/drawing/2014/main" id="{A7A99F6F-9177-55E5-61F5-0359716996A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7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0CFA2F4E-5ED4-BCA8-5C1C-7562D5FCBA7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" name="Gleichschenkliges Dreieck 21">
              <a:extLst>
                <a:ext uri="{FF2B5EF4-FFF2-40B4-BE49-F238E27FC236}">
                  <a16:creationId xmlns:a16="http://schemas.microsoft.com/office/drawing/2014/main" id="{495E2D20-A0FB-5003-6598-ABE7379235C8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3C638AF0-615E-CABA-C581-FFE9960C23E4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ECA0F357-8D4A-24B3-FC74-5080E71C7037}"/>
              </a:ext>
            </a:extLst>
          </p:cNvPr>
          <p:cNvCxnSpPr>
            <a:cxnSpLocks/>
            <a:stCxn id="15" idx="0"/>
            <a:endCxn id="23" idx="2"/>
          </p:cNvCxnSpPr>
          <p:nvPr/>
        </p:nvCxnSpPr>
        <p:spPr>
          <a:xfrm flipH="1" flipV="1">
            <a:off x="4699376" y="3281960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EC4A0263-5DA5-A049-24F8-2B7976963808}"/>
              </a:ext>
            </a:extLst>
          </p:cNvPr>
          <p:cNvCxnSpPr>
            <a:cxnSpLocks/>
            <a:stCxn id="95" idx="0"/>
            <a:endCxn id="44" idx="3"/>
          </p:cNvCxnSpPr>
          <p:nvPr/>
        </p:nvCxnSpPr>
        <p:spPr>
          <a:xfrm flipH="1">
            <a:off x="7195324" y="4377728"/>
            <a:ext cx="92315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80565FF5-2607-D736-1C58-73CE45460FA7}"/>
              </a:ext>
            </a:extLst>
          </p:cNvPr>
          <p:cNvCxnSpPr>
            <a:cxnSpLocks/>
            <a:stCxn id="102" idx="3"/>
            <a:endCxn id="53" idx="0"/>
          </p:cNvCxnSpPr>
          <p:nvPr/>
        </p:nvCxnSpPr>
        <p:spPr>
          <a:xfrm flipH="1">
            <a:off x="7365685" y="2416463"/>
            <a:ext cx="92315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30C86B94-EAE7-4F6B-6E47-78517720709C}"/>
              </a:ext>
            </a:extLst>
          </p:cNvPr>
          <p:cNvCxnSpPr>
            <a:cxnSpLocks/>
          </p:cNvCxnSpPr>
          <p:nvPr/>
        </p:nvCxnSpPr>
        <p:spPr>
          <a:xfrm flipH="1">
            <a:off x="7510515" y="4377728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770AD5A5-C9B2-C737-B30A-2F6BBCFB00F3}"/>
              </a:ext>
            </a:extLst>
          </p:cNvPr>
          <p:cNvCxnSpPr>
            <a:cxnSpLocks/>
          </p:cNvCxnSpPr>
          <p:nvPr/>
        </p:nvCxnSpPr>
        <p:spPr>
          <a:xfrm>
            <a:off x="7835022" y="241646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2870B06A-2D0B-E21B-469C-2F9C3432A1D8}"/>
              </a:ext>
            </a:extLst>
          </p:cNvPr>
          <p:cNvGrpSpPr/>
          <p:nvPr/>
        </p:nvGrpSpPr>
        <p:grpSpPr>
          <a:xfrm flipH="1">
            <a:off x="6118465" y="3510020"/>
            <a:ext cx="1077420" cy="1081161"/>
            <a:chOff x="9501345" y="2905672"/>
            <a:chExt cx="1077420" cy="1081161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6F45F2A2-8048-D9D3-2BFF-B2222D489341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D3DC3EEE-89D7-A9AE-C693-EBAAFE91939E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44" name="Gleichschenkliges Dreieck 43">
                <a:extLst>
                  <a:ext uri="{FF2B5EF4-FFF2-40B4-BE49-F238E27FC236}">
                    <a16:creationId xmlns:a16="http://schemas.microsoft.com/office/drawing/2014/main" id="{6E2079C4-4027-ED37-2C78-FEEC34FB2B08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" name="Gleichschenkliges Dreieck 44">
                <a:extLst>
                  <a:ext uri="{FF2B5EF4-FFF2-40B4-BE49-F238E27FC236}">
                    <a16:creationId xmlns:a16="http://schemas.microsoft.com/office/drawing/2014/main" id="{5CDD3443-8C15-D226-D943-5F85112FD66B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4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FD433FA1-5E3F-5438-8823-1F36395993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1" name="Gleichschenkliges Dreieck 40">
              <a:extLst>
                <a:ext uri="{FF2B5EF4-FFF2-40B4-BE49-F238E27FC236}">
                  <a16:creationId xmlns:a16="http://schemas.microsoft.com/office/drawing/2014/main" id="{9851C076-56F7-4558-8AE5-DD5AA8597BE7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A622385E-DB62-967B-7464-D6B78C8AED66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605818A0-9B39-AFF2-E281-95BA3F2A0812}"/>
              </a:ext>
            </a:extLst>
          </p:cNvPr>
          <p:cNvGrpSpPr/>
          <p:nvPr/>
        </p:nvGrpSpPr>
        <p:grpSpPr>
          <a:xfrm flipH="1">
            <a:off x="6288265" y="2203010"/>
            <a:ext cx="1077420" cy="1078950"/>
            <a:chOff x="9323925" y="4156770"/>
            <a:chExt cx="1077420" cy="1078950"/>
          </a:xfrm>
        </p:grpSpPr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21C41554-9E23-0DCC-B6D1-1856564B9ED8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0D2FBB28-A619-F78B-06E3-1E80C1DD8F53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52" name="Gleichschenkliges Dreieck 51">
                <a:extLst>
                  <a:ext uri="{FF2B5EF4-FFF2-40B4-BE49-F238E27FC236}">
                    <a16:creationId xmlns:a16="http://schemas.microsoft.com/office/drawing/2014/main" id="{E4A7D133-4223-463F-AC9F-6DB361EB16D2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Gleichschenkliges Dreieck 52">
                <a:extLst>
                  <a:ext uri="{FF2B5EF4-FFF2-40B4-BE49-F238E27FC236}">
                    <a16:creationId xmlns:a16="http://schemas.microsoft.com/office/drawing/2014/main" id="{EF9B404F-3BA3-78FD-8AAC-CBA560CABF13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54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0DF7898-E8C9-B6AB-5DD8-338CC87CC3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9" name="Gleichschenkliges Dreieck 48">
              <a:extLst>
                <a:ext uri="{FF2B5EF4-FFF2-40B4-BE49-F238E27FC236}">
                  <a16:creationId xmlns:a16="http://schemas.microsoft.com/office/drawing/2014/main" id="{CEA6B871-CDEE-7ACE-C063-B19EB0039151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39DA2477-35CE-3A84-2276-7DA2FF15F61C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BC41428A-C1FE-3894-0CBF-428B7EDA319F}"/>
              </a:ext>
            </a:extLst>
          </p:cNvPr>
          <p:cNvCxnSpPr>
            <a:cxnSpLocks/>
            <a:stCxn id="42" idx="0"/>
            <a:endCxn id="50" idx="2"/>
          </p:cNvCxnSpPr>
          <p:nvPr/>
        </p:nvCxnSpPr>
        <p:spPr>
          <a:xfrm flipH="1" flipV="1">
            <a:off x="6739612" y="3276645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9C0221B9-E42C-4E99-F4F3-91418A62B3FE}"/>
              </a:ext>
            </a:extLst>
          </p:cNvPr>
          <p:cNvCxnSpPr>
            <a:cxnSpLocks/>
            <a:stCxn id="113" idx="3"/>
            <a:endCxn id="77" idx="3"/>
          </p:cNvCxnSpPr>
          <p:nvPr/>
        </p:nvCxnSpPr>
        <p:spPr>
          <a:xfrm>
            <a:off x="1727283" y="2421370"/>
            <a:ext cx="596439" cy="40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23967E59-8B91-6639-9996-C1378238B3D9}"/>
              </a:ext>
            </a:extLst>
          </p:cNvPr>
          <p:cNvCxnSpPr>
            <a:cxnSpLocks/>
            <a:stCxn id="18" idx="0"/>
            <a:endCxn id="69" idx="3"/>
          </p:cNvCxnSpPr>
          <p:nvPr/>
        </p:nvCxnSpPr>
        <p:spPr>
          <a:xfrm flipH="1">
            <a:off x="3230220" y="4383043"/>
            <a:ext cx="8480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7CACE8D9-C8F1-F427-B7FA-24FC04C4E8FE}"/>
              </a:ext>
            </a:extLst>
          </p:cNvPr>
          <p:cNvCxnSpPr>
            <a:cxnSpLocks/>
            <a:stCxn id="25" idx="3"/>
            <a:endCxn id="78" idx="0"/>
          </p:cNvCxnSpPr>
          <p:nvPr/>
        </p:nvCxnSpPr>
        <p:spPr>
          <a:xfrm flipH="1">
            <a:off x="3400581" y="2421778"/>
            <a:ext cx="8480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41DF2D0E-0A62-0E63-89B7-F60E1BB25A76}"/>
              </a:ext>
            </a:extLst>
          </p:cNvPr>
          <p:cNvCxnSpPr>
            <a:cxnSpLocks/>
          </p:cNvCxnSpPr>
          <p:nvPr/>
        </p:nvCxnSpPr>
        <p:spPr>
          <a:xfrm flipH="1">
            <a:off x="3506500" y="4383043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4ACEED60-F49F-B619-05FD-2304812DDAC5}"/>
              </a:ext>
            </a:extLst>
          </p:cNvPr>
          <p:cNvCxnSpPr>
            <a:cxnSpLocks/>
          </p:cNvCxnSpPr>
          <p:nvPr/>
        </p:nvCxnSpPr>
        <p:spPr>
          <a:xfrm>
            <a:off x="3831007" y="2421778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0AEDC70C-2D53-C6C7-ED57-333CD381B18D}"/>
              </a:ext>
            </a:extLst>
          </p:cNvPr>
          <p:cNvGrpSpPr/>
          <p:nvPr/>
        </p:nvGrpSpPr>
        <p:grpSpPr>
          <a:xfrm flipH="1">
            <a:off x="2153361" y="3515335"/>
            <a:ext cx="1077420" cy="1081161"/>
            <a:chOff x="9501345" y="2905672"/>
            <a:chExt cx="1077420" cy="1081161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83A91A86-E856-2A67-5288-7C4AAB74C634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47BB6BCF-B87E-6B64-0F8B-BDF1190836BB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69" name="Gleichschenkliges Dreieck 68">
                <a:extLst>
                  <a:ext uri="{FF2B5EF4-FFF2-40B4-BE49-F238E27FC236}">
                    <a16:creationId xmlns:a16="http://schemas.microsoft.com/office/drawing/2014/main" id="{7C62A16C-1488-7D75-970D-0099874DB3A9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Gleichschenkliges Dreieck 69">
                <a:extLst>
                  <a:ext uri="{FF2B5EF4-FFF2-40B4-BE49-F238E27FC236}">
                    <a16:creationId xmlns:a16="http://schemas.microsoft.com/office/drawing/2014/main" id="{1789807B-84DC-1174-C232-622EBB80553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71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2104AC7C-4F91-E429-6395-EA4A9EDCC9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6" name="Gleichschenkliges Dreieck 65">
              <a:extLst>
                <a:ext uri="{FF2B5EF4-FFF2-40B4-BE49-F238E27FC236}">
                  <a16:creationId xmlns:a16="http://schemas.microsoft.com/office/drawing/2014/main" id="{3D88F270-7A69-B300-689F-DA9F6E30BFFB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A2EE08CC-3893-13E4-4234-51781CD0DFBD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AAB6B902-EC73-2BF3-7CAF-F67289764539}"/>
              </a:ext>
            </a:extLst>
          </p:cNvPr>
          <p:cNvGrpSpPr/>
          <p:nvPr/>
        </p:nvGrpSpPr>
        <p:grpSpPr>
          <a:xfrm flipH="1">
            <a:off x="2323161" y="2208325"/>
            <a:ext cx="1077420" cy="1078950"/>
            <a:chOff x="9323925" y="4156770"/>
            <a:chExt cx="1077420" cy="1078950"/>
          </a:xfrm>
        </p:grpSpPr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86DE8639-226E-F5E2-BAA1-038B03BF8F1C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FDBF8E07-299B-D9BB-F26B-6DACF140930B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7" name="Gleichschenkliges Dreieck 76">
                <a:extLst>
                  <a:ext uri="{FF2B5EF4-FFF2-40B4-BE49-F238E27FC236}">
                    <a16:creationId xmlns:a16="http://schemas.microsoft.com/office/drawing/2014/main" id="{22129BDE-84B4-40C2-1798-CF37AC000D47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Gleichschenkliges Dreieck 77">
                <a:extLst>
                  <a:ext uri="{FF2B5EF4-FFF2-40B4-BE49-F238E27FC236}">
                    <a16:creationId xmlns:a16="http://schemas.microsoft.com/office/drawing/2014/main" id="{029A7579-12A9-4629-6E96-DA49537D59D0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79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290DB52A-6126-A74B-CCED-4DE161D5EC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4" name="Gleichschenkliges Dreieck 73">
              <a:extLst>
                <a:ext uri="{FF2B5EF4-FFF2-40B4-BE49-F238E27FC236}">
                  <a16:creationId xmlns:a16="http://schemas.microsoft.com/office/drawing/2014/main" id="{34C8F774-69A3-A066-0754-C4F0ED8E9BF4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53FBF4CD-4B6C-2A42-A6DD-D269B6F090A3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5B36504F-0962-3247-D3CD-4006F5AA1114}"/>
              </a:ext>
            </a:extLst>
          </p:cNvPr>
          <p:cNvCxnSpPr>
            <a:cxnSpLocks/>
            <a:stCxn id="67" idx="0"/>
            <a:endCxn id="75" idx="2"/>
          </p:cNvCxnSpPr>
          <p:nvPr/>
        </p:nvCxnSpPr>
        <p:spPr>
          <a:xfrm flipH="1" flipV="1">
            <a:off x="2774508" y="3281960"/>
            <a:ext cx="2814" cy="2333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0F8F5565-6B61-E3BE-703A-1B9FCE3FEDC6}"/>
              </a:ext>
            </a:extLst>
          </p:cNvPr>
          <p:cNvCxnSpPr>
            <a:cxnSpLocks/>
            <a:stCxn id="94" idx="3"/>
            <a:endCxn id="115" idx="1"/>
          </p:cNvCxnSpPr>
          <p:nvPr/>
        </p:nvCxnSpPr>
        <p:spPr>
          <a:xfrm flipV="1">
            <a:off x="9195340" y="4377517"/>
            <a:ext cx="615901" cy="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79BB1297-2D89-ADBD-AA17-F0A5E620F2DD}"/>
              </a:ext>
            </a:extLst>
          </p:cNvPr>
          <p:cNvGrpSpPr/>
          <p:nvPr/>
        </p:nvGrpSpPr>
        <p:grpSpPr>
          <a:xfrm flipH="1">
            <a:off x="8118481" y="3510020"/>
            <a:ext cx="1077420" cy="1081161"/>
            <a:chOff x="9501345" y="2905672"/>
            <a:chExt cx="1077420" cy="1081161"/>
          </a:xfrm>
        </p:grpSpPr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340253FD-CCD0-E68A-D920-1F2FBAF43194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93" name="Rechteck 92">
                <a:extLst>
                  <a:ext uri="{FF2B5EF4-FFF2-40B4-BE49-F238E27FC236}">
                    <a16:creationId xmlns:a16="http://schemas.microsoft.com/office/drawing/2014/main" id="{F86D5650-7940-B04E-99E8-C41F64CFC915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94" name="Gleichschenkliges Dreieck 93">
                <a:extLst>
                  <a:ext uri="{FF2B5EF4-FFF2-40B4-BE49-F238E27FC236}">
                    <a16:creationId xmlns:a16="http://schemas.microsoft.com/office/drawing/2014/main" id="{4BD7D9A2-EB26-B381-F971-6EDC1780F4BB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5" name="Gleichschenkliges Dreieck 94">
                <a:extLst>
                  <a:ext uri="{FF2B5EF4-FFF2-40B4-BE49-F238E27FC236}">
                    <a16:creationId xmlns:a16="http://schemas.microsoft.com/office/drawing/2014/main" id="{B519F21A-AEAA-BA75-E558-5D33D8724AA3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9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2E45EF74-E8A6-408A-A33F-D346058C72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1" name="Gleichschenkliges Dreieck 90">
              <a:extLst>
                <a:ext uri="{FF2B5EF4-FFF2-40B4-BE49-F238E27FC236}">
                  <a16:creationId xmlns:a16="http://schemas.microsoft.com/office/drawing/2014/main" id="{45205289-0A7C-6C89-EFA9-B2023ACD8E12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Rechteck 91">
              <a:extLst>
                <a:ext uri="{FF2B5EF4-FFF2-40B4-BE49-F238E27FC236}">
                  <a16:creationId xmlns:a16="http://schemas.microsoft.com/office/drawing/2014/main" id="{9EFE8018-611E-E4FE-7658-A07BB79CD7CE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DC022F87-1B52-D4C3-2E18-5D198114599A}"/>
              </a:ext>
            </a:extLst>
          </p:cNvPr>
          <p:cNvGrpSpPr/>
          <p:nvPr/>
        </p:nvGrpSpPr>
        <p:grpSpPr>
          <a:xfrm flipH="1">
            <a:off x="8288281" y="2203010"/>
            <a:ext cx="1077420" cy="1078950"/>
            <a:chOff x="9323925" y="4156770"/>
            <a:chExt cx="1077420" cy="1078950"/>
          </a:xfrm>
        </p:grpSpPr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81D8E37F-A7C1-66DF-7C75-8363E4010E55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101" name="Rechteck 100">
                <a:extLst>
                  <a:ext uri="{FF2B5EF4-FFF2-40B4-BE49-F238E27FC236}">
                    <a16:creationId xmlns:a16="http://schemas.microsoft.com/office/drawing/2014/main" id="{39D8EC70-1AB8-7BD1-5412-25F6BCC96EC8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2" name="Gleichschenkliges Dreieck 101">
                <a:extLst>
                  <a:ext uri="{FF2B5EF4-FFF2-40B4-BE49-F238E27FC236}">
                    <a16:creationId xmlns:a16="http://schemas.microsoft.com/office/drawing/2014/main" id="{94236AEC-95DA-D2CF-A024-A0E017B79EB6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3" name="Gleichschenkliges Dreieck 102">
                <a:extLst>
                  <a:ext uri="{FF2B5EF4-FFF2-40B4-BE49-F238E27FC236}">
                    <a16:creationId xmlns:a16="http://schemas.microsoft.com/office/drawing/2014/main" id="{F3F76139-6F31-F376-4FD7-EEB24CBFF2C1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4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6BEE99CB-3C27-F913-C1B3-76FE2374EA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9" name="Gleichschenkliges Dreieck 98">
              <a:extLst>
                <a:ext uri="{FF2B5EF4-FFF2-40B4-BE49-F238E27FC236}">
                  <a16:creationId xmlns:a16="http://schemas.microsoft.com/office/drawing/2014/main" id="{566D56C5-DE8E-33F4-E63A-A1ADC0A185CD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24BD8659-8A9E-5F44-59EA-3BA151C1A595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AD46F727-05B1-1494-5AC0-066ADB34BFCF}"/>
              </a:ext>
            </a:extLst>
          </p:cNvPr>
          <p:cNvCxnSpPr>
            <a:cxnSpLocks/>
            <a:stCxn id="92" idx="0"/>
            <a:endCxn id="99" idx="0"/>
          </p:cNvCxnSpPr>
          <p:nvPr/>
        </p:nvCxnSpPr>
        <p:spPr>
          <a:xfrm flipH="1" flipV="1">
            <a:off x="8741740" y="3281960"/>
            <a:ext cx="702" cy="2280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8">
            <a:extLst>
              <a:ext uri="{FF2B5EF4-FFF2-40B4-BE49-F238E27FC236}">
                <a16:creationId xmlns:a16="http://schemas.microsoft.com/office/drawing/2014/main" id="{5F92E703-6C4C-4CC8-9AD7-98119FE0EC5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3168" y="2252164"/>
            <a:ext cx="484115" cy="338411"/>
          </a:xfrm>
          <a:prstGeom prst="rect">
            <a:avLst/>
          </a:prstGeom>
        </p:spPr>
      </p:pic>
      <p:pic>
        <p:nvPicPr>
          <p:cNvPr id="115" name="Picture 8">
            <a:extLst>
              <a:ext uri="{FF2B5EF4-FFF2-40B4-BE49-F238E27FC236}">
                <a16:creationId xmlns:a16="http://schemas.microsoft.com/office/drawing/2014/main" id="{9211EE72-F424-0707-122B-4CB397AD08B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11241" y="4208311"/>
            <a:ext cx="484115" cy="338411"/>
          </a:xfrm>
          <a:prstGeom prst="rect">
            <a:avLst/>
          </a:prstGeom>
        </p:spPr>
      </p:pic>
      <p:sp>
        <p:nvSpPr>
          <p:cNvPr id="117" name="Textfeld 116">
            <a:extLst>
              <a:ext uri="{FF2B5EF4-FFF2-40B4-BE49-F238E27FC236}">
                <a16:creationId xmlns:a16="http://schemas.microsoft.com/office/drawing/2014/main" id="{AEE1F2C4-437E-0745-0B2F-11DFA1F5A6E6}"/>
              </a:ext>
            </a:extLst>
          </p:cNvPr>
          <p:cNvSpPr txBox="1"/>
          <p:nvPr/>
        </p:nvSpPr>
        <p:spPr>
          <a:xfrm>
            <a:off x="891526" y="2627322"/>
            <a:ext cx="1205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r>
              <a:rPr lang="de-DE" dirty="0"/>
              <a:t> A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496C2FDF-0963-259A-9048-B2AFCFCAE7F2}"/>
              </a:ext>
            </a:extLst>
          </p:cNvPr>
          <p:cNvSpPr txBox="1"/>
          <p:nvPr/>
        </p:nvSpPr>
        <p:spPr>
          <a:xfrm>
            <a:off x="9527120" y="3881645"/>
            <a:ext cx="119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r>
              <a:rPr lang="de-DE" dirty="0"/>
              <a:t> B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C45CAE65-BCB9-E9B5-2C80-BCA5EB3A9D33}"/>
              </a:ext>
            </a:extLst>
          </p:cNvPr>
          <p:cNvSpPr txBox="1"/>
          <p:nvPr/>
        </p:nvSpPr>
        <p:spPr>
          <a:xfrm>
            <a:off x="2539778" y="155502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n=1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DCE501F0-3079-5B09-795C-2AD19B947642}"/>
              </a:ext>
            </a:extLst>
          </p:cNvPr>
          <p:cNvSpPr txBox="1"/>
          <p:nvPr/>
        </p:nvSpPr>
        <p:spPr>
          <a:xfrm>
            <a:off x="4476353" y="156164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n=2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A0DBDCF2-A67D-8C1F-8623-9B1C1F838794}"/>
              </a:ext>
            </a:extLst>
          </p:cNvPr>
          <p:cNvSpPr txBox="1"/>
          <p:nvPr/>
        </p:nvSpPr>
        <p:spPr>
          <a:xfrm>
            <a:off x="8513689" y="15606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n=N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BCF9C9B8-D5DE-CEC2-7FFB-7CE06C52F4EA}"/>
              </a:ext>
            </a:extLst>
          </p:cNvPr>
          <p:cNvSpPr txBox="1"/>
          <p:nvPr/>
        </p:nvSpPr>
        <p:spPr>
          <a:xfrm>
            <a:off x="6506793" y="156060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n=…</a:t>
            </a:r>
          </a:p>
        </p:txBody>
      </p:sp>
      <p:sp>
        <p:nvSpPr>
          <p:cNvPr id="123" name="Legende: mit gebogener Linie 122">
            <a:extLst>
              <a:ext uri="{FF2B5EF4-FFF2-40B4-BE49-F238E27FC236}">
                <a16:creationId xmlns:a16="http://schemas.microsoft.com/office/drawing/2014/main" id="{303007D9-FDE8-0CCE-E599-4154E4289764}"/>
              </a:ext>
            </a:extLst>
          </p:cNvPr>
          <p:cNvSpPr/>
          <p:nvPr/>
        </p:nvSpPr>
        <p:spPr>
          <a:xfrm>
            <a:off x="9463269" y="3259830"/>
            <a:ext cx="1324763" cy="300794"/>
          </a:xfrm>
          <a:prstGeom prst="borderCallout2">
            <a:avLst>
              <a:gd name="adj1" fmla="val 15515"/>
              <a:gd name="adj2" fmla="val -3398"/>
              <a:gd name="adj3" fmla="val 16321"/>
              <a:gd name="adj4" fmla="val -15601"/>
              <a:gd name="adj5" fmla="val 77477"/>
              <a:gd name="adj6" fmla="val -40863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24" name="Legende: mit gebogener Linie 123">
            <a:extLst>
              <a:ext uri="{FF2B5EF4-FFF2-40B4-BE49-F238E27FC236}">
                <a16:creationId xmlns:a16="http://schemas.microsoft.com/office/drawing/2014/main" id="{88645BF4-1B36-B735-22A0-7831B983B768}"/>
              </a:ext>
            </a:extLst>
          </p:cNvPr>
          <p:cNvSpPr/>
          <p:nvPr/>
        </p:nvSpPr>
        <p:spPr>
          <a:xfrm flipH="1">
            <a:off x="990960" y="3237735"/>
            <a:ext cx="1225635" cy="300794"/>
          </a:xfrm>
          <a:prstGeom prst="borderCallout2">
            <a:avLst>
              <a:gd name="adj1" fmla="val 15515"/>
              <a:gd name="adj2" fmla="val -3398"/>
              <a:gd name="adj3" fmla="val 16321"/>
              <a:gd name="adj4" fmla="val -15601"/>
              <a:gd name="adj5" fmla="val 77477"/>
              <a:gd name="adj6" fmla="val -40863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CB283BD0-4161-067D-B333-2FE0B18FA48D}"/>
              </a:ext>
            </a:extLst>
          </p:cNvPr>
          <p:cNvSpPr txBox="1"/>
          <p:nvPr/>
        </p:nvSpPr>
        <p:spPr>
          <a:xfrm>
            <a:off x="519204" y="4970759"/>
            <a:ext cx="8536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Reduncancy</a:t>
            </a:r>
            <a:r>
              <a:rPr lang="de-DE" dirty="0"/>
              <a:t>: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uplink</a:t>
            </a:r>
            <a:r>
              <a:rPr lang="de-DE" dirty="0"/>
              <a:t> </a:t>
            </a:r>
            <a:r>
              <a:rPr lang="de-DE" dirty="0" err="1"/>
              <a:t>fails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still </a:t>
            </a:r>
            <a:r>
              <a:rPr lang="de-DE" dirty="0" err="1"/>
              <a:t>functional</a:t>
            </a:r>
            <a:r>
              <a:rPr lang="de-DE" dirty="0"/>
              <a:t> (</a:t>
            </a:r>
            <a:r>
              <a:rPr lang="de-DE" dirty="0" err="1"/>
              <a:t>albeit</a:t>
            </a:r>
            <a:r>
              <a:rPr lang="de-DE" dirty="0"/>
              <a:t> not </a:t>
            </a:r>
            <a:r>
              <a:rPr lang="de-DE" dirty="0" err="1"/>
              <a:t>validated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Choice: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flywheel</a:t>
            </a:r>
            <a:r>
              <a:rPr lang="de-DE" dirty="0"/>
              <a:t> A </a:t>
            </a:r>
            <a:r>
              <a:rPr lang="de-DE" dirty="0" err="1"/>
              <a:t>or</a:t>
            </a:r>
            <a:r>
              <a:rPr lang="de-DE" dirty="0"/>
              <a:t> B at </a:t>
            </a:r>
            <a:r>
              <a:rPr lang="de-DE" dirty="0" err="1"/>
              <a:t>any</a:t>
            </a:r>
            <a:r>
              <a:rPr lang="de-DE" dirty="0"/>
              <a:t>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End-</a:t>
            </a:r>
            <a:r>
              <a:rPr lang="de-DE" dirty="0" err="1"/>
              <a:t>to</a:t>
            </a:r>
            <a:r>
              <a:rPr lang="de-DE" dirty="0"/>
              <a:t>-end link (1→N) </a:t>
            </a:r>
            <a:r>
              <a:rPr lang="de-DE" dirty="0" err="1"/>
              <a:t>validation</a:t>
            </a:r>
            <a:r>
              <a:rPr lang="de-DE" dirty="0"/>
              <a:t>: </a:t>
            </a:r>
            <a:r>
              <a:rPr lang="de-DE" dirty="0" err="1"/>
              <a:t>requires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end-point </a:t>
            </a:r>
            <a:r>
              <a:rPr lang="de-DE" dirty="0" err="1"/>
              <a:t>comparators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Individual link (n→n+1) </a:t>
            </a:r>
            <a:r>
              <a:rPr lang="de-DE" dirty="0" err="1"/>
              <a:t>validation</a:t>
            </a:r>
            <a:r>
              <a:rPr lang="de-DE" dirty="0"/>
              <a:t>: </a:t>
            </a:r>
            <a:r>
              <a:rPr lang="de-DE" dirty="0" err="1"/>
              <a:t>requires</a:t>
            </a:r>
            <a:r>
              <a:rPr lang="de-DE" dirty="0"/>
              <a:t> additional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 (n)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Can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implemented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Exail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PSNC </a:t>
            </a:r>
            <a:r>
              <a:rPr lang="de-DE" dirty="0" err="1"/>
              <a:t>equipment</a:t>
            </a:r>
            <a:endParaRPr lang="de-DE" dirty="0"/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4E69811C-897E-2C86-D555-3D9AFE75B540}"/>
              </a:ext>
            </a:extLst>
          </p:cNvPr>
          <p:cNvSpPr/>
          <p:nvPr/>
        </p:nvSpPr>
        <p:spPr>
          <a:xfrm>
            <a:off x="8827828" y="5019897"/>
            <a:ext cx="3142034" cy="137905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Note: </a:t>
            </a:r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MLS/RLS </a:t>
            </a:r>
            <a:r>
              <a:rPr lang="de-DE" dirty="0" err="1"/>
              <a:t>must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alternating</a:t>
            </a:r>
            <a:r>
              <a:rPr lang="de-DE" dirty="0"/>
              <a:t> „</a:t>
            </a:r>
            <a:r>
              <a:rPr lang="de-DE" dirty="0" err="1"/>
              <a:t>parity</a:t>
            </a:r>
            <a:r>
              <a:rPr lang="de-DE" dirty="0"/>
              <a:t>“: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+74/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lang="de-DE" dirty="0"/>
              <a:t>76 MHz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Exail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30/50 MHz </a:t>
            </a:r>
            <a:r>
              <a:rPr lang="de-DE" dirty="0" err="1"/>
              <a:t>for</a:t>
            </a:r>
            <a:r>
              <a:rPr lang="de-DE" dirty="0"/>
              <a:t> PSNC</a:t>
            </a:r>
          </a:p>
        </p:txBody>
      </p:sp>
    </p:spTree>
    <p:extLst>
      <p:ext uri="{BB962C8B-B14F-4D97-AF65-F5344CB8AC3E}">
        <p14:creationId xmlns:p14="http://schemas.microsoft.com/office/powerpoint/2010/main" val="4254586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2EA17-5C41-1E9B-0BC9-FF73C9EC8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patterns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incompatible</a:t>
            </a:r>
            <a:endParaRPr lang="de-DE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F147278-D722-D475-5DEC-CCF53BB6E7C8}"/>
              </a:ext>
            </a:extLst>
          </p:cNvPr>
          <p:cNvGrpSpPr/>
          <p:nvPr/>
        </p:nvGrpSpPr>
        <p:grpSpPr>
          <a:xfrm>
            <a:off x="3007129" y="2420229"/>
            <a:ext cx="1253757" cy="1090096"/>
            <a:chOff x="793812" y="3114332"/>
            <a:chExt cx="1253757" cy="1090096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0ABE6C87-3B2A-F238-9E09-8E8251EFF926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584AD6CF-EC09-03DB-D2D4-94D24FB411F1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459B252A-C6AD-9DA8-CE94-11B9088FD0F6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31" name="Gleichschenkliges Dreieck 30">
                  <a:extLst>
                    <a:ext uri="{FF2B5EF4-FFF2-40B4-BE49-F238E27FC236}">
                      <a16:creationId xmlns:a16="http://schemas.microsoft.com/office/drawing/2014/main" id="{E0182D43-6EA0-D2D0-D76E-45F16CBBD4F9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2" name="Gleichschenkliges Dreieck 31">
                  <a:extLst>
                    <a:ext uri="{FF2B5EF4-FFF2-40B4-BE49-F238E27FC236}">
                      <a16:creationId xmlns:a16="http://schemas.microsoft.com/office/drawing/2014/main" id="{7EF6A25F-B45D-F23A-CDF6-8E8299C96A7F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" name="Gleichschenkliges Dreieck 34">
                  <a:extLst>
                    <a:ext uri="{FF2B5EF4-FFF2-40B4-BE49-F238E27FC236}">
                      <a16:creationId xmlns:a16="http://schemas.microsoft.com/office/drawing/2014/main" id="{886106B8-571B-5BCA-49F9-7CD3C22CB0CE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" name="Rechteck 35">
                  <a:extLst>
                    <a:ext uri="{FF2B5EF4-FFF2-40B4-BE49-F238E27FC236}">
                      <a16:creationId xmlns:a16="http://schemas.microsoft.com/office/drawing/2014/main" id="{3046360C-C1C6-C7FC-A1F3-DBFCC9E5B7CB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5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C5BDD519-8AC0-4B17-1966-50CBF8FCC9F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1" name="Gleichschenkliges Dreieck 10">
                <a:extLst>
                  <a:ext uri="{FF2B5EF4-FFF2-40B4-BE49-F238E27FC236}">
                    <a16:creationId xmlns:a16="http://schemas.microsoft.com/office/drawing/2014/main" id="{BDA9451D-CAF0-A067-F513-E37AACD9CC2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FF8EE585-F394-D164-5C7C-E200212F450D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0686189A-0376-AE59-DF16-903EBD2AD590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pic>
        <p:nvPicPr>
          <p:cNvPr id="60" name="Picture 8">
            <a:extLst>
              <a:ext uri="{FF2B5EF4-FFF2-40B4-BE49-F238E27FC236}">
                <a16:creationId xmlns:a16="http://schemas.microsoft.com/office/drawing/2014/main" id="{4426BEB0-2BC9-020F-B8FB-A1F9D6CABCF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483" y="2491097"/>
            <a:ext cx="484115" cy="338411"/>
          </a:xfrm>
          <a:prstGeom prst="rect">
            <a:avLst/>
          </a:prstGeom>
        </p:spPr>
      </p:pic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975BEBD1-A9C4-9155-6748-62505DE0FF1C}"/>
              </a:ext>
            </a:extLst>
          </p:cNvPr>
          <p:cNvCxnSpPr>
            <a:cxnSpLocks/>
            <a:stCxn id="60" idx="3"/>
            <a:endCxn id="31" idx="3"/>
          </p:cNvCxnSpPr>
          <p:nvPr/>
        </p:nvCxnSpPr>
        <p:spPr>
          <a:xfrm>
            <a:off x="1311598" y="2660303"/>
            <a:ext cx="1872951" cy="378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>
            <a:extLst>
              <a:ext uri="{FF2B5EF4-FFF2-40B4-BE49-F238E27FC236}">
                <a16:creationId xmlns:a16="http://schemas.microsoft.com/office/drawing/2014/main" id="{770B60D0-21F4-EF8E-5348-8EFEA40F5858}"/>
              </a:ext>
            </a:extLst>
          </p:cNvPr>
          <p:cNvSpPr txBox="1"/>
          <p:nvPr/>
        </p:nvSpPr>
        <p:spPr>
          <a:xfrm>
            <a:off x="559977" y="1997562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endParaRPr lang="de-DE" dirty="0"/>
          </a:p>
        </p:txBody>
      </p:sp>
      <p:cxnSp>
        <p:nvCxnSpPr>
          <p:cNvPr id="158" name="Gerader Verbinder 157">
            <a:extLst>
              <a:ext uri="{FF2B5EF4-FFF2-40B4-BE49-F238E27FC236}">
                <a16:creationId xmlns:a16="http://schemas.microsoft.com/office/drawing/2014/main" id="{A2B31349-2A81-32EE-BEE6-0F451E0F3CE7}"/>
              </a:ext>
            </a:extLst>
          </p:cNvPr>
          <p:cNvCxnSpPr>
            <a:cxnSpLocks/>
            <a:stCxn id="164" idx="3"/>
            <a:endCxn id="176" idx="1"/>
          </p:cNvCxnSpPr>
          <p:nvPr/>
        </p:nvCxnSpPr>
        <p:spPr>
          <a:xfrm>
            <a:off x="7483446" y="4621568"/>
            <a:ext cx="2541976" cy="1689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uppieren 158">
            <a:extLst>
              <a:ext uri="{FF2B5EF4-FFF2-40B4-BE49-F238E27FC236}">
                <a16:creationId xmlns:a16="http://schemas.microsoft.com/office/drawing/2014/main" id="{A0E7E649-2479-BBED-19D6-7B1C762A3902}"/>
              </a:ext>
            </a:extLst>
          </p:cNvPr>
          <p:cNvGrpSpPr/>
          <p:nvPr/>
        </p:nvGrpSpPr>
        <p:grpSpPr>
          <a:xfrm flipH="1">
            <a:off x="6406587" y="3753860"/>
            <a:ext cx="1077420" cy="1081161"/>
            <a:chOff x="9501345" y="2905672"/>
            <a:chExt cx="1077420" cy="1081161"/>
          </a:xfrm>
        </p:grpSpPr>
        <p:grpSp>
          <p:nvGrpSpPr>
            <p:cNvPr id="160" name="Gruppieren 159">
              <a:extLst>
                <a:ext uri="{FF2B5EF4-FFF2-40B4-BE49-F238E27FC236}">
                  <a16:creationId xmlns:a16="http://schemas.microsoft.com/office/drawing/2014/main" id="{387F197B-9EF8-7FB3-706C-CC9858324F0F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163" name="Rechteck 162">
                <a:extLst>
                  <a:ext uri="{FF2B5EF4-FFF2-40B4-BE49-F238E27FC236}">
                    <a16:creationId xmlns:a16="http://schemas.microsoft.com/office/drawing/2014/main" id="{EF02C7A3-F844-E54D-3551-3229CCAB26F4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4" name="Gleichschenkliges Dreieck 163">
                <a:extLst>
                  <a:ext uri="{FF2B5EF4-FFF2-40B4-BE49-F238E27FC236}">
                    <a16:creationId xmlns:a16="http://schemas.microsoft.com/office/drawing/2014/main" id="{806AB535-B3C5-C2F9-818C-15E63F8B8CD6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5" name="Gleichschenkliges Dreieck 164">
                <a:extLst>
                  <a:ext uri="{FF2B5EF4-FFF2-40B4-BE49-F238E27FC236}">
                    <a16:creationId xmlns:a16="http://schemas.microsoft.com/office/drawing/2014/main" id="{BE8CF7CA-6863-F63E-D08F-9FA84582075F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66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EADCA27C-45B4-5D4E-1F68-1E8A567067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1" name="Gleichschenkliges Dreieck 160">
              <a:extLst>
                <a:ext uri="{FF2B5EF4-FFF2-40B4-BE49-F238E27FC236}">
                  <a16:creationId xmlns:a16="http://schemas.microsoft.com/office/drawing/2014/main" id="{78EB78F5-8C7D-89D3-C971-AEC2CB066EE0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2" name="Rechteck 161">
              <a:extLst>
                <a:ext uri="{FF2B5EF4-FFF2-40B4-BE49-F238E27FC236}">
                  <a16:creationId xmlns:a16="http://schemas.microsoft.com/office/drawing/2014/main" id="{FECF5830-ED07-FA62-278A-02CC8CA37682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7" name="Gruppieren 166">
            <a:extLst>
              <a:ext uri="{FF2B5EF4-FFF2-40B4-BE49-F238E27FC236}">
                <a16:creationId xmlns:a16="http://schemas.microsoft.com/office/drawing/2014/main" id="{2FD646E9-9F55-38F1-67E3-81BA33176B0C}"/>
              </a:ext>
            </a:extLst>
          </p:cNvPr>
          <p:cNvGrpSpPr/>
          <p:nvPr/>
        </p:nvGrpSpPr>
        <p:grpSpPr>
          <a:xfrm flipH="1">
            <a:off x="6576387" y="2446850"/>
            <a:ext cx="1077420" cy="1078950"/>
            <a:chOff x="9323925" y="4156770"/>
            <a:chExt cx="1077420" cy="1078950"/>
          </a:xfrm>
        </p:grpSpPr>
        <p:grpSp>
          <p:nvGrpSpPr>
            <p:cNvPr id="168" name="Gruppieren 167">
              <a:extLst>
                <a:ext uri="{FF2B5EF4-FFF2-40B4-BE49-F238E27FC236}">
                  <a16:creationId xmlns:a16="http://schemas.microsoft.com/office/drawing/2014/main" id="{0362DA0D-6013-0D50-5BB0-0789311196F1}"/>
                </a:ext>
              </a:extLst>
            </p:cNvPr>
            <p:cNvGrpSpPr/>
            <p:nvPr/>
          </p:nvGrpSpPr>
          <p:grpSpPr>
            <a:xfrm rot="10800000" flipH="1">
              <a:off x="9323925" y="4156770"/>
              <a:ext cx="1077420" cy="900000"/>
              <a:chOff x="1561782" y="5373558"/>
              <a:chExt cx="1077420" cy="900000"/>
            </a:xfrm>
          </p:grpSpPr>
          <p:sp>
            <p:nvSpPr>
              <p:cNvPr id="171" name="Rechteck 170">
                <a:extLst>
                  <a:ext uri="{FF2B5EF4-FFF2-40B4-BE49-F238E27FC236}">
                    <a16:creationId xmlns:a16="http://schemas.microsoft.com/office/drawing/2014/main" id="{86D2402E-48EF-51CF-9410-C646305B1A19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2" name="Gleichschenkliges Dreieck 171">
                <a:extLst>
                  <a:ext uri="{FF2B5EF4-FFF2-40B4-BE49-F238E27FC236}">
                    <a16:creationId xmlns:a16="http://schemas.microsoft.com/office/drawing/2014/main" id="{1D97064B-B03C-8481-43B5-1188CBFA231F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Gleichschenkliges Dreieck 172">
                <a:extLst>
                  <a:ext uri="{FF2B5EF4-FFF2-40B4-BE49-F238E27FC236}">
                    <a16:creationId xmlns:a16="http://schemas.microsoft.com/office/drawing/2014/main" id="{8AF1040E-AFE7-57B5-83E1-73AA2A29C45E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74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0916ACF9-9E80-22F8-F88E-2B0E786BBB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9" name="Gleichschenkliges Dreieck 168">
              <a:extLst>
                <a:ext uri="{FF2B5EF4-FFF2-40B4-BE49-F238E27FC236}">
                  <a16:creationId xmlns:a16="http://schemas.microsoft.com/office/drawing/2014/main" id="{377A5C19-E202-2F1B-2138-78FEE568D644}"/>
                </a:ext>
              </a:extLst>
            </p:cNvPr>
            <p:cNvSpPr/>
            <p:nvPr/>
          </p:nvSpPr>
          <p:spPr>
            <a:xfrm flipH="1" flipV="1">
              <a:off x="9859686" y="5058300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0" name="Rechteck 169">
              <a:extLst>
                <a:ext uri="{FF2B5EF4-FFF2-40B4-BE49-F238E27FC236}">
                  <a16:creationId xmlns:a16="http://schemas.microsoft.com/office/drawing/2014/main" id="{DED1E840-52B0-FC79-F878-0F9D6AED2BDB}"/>
                </a:ext>
              </a:extLst>
            </p:cNvPr>
            <p:cNvSpPr/>
            <p:nvPr/>
          </p:nvSpPr>
          <p:spPr>
            <a:xfrm>
              <a:off x="9861798" y="5054005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75" name="Gerader Verbinder 174">
            <a:extLst>
              <a:ext uri="{FF2B5EF4-FFF2-40B4-BE49-F238E27FC236}">
                <a16:creationId xmlns:a16="http://schemas.microsoft.com/office/drawing/2014/main" id="{9119DFF0-ADA2-11FB-9675-E87CB2101464}"/>
              </a:ext>
            </a:extLst>
          </p:cNvPr>
          <p:cNvCxnSpPr>
            <a:cxnSpLocks/>
            <a:stCxn id="162" idx="0"/>
            <a:endCxn id="169" idx="0"/>
          </p:cNvCxnSpPr>
          <p:nvPr/>
        </p:nvCxnSpPr>
        <p:spPr>
          <a:xfrm flipH="1" flipV="1">
            <a:off x="7029846" y="3525800"/>
            <a:ext cx="702" cy="2280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6" name="Picture 8">
            <a:extLst>
              <a:ext uri="{FF2B5EF4-FFF2-40B4-BE49-F238E27FC236}">
                <a16:creationId xmlns:a16="http://schemas.microsoft.com/office/drawing/2014/main" id="{C4EFF3E8-8C7B-89D4-655B-BD66F4C17BF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25422" y="4469253"/>
            <a:ext cx="484115" cy="338411"/>
          </a:xfrm>
          <a:prstGeom prst="rect">
            <a:avLst/>
          </a:prstGeom>
        </p:spPr>
      </p:pic>
      <p:sp>
        <p:nvSpPr>
          <p:cNvPr id="177" name="Textfeld 176">
            <a:extLst>
              <a:ext uri="{FF2B5EF4-FFF2-40B4-BE49-F238E27FC236}">
                <a16:creationId xmlns:a16="http://schemas.microsoft.com/office/drawing/2014/main" id="{95FF3D29-DAC1-FA0E-4DB5-3CC0CFD8DDD9}"/>
              </a:ext>
            </a:extLst>
          </p:cNvPr>
          <p:cNvSpPr txBox="1"/>
          <p:nvPr/>
        </p:nvSpPr>
        <p:spPr>
          <a:xfrm>
            <a:off x="9741301" y="4142587"/>
            <a:ext cx="119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r>
              <a:rPr lang="de-DE" dirty="0"/>
              <a:t> B</a:t>
            </a:r>
          </a:p>
        </p:txBody>
      </p:sp>
      <p:sp>
        <p:nvSpPr>
          <p:cNvPr id="178" name="Legende: mit gebogener Linie 177">
            <a:extLst>
              <a:ext uri="{FF2B5EF4-FFF2-40B4-BE49-F238E27FC236}">
                <a16:creationId xmlns:a16="http://schemas.microsoft.com/office/drawing/2014/main" id="{76606A2E-A141-E96A-F3A9-1BF440D743CD}"/>
              </a:ext>
            </a:extLst>
          </p:cNvPr>
          <p:cNvSpPr/>
          <p:nvPr/>
        </p:nvSpPr>
        <p:spPr>
          <a:xfrm>
            <a:off x="7751375" y="3503670"/>
            <a:ext cx="1324763" cy="300794"/>
          </a:xfrm>
          <a:prstGeom prst="borderCallout2">
            <a:avLst>
              <a:gd name="adj1" fmla="val 15515"/>
              <a:gd name="adj2" fmla="val -3398"/>
              <a:gd name="adj3" fmla="val 16321"/>
              <a:gd name="adj4" fmla="val -15601"/>
              <a:gd name="adj5" fmla="val 77477"/>
              <a:gd name="adj6" fmla="val -40863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</p:txBody>
      </p:sp>
      <p:cxnSp>
        <p:nvCxnSpPr>
          <p:cNvPr id="179" name="Gerader Verbinder 178">
            <a:extLst>
              <a:ext uri="{FF2B5EF4-FFF2-40B4-BE49-F238E27FC236}">
                <a16:creationId xmlns:a16="http://schemas.microsoft.com/office/drawing/2014/main" id="{0B42375F-9147-C769-4526-8C2D4EC893F3}"/>
              </a:ext>
            </a:extLst>
          </p:cNvPr>
          <p:cNvCxnSpPr>
            <a:cxnSpLocks/>
            <a:stCxn id="172" idx="3"/>
            <a:endCxn id="32" idx="0"/>
          </p:cNvCxnSpPr>
          <p:nvPr/>
        </p:nvCxnSpPr>
        <p:spPr>
          <a:xfrm flipH="1">
            <a:off x="4260886" y="2660303"/>
            <a:ext cx="2316062" cy="378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Verbinder: gewinkelt 184">
            <a:extLst>
              <a:ext uri="{FF2B5EF4-FFF2-40B4-BE49-F238E27FC236}">
                <a16:creationId xmlns:a16="http://schemas.microsoft.com/office/drawing/2014/main" id="{5A4E9A30-1F0B-4A47-B629-03677AA86927}"/>
              </a:ext>
            </a:extLst>
          </p:cNvPr>
          <p:cNvCxnSpPr>
            <a:stCxn id="36" idx="3"/>
            <a:endCxn id="165" idx="0"/>
          </p:cNvCxnSpPr>
          <p:nvPr/>
        </p:nvCxnSpPr>
        <p:spPr>
          <a:xfrm>
            <a:off x="4259866" y="3119962"/>
            <a:ext cx="2146721" cy="1501606"/>
          </a:xfrm>
          <a:prstGeom prst="bentConnector3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7" name="Grafik 186" descr="Häkchen mit einfarbiger Füllung">
            <a:extLst>
              <a:ext uri="{FF2B5EF4-FFF2-40B4-BE49-F238E27FC236}">
                <a16:creationId xmlns:a16="http://schemas.microsoft.com/office/drawing/2014/main" id="{0CA76DE4-4463-DC6E-E7D2-9DF40EA28F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56869" y="2235748"/>
            <a:ext cx="371266" cy="371266"/>
          </a:xfrm>
          <a:prstGeom prst="rect">
            <a:avLst/>
          </a:prstGeom>
        </p:spPr>
      </p:pic>
      <p:pic>
        <p:nvPicPr>
          <p:cNvPr id="189" name="Grafik 188" descr="Schließen mit einfarbiger Füllung">
            <a:extLst>
              <a:ext uri="{FF2B5EF4-FFF2-40B4-BE49-F238E27FC236}">
                <a16:creationId xmlns:a16="http://schemas.microsoft.com/office/drawing/2014/main" id="{CC3ECF50-9896-FCCE-B3F0-7606E25BC9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85613" y="4171162"/>
            <a:ext cx="372897" cy="372897"/>
          </a:xfrm>
          <a:prstGeom prst="rect">
            <a:avLst/>
          </a:prstGeom>
        </p:spPr>
      </p:pic>
      <p:sp>
        <p:nvSpPr>
          <p:cNvPr id="190" name="Textfeld 189">
            <a:extLst>
              <a:ext uri="{FF2B5EF4-FFF2-40B4-BE49-F238E27FC236}">
                <a16:creationId xmlns:a16="http://schemas.microsoft.com/office/drawing/2014/main" id="{3DA428B3-576B-D5AD-0C70-70DE338C85D8}"/>
              </a:ext>
            </a:extLst>
          </p:cNvPr>
          <p:cNvSpPr txBox="1"/>
          <p:nvPr/>
        </p:nvSpPr>
        <p:spPr>
          <a:xfrm>
            <a:off x="6534208" y="4893814"/>
            <a:ext cx="447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</a:rPr>
              <a:t>Problem: </a:t>
            </a:r>
            <a:r>
              <a:rPr lang="de-DE" dirty="0" err="1"/>
              <a:t>incoming</a:t>
            </a:r>
            <a:r>
              <a:rPr lang="de-DE" dirty="0"/>
              <a:t> light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incorrect</a:t>
            </a:r>
            <a:r>
              <a:rPr lang="de-DE" dirty="0"/>
              <a:t> </a:t>
            </a:r>
            <a:r>
              <a:rPr lang="de-DE" dirty="0" err="1"/>
              <a:t>offset</a:t>
            </a:r>
            <a:r>
              <a:rPr lang="de-DE" dirty="0"/>
              <a:t>,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compensation</a:t>
            </a:r>
            <a:r>
              <a:rPr lang="de-DE" dirty="0"/>
              <a:t> will not </a:t>
            </a:r>
            <a:r>
              <a:rPr lang="de-DE" dirty="0" err="1"/>
              <a:t>work</a:t>
            </a:r>
            <a:endParaRPr lang="de-DE" dirty="0"/>
          </a:p>
        </p:txBody>
      </p:sp>
      <p:sp>
        <p:nvSpPr>
          <p:cNvPr id="192" name="Textfeld 191">
            <a:extLst>
              <a:ext uri="{FF2B5EF4-FFF2-40B4-BE49-F238E27FC236}">
                <a16:creationId xmlns:a16="http://schemas.microsoft.com/office/drawing/2014/main" id="{EA92DD03-EF8B-0BA5-217B-BAE5A5A5E1AE}"/>
              </a:ext>
            </a:extLst>
          </p:cNvPr>
          <p:cNvSpPr txBox="1"/>
          <p:nvPr/>
        </p:nvSpPr>
        <p:spPr>
          <a:xfrm>
            <a:off x="3582721" y="5930480"/>
            <a:ext cx="29381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long-distance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two-way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comparison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– not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desirable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3" name="Legende: mit gebogener Linie 192">
            <a:extLst>
              <a:ext uri="{FF2B5EF4-FFF2-40B4-BE49-F238E27FC236}">
                <a16:creationId xmlns:a16="http://schemas.microsoft.com/office/drawing/2014/main" id="{4717D248-E3FB-17CD-35D4-CAB794E01161}"/>
              </a:ext>
            </a:extLst>
          </p:cNvPr>
          <p:cNvSpPr/>
          <p:nvPr/>
        </p:nvSpPr>
        <p:spPr>
          <a:xfrm>
            <a:off x="3653710" y="5219913"/>
            <a:ext cx="1261339" cy="544075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356160"/>
              <a:gd name="adj6" fmla="val 4492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½ </a:t>
            </a:r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94" name="Legende: mit gebogener Linie 193">
            <a:extLst>
              <a:ext uri="{FF2B5EF4-FFF2-40B4-BE49-F238E27FC236}">
                <a16:creationId xmlns:a16="http://schemas.microsoft.com/office/drawing/2014/main" id="{EB1BF389-8F4F-024C-C197-473C007EB817}"/>
              </a:ext>
            </a:extLst>
          </p:cNvPr>
          <p:cNvSpPr/>
          <p:nvPr/>
        </p:nvSpPr>
        <p:spPr>
          <a:xfrm>
            <a:off x="4915049" y="5219914"/>
            <a:ext cx="1261339" cy="544075"/>
          </a:xfrm>
          <a:prstGeom prst="borderCallout2">
            <a:avLst>
              <a:gd name="adj1" fmla="val -7285"/>
              <a:gd name="adj2" fmla="val 74533"/>
              <a:gd name="adj3" fmla="val -36579"/>
              <a:gd name="adj4" fmla="val 74392"/>
              <a:gd name="adj5" fmla="val -88895"/>
              <a:gd name="adj6" fmla="val 11690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½ </a:t>
            </a:r>
            <a:r>
              <a:rPr lang="de-DE" sz="1600" dirty="0" err="1"/>
              <a:t>Comparison</a:t>
            </a:r>
            <a:endParaRPr lang="de-DE" sz="1600" dirty="0"/>
          </a:p>
        </p:txBody>
      </p:sp>
      <p:sp>
        <p:nvSpPr>
          <p:cNvPr id="195" name="Textfeld 194">
            <a:extLst>
              <a:ext uri="{FF2B5EF4-FFF2-40B4-BE49-F238E27FC236}">
                <a16:creationId xmlns:a16="http://schemas.microsoft.com/office/drawing/2014/main" id="{B4E7BE1B-61B3-8CCC-CE5B-68EB0DC6E939}"/>
              </a:ext>
            </a:extLst>
          </p:cNvPr>
          <p:cNvSpPr txBox="1"/>
          <p:nvPr/>
        </p:nvSpPr>
        <p:spPr>
          <a:xfrm>
            <a:off x="6775278" y="1970792"/>
            <a:ext cx="57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n+1</a:t>
            </a:r>
          </a:p>
        </p:txBody>
      </p:sp>
      <p:sp>
        <p:nvSpPr>
          <p:cNvPr id="196" name="Textfeld 195">
            <a:extLst>
              <a:ext uri="{FF2B5EF4-FFF2-40B4-BE49-F238E27FC236}">
                <a16:creationId xmlns:a16="http://schemas.microsoft.com/office/drawing/2014/main" id="{4CA88A41-19AD-C349-D882-AEBCAF40F379}"/>
              </a:ext>
            </a:extLst>
          </p:cNvPr>
          <p:cNvSpPr txBox="1"/>
          <p:nvPr/>
        </p:nvSpPr>
        <p:spPr>
          <a:xfrm>
            <a:off x="3499310" y="1958185"/>
            <a:ext cx="3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29495804-8BC6-766F-F9A7-F01B714E935E}"/>
              </a:ext>
            </a:extLst>
          </p:cNvPr>
          <p:cNvGrpSpPr/>
          <p:nvPr/>
        </p:nvGrpSpPr>
        <p:grpSpPr>
          <a:xfrm flipH="1">
            <a:off x="1876680" y="4709768"/>
            <a:ext cx="1077420" cy="1081161"/>
            <a:chOff x="9501345" y="2905672"/>
            <a:chExt cx="1077420" cy="1081161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1110F5CA-2E3A-9AA9-1BD7-56BA22B9CC97}"/>
                </a:ext>
              </a:extLst>
            </p:cNvPr>
            <p:cNvGrpSpPr/>
            <p:nvPr/>
          </p:nvGrpSpPr>
          <p:grpSpPr>
            <a:xfrm flipH="1">
              <a:off x="9501345" y="3086833"/>
              <a:ext cx="1077420" cy="900000"/>
              <a:chOff x="1561782" y="5373558"/>
              <a:chExt cx="1077420" cy="900000"/>
            </a:xfrm>
          </p:grpSpPr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FF19FCF8-6F05-1CD9-BA8E-EC6874913A17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1" name="Gleichschenkliges Dreieck 20">
                <a:extLst>
                  <a:ext uri="{FF2B5EF4-FFF2-40B4-BE49-F238E27FC236}">
                    <a16:creationId xmlns:a16="http://schemas.microsoft.com/office/drawing/2014/main" id="{B6909870-CCA8-C264-CADB-A7AA8C18908C}"/>
                  </a:ext>
                </a:extLst>
              </p:cNvPr>
              <p:cNvSpPr/>
              <p:nvPr/>
            </p:nvSpPr>
            <p:spPr>
              <a:xfrm rot="16200000">
                <a:off x="2461731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Gleichschenkliges Dreieck 21">
                <a:extLst>
                  <a:ext uri="{FF2B5EF4-FFF2-40B4-BE49-F238E27FC236}">
                    <a16:creationId xmlns:a16="http://schemas.microsoft.com/office/drawing/2014/main" id="{F2F9CEDF-9105-ACD0-9032-F2CA4EB8A73C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62AB1A5A-32B1-1FD8-0115-BA457081F7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Gleichschenkliges Dreieck 17">
              <a:extLst>
                <a:ext uri="{FF2B5EF4-FFF2-40B4-BE49-F238E27FC236}">
                  <a16:creationId xmlns:a16="http://schemas.microsoft.com/office/drawing/2014/main" id="{EAEE9E97-5211-346E-A172-971E301E6516}"/>
                </a:ext>
              </a:extLst>
            </p:cNvPr>
            <p:cNvSpPr/>
            <p:nvPr/>
          </p:nvSpPr>
          <p:spPr>
            <a:xfrm rot="10800000" flipH="1" flipV="1">
              <a:off x="9866604" y="2907883"/>
              <a:ext cx="176400" cy="177420"/>
            </a:xfrm>
            <a:prstGeom prst="triangl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1F8CAC1D-1367-23B2-475E-2503AA4BB0B9}"/>
                </a:ext>
              </a:extLst>
            </p:cNvPr>
            <p:cNvSpPr/>
            <p:nvPr/>
          </p:nvSpPr>
          <p:spPr>
            <a:xfrm>
              <a:off x="9866604" y="2905672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D54B38C1-53EB-5962-9980-BDA79E00BD38}"/>
              </a:ext>
            </a:extLst>
          </p:cNvPr>
          <p:cNvSpPr txBox="1"/>
          <p:nvPr/>
        </p:nvSpPr>
        <p:spPr>
          <a:xfrm>
            <a:off x="1876680" y="5940857"/>
            <a:ext cx="13307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add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another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RLS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F48D603-509C-9C9E-3628-D157B74CCC40}"/>
              </a:ext>
            </a:extLst>
          </p:cNvPr>
          <p:cNvSpPr txBox="1"/>
          <p:nvPr/>
        </p:nvSpPr>
        <p:spPr>
          <a:xfrm>
            <a:off x="363946" y="5929084"/>
            <a:ext cx="1137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Possible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solutions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3091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42">
            <a:extLst>
              <a:ext uri="{FF2B5EF4-FFF2-40B4-BE49-F238E27FC236}">
                <a16:creationId xmlns:a16="http://schemas.microsoft.com/office/drawing/2014/main" id="{75435832-517E-E15E-6263-191322B457C4}"/>
              </a:ext>
            </a:extLst>
          </p:cNvPr>
          <p:cNvSpPr/>
          <p:nvPr/>
        </p:nvSpPr>
        <p:spPr>
          <a:xfrm>
            <a:off x="7099446" y="4376700"/>
            <a:ext cx="2048935" cy="2094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42">
            <a:extLst>
              <a:ext uri="{FF2B5EF4-FFF2-40B4-BE49-F238E27FC236}">
                <a16:creationId xmlns:a16="http://schemas.microsoft.com/office/drawing/2014/main" id="{9B4C4FFD-CAAC-4435-6360-D35879078A97}"/>
              </a:ext>
            </a:extLst>
          </p:cNvPr>
          <p:cNvSpPr/>
          <p:nvPr/>
        </p:nvSpPr>
        <p:spPr>
          <a:xfrm>
            <a:off x="2918855" y="2069206"/>
            <a:ext cx="3177144" cy="2094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DEC2BE-B181-25B1-2D2B-FB292C098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Situation Paris-Lille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40A76FD-6D1E-7260-D8DE-A017CA770869}"/>
              </a:ext>
            </a:extLst>
          </p:cNvPr>
          <p:cNvSpPr txBox="1"/>
          <p:nvPr/>
        </p:nvSpPr>
        <p:spPr>
          <a:xfrm>
            <a:off x="838200" y="1506022"/>
            <a:ext cx="831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Refimeve</a:t>
            </a:r>
            <a:r>
              <a:rPr lang="de-DE" dirty="0"/>
              <a:t> network (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) – </a:t>
            </a:r>
            <a:r>
              <a:rPr lang="de-DE" dirty="0" err="1"/>
              <a:t>unlikely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fundamentally</a:t>
            </a:r>
            <a:r>
              <a:rPr lang="de-DE" dirty="0"/>
              <a:t> </a:t>
            </a:r>
            <a:r>
              <a:rPr lang="de-DE" dirty="0" err="1"/>
              <a:t>changed</a:t>
            </a:r>
            <a:r>
              <a:rPr lang="de-DE" dirty="0"/>
              <a:t>?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4619CD0-0B99-4093-BE90-AF64D729B02F}"/>
              </a:ext>
            </a:extLst>
          </p:cNvPr>
          <p:cNvGrpSpPr/>
          <p:nvPr/>
        </p:nvGrpSpPr>
        <p:grpSpPr>
          <a:xfrm>
            <a:off x="4583933" y="2874687"/>
            <a:ext cx="1253757" cy="1090096"/>
            <a:chOff x="793812" y="3114332"/>
            <a:chExt cx="1253757" cy="1090096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4F61D53B-F9C0-364B-988E-2F54C346E608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id="{7CE8D3C5-BDD7-7B84-C847-9336661D0934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988A59A4-9538-4D15-3D52-2FB693B3E25F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" name="Gleichschenkliges Dreieck 10">
                  <a:extLst>
                    <a:ext uri="{FF2B5EF4-FFF2-40B4-BE49-F238E27FC236}">
                      <a16:creationId xmlns:a16="http://schemas.microsoft.com/office/drawing/2014/main" id="{D39694DC-54A5-C6E9-DEF6-B31497A2D83D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" name="Gleichschenkliges Dreieck 11">
                  <a:extLst>
                    <a:ext uri="{FF2B5EF4-FFF2-40B4-BE49-F238E27FC236}">
                      <a16:creationId xmlns:a16="http://schemas.microsoft.com/office/drawing/2014/main" id="{848BF632-1394-7DC3-88DD-86E2A39924A5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Gleichschenkliges Dreieck 12">
                  <a:extLst>
                    <a:ext uri="{FF2B5EF4-FFF2-40B4-BE49-F238E27FC236}">
                      <a16:creationId xmlns:a16="http://schemas.microsoft.com/office/drawing/2014/main" id="{BF86A562-0203-2F2F-7F05-0E84431F8F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Rechteck 13">
                  <a:extLst>
                    <a:ext uri="{FF2B5EF4-FFF2-40B4-BE49-F238E27FC236}">
                      <a16:creationId xmlns:a16="http://schemas.microsoft.com/office/drawing/2014/main" id="{BE583D09-9701-E8AF-4CDC-CEDCA79C528F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5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435292E-865C-0D58-E4BC-FCA6F627DB9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8" name="Gleichschenkliges Dreieck 7">
                <a:extLst>
                  <a:ext uri="{FF2B5EF4-FFF2-40B4-BE49-F238E27FC236}">
                    <a16:creationId xmlns:a16="http://schemas.microsoft.com/office/drawing/2014/main" id="{267E3696-1906-28FE-37A5-AC26739D8CE4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C3797BDC-78AE-560E-ECA1-05B98D9D15F2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BFAD1FED-B942-E39A-AA56-AA12174E291E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pic>
        <p:nvPicPr>
          <p:cNvPr id="16" name="Picture 8">
            <a:extLst>
              <a:ext uri="{FF2B5EF4-FFF2-40B4-BE49-F238E27FC236}">
                <a16:creationId xmlns:a16="http://schemas.microsoft.com/office/drawing/2014/main" id="{1D168484-4B67-3A94-BF54-3292FD1AD25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75204" y="2949339"/>
            <a:ext cx="484115" cy="338411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638E4FAA-A5ED-2E16-7EB5-6B4D1BC283E3}"/>
              </a:ext>
            </a:extLst>
          </p:cNvPr>
          <p:cNvSpPr txBox="1"/>
          <p:nvPr/>
        </p:nvSpPr>
        <p:spPr>
          <a:xfrm>
            <a:off x="3107698" y="2410803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endParaRPr lang="de-DE" dirty="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311A419B-1F36-209F-9B76-67B3EB2217D9}"/>
              </a:ext>
            </a:extLst>
          </p:cNvPr>
          <p:cNvCxnSpPr>
            <a:cxnSpLocks/>
            <a:stCxn id="16" idx="3"/>
            <a:endCxn id="11" idx="3"/>
          </p:cNvCxnSpPr>
          <p:nvPr/>
        </p:nvCxnSpPr>
        <p:spPr>
          <a:xfrm>
            <a:off x="3859319" y="3118545"/>
            <a:ext cx="9020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95807452-E1BE-99E0-598F-7B8B235DAC50}"/>
              </a:ext>
            </a:extLst>
          </p:cNvPr>
          <p:cNvSpPr txBox="1"/>
          <p:nvPr/>
        </p:nvSpPr>
        <p:spPr>
          <a:xfrm>
            <a:off x="2918854" y="2069207"/>
            <a:ext cx="317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Paris</a:t>
            </a:r>
          </a:p>
        </p:txBody>
      </p:sp>
      <p:sp>
        <p:nvSpPr>
          <p:cNvPr id="26" name="Rectangle 42">
            <a:extLst>
              <a:ext uri="{FF2B5EF4-FFF2-40B4-BE49-F238E27FC236}">
                <a16:creationId xmlns:a16="http://schemas.microsoft.com/office/drawing/2014/main" id="{E8DA1EC3-CE65-E03E-4D2C-A78AEA99F38F}"/>
              </a:ext>
            </a:extLst>
          </p:cNvPr>
          <p:cNvSpPr/>
          <p:nvPr/>
        </p:nvSpPr>
        <p:spPr>
          <a:xfrm>
            <a:off x="7095622" y="2069206"/>
            <a:ext cx="2048935" cy="2094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09F787-97EC-8F17-9D60-8A6081DD22E6}"/>
              </a:ext>
            </a:extLst>
          </p:cNvPr>
          <p:cNvSpPr txBox="1"/>
          <p:nvPr/>
        </p:nvSpPr>
        <p:spPr>
          <a:xfrm>
            <a:off x="7095621" y="2069207"/>
            <a:ext cx="204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685EB783-D88D-3967-3B34-CE76F4D3C6F2}"/>
              </a:ext>
            </a:extLst>
          </p:cNvPr>
          <p:cNvGrpSpPr/>
          <p:nvPr/>
        </p:nvGrpSpPr>
        <p:grpSpPr>
          <a:xfrm>
            <a:off x="7289841" y="2860543"/>
            <a:ext cx="1253820" cy="926820"/>
            <a:chOff x="9206970" y="3053219"/>
            <a:chExt cx="1253820" cy="926820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014DBDCB-80DF-43D4-DD96-8E30ADC2A262}"/>
                </a:ext>
              </a:extLst>
            </p:cNvPr>
            <p:cNvSpPr txBox="1"/>
            <p:nvPr/>
          </p:nvSpPr>
          <p:spPr>
            <a:xfrm>
              <a:off x="9550737" y="3053219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3C932C58-790F-68DE-5B48-056F8F0667F3}"/>
                </a:ext>
              </a:extLst>
            </p:cNvPr>
            <p:cNvGrpSpPr/>
            <p:nvPr/>
          </p:nvGrpSpPr>
          <p:grpSpPr>
            <a:xfrm>
              <a:off x="9206970" y="3080039"/>
              <a:ext cx="1077420" cy="900000"/>
              <a:chOff x="1561782" y="5373558"/>
              <a:chExt cx="1077420" cy="900000"/>
            </a:xfrm>
          </p:grpSpPr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DA8037BD-3F08-0D7C-01B9-C17BBD813A56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33" name="Gleichschenkliges Dreieck 32">
                <a:extLst>
                  <a:ext uri="{FF2B5EF4-FFF2-40B4-BE49-F238E27FC236}">
                    <a16:creationId xmlns:a16="http://schemas.microsoft.com/office/drawing/2014/main" id="{ED439A09-1CDD-9036-EB3A-CB8497BEF68C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Gleichschenkliges Dreieck 33">
                <a:extLst>
                  <a:ext uri="{FF2B5EF4-FFF2-40B4-BE49-F238E27FC236}">
                    <a16:creationId xmlns:a16="http://schemas.microsoft.com/office/drawing/2014/main" id="{F4A69BE9-3B40-AFEC-F910-F4485680DCB9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35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4C825D8A-43AD-ECB7-6383-E6BBFAD979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51DEF65F-BBF1-E334-8113-DE1C24701838}"/>
                </a:ext>
              </a:extLst>
            </p:cNvPr>
            <p:cNvSpPr/>
            <p:nvPr/>
          </p:nvSpPr>
          <p:spPr>
            <a:xfrm rot="16200000" flipH="1">
              <a:off x="10284390" y="3486608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F48BC735-0D10-55BA-C621-7C7BCA8CEEEB}"/>
              </a:ext>
            </a:extLst>
          </p:cNvPr>
          <p:cNvCxnSpPr>
            <a:cxnSpLocks/>
            <a:stCxn id="12" idx="0"/>
            <a:endCxn id="33" idx="3"/>
          </p:cNvCxnSpPr>
          <p:nvPr/>
        </p:nvCxnSpPr>
        <p:spPr>
          <a:xfrm flipV="1">
            <a:off x="5837690" y="3118035"/>
            <a:ext cx="1629571" cy="5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DAEE8C05-A2F2-5367-FEB1-5B2C2DBB3ECA}"/>
              </a:ext>
            </a:extLst>
          </p:cNvPr>
          <p:cNvCxnSpPr>
            <a:cxnSpLocks/>
            <a:stCxn id="14" idx="3"/>
            <a:endCxn id="34" idx="0"/>
          </p:cNvCxnSpPr>
          <p:nvPr/>
        </p:nvCxnSpPr>
        <p:spPr>
          <a:xfrm flipV="1">
            <a:off x="5836670" y="3573910"/>
            <a:ext cx="1453171" cy="5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Verbinder: gewinkelt 44">
            <a:extLst>
              <a:ext uri="{FF2B5EF4-FFF2-40B4-BE49-F238E27FC236}">
                <a16:creationId xmlns:a16="http://schemas.microsoft.com/office/drawing/2014/main" id="{961C6E21-F914-09A8-A87A-94D5D664DD3B}"/>
              </a:ext>
            </a:extLst>
          </p:cNvPr>
          <p:cNvCxnSpPr>
            <a:cxnSpLocks/>
            <a:stCxn id="31" idx="2"/>
            <a:endCxn id="46" idx="2"/>
          </p:cNvCxnSpPr>
          <p:nvPr/>
        </p:nvCxnSpPr>
        <p:spPr>
          <a:xfrm flipV="1">
            <a:off x="8543661" y="2802949"/>
            <a:ext cx="163876" cy="57918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A1EA4850-17C4-629B-BDA5-50F7943FBB0C}"/>
              </a:ext>
            </a:extLst>
          </p:cNvPr>
          <p:cNvSpPr txBox="1"/>
          <p:nvPr/>
        </p:nvSpPr>
        <p:spPr>
          <a:xfrm>
            <a:off x="8281715" y="2495172"/>
            <a:ext cx="851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use</a:t>
            </a:r>
            <a:endParaRPr lang="de-DE" sz="1400" dirty="0">
              <a:solidFill>
                <a:schemeClr val="accent5"/>
              </a:solidFill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905D2E40-07E2-1E29-3D28-12B77CFC6D5B}"/>
              </a:ext>
            </a:extLst>
          </p:cNvPr>
          <p:cNvSpPr txBox="1"/>
          <p:nvPr/>
        </p:nvSpPr>
        <p:spPr>
          <a:xfrm>
            <a:off x="1108953" y="2949339"/>
            <a:ext cx="1198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Current</a:t>
            </a:r>
            <a:r>
              <a:rPr lang="de-DE" dirty="0"/>
              <a:t>: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B0803A7-2014-6F0B-A1E5-19F65E5E8F12}"/>
              </a:ext>
            </a:extLst>
          </p:cNvPr>
          <p:cNvSpPr txBox="1"/>
          <p:nvPr/>
        </p:nvSpPr>
        <p:spPr>
          <a:xfrm>
            <a:off x="1108953" y="5280734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/>
              <a:t>Planned</a:t>
            </a:r>
            <a:r>
              <a:rPr lang="de-DE" sz="2400" dirty="0"/>
              <a:t>:</a:t>
            </a:r>
          </a:p>
        </p:txBody>
      </p:sp>
      <p:sp>
        <p:nvSpPr>
          <p:cNvPr id="54" name="Rectangle 42">
            <a:extLst>
              <a:ext uri="{FF2B5EF4-FFF2-40B4-BE49-F238E27FC236}">
                <a16:creationId xmlns:a16="http://schemas.microsoft.com/office/drawing/2014/main" id="{75DCE07E-433B-9F87-4718-DCEE83075F8D}"/>
              </a:ext>
            </a:extLst>
          </p:cNvPr>
          <p:cNvSpPr/>
          <p:nvPr/>
        </p:nvSpPr>
        <p:spPr>
          <a:xfrm>
            <a:off x="2918854" y="4376700"/>
            <a:ext cx="3177144" cy="2094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B9309CE1-6257-1E2E-804B-CA0EF611E8BE}"/>
              </a:ext>
            </a:extLst>
          </p:cNvPr>
          <p:cNvGrpSpPr/>
          <p:nvPr/>
        </p:nvGrpSpPr>
        <p:grpSpPr>
          <a:xfrm>
            <a:off x="4583932" y="5182181"/>
            <a:ext cx="1253757" cy="1090096"/>
            <a:chOff x="793812" y="3114332"/>
            <a:chExt cx="1253757" cy="1090096"/>
          </a:xfrm>
        </p:grpSpPr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EA1D34A5-5ED3-1093-36BB-7751F3FED667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58" name="Gruppieren 57">
                <a:extLst>
                  <a:ext uri="{FF2B5EF4-FFF2-40B4-BE49-F238E27FC236}">
                    <a16:creationId xmlns:a16="http://schemas.microsoft.com/office/drawing/2014/main" id="{545770CE-8F7B-824C-98BF-8CED42573094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61" name="Rechteck 60">
                  <a:extLst>
                    <a:ext uri="{FF2B5EF4-FFF2-40B4-BE49-F238E27FC236}">
                      <a16:creationId xmlns:a16="http://schemas.microsoft.com/office/drawing/2014/main" id="{EF9EF11E-E8F4-4198-0523-EF9A71CA4A73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62" name="Gleichschenkliges Dreieck 61">
                  <a:extLst>
                    <a:ext uri="{FF2B5EF4-FFF2-40B4-BE49-F238E27FC236}">
                      <a16:creationId xmlns:a16="http://schemas.microsoft.com/office/drawing/2014/main" id="{635D954D-29DC-21B7-E0F8-36313A2094B7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3" name="Gleichschenkliges Dreieck 62">
                  <a:extLst>
                    <a:ext uri="{FF2B5EF4-FFF2-40B4-BE49-F238E27FC236}">
                      <a16:creationId xmlns:a16="http://schemas.microsoft.com/office/drawing/2014/main" id="{CF4FB8F2-9255-9469-0149-EA6690CD2B9E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4" name="Gleichschenkliges Dreieck 63">
                  <a:extLst>
                    <a:ext uri="{FF2B5EF4-FFF2-40B4-BE49-F238E27FC236}">
                      <a16:creationId xmlns:a16="http://schemas.microsoft.com/office/drawing/2014/main" id="{2290A504-17A0-C188-0D33-33556750BEFB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Rechteck 64">
                  <a:extLst>
                    <a:ext uri="{FF2B5EF4-FFF2-40B4-BE49-F238E27FC236}">
                      <a16:creationId xmlns:a16="http://schemas.microsoft.com/office/drawing/2014/main" id="{5D502143-DC8E-0413-7A33-9580154A0CA0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66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25F75D3F-FC32-2AB3-B062-1FE0270FBB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9" name="Gleichschenkliges Dreieck 58">
                <a:extLst>
                  <a:ext uri="{FF2B5EF4-FFF2-40B4-BE49-F238E27FC236}">
                    <a16:creationId xmlns:a16="http://schemas.microsoft.com/office/drawing/2014/main" id="{8772EA7F-6F6D-EC5E-12AF-A875FF60F888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id="{AFBE7E3E-274C-7824-5C94-1598D459FEE8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8DC3E34D-57CD-DE6A-EC4F-8F31005663B9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pic>
        <p:nvPicPr>
          <p:cNvPr id="67" name="Picture 8">
            <a:extLst>
              <a:ext uri="{FF2B5EF4-FFF2-40B4-BE49-F238E27FC236}">
                <a16:creationId xmlns:a16="http://schemas.microsoft.com/office/drawing/2014/main" id="{565BA5F7-5FDF-BB1D-D852-95AE2796F42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75203" y="5256833"/>
            <a:ext cx="484115" cy="338411"/>
          </a:xfrm>
          <a:prstGeom prst="rect">
            <a:avLst/>
          </a:prstGeom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924B7A2E-870B-3F73-66DF-3D40F7D0ADD5}"/>
              </a:ext>
            </a:extLst>
          </p:cNvPr>
          <p:cNvSpPr txBox="1"/>
          <p:nvPr/>
        </p:nvSpPr>
        <p:spPr>
          <a:xfrm>
            <a:off x="3107697" y="4718297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Flywheel</a:t>
            </a:r>
            <a:endParaRPr lang="de-DE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322F5F7D-984B-E8B4-5613-13EA2439FDA1}"/>
              </a:ext>
            </a:extLst>
          </p:cNvPr>
          <p:cNvCxnSpPr>
            <a:cxnSpLocks/>
            <a:stCxn id="67" idx="3"/>
            <a:endCxn id="62" idx="3"/>
          </p:cNvCxnSpPr>
          <p:nvPr/>
        </p:nvCxnSpPr>
        <p:spPr>
          <a:xfrm>
            <a:off x="3859318" y="5426039"/>
            <a:ext cx="9020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>
            <a:extLst>
              <a:ext uri="{FF2B5EF4-FFF2-40B4-BE49-F238E27FC236}">
                <a16:creationId xmlns:a16="http://schemas.microsoft.com/office/drawing/2014/main" id="{E3A6C23F-3B39-4641-4769-DFD5A503AD2F}"/>
              </a:ext>
            </a:extLst>
          </p:cNvPr>
          <p:cNvSpPr txBox="1"/>
          <p:nvPr/>
        </p:nvSpPr>
        <p:spPr>
          <a:xfrm>
            <a:off x="2918853" y="4376701"/>
            <a:ext cx="317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Paris</a:t>
            </a: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DE36F87F-1BA0-80E7-9E69-68DB3D8FBAB2}"/>
              </a:ext>
            </a:extLst>
          </p:cNvPr>
          <p:cNvGrpSpPr/>
          <p:nvPr/>
        </p:nvGrpSpPr>
        <p:grpSpPr>
          <a:xfrm>
            <a:off x="7344587" y="5195367"/>
            <a:ext cx="1253757" cy="1090096"/>
            <a:chOff x="793812" y="3114332"/>
            <a:chExt cx="1253757" cy="1090096"/>
          </a:xfrm>
        </p:grpSpPr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9E15FD5C-940D-1332-2D0F-16995C700DD4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74" name="Gruppieren 73">
                <a:extLst>
                  <a:ext uri="{FF2B5EF4-FFF2-40B4-BE49-F238E27FC236}">
                    <a16:creationId xmlns:a16="http://schemas.microsoft.com/office/drawing/2014/main" id="{82F7B70C-6B9D-ED37-4B14-399FD42D5A25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77" name="Rechteck 76">
                  <a:extLst>
                    <a:ext uri="{FF2B5EF4-FFF2-40B4-BE49-F238E27FC236}">
                      <a16:creationId xmlns:a16="http://schemas.microsoft.com/office/drawing/2014/main" id="{FF846C27-5EC8-0D98-E903-8DD86693FFA6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78" name="Gleichschenkliges Dreieck 77">
                  <a:extLst>
                    <a:ext uri="{FF2B5EF4-FFF2-40B4-BE49-F238E27FC236}">
                      <a16:creationId xmlns:a16="http://schemas.microsoft.com/office/drawing/2014/main" id="{DECC512F-FB8B-B367-F86C-20B70F06854F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9" name="Gleichschenkliges Dreieck 78">
                  <a:extLst>
                    <a:ext uri="{FF2B5EF4-FFF2-40B4-BE49-F238E27FC236}">
                      <a16:creationId xmlns:a16="http://schemas.microsoft.com/office/drawing/2014/main" id="{EFCEC44E-31C3-F88D-0AE4-B60E691E21E7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0" name="Gleichschenkliges Dreieck 79">
                  <a:extLst>
                    <a:ext uri="{FF2B5EF4-FFF2-40B4-BE49-F238E27FC236}">
                      <a16:creationId xmlns:a16="http://schemas.microsoft.com/office/drawing/2014/main" id="{7969885A-F43C-9D72-711F-1970AC990C2C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1" name="Rechteck 80">
                  <a:extLst>
                    <a:ext uri="{FF2B5EF4-FFF2-40B4-BE49-F238E27FC236}">
                      <a16:creationId xmlns:a16="http://schemas.microsoft.com/office/drawing/2014/main" id="{AA726D76-FF41-D7E2-9B24-0050760B813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82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4B68051E-0D7F-1DF4-AD4B-4BA42929140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5" name="Gleichschenkliges Dreieck 74">
                <a:extLst>
                  <a:ext uri="{FF2B5EF4-FFF2-40B4-BE49-F238E27FC236}">
                    <a16:creationId xmlns:a16="http://schemas.microsoft.com/office/drawing/2014/main" id="{F045AF94-AFFA-13AD-70ED-6B4388D2A58E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id="{6B57B5FF-EAEE-3D68-7EFD-0460C7D70E38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6D746F79-15F6-D3C6-B556-7661E304C856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A1D940C2-3A38-BDE2-7250-5BBDBAD45D97}"/>
              </a:ext>
            </a:extLst>
          </p:cNvPr>
          <p:cNvCxnSpPr>
            <a:cxnSpLocks/>
            <a:stCxn id="63" idx="0"/>
            <a:endCxn id="78" idx="3"/>
          </p:cNvCxnSpPr>
          <p:nvPr/>
        </p:nvCxnSpPr>
        <p:spPr>
          <a:xfrm>
            <a:off x="5837689" y="5426039"/>
            <a:ext cx="1684318" cy="13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68C5A44A-26A7-4B05-D77A-D6566BB65F68}"/>
              </a:ext>
            </a:extLst>
          </p:cNvPr>
          <p:cNvCxnSpPr>
            <a:cxnSpLocks/>
            <a:stCxn id="65" idx="3"/>
            <a:endCxn id="80" idx="0"/>
          </p:cNvCxnSpPr>
          <p:nvPr/>
        </p:nvCxnSpPr>
        <p:spPr>
          <a:xfrm>
            <a:off x="5836669" y="5881914"/>
            <a:ext cx="1507918" cy="13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feld 89">
            <a:extLst>
              <a:ext uri="{FF2B5EF4-FFF2-40B4-BE49-F238E27FC236}">
                <a16:creationId xmlns:a16="http://schemas.microsoft.com/office/drawing/2014/main" id="{F2CEFF78-9E3A-B1D2-D1A1-BAF76C87D99C}"/>
              </a:ext>
            </a:extLst>
          </p:cNvPr>
          <p:cNvSpPr txBox="1"/>
          <p:nvPr/>
        </p:nvSpPr>
        <p:spPr>
          <a:xfrm>
            <a:off x="7099445" y="4376701"/>
            <a:ext cx="204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EE377079-8DA7-A1DC-67F0-7DFCA656D78D}"/>
              </a:ext>
            </a:extLst>
          </p:cNvPr>
          <p:cNvSpPr txBox="1"/>
          <p:nvPr/>
        </p:nvSpPr>
        <p:spPr>
          <a:xfrm>
            <a:off x="7479512" y="4788122"/>
            <a:ext cx="941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accent5"/>
                </a:solidFill>
              </a:rPr>
              <a:t>+</a:t>
            </a:r>
            <a:r>
              <a:rPr lang="de-DE" sz="1400" dirty="0" err="1">
                <a:solidFill>
                  <a:schemeClr val="accent5"/>
                </a:solidFill>
              </a:rPr>
              <a:t>Local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use</a:t>
            </a:r>
            <a:endParaRPr lang="de-DE" sz="1400" dirty="0">
              <a:solidFill>
                <a:schemeClr val="accent5"/>
              </a:solidFill>
            </a:endParaRP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929040D4-C766-3A99-3073-66AE8C7BF2A5}"/>
              </a:ext>
            </a:extLst>
          </p:cNvPr>
          <p:cNvSpPr txBox="1"/>
          <p:nvPr/>
        </p:nvSpPr>
        <p:spPr>
          <a:xfrm>
            <a:off x="9273146" y="5491478"/>
            <a:ext cx="989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To</a:t>
            </a:r>
            <a:r>
              <a:rPr lang="de-DE" sz="1400" dirty="0">
                <a:solidFill>
                  <a:schemeClr val="accent5"/>
                </a:solidFill>
              </a:rPr>
              <a:t> </a:t>
            </a:r>
            <a:r>
              <a:rPr lang="de-DE" sz="1400" dirty="0" err="1">
                <a:solidFill>
                  <a:schemeClr val="accent5"/>
                </a:solidFill>
              </a:rPr>
              <a:t>Brussels</a:t>
            </a:r>
            <a:endParaRPr lang="de-DE" sz="1400" dirty="0">
              <a:solidFill>
                <a:schemeClr val="accent5"/>
              </a:solidFill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63D99865-F1F7-7B26-15B6-CBA78611F0F0}"/>
              </a:ext>
            </a:extLst>
          </p:cNvPr>
          <p:cNvSpPr txBox="1"/>
          <p:nvPr/>
        </p:nvSpPr>
        <p:spPr>
          <a:xfrm>
            <a:off x="7530900" y="6471251"/>
            <a:ext cx="939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accent5"/>
                </a:solidFill>
              </a:rPr>
              <a:t>To</a:t>
            </a:r>
            <a:r>
              <a:rPr lang="de-DE" sz="1400" dirty="0">
                <a:solidFill>
                  <a:schemeClr val="accent5"/>
                </a:solidFill>
              </a:rPr>
              <a:t> London</a:t>
            </a:r>
          </a:p>
        </p:txBody>
      </p: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BC64C678-A63E-4560-C11C-293DE0629084}"/>
              </a:ext>
            </a:extLst>
          </p:cNvPr>
          <p:cNvCxnSpPr>
            <a:cxnSpLocks/>
          </p:cNvCxnSpPr>
          <p:nvPr/>
        </p:nvCxnSpPr>
        <p:spPr>
          <a:xfrm>
            <a:off x="6549166" y="3118035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6BA1210F-A99F-06BA-8528-5DDA76014F52}"/>
              </a:ext>
            </a:extLst>
          </p:cNvPr>
          <p:cNvCxnSpPr>
            <a:cxnSpLocks/>
          </p:cNvCxnSpPr>
          <p:nvPr/>
        </p:nvCxnSpPr>
        <p:spPr>
          <a:xfrm flipH="1">
            <a:off x="6584499" y="3575365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AE445D65-351A-1B61-4651-4C93A3DFAC03}"/>
              </a:ext>
            </a:extLst>
          </p:cNvPr>
          <p:cNvCxnSpPr>
            <a:cxnSpLocks/>
          </p:cNvCxnSpPr>
          <p:nvPr/>
        </p:nvCxnSpPr>
        <p:spPr>
          <a:xfrm>
            <a:off x="6584637" y="542603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355B70B8-DF57-A28C-23FA-37CD620525B0}"/>
              </a:ext>
            </a:extLst>
          </p:cNvPr>
          <p:cNvCxnSpPr>
            <a:cxnSpLocks/>
          </p:cNvCxnSpPr>
          <p:nvPr/>
        </p:nvCxnSpPr>
        <p:spPr>
          <a:xfrm flipH="1">
            <a:off x="6584499" y="589188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3083AEF9-EF47-04BD-8DF1-29E46F3B4997}"/>
              </a:ext>
            </a:extLst>
          </p:cNvPr>
          <p:cNvCxnSpPr>
            <a:cxnSpLocks/>
            <a:stCxn id="79" idx="0"/>
          </p:cNvCxnSpPr>
          <p:nvPr/>
        </p:nvCxnSpPr>
        <p:spPr>
          <a:xfrm>
            <a:off x="8598344" y="5439225"/>
            <a:ext cx="1730337" cy="1318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D780FDE1-E794-E8BD-EFDA-DEB1F4C2454A}"/>
              </a:ext>
            </a:extLst>
          </p:cNvPr>
          <p:cNvCxnSpPr>
            <a:cxnSpLocks/>
            <a:stCxn id="79" idx="0"/>
          </p:cNvCxnSpPr>
          <p:nvPr/>
        </p:nvCxnSpPr>
        <p:spPr>
          <a:xfrm>
            <a:off x="8598344" y="5439225"/>
            <a:ext cx="863633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05C5B96A-B954-9FD6-B089-E19CA40AFDDE}"/>
              </a:ext>
            </a:extLst>
          </p:cNvPr>
          <p:cNvCxnSpPr>
            <a:cxnSpLocks/>
            <a:stCxn id="81" idx="3"/>
          </p:cNvCxnSpPr>
          <p:nvPr/>
        </p:nvCxnSpPr>
        <p:spPr>
          <a:xfrm>
            <a:off x="8597324" y="5895100"/>
            <a:ext cx="1507918" cy="99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>
            <a:extLst>
              <a:ext uri="{FF2B5EF4-FFF2-40B4-BE49-F238E27FC236}">
                <a16:creationId xmlns:a16="http://schemas.microsoft.com/office/drawing/2014/main" id="{765DC70A-D312-0877-A441-68F3CF6E93DF}"/>
              </a:ext>
            </a:extLst>
          </p:cNvPr>
          <p:cNvCxnSpPr>
            <a:cxnSpLocks/>
          </p:cNvCxnSpPr>
          <p:nvPr/>
        </p:nvCxnSpPr>
        <p:spPr>
          <a:xfrm flipH="1">
            <a:off x="9391311" y="590479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300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tangle 42">
            <a:extLst>
              <a:ext uri="{FF2B5EF4-FFF2-40B4-BE49-F238E27FC236}">
                <a16:creationId xmlns:a16="http://schemas.microsoft.com/office/drawing/2014/main" id="{FDC33E65-5381-CB96-E8DB-54DB3533A0D4}"/>
              </a:ext>
            </a:extLst>
          </p:cNvPr>
          <p:cNvSpPr/>
          <p:nvPr/>
        </p:nvSpPr>
        <p:spPr>
          <a:xfrm>
            <a:off x="7974704" y="1527475"/>
            <a:ext cx="3949898" cy="29050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42">
            <a:extLst>
              <a:ext uri="{FF2B5EF4-FFF2-40B4-BE49-F238E27FC236}">
                <a16:creationId xmlns:a16="http://schemas.microsoft.com/office/drawing/2014/main" id="{37E40FB3-8A64-CB25-1D91-AA8FB22D8F52}"/>
              </a:ext>
            </a:extLst>
          </p:cNvPr>
          <p:cNvSpPr/>
          <p:nvPr/>
        </p:nvSpPr>
        <p:spPr>
          <a:xfrm>
            <a:off x="5537752" y="1527475"/>
            <a:ext cx="2039770" cy="29050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42">
            <a:extLst>
              <a:ext uri="{FF2B5EF4-FFF2-40B4-BE49-F238E27FC236}">
                <a16:creationId xmlns:a16="http://schemas.microsoft.com/office/drawing/2014/main" id="{EBEDBB55-BA9C-037A-8359-BC208E0B1573}"/>
              </a:ext>
            </a:extLst>
          </p:cNvPr>
          <p:cNvSpPr/>
          <p:nvPr/>
        </p:nvSpPr>
        <p:spPr>
          <a:xfrm>
            <a:off x="2975069" y="1529758"/>
            <a:ext cx="2039770" cy="2905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Rectangle 42">
            <a:extLst>
              <a:ext uri="{FF2B5EF4-FFF2-40B4-BE49-F238E27FC236}">
                <a16:creationId xmlns:a16="http://schemas.microsoft.com/office/drawing/2014/main" id="{C75D7E78-F41E-8C3D-EEB9-3120431CE971}"/>
              </a:ext>
            </a:extLst>
          </p:cNvPr>
          <p:cNvSpPr/>
          <p:nvPr/>
        </p:nvSpPr>
        <p:spPr>
          <a:xfrm>
            <a:off x="457006" y="1529758"/>
            <a:ext cx="2039770" cy="2905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itel 99">
            <a:extLst>
              <a:ext uri="{FF2B5EF4-FFF2-40B4-BE49-F238E27FC236}">
                <a16:creationId xmlns:a16="http://schemas.microsoft.com/office/drawing/2014/main" id="{A3D1FFB4-C48D-7CE9-5421-099537CF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Option 1: </a:t>
            </a:r>
            <a:r>
              <a:rPr lang="de-DE" dirty="0" err="1"/>
              <a:t>cascaded</a:t>
            </a:r>
            <a:r>
              <a:rPr lang="de-DE" dirty="0"/>
              <a:t> MLS </a:t>
            </a:r>
            <a:r>
              <a:rPr lang="de-DE" dirty="0" err="1"/>
              <a:t>Lille→BS</a:t>
            </a:r>
            <a:endParaRPr lang="de-DE" dirty="0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E86FE2-6177-C00A-83C9-E2F77B5062ED}"/>
              </a:ext>
            </a:extLst>
          </p:cNvPr>
          <p:cNvGrpSpPr/>
          <p:nvPr/>
        </p:nvGrpSpPr>
        <p:grpSpPr>
          <a:xfrm>
            <a:off x="850388" y="2290709"/>
            <a:ext cx="1253757" cy="1090096"/>
            <a:chOff x="793812" y="3114332"/>
            <a:chExt cx="1253757" cy="1090096"/>
          </a:xfrm>
        </p:grpSpPr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806F6F62-EE2B-8322-4965-20AF1D15C48C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19AE6E6-ED29-5BD9-9D17-B363B7CE1B17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42" name="Rechteck 41">
                  <a:extLst>
                    <a:ext uri="{FF2B5EF4-FFF2-40B4-BE49-F238E27FC236}">
                      <a16:creationId xmlns:a16="http://schemas.microsoft.com/office/drawing/2014/main" id="{24BED3BC-C96B-D278-D60D-2072DCFB2492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43" name="Gleichschenkliges Dreieck 42">
                  <a:extLst>
                    <a:ext uri="{FF2B5EF4-FFF2-40B4-BE49-F238E27FC236}">
                      <a16:creationId xmlns:a16="http://schemas.microsoft.com/office/drawing/2014/main" id="{A8E3EDFB-1E5A-21DF-BAE2-6D0F0D087AD0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Gleichschenkliges Dreieck 43">
                  <a:extLst>
                    <a:ext uri="{FF2B5EF4-FFF2-40B4-BE49-F238E27FC236}">
                      <a16:creationId xmlns:a16="http://schemas.microsoft.com/office/drawing/2014/main" id="{82273C73-F857-FC6B-BBCF-59D0838D3DAA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5" name="Gleichschenkliges Dreieck 44">
                  <a:extLst>
                    <a:ext uri="{FF2B5EF4-FFF2-40B4-BE49-F238E27FC236}">
                      <a16:creationId xmlns:a16="http://schemas.microsoft.com/office/drawing/2014/main" id="{AA5C8979-66FD-936B-03AA-85F27A51C4E4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" name="Rechteck 45">
                  <a:extLst>
                    <a:ext uri="{FF2B5EF4-FFF2-40B4-BE49-F238E27FC236}">
                      <a16:creationId xmlns:a16="http://schemas.microsoft.com/office/drawing/2014/main" id="{C99808DA-38B2-2AF4-C540-D7289A44A719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16EE2C27-F719-2446-D84A-2672639A7C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0" name="Gleichschenkliges Dreieck 39">
                <a:extLst>
                  <a:ext uri="{FF2B5EF4-FFF2-40B4-BE49-F238E27FC236}">
                    <a16:creationId xmlns:a16="http://schemas.microsoft.com/office/drawing/2014/main" id="{A9E93CA8-2049-F1F2-797C-272EB0F70C02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709FF5EA-201C-3984-B1A4-ABFDE1EB23C9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5E2A5340-C1A2-2199-E539-BCF801BA757F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C6F90FD8-CB71-A718-2270-BC72322747F6}"/>
              </a:ext>
            </a:extLst>
          </p:cNvPr>
          <p:cNvSpPr txBox="1"/>
          <p:nvPr/>
        </p:nvSpPr>
        <p:spPr>
          <a:xfrm>
            <a:off x="457005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Lille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128F476-17FD-5360-6EAB-7ED57712FED9}"/>
              </a:ext>
            </a:extLst>
          </p:cNvPr>
          <p:cNvSpPr txBox="1"/>
          <p:nvPr/>
        </p:nvSpPr>
        <p:spPr>
          <a:xfrm>
            <a:off x="5537753" y="1527475"/>
            <a:ext cx="203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Amsterdam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00E935E-BC39-471E-51F2-F38476DA8307}"/>
              </a:ext>
            </a:extLst>
          </p:cNvPr>
          <p:cNvSpPr txBox="1"/>
          <p:nvPr/>
        </p:nvSpPr>
        <p:spPr>
          <a:xfrm>
            <a:off x="7992261" y="1527475"/>
            <a:ext cx="394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Braunschweig</a:t>
            </a:r>
          </a:p>
        </p:txBody>
      </p:sp>
      <p:pic>
        <p:nvPicPr>
          <p:cNvPr id="78" name="Picture 8">
            <a:extLst>
              <a:ext uri="{FF2B5EF4-FFF2-40B4-BE49-F238E27FC236}">
                <a16:creationId xmlns:a16="http://schemas.microsoft.com/office/drawing/2014/main" id="{1F33F67C-32D7-07A1-79A5-D838003DDED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62931" y="1986969"/>
            <a:ext cx="484115" cy="338411"/>
          </a:xfrm>
          <a:prstGeom prst="rect">
            <a:avLst/>
          </a:prstGeom>
        </p:spPr>
      </p:pic>
      <p:sp>
        <p:nvSpPr>
          <p:cNvPr id="128" name="Textfeld 127">
            <a:extLst>
              <a:ext uri="{FF2B5EF4-FFF2-40B4-BE49-F238E27FC236}">
                <a16:creationId xmlns:a16="http://schemas.microsoft.com/office/drawing/2014/main" id="{EA0F3D55-FD82-0574-AA31-C3A3BB24FC38}"/>
              </a:ext>
            </a:extLst>
          </p:cNvPr>
          <p:cNvSpPr txBox="1"/>
          <p:nvPr/>
        </p:nvSpPr>
        <p:spPr>
          <a:xfrm>
            <a:off x="2975068" y="1527475"/>
            <a:ext cx="203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Brussels</a:t>
            </a:r>
            <a:endParaRPr lang="de-DE" dirty="0"/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4DFAB6D5-AB39-0C57-9739-7DC519E7BB30}"/>
              </a:ext>
            </a:extLst>
          </p:cNvPr>
          <p:cNvGrpSpPr/>
          <p:nvPr/>
        </p:nvGrpSpPr>
        <p:grpSpPr>
          <a:xfrm>
            <a:off x="3344035" y="2278033"/>
            <a:ext cx="1253757" cy="1090096"/>
            <a:chOff x="793812" y="3114332"/>
            <a:chExt cx="1253757" cy="1090096"/>
          </a:xfrm>
        </p:grpSpPr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B64B1541-3B9E-82E0-B4C0-9CCC60657086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74" name="Gruppieren 73">
                <a:extLst>
                  <a:ext uri="{FF2B5EF4-FFF2-40B4-BE49-F238E27FC236}">
                    <a16:creationId xmlns:a16="http://schemas.microsoft.com/office/drawing/2014/main" id="{4F82100F-B9EF-A768-210B-A435F9F6D94C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79" name="Rechteck 78">
                  <a:extLst>
                    <a:ext uri="{FF2B5EF4-FFF2-40B4-BE49-F238E27FC236}">
                      <a16:creationId xmlns:a16="http://schemas.microsoft.com/office/drawing/2014/main" id="{FD65512D-F845-9557-E3FD-CD086E072DD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90" name="Gleichschenkliges Dreieck 89">
                  <a:extLst>
                    <a:ext uri="{FF2B5EF4-FFF2-40B4-BE49-F238E27FC236}">
                      <a16:creationId xmlns:a16="http://schemas.microsoft.com/office/drawing/2014/main" id="{211A7740-FD35-C9FE-1D21-391264ABE1D3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1" name="Gleichschenkliges Dreieck 90">
                  <a:extLst>
                    <a:ext uri="{FF2B5EF4-FFF2-40B4-BE49-F238E27FC236}">
                      <a16:creationId xmlns:a16="http://schemas.microsoft.com/office/drawing/2014/main" id="{C6E66DD2-A39B-BD8F-4B34-552E88115324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2" name="Gleichschenkliges Dreieck 91">
                  <a:extLst>
                    <a:ext uri="{FF2B5EF4-FFF2-40B4-BE49-F238E27FC236}">
                      <a16:creationId xmlns:a16="http://schemas.microsoft.com/office/drawing/2014/main" id="{3B869C16-AD15-DFE7-2DAE-BA64D0CB0898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3" name="Rechteck 92">
                  <a:extLst>
                    <a:ext uri="{FF2B5EF4-FFF2-40B4-BE49-F238E27FC236}">
                      <a16:creationId xmlns:a16="http://schemas.microsoft.com/office/drawing/2014/main" id="{D38F9399-B4DF-C10A-DE65-795CBAB1E048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94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E79570D5-7F9B-D749-0BC6-98C9C9D799E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6" name="Gleichschenkliges Dreieck 75">
                <a:extLst>
                  <a:ext uri="{FF2B5EF4-FFF2-40B4-BE49-F238E27FC236}">
                    <a16:creationId xmlns:a16="http://schemas.microsoft.com/office/drawing/2014/main" id="{D9CDD7DA-97AB-B68E-5DAB-7AE2B0688754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id="{30F77AA9-3C7A-279A-6333-01C456D7997B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E42950B6-7ED0-7000-F4A7-9753667DFE71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92BE2652-97FB-E492-E185-20A706F8BC6B}"/>
              </a:ext>
            </a:extLst>
          </p:cNvPr>
          <p:cNvGrpSpPr/>
          <p:nvPr/>
        </p:nvGrpSpPr>
        <p:grpSpPr>
          <a:xfrm>
            <a:off x="5909577" y="2281427"/>
            <a:ext cx="1253757" cy="1090096"/>
            <a:chOff x="793812" y="3114332"/>
            <a:chExt cx="1253757" cy="1090096"/>
          </a:xfrm>
        </p:grpSpPr>
        <p:grpSp>
          <p:nvGrpSpPr>
            <p:cNvPr id="97" name="Gruppieren 96">
              <a:extLst>
                <a:ext uri="{FF2B5EF4-FFF2-40B4-BE49-F238E27FC236}">
                  <a16:creationId xmlns:a16="http://schemas.microsoft.com/office/drawing/2014/main" id="{FB0A9A2F-CC8E-6049-469D-7B991D3F4075}"/>
                </a:ext>
              </a:extLst>
            </p:cNvPr>
            <p:cNvGrpSpPr/>
            <p:nvPr/>
          </p:nvGrpSpPr>
          <p:grpSpPr>
            <a:xfrm>
              <a:off x="793812" y="3127518"/>
              <a:ext cx="1253757" cy="1076910"/>
              <a:chOff x="2073653" y="3269119"/>
              <a:chExt cx="1253757" cy="1076910"/>
            </a:xfrm>
          </p:grpSpPr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BC9E32FF-FF0A-CB05-F218-2361FC02DD66}"/>
                  </a:ext>
                </a:extLst>
              </p:cNvPr>
              <p:cNvGrpSpPr/>
              <p:nvPr/>
            </p:nvGrpSpPr>
            <p:grpSpPr>
              <a:xfrm>
                <a:off x="2073653" y="3269119"/>
                <a:ext cx="1253757" cy="900000"/>
                <a:chOff x="1561782" y="5373558"/>
                <a:chExt cx="1253757" cy="900000"/>
              </a:xfrm>
            </p:grpSpPr>
            <p:sp>
              <p:nvSpPr>
                <p:cNvPr id="111" name="Rechteck 110">
                  <a:extLst>
                    <a:ext uri="{FF2B5EF4-FFF2-40B4-BE49-F238E27FC236}">
                      <a16:creationId xmlns:a16="http://schemas.microsoft.com/office/drawing/2014/main" id="{5BF13B22-C0A5-AAF4-57F7-B7CD782193B7}"/>
                    </a:ext>
                  </a:extLst>
                </p:cNvPr>
                <p:cNvSpPr/>
                <p:nvPr/>
              </p:nvSpPr>
              <p:spPr>
                <a:xfrm>
                  <a:off x="1739202" y="5373558"/>
                  <a:ext cx="900000" cy="900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14" name="Gleichschenkliges Dreieck 113">
                  <a:extLst>
                    <a:ext uri="{FF2B5EF4-FFF2-40B4-BE49-F238E27FC236}">
                      <a16:creationId xmlns:a16="http://schemas.microsoft.com/office/drawing/2014/main" id="{88F88E93-706F-FE37-00F9-A1B385A33D16}"/>
                    </a:ext>
                  </a:extLst>
                </p:cNvPr>
                <p:cNvSpPr/>
                <p:nvPr/>
              </p:nvSpPr>
              <p:spPr>
                <a:xfrm rot="5400000">
                  <a:off x="1739712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5" name="Gleichschenkliges Dreieck 114">
                  <a:extLst>
                    <a:ext uri="{FF2B5EF4-FFF2-40B4-BE49-F238E27FC236}">
                      <a16:creationId xmlns:a16="http://schemas.microsoft.com/office/drawing/2014/main" id="{3B9AFDE1-EE74-D7B8-E4CB-CE00E32213D8}"/>
                    </a:ext>
                  </a:extLst>
                </p:cNvPr>
                <p:cNvSpPr/>
                <p:nvPr/>
              </p:nvSpPr>
              <p:spPr>
                <a:xfrm rot="5400000">
                  <a:off x="2638629" y="5515520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Gleichschenkliges Dreieck 115">
                  <a:extLst>
                    <a:ext uri="{FF2B5EF4-FFF2-40B4-BE49-F238E27FC236}">
                      <a16:creationId xmlns:a16="http://schemas.microsoft.com/office/drawing/2014/main" id="{BB8CFB45-FBA0-FAA0-EB96-3D7187C08989}"/>
                    </a:ext>
                  </a:extLst>
                </p:cNvPr>
                <p:cNvSpPr/>
                <p:nvPr/>
              </p:nvSpPr>
              <p:spPr>
                <a:xfrm rot="16200000">
                  <a:off x="1562292" y="5971395"/>
                  <a:ext cx="176400" cy="177420"/>
                </a:xfrm>
                <a:prstGeom prst="triangle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Rechteck 116">
                  <a:extLst>
                    <a:ext uri="{FF2B5EF4-FFF2-40B4-BE49-F238E27FC236}">
                      <a16:creationId xmlns:a16="http://schemas.microsoft.com/office/drawing/2014/main" id="{1334BFBB-C421-3834-EDF2-C095FCFC1592}"/>
                    </a:ext>
                  </a:extLst>
                </p:cNvPr>
                <p:cNvSpPr/>
                <p:nvPr/>
              </p:nvSpPr>
              <p:spPr>
                <a:xfrm>
                  <a:off x="2638119" y="5971905"/>
                  <a:ext cx="176400" cy="1764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18" name="Picture 4" descr="Regeneration arrows icon. Outline Regeneration arrows vector icon for web  design isolated on white background Stock Vector Image &amp; Art - Alamy">
                  <a:extLst>
                    <a:ext uri="{FF2B5EF4-FFF2-40B4-BE49-F238E27FC236}">
                      <a16:creationId xmlns:a16="http://schemas.microsoft.com/office/drawing/2014/main" id="{D03BE15D-8D05-3139-582A-10932D08BD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381"/>
                <a:stretch/>
              </p:blipFill>
              <p:spPr bwMode="auto">
                <a:xfrm>
                  <a:off x="1965763" y="5609699"/>
                  <a:ext cx="450000" cy="4504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5" name="Gleichschenkliges Dreieck 104">
                <a:extLst>
                  <a:ext uri="{FF2B5EF4-FFF2-40B4-BE49-F238E27FC236}">
                    <a16:creationId xmlns:a16="http://schemas.microsoft.com/office/drawing/2014/main" id="{C6294983-6D7D-0649-91EB-50528D949415}"/>
                  </a:ext>
                </a:extLst>
              </p:cNvPr>
              <p:cNvSpPr/>
              <p:nvPr/>
            </p:nvSpPr>
            <p:spPr>
              <a:xfrm rot="10800000">
                <a:off x="2839434" y="4168609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hteck 105">
                <a:extLst>
                  <a:ext uri="{FF2B5EF4-FFF2-40B4-BE49-F238E27FC236}">
                    <a16:creationId xmlns:a16="http://schemas.microsoft.com/office/drawing/2014/main" id="{ED8CDB13-938D-68D3-8CEB-753ECFA2ECB3}"/>
                  </a:ext>
                </a:extLst>
              </p:cNvPr>
              <p:cNvSpPr/>
              <p:nvPr/>
            </p:nvSpPr>
            <p:spPr>
              <a:xfrm rot="5400000">
                <a:off x="2389434" y="4169119"/>
                <a:ext cx="176400" cy="176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8" name="Textfeld 97">
              <a:extLst>
                <a:ext uri="{FF2B5EF4-FFF2-40B4-BE49-F238E27FC236}">
                  <a16:creationId xmlns:a16="http://schemas.microsoft.com/office/drawing/2014/main" id="{67DE63EC-8584-3F45-368F-DC92EB1CD1C4}"/>
                </a:ext>
              </a:extLst>
            </p:cNvPr>
            <p:cNvSpPr txBox="1"/>
            <p:nvPr/>
          </p:nvSpPr>
          <p:spPr>
            <a:xfrm>
              <a:off x="1148242" y="311433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MLS</a:t>
              </a:r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CAF1A190-0664-A27F-A7BE-D348119BEBEA}"/>
              </a:ext>
            </a:extLst>
          </p:cNvPr>
          <p:cNvGrpSpPr/>
          <p:nvPr/>
        </p:nvGrpSpPr>
        <p:grpSpPr>
          <a:xfrm>
            <a:off x="8309388" y="2263889"/>
            <a:ext cx="1253820" cy="926820"/>
            <a:chOff x="9206970" y="3053219"/>
            <a:chExt cx="1253820" cy="926820"/>
          </a:xfrm>
        </p:grpSpPr>
        <p:sp>
          <p:nvSpPr>
            <p:cNvPr id="113" name="Textfeld 112">
              <a:extLst>
                <a:ext uri="{FF2B5EF4-FFF2-40B4-BE49-F238E27FC236}">
                  <a16:creationId xmlns:a16="http://schemas.microsoft.com/office/drawing/2014/main" id="{502A753C-0A59-6D14-3B2F-DFBD93B0483A}"/>
                </a:ext>
              </a:extLst>
            </p:cNvPr>
            <p:cNvSpPr txBox="1"/>
            <p:nvPr/>
          </p:nvSpPr>
          <p:spPr>
            <a:xfrm>
              <a:off x="9550737" y="3053219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971004C2-F30B-AF0A-BD30-092B267ECFBA}"/>
                </a:ext>
              </a:extLst>
            </p:cNvPr>
            <p:cNvGrpSpPr/>
            <p:nvPr/>
          </p:nvGrpSpPr>
          <p:grpSpPr>
            <a:xfrm>
              <a:off x="9206970" y="3080039"/>
              <a:ext cx="1077420" cy="900000"/>
              <a:chOff x="1561782" y="5373558"/>
              <a:chExt cx="1077420" cy="900000"/>
            </a:xfrm>
          </p:grpSpPr>
          <p:sp>
            <p:nvSpPr>
              <p:cNvPr id="107" name="Rechteck 106">
                <a:extLst>
                  <a:ext uri="{FF2B5EF4-FFF2-40B4-BE49-F238E27FC236}">
                    <a16:creationId xmlns:a16="http://schemas.microsoft.com/office/drawing/2014/main" id="{990C580D-3ED5-B1AD-D319-2731E42C0E7C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08" name="Gleichschenkliges Dreieck 107">
                <a:extLst>
                  <a:ext uri="{FF2B5EF4-FFF2-40B4-BE49-F238E27FC236}">
                    <a16:creationId xmlns:a16="http://schemas.microsoft.com/office/drawing/2014/main" id="{5D95DE21-319F-C3BB-A060-CB86CA38557D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Gleichschenkliges Dreieck 109">
                <a:extLst>
                  <a:ext uri="{FF2B5EF4-FFF2-40B4-BE49-F238E27FC236}">
                    <a16:creationId xmlns:a16="http://schemas.microsoft.com/office/drawing/2014/main" id="{4A3F1541-045F-3338-9689-40F12B1F1484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12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9A06F45F-9284-1E1E-0B7C-893772231E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9" name="Rechteck 118">
              <a:extLst>
                <a:ext uri="{FF2B5EF4-FFF2-40B4-BE49-F238E27FC236}">
                  <a16:creationId xmlns:a16="http://schemas.microsoft.com/office/drawing/2014/main" id="{D663B16F-7D56-AFEF-D675-30FBC137826F}"/>
                </a:ext>
              </a:extLst>
            </p:cNvPr>
            <p:cNvSpPr/>
            <p:nvPr/>
          </p:nvSpPr>
          <p:spPr>
            <a:xfrm rot="16200000" flipH="1">
              <a:off x="10284390" y="3486608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48F941B3-DB09-483D-3146-DFAE82C9BBAB}"/>
              </a:ext>
            </a:extLst>
          </p:cNvPr>
          <p:cNvCxnSpPr>
            <a:cxnSpLocks/>
            <a:stCxn id="115" idx="0"/>
            <a:endCxn id="108" idx="3"/>
          </p:cNvCxnSpPr>
          <p:nvPr/>
        </p:nvCxnSpPr>
        <p:spPr>
          <a:xfrm flipV="1">
            <a:off x="7163334" y="2521381"/>
            <a:ext cx="1323474" cy="390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621290B3-138C-5D28-0C18-99CBE0FD3ED7}"/>
              </a:ext>
            </a:extLst>
          </p:cNvPr>
          <p:cNvCxnSpPr>
            <a:cxnSpLocks/>
            <a:stCxn id="117" idx="3"/>
            <a:endCxn id="110" idx="0"/>
          </p:cNvCxnSpPr>
          <p:nvPr/>
        </p:nvCxnSpPr>
        <p:spPr>
          <a:xfrm flipV="1">
            <a:off x="7162314" y="2977256"/>
            <a:ext cx="1147074" cy="390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EB04D088-4B56-01BF-1431-5164469F6255}"/>
              </a:ext>
            </a:extLst>
          </p:cNvPr>
          <p:cNvCxnSpPr>
            <a:cxnSpLocks/>
            <a:stCxn id="91" idx="0"/>
            <a:endCxn id="114" idx="3"/>
          </p:cNvCxnSpPr>
          <p:nvPr/>
        </p:nvCxnSpPr>
        <p:spPr>
          <a:xfrm>
            <a:off x="4597792" y="2521891"/>
            <a:ext cx="1489205" cy="33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2F6ED3FE-EA1C-5AF6-DA77-C8F5C6992AB4}"/>
              </a:ext>
            </a:extLst>
          </p:cNvPr>
          <p:cNvCxnSpPr>
            <a:cxnSpLocks/>
            <a:stCxn id="93" idx="3"/>
            <a:endCxn id="116" idx="0"/>
          </p:cNvCxnSpPr>
          <p:nvPr/>
        </p:nvCxnSpPr>
        <p:spPr>
          <a:xfrm>
            <a:off x="4596772" y="2977766"/>
            <a:ext cx="1312805" cy="33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A9F3EB66-180F-D5CD-50A4-BE01DED86AED}"/>
              </a:ext>
            </a:extLst>
          </p:cNvPr>
          <p:cNvCxnSpPr>
            <a:cxnSpLocks/>
            <a:stCxn id="44" idx="0"/>
            <a:endCxn id="90" idx="3"/>
          </p:cNvCxnSpPr>
          <p:nvPr/>
        </p:nvCxnSpPr>
        <p:spPr>
          <a:xfrm flipV="1">
            <a:off x="2104145" y="2521891"/>
            <a:ext cx="14173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r Verbinder 155">
            <a:extLst>
              <a:ext uri="{FF2B5EF4-FFF2-40B4-BE49-F238E27FC236}">
                <a16:creationId xmlns:a16="http://schemas.microsoft.com/office/drawing/2014/main" id="{3EE86CD4-74B5-6D44-9E90-2C3C0C17D58F}"/>
              </a:ext>
            </a:extLst>
          </p:cNvPr>
          <p:cNvCxnSpPr>
            <a:cxnSpLocks/>
            <a:stCxn id="46" idx="3"/>
            <a:endCxn id="92" idx="0"/>
          </p:cNvCxnSpPr>
          <p:nvPr/>
        </p:nvCxnSpPr>
        <p:spPr>
          <a:xfrm flipV="1">
            <a:off x="2103125" y="2977766"/>
            <a:ext cx="1240910" cy="1267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C0789891-DBE6-957E-6329-3540332E6A25}"/>
              </a:ext>
            </a:extLst>
          </p:cNvPr>
          <p:cNvCxnSpPr>
            <a:cxnSpLocks/>
          </p:cNvCxnSpPr>
          <p:nvPr/>
        </p:nvCxnSpPr>
        <p:spPr>
          <a:xfrm>
            <a:off x="5777730" y="252138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D442394D-4FB0-F065-4E17-FAECFB9CD83B}"/>
              </a:ext>
            </a:extLst>
          </p:cNvPr>
          <p:cNvCxnSpPr>
            <a:cxnSpLocks/>
          </p:cNvCxnSpPr>
          <p:nvPr/>
        </p:nvCxnSpPr>
        <p:spPr>
          <a:xfrm flipH="1">
            <a:off x="5757229" y="297725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 Verbindung mit Pfeil 181">
            <a:extLst>
              <a:ext uri="{FF2B5EF4-FFF2-40B4-BE49-F238E27FC236}">
                <a16:creationId xmlns:a16="http://schemas.microsoft.com/office/drawing/2014/main" id="{71BD24A9-6117-BF0A-17FE-05B7E3973C37}"/>
              </a:ext>
            </a:extLst>
          </p:cNvPr>
          <p:cNvCxnSpPr>
            <a:cxnSpLocks/>
          </p:cNvCxnSpPr>
          <p:nvPr/>
        </p:nvCxnSpPr>
        <p:spPr>
          <a:xfrm>
            <a:off x="2705873" y="2528229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mit Pfeil 182">
            <a:extLst>
              <a:ext uri="{FF2B5EF4-FFF2-40B4-BE49-F238E27FC236}">
                <a16:creationId xmlns:a16="http://schemas.microsoft.com/office/drawing/2014/main" id="{01E1BCBF-77BD-7A04-3985-0DEFD960E2AE}"/>
              </a:ext>
            </a:extLst>
          </p:cNvPr>
          <p:cNvCxnSpPr>
            <a:cxnSpLocks/>
          </p:cNvCxnSpPr>
          <p:nvPr/>
        </p:nvCxnSpPr>
        <p:spPr>
          <a:xfrm flipH="1">
            <a:off x="2685372" y="2984104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 Verbindung mit Pfeil 183">
            <a:extLst>
              <a:ext uri="{FF2B5EF4-FFF2-40B4-BE49-F238E27FC236}">
                <a16:creationId xmlns:a16="http://schemas.microsoft.com/office/drawing/2014/main" id="{2C22A2EE-057D-ECA2-7F8A-0E1C63D32C1A}"/>
              </a:ext>
            </a:extLst>
          </p:cNvPr>
          <p:cNvCxnSpPr>
            <a:cxnSpLocks/>
          </p:cNvCxnSpPr>
          <p:nvPr/>
        </p:nvCxnSpPr>
        <p:spPr>
          <a:xfrm>
            <a:off x="7835677" y="2521381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 Verbindung mit Pfeil 184">
            <a:extLst>
              <a:ext uri="{FF2B5EF4-FFF2-40B4-BE49-F238E27FC236}">
                <a16:creationId xmlns:a16="http://schemas.microsoft.com/office/drawing/2014/main" id="{4C6B790F-6700-FB9F-4396-4C50CE96FB5F}"/>
              </a:ext>
            </a:extLst>
          </p:cNvPr>
          <p:cNvCxnSpPr>
            <a:cxnSpLocks/>
          </p:cNvCxnSpPr>
          <p:nvPr/>
        </p:nvCxnSpPr>
        <p:spPr>
          <a:xfrm flipH="1">
            <a:off x="7815176" y="2977256"/>
            <a:ext cx="7066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Legende: mit gebogener Linie 196">
            <a:extLst>
              <a:ext uri="{FF2B5EF4-FFF2-40B4-BE49-F238E27FC236}">
                <a16:creationId xmlns:a16="http://schemas.microsoft.com/office/drawing/2014/main" id="{BA7A9AC8-108D-C8E5-D0C1-5DFCE003B47C}"/>
              </a:ext>
            </a:extLst>
          </p:cNvPr>
          <p:cNvSpPr/>
          <p:nvPr/>
        </p:nvSpPr>
        <p:spPr>
          <a:xfrm>
            <a:off x="3836216" y="372577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198" name="Legende: mit gebogener Linie 197">
            <a:extLst>
              <a:ext uri="{FF2B5EF4-FFF2-40B4-BE49-F238E27FC236}">
                <a16:creationId xmlns:a16="http://schemas.microsoft.com/office/drawing/2014/main" id="{7188D0B0-A886-7BEF-DE78-A4C0016D96D1}"/>
              </a:ext>
            </a:extLst>
          </p:cNvPr>
          <p:cNvSpPr/>
          <p:nvPr/>
        </p:nvSpPr>
        <p:spPr>
          <a:xfrm>
            <a:off x="1349845" y="372577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199" name="Legende: mit gebogener Linie 198">
            <a:extLst>
              <a:ext uri="{FF2B5EF4-FFF2-40B4-BE49-F238E27FC236}">
                <a16:creationId xmlns:a16="http://schemas.microsoft.com/office/drawing/2014/main" id="{D6D0C34E-6FD6-A610-DA59-9966CA9915A4}"/>
              </a:ext>
            </a:extLst>
          </p:cNvPr>
          <p:cNvSpPr/>
          <p:nvPr/>
        </p:nvSpPr>
        <p:spPr>
          <a:xfrm>
            <a:off x="6395862" y="3725779"/>
            <a:ext cx="1080914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16283"/>
              <a:gd name="adj6" fmla="val 646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Link </a:t>
            </a:r>
            <a:r>
              <a:rPr lang="de-DE" sz="1600" dirty="0" err="1"/>
              <a:t>validation</a:t>
            </a:r>
            <a:endParaRPr lang="de-DE" sz="1600" dirty="0"/>
          </a:p>
        </p:txBody>
      </p:sp>
      <p:sp>
        <p:nvSpPr>
          <p:cNvPr id="200" name="Legende: mit gebogener Linie 199">
            <a:extLst>
              <a:ext uri="{FF2B5EF4-FFF2-40B4-BE49-F238E27FC236}">
                <a16:creationId xmlns:a16="http://schemas.microsoft.com/office/drawing/2014/main" id="{BB27FDF7-B961-DFDD-6D9E-49DF0975C44B}"/>
              </a:ext>
            </a:extLst>
          </p:cNvPr>
          <p:cNvSpPr/>
          <p:nvPr/>
        </p:nvSpPr>
        <p:spPr>
          <a:xfrm>
            <a:off x="8715780" y="3725779"/>
            <a:ext cx="1261339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57742"/>
              <a:gd name="adj6" fmla="val 6041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  <a:p>
            <a:pPr algn="ctr"/>
            <a:r>
              <a:rPr lang="de-DE" sz="1600" dirty="0"/>
              <a:t>Paris-BS</a:t>
            </a:r>
          </a:p>
        </p:txBody>
      </p:sp>
      <p:grpSp>
        <p:nvGrpSpPr>
          <p:cNvPr id="212" name="Gruppieren 211">
            <a:extLst>
              <a:ext uri="{FF2B5EF4-FFF2-40B4-BE49-F238E27FC236}">
                <a16:creationId xmlns:a16="http://schemas.microsoft.com/office/drawing/2014/main" id="{AAC8C54A-C431-DF06-FF5D-20EFF59B4D37}"/>
              </a:ext>
            </a:extLst>
          </p:cNvPr>
          <p:cNvGrpSpPr/>
          <p:nvPr/>
        </p:nvGrpSpPr>
        <p:grpSpPr>
          <a:xfrm>
            <a:off x="10445750" y="2283389"/>
            <a:ext cx="1254840" cy="920321"/>
            <a:chOff x="10025370" y="3015812"/>
            <a:chExt cx="1254840" cy="920321"/>
          </a:xfrm>
        </p:grpSpPr>
        <p:grpSp>
          <p:nvGrpSpPr>
            <p:cNvPr id="204" name="Gruppieren 203">
              <a:extLst>
                <a:ext uri="{FF2B5EF4-FFF2-40B4-BE49-F238E27FC236}">
                  <a16:creationId xmlns:a16="http://schemas.microsoft.com/office/drawing/2014/main" id="{C312D0A7-1CF5-34D7-A3AB-D449FE941E7B}"/>
                </a:ext>
              </a:extLst>
            </p:cNvPr>
            <p:cNvGrpSpPr/>
            <p:nvPr/>
          </p:nvGrpSpPr>
          <p:grpSpPr>
            <a:xfrm flipH="1">
              <a:off x="10202790" y="3036133"/>
              <a:ext cx="1077420" cy="900000"/>
              <a:chOff x="1561782" y="5373558"/>
              <a:chExt cx="1077420" cy="900000"/>
            </a:xfrm>
          </p:grpSpPr>
          <p:sp>
            <p:nvSpPr>
              <p:cNvPr id="206" name="Rechteck 205">
                <a:extLst>
                  <a:ext uri="{FF2B5EF4-FFF2-40B4-BE49-F238E27FC236}">
                    <a16:creationId xmlns:a16="http://schemas.microsoft.com/office/drawing/2014/main" id="{F1D6E7FA-263D-6A76-89E2-1BE2DE59F143}"/>
                  </a:ext>
                </a:extLst>
              </p:cNvPr>
              <p:cNvSpPr/>
              <p:nvPr/>
            </p:nvSpPr>
            <p:spPr>
              <a:xfrm>
                <a:off x="1739202" y="5373558"/>
                <a:ext cx="900000" cy="900000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7" name="Gleichschenkliges Dreieck 206">
                <a:extLst>
                  <a:ext uri="{FF2B5EF4-FFF2-40B4-BE49-F238E27FC236}">
                    <a16:creationId xmlns:a16="http://schemas.microsoft.com/office/drawing/2014/main" id="{F5606599-F94D-BD2C-98FB-E66A08BC5FF9}"/>
                  </a:ext>
                </a:extLst>
              </p:cNvPr>
              <p:cNvSpPr/>
              <p:nvPr/>
            </p:nvSpPr>
            <p:spPr>
              <a:xfrm rot="5400000">
                <a:off x="1739712" y="5515520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8" name="Gleichschenkliges Dreieck 207">
                <a:extLst>
                  <a:ext uri="{FF2B5EF4-FFF2-40B4-BE49-F238E27FC236}">
                    <a16:creationId xmlns:a16="http://schemas.microsoft.com/office/drawing/2014/main" id="{B62D21E6-5902-45BD-05A7-B3DD7EF581AA}"/>
                  </a:ext>
                </a:extLst>
              </p:cNvPr>
              <p:cNvSpPr/>
              <p:nvPr/>
            </p:nvSpPr>
            <p:spPr>
              <a:xfrm rot="16200000">
                <a:off x="1562292" y="5971395"/>
                <a:ext cx="176400" cy="177420"/>
              </a:xfrm>
              <a:prstGeom prst="triangle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09" name="Picture 4" descr="Regeneration arrows icon. Outline Regeneration arrows vector icon for web  design isolated on white background Stock Vector Image &amp; Art - Alamy">
                <a:extLst>
                  <a:ext uri="{FF2B5EF4-FFF2-40B4-BE49-F238E27FC236}">
                    <a16:creationId xmlns:a16="http://schemas.microsoft.com/office/drawing/2014/main" id="{5810E603-6F1B-D6D0-364C-97B3412741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81"/>
              <a:stretch/>
            </p:blipFill>
            <p:spPr bwMode="auto">
              <a:xfrm>
                <a:off x="1965763" y="5609699"/>
                <a:ext cx="450000" cy="4504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03" name="Textfeld 202">
              <a:extLst>
                <a:ext uri="{FF2B5EF4-FFF2-40B4-BE49-F238E27FC236}">
                  <a16:creationId xmlns:a16="http://schemas.microsoft.com/office/drawing/2014/main" id="{E4B8DDF6-CA62-5296-4BB7-77E00F27E900}"/>
                </a:ext>
              </a:extLst>
            </p:cNvPr>
            <p:cNvSpPr txBox="1"/>
            <p:nvPr/>
          </p:nvSpPr>
          <p:spPr>
            <a:xfrm>
              <a:off x="10348719" y="3015812"/>
              <a:ext cx="5877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RLS</a:t>
              </a:r>
            </a:p>
          </p:txBody>
        </p:sp>
        <p:sp>
          <p:nvSpPr>
            <p:cNvPr id="211" name="Rechteck 210">
              <a:extLst>
                <a:ext uri="{FF2B5EF4-FFF2-40B4-BE49-F238E27FC236}">
                  <a16:creationId xmlns:a16="http://schemas.microsoft.com/office/drawing/2014/main" id="{F0219B69-545F-2B03-46E2-BC8947E26660}"/>
                </a:ext>
              </a:extLst>
            </p:cNvPr>
            <p:cNvSpPr/>
            <p:nvPr/>
          </p:nvSpPr>
          <p:spPr>
            <a:xfrm rot="16200000" flipH="1">
              <a:off x="10025370" y="3427418"/>
              <a:ext cx="176400" cy="176400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14" name="Verbinder: gewinkelt 213">
            <a:extLst>
              <a:ext uri="{FF2B5EF4-FFF2-40B4-BE49-F238E27FC236}">
                <a16:creationId xmlns:a16="http://schemas.microsoft.com/office/drawing/2014/main" id="{EB851121-77E7-DDB4-BB1D-91A46B0B221A}"/>
              </a:ext>
            </a:extLst>
          </p:cNvPr>
          <p:cNvCxnSpPr>
            <a:cxnSpLocks/>
            <a:stCxn id="78" idx="3"/>
            <a:endCxn id="211" idx="0"/>
          </p:cNvCxnSpPr>
          <p:nvPr/>
        </p:nvCxnSpPr>
        <p:spPr>
          <a:xfrm>
            <a:off x="10247046" y="2156175"/>
            <a:ext cx="198704" cy="627020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Verbinder: gewinkelt 215">
            <a:extLst>
              <a:ext uri="{FF2B5EF4-FFF2-40B4-BE49-F238E27FC236}">
                <a16:creationId xmlns:a16="http://schemas.microsoft.com/office/drawing/2014/main" id="{04D170E2-61BC-78DC-C368-797C94894CFE}"/>
              </a:ext>
            </a:extLst>
          </p:cNvPr>
          <p:cNvCxnSpPr>
            <a:cxnSpLocks/>
            <a:stCxn id="78" idx="1"/>
            <a:endCxn id="119" idx="2"/>
          </p:cNvCxnSpPr>
          <p:nvPr/>
        </p:nvCxnSpPr>
        <p:spPr>
          <a:xfrm rot="10800000" flipV="1">
            <a:off x="9563209" y="2156174"/>
            <a:ext cx="199723" cy="629303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Legende: mit gebogener Linie 225">
            <a:extLst>
              <a:ext uri="{FF2B5EF4-FFF2-40B4-BE49-F238E27FC236}">
                <a16:creationId xmlns:a16="http://schemas.microsoft.com/office/drawing/2014/main" id="{9908D2E6-0BA2-6FAC-CFA9-DC8783DB7294}"/>
              </a:ext>
            </a:extLst>
          </p:cNvPr>
          <p:cNvSpPr/>
          <p:nvPr/>
        </p:nvSpPr>
        <p:spPr>
          <a:xfrm flipH="1">
            <a:off x="10071277" y="3725779"/>
            <a:ext cx="1261339" cy="504820"/>
          </a:xfrm>
          <a:prstGeom prst="borderCallout2">
            <a:avLst>
              <a:gd name="adj1" fmla="val -7285"/>
              <a:gd name="adj2" fmla="val 74533"/>
              <a:gd name="adj3" fmla="val -52078"/>
              <a:gd name="adj4" fmla="val 74413"/>
              <a:gd name="adj5" fmla="val -157743"/>
              <a:gd name="adj6" fmla="val 63316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Comparison</a:t>
            </a:r>
            <a:endParaRPr lang="de-DE" sz="1600" dirty="0"/>
          </a:p>
          <a:p>
            <a:pPr algn="ctr"/>
            <a:r>
              <a:rPr lang="de-DE" sz="1600" dirty="0" err="1"/>
              <a:t>Poznan</a:t>
            </a:r>
            <a:r>
              <a:rPr lang="de-DE" sz="1600" dirty="0"/>
              <a:t>-BS</a:t>
            </a:r>
          </a:p>
        </p:txBody>
      </p: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7EFE659F-AEDC-75AF-EC09-B9733CFBE467}"/>
              </a:ext>
            </a:extLst>
          </p:cNvPr>
          <p:cNvCxnSpPr>
            <a:cxnSpLocks/>
            <a:stCxn id="207" idx="3"/>
          </p:cNvCxnSpPr>
          <p:nvPr/>
        </p:nvCxnSpPr>
        <p:spPr>
          <a:xfrm>
            <a:off x="11523170" y="2534382"/>
            <a:ext cx="323349" cy="546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r Verbinder 229">
            <a:extLst>
              <a:ext uri="{FF2B5EF4-FFF2-40B4-BE49-F238E27FC236}">
                <a16:creationId xmlns:a16="http://schemas.microsoft.com/office/drawing/2014/main" id="{D7A92103-BDD4-3BC3-7CF6-F478DE660441}"/>
              </a:ext>
            </a:extLst>
          </p:cNvPr>
          <p:cNvCxnSpPr>
            <a:cxnSpLocks/>
            <a:stCxn id="208" idx="0"/>
          </p:cNvCxnSpPr>
          <p:nvPr/>
        </p:nvCxnSpPr>
        <p:spPr>
          <a:xfrm>
            <a:off x="11700590" y="2990257"/>
            <a:ext cx="14592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feld 233">
            <a:extLst>
              <a:ext uri="{FF2B5EF4-FFF2-40B4-BE49-F238E27FC236}">
                <a16:creationId xmlns:a16="http://schemas.microsoft.com/office/drawing/2014/main" id="{6CE02E91-CCE3-88AB-90AD-0DF17FE3BFD4}"/>
              </a:ext>
            </a:extLst>
          </p:cNvPr>
          <p:cNvSpPr txBox="1"/>
          <p:nvPr/>
        </p:nvSpPr>
        <p:spPr>
          <a:xfrm>
            <a:off x="843671" y="4942874"/>
            <a:ext cx="53190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plans</a:t>
            </a:r>
            <a:r>
              <a:rPr lang="de-DE" dirty="0"/>
              <a:t> at Lille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Will not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MLS in </a:t>
            </a:r>
            <a:r>
              <a:rPr lang="de-DE" dirty="0" err="1"/>
              <a:t>place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a „</a:t>
            </a:r>
            <a:r>
              <a:rPr lang="de-DE" dirty="0" err="1"/>
              <a:t>comparator</a:t>
            </a:r>
            <a:r>
              <a:rPr lang="de-DE" dirty="0"/>
              <a:t>“ in </a:t>
            </a:r>
            <a:r>
              <a:rPr lang="de-DE" dirty="0" err="1"/>
              <a:t>clock</a:t>
            </a:r>
            <a:r>
              <a:rPr lang="de-DE" dirty="0"/>
              <a:t> </a:t>
            </a:r>
            <a:r>
              <a:rPr lang="de-DE" dirty="0" err="1"/>
              <a:t>comparisons</a:t>
            </a:r>
            <a:r>
              <a:rPr lang="de-DE" dirty="0"/>
              <a:t> –</a:t>
            </a:r>
            <a:br>
              <a:rPr lang="de-DE" dirty="0"/>
            </a:br>
            <a:r>
              <a:rPr lang="de-DE" dirty="0" err="1"/>
              <a:t>little</a:t>
            </a:r>
            <a:r>
              <a:rPr lang="de-DE" dirty="0"/>
              <a:t> extra </a:t>
            </a:r>
            <a:r>
              <a:rPr lang="de-DE" dirty="0" err="1"/>
              <a:t>effort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additional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uploads</a:t>
            </a:r>
            <a:endParaRPr lang="de-DE" dirty="0"/>
          </a:p>
        </p:txBody>
      </p:sp>
      <p:sp>
        <p:nvSpPr>
          <p:cNvPr id="235" name="Rechteck 234">
            <a:extLst>
              <a:ext uri="{FF2B5EF4-FFF2-40B4-BE49-F238E27FC236}">
                <a16:creationId xmlns:a16="http://schemas.microsoft.com/office/drawing/2014/main" id="{DFFFD114-9B10-FEF1-6C35-56552AD204AE}"/>
              </a:ext>
            </a:extLst>
          </p:cNvPr>
          <p:cNvSpPr/>
          <p:nvPr/>
        </p:nvSpPr>
        <p:spPr>
          <a:xfrm>
            <a:off x="7763563" y="4860651"/>
            <a:ext cx="2868228" cy="31024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Beat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defined</a:t>
            </a:r>
            <a:endParaRPr lang="de-DE" dirty="0"/>
          </a:p>
        </p:txBody>
      </p:sp>
      <p:sp>
        <p:nvSpPr>
          <p:cNvPr id="236" name="Rechteck 235">
            <a:extLst>
              <a:ext uri="{FF2B5EF4-FFF2-40B4-BE49-F238E27FC236}">
                <a16:creationId xmlns:a16="http://schemas.microsoft.com/office/drawing/2014/main" id="{F9EC527A-1E7D-85A5-ABA3-5271D0CA16BE}"/>
              </a:ext>
            </a:extLst>
          </p:cNvPr>
          <p:cNvSpPr/>
          <p:nvPr/>
        </p:nvSpPr>
        <p:spPr>
          <a:xfrm>
            <a:off x="7763563" y="5330525"/>
            <a:ext cx="2868228" cy="310249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Beat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arbitrary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41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1431</Words>
  <Application>Microsoft Office PowerPoint</Application>
  <PresentationFormat>Breitbild</PresentationFormat>
  <Paragraphs>323</Paragraphs>
  <Slides>18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Office Theme</vt:lpstr>
      <vt:lpstr>Options and considerations for the norther route</vt:lpstr>
      <vt:lpstr>MLS functionalities (Exail)</vt:lpstr>
      <vt:lpstr>RLS functionalities (Exail)</vt:lpstr>
      <vt:lpstr>Cascading RLS/MLS</vt:lpstr>
      <vt:lpstr>Design pattern: one-way chain</vt:lpstr>
      <vt:lpstr>Design pattern: counter-disseminating </vt:lpstr>
      <vt:lpstr>Design patterns are incompatible</vt:lpstr>
      <vt:lpstr>Situation Paris-Lille</vt:lpstr>
      <vt:lpstr>Option 1: cascaded MLS Lille→BS</vt:lpstr>
      <vt:lpstr>Option 2: cascaded MLS BS→Lille</vt:lpstr>
      <vt:lpstr>Option 3: counter-disseminated flywheels</vt:lpstr>
      <vt:lpstr>One-way chain: building blocks</vt:lpstr>
      <vt:lpstr>Option 4a:  evolution Lille-Braunschweig #1</vt:lpstr>
      <vt:lpstr>Option 4b: evolution Lille-Braunschweig #2</vt:lpstr>
      <vt:lpstr>Critical featurs of option 4b </vt:lpstr>
      <vt:lpstr>PowerPoint-Präsentation</vt:lpstr>
      <vt:lpstr>PowerPoint-Präsentation</vt:lpstr>
      <vt:lpstr>Flywheel considerations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Guy Roberts</dc:creator>
  <cp:lastModifiedBy>Jochen Kronjäger</cp:lastModifiedBy>
  <cp:revision>72</cp:revision>
  <dcterms:created xsi:type="dcterms:W3CDTF">2024-04-11T12:58:55Z</dcterms:created>
  <dcterms:modified xsi:type="dcterms:W3CDTF">2024-10-25T06:53:51Z</dcterms:modified>
</cp:coreProperties>
</file>