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567" r:id="rId2"/>
    <p:sldId id="572" r:id="rId3"/>
    <p:sldId id="580" r:id="rId4"/>
    <p:sldId id="576" r:id="rId5"/>
    <p:sldId id="579" r:id="rId6"/>
    <p:sldId id="578" r:id="rId7"/>
    <p:sldId id="577" r:id="rId8"/>
    <p:sldId id="574" r:id="rId9"/>
    <p:sldId id="256" r:id="rId10"/>
    <p:sldId id="575" r:id="rId11"/>
    <p:sldId id="588" r:id="rId12"/>
    <p:sldId id="583" r:id="rId13"/>
    <p:sldId id="584" r:id="rId14"/>
    <p:sldId id="586" r:id="rId15"/>
    <p:sldId id="587" r:id="rId16"/>
    <p:sldId id="581" r:id="rId17"/>
    <p:sldId id="56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96" y="7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110B-9546-72AB-6994-7E6A378423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6B8854D-2170-09CC-D00A-BE3C85AFE5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206D8D-4565-0B6F-AB81-782C467203AD}"/>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5" name="Footer Placeholder 4">
            <a:extLst>
              <a:ext uri="{FF2B5EF4-FFF2-40B4-BE49-F238E27FC236}">
                <a16:creationId xmlns:a16="http://schemas.microsoft.com/office/drawing/2014/main" id="{8459BA3F-2BA4-7B0B-29B7-30585669C6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13F7F3-82F0-AE7F-CD18-77F27D7DE330}"/>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606882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696E-DE7E-21C8-D5DF-41E9AF1237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0EBF41-4FA8-1C6A-5362-1270BB971B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6D4D58-736F-E4F6-CF98-0CFBD84F5C0D}"/>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5" name="Footer Placeholder 4">
            <a:extLst>
              <a:ext uri="{FF2B5EF4-FFF2-40B4-BE49-F238E27FC236}">
                <a16:creationId xmlns:a16="http://schemas.microsoft.com/office/drawing/2014/main" id="{4429017A-7E7D-94CC-CB09-E1B6F160B3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18AD8D-F1D6-F51E-9CF5-E1697D6D9A67}"/>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33374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3AAC2A-4383-BB9D-45A6-3AE909AC5B2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D169D20-746E-5C58-FF1F-D93F583875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7204BC-806D-9D5A-A33C-2180A309224F}"/>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5" name="Footer Placeholder 4">
            <a:extLst>
              <a:ext uri="{FF2B5EF4-FFF2-40B4-BE49-F238E27FC236}">
                <a16:creationId xmlns:a16="http://schemas.microsoft.com/office/drawing/2014/main" id="{0D5B1C9A-742F-86A5-8BE6-6E814E0626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090CC2-25ED-EC89-E24E-316D5992047B}"/>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328051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9998C-69EA-9756-B50E-595BE58547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EA34BE-68E1-7331-7607-EC2B803374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72930D-C896-B022-E882-843530804F4F}"/>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5" name="Footer Placeholder 4">
            <a:extLst>
              <a:ext uri="{FF2B5EF4-FFF2-40B4-BE49-F238E27FC236}">
                <a16:creationId xmlns:a16="http://schemas.microsoft.com/office/drawing/2014/main" id="{02B1DEB8-D6C6-A206-6932-4ED1630069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73ACA4-32AE-3A49-92B0-154B38CE370B}"/>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467751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5A5F9-5AD4-5262-0B34-329D5CACBC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4BE0B1C-B386-59C6-5485-2358F3B22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8E907A-B85A-6904-52D8-039EB8F88B17}"/>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5" name="Footer Placeholder 4">
            <a:extLst>
              <a:ext uri="{FF2B5EF4-FFF2-40B4-BE49-F238E27FC236}">
                <a16:creationId xmlns:a16="http://schemas.microsoft.com/office/drawing/2014/main" id="{64338330-1285-31EC-4F9D-8E9AA32E71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A68280-88A6-C36C-6916-76FB04B44578}"/>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5111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350A2-021A-8DD2-8E4E-0CFD77B426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545C11-0556-879F-EF0F-21DE048585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1E5DADF-5489-ECF4-24C1-8C7BDCEE2E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AA3E526-255E-2827-A97A-9AAB4568AF59}"/>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6" name="Footer Placeholder 5">
            <a:extLst>
              <a:ext uri="{FF2B5EF4-FFF2-40B4-BE49-F238E27FC236}">
                <a16:creationId xmlns:a16="http://schemas.microsoft.com/office/drawing/2014/main" id="{AF62F4E3-19DD-A726-93E6-A2C3CB518A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BEC895-4C64-960F-4B36-2002796C9822}"/>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4006042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0BF87-2825-26CD-F7DA-CFBE0E31470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B3C4D2B-AF6D-26F3-E1EC-A24304D8BA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16F0CA-798C-F13A-4933-3E28DDAA09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475888-CD73-18B8-94DB-C559C26E66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287294-2296-7067-E5DB-A65AB2FF67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A6ACFCC-AE6F-E44E-80FA-E31A86910E60}"/>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8" name="Footer Placeholder 7">
            <a:extLst>
              <a:ext uri="{FF2B5EF4-FFF2-40B4-BE49-F238E27FC236}">
                <a16:creationId xmlns:a16="http://schemas.microsoft.com/office/drawing/2014/main" id="{AB8BEE0C-134E-0A30-58BE-7599254092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F1FF72C-4793-A4BE-705C-D34F730004D2}"/>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987368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E0762-5154-BD80-9A5D-C1E9D3346BB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58D5ED-FBA7-569F-1F8E-77DB65DDB705}"/>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4" name="Footer Placeholder 3">
            <a:extLst>
              <a:ext uri="{FF2B5EF4-FFF2-40B4-BE49-F238E27FC236}">
                <a16:creationId xmlns:a16="http://schemas.microsoft.com/office/drawing/2014/main" id="{EDB8A45B-27AC-E23E-3A0E-195A53BC0C0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61EAD0-1349-45BC-1AC7-B9E2EF3EA638}"/>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44072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652DEB-5167-ED97-296B-1DBAB14A5F0C}"/>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3" name="Footer Placeholder 2">
            <a:extLst>
              <a:ext uri="{FF2B5EF4-FFF2-40B4-BE49-F238E27FC236}">
                <a16:creationId xmlns:a16="http://schemas.microsoft.com/office/drawing/2014/main" id="{AFFB181A-FCE5-B3CF-B572-0ED5595D861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B82968-1656-9C22-6A73-0347BD541AAD}"/>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994520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9A63C-FBC5-D3A3-3DEC-E2C32D0869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C5BC842-EA6F-7C38-E83E-A6BDA99767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AFC689-BB14-1CB0-B5A7-5CC45DCD1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6AEDD1-C990-61E7-89CE-D48E3BEC8FC7}"/>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6" name="Footer Placeholder 5">
            <a:extLst>
              <a:ext uri="{FF2B5EF4-FFF2-40B4-BE49-F238E27FC236}">
                <a16:creationId xmlns:a16="http://schemas.microsoft.com/office/drawing/2014/main" id="{F34EF21F-5603-8444-E081-730275222C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79D612-5F64-F66C-DA54-3655B9EA31D1}"/>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78023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D4EE6-8C8E-00D7-E21C-42F723D2DF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8E701CA-FB02-C05C-CAC1-AF3CEE1C5E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6A9AFBE-AFC7-A3DE-28D6-108519AC69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ECF43-F707-BE2F-6A77-17D822FCFE91}"/>
              </a:ext>
            </a:extLst>
          </p:cNvPr>
          <p:cNvSpPr>
            <a:spLocks noGrp="1"/>
          </p:cNvSpPr>
          <p:nvPr>
            <p:ph type="dt" sz="half" idx="10"/>
          </p:nvPr>
        </p:nvSpPr>
        <p:spPr/>
        <p:txBody>
          <a:bodyPr/>
          <a:lstStyle/>
          <a:p>
            <a:fld id="{5BEE552B-CB23-4C71-BC3E-9681A2FCB8EE}" type="datetimeFigureOut">
              <a:rPr lang="en-GB" smtClean="0"/>
              <a:pPr/>
              <a:t>31/05/2024</a:t>
            </a:fld>
            <a:endParaRPr lang="en-GB"/>
          </a:p>
        </p:txBody>
      </p:sp>
      <p:sp>
        <p:nvSpPr>
          <p:cNvPr id="6" name="Footer Placeholder 5">
            <a:extLst>
              <a:ext uri="{FF2B5EF4-FFF2-40B4-BE49-F238E27FC236}">
                <a16:creationId xmlns:a16="http://schemas.microsoft.com/office/drawing/2014/main" id="{BD904832-57F6-3962-FD7B-EB0D6F0034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36F0EB-A768-A0B2-7ABD-8384A886BC50}"/>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73222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B703C1-F823-3550-4D6B-4DC0778AC9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6A0413-8D33-6B47-D92A-946E5E11DE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255C24-D2E1-92C1-BD8B-E76E724F4B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EE552B-CB23-4C71-BC3E-9681A2FCB8EE}" type="datetimeFigureOut">
              <a:rPr lang="en-GB" smtClean="0"/>
              <a:pPr/>
              <a:t>31/05/2024</a:t>
            </a:fld>
            <a:endParaRPr lang="en-GB"/>
          </a:p>
        </p:txBody>
      </p:sp>
      <p:sp>
        <p:nvSpPr>
          <p:cNvPr id="5" name="Footer Placeholder 4">
            <a:extLst>
              <a:ext uri="{FF2B5EF4-FFF2-40B4-BE49-F238E27FC236}">
                <a16:creationId xmlns:a16="http://schemas.microsoft.com/office/drawing/2014/main" id="{1258D724-A532-4E65-3F91-9ED660529C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479EA74-4ECA-8F57-C785-6DF13EB49F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78ADE-E92E-49FD-B775-657535880BDC}" type="slidenum">
              <a:rPr lang="en-GB" smtClean="0"/>
              <a:pPr/>
              <a:t>‹#›</a:t>
            </a:fld>
            <a:endParaRPr lang="en-GB"/>
          </a:p>
        </p:txBody>
      </p:sp>
    </p:spTree>
    <p:extLst>
      <p:ext uri="{BB962C8B-B14F-4D97-AF65-F5344CB8AC3E}">
        <p14:creationId xmlns:p14="http://schemas.microsoft.com/office/powerpoint/2010/main" val="957048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4.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a:stretch/>
        </p:blipFill>
        <p:spPr bwMode="auto">
          <a:xfrm>
            <a:off x="311855" y="499348"/>
            <a:ext cx="8872538" cy="62326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346363" y="130031"/>
            <a:ext cx="4117602" cy="461665"/>
          </a:xfrm>
          <a:prstGeom prst="rect">
            <a:avLst/>
          </a:prstGeom>
          <a:noFill/>
        </p:spPr>
        <p:txBody>
          <a:bodyPr wrap="none" rtlCol="0">
            <a:spAutoFit/>
          </a:bodyPr>
          <a:lstStyle/>
          <a:p>
            <a:r>
              <a:rPr lang="en-US" sz="2400" dirty="0"/>
              <a:t>C-TFN build in GN5-2 (red lines)</a:t>
            </a:r>
            <a:endParaRPr lang="en-GB" sz="2400" dirty="0"/>
          </a:p>
        </p:txBody>
      </p:sp>
      <p:grpSp>
        <p:nvGrpSpPr>
          <p:cNvPr id="8" name="Group 7">
            <a:extLst>
              <a:ext uri="{FF2B5EF4-FFF2-40B4-BE49-F238E27FC236}">
                <a16:creationId xmlns:a16="http://schemas.microsoft.com/office/drawing/2014/main" id="{40648699-C5C8-B219-9907-2CD67922869D}"/>
              </a:ext>
            </a:extLst>
          </p:cNvPr>
          <p:cNvGrpSpPr/>
          <p:nvPr/>
        </p:nvGrpSpPr>
        <p:grpSpPr>
          <a:xfrm>
            <a:off x="9712408" y="5196757"/>
            <a:ext cx="1910428" cy="1118701"/>
            <a:chOff x="9719506" y="4220953"/>
            <a:chExt cx="1910428" cy="1118701"/>
          </a:xfrm>
        </p:grpSpPr>
        <p:pic>
          <p:nvPicPr>
            <p:cNvPr id="3099" name="Picture 8" descr="Science Symbols Vector Art, Icons, and Graphics for Free Download">
              <a:extLst>
                <a:ext uri="{FF2B5EF4-FFF2-40B4-BE49-F238E27FC236}">
                  <a16:creationId xmlns:a16="http://schemas.microsoft.com/office/drawing/2014/main" id="{9C990F97-168D-03D6-A077-4B6B730688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9559" y="4220953"/>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2" descr="house&quot; Icon - Download for free – Iconduck">
              <a:extLst>
                <a:ext uri="{FF2B5EF4-FFF2-40B4-BE49-F238E27FC236}">
                  <a16:creationId xmlns:a16="http://schemas.microsoft.com/office/drawing/2014/main" id="{25E9CC37-1A5A-9086-E59D-B1F5F4C6A5A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3038" y="5107238"/>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3109" name="TextBox 3108">
              <a:extLst>
                <a:ext uri="{FF2B5EF4-FFF2-40B4-BE49-F238E27FC236}">
                  <a16:creationId xmlns:a16="http://schemas.microsoft.com/office/drawing/2014/main" id="{12B7E53E-8DC9-23DB-52C5-D9B0E9FFF523}"/>
                </a:ext>
              </a:extLst>
            </p:cNvPr>
            <p:cNvSpPr txBox="1"/>
            <p:nvPr/>
          </p:nvSpPr>
          <p:spPr>
            <a:xfrm>
              <a:off x="10109966" y="4276640"/>
              <a:ext cx="1519968" cy="246221"/>
            </a:xfrm>
            <a:prstGeom prst="rect">
              <a:avLst/>
            </a:prstGeom>
            <a:noFill/>
          </p:spPr>
          <p:txBody>
            <a:bodyPr wrap="none" rtlCol="0">
              <a:spAutoFit/>
            </a:bodyPr>
            <a:lstStyle/>
            <a:p>
              <a:r>
                <a:rPr lang="en-US" sz="1000" dirty="0"/>
                <a:t>NMI Frequency reference</a:t>
              </a:r>
              <a:endParaRPr lang="en-GB" sz="1000" dirty="0"/>
            </a:p>
          </p:txBody>
        </p:sp>
        <p:sp>
          <p:nvSpPr>
            <p:cNvPr id="3110" name="TextBox 3109">
              <a:extLst>
                <a:ext uri="{FF2B5EF4-FFF2-40B4-BE49-F238E27FC236}">
                  <a16:creationId xmlns:a16="http://schemas.microsoft.com/office/drawing/2014/main" id="{82B731CA-6D3C-56B3-F108-A8A32D741754}"/>
                </a:ext>
              </a:extLst>
            </p:cNvPr>
            <p:cNvSpPr txBox="1"/>
            <p:nvPr/>
          </p:nvSpPr>
          <p:spPr>
            <a:xfrm>
              <a:off x="10109966" y="5093433"/>
              <a:ext cx="1204176" cy="246221"/>
            </a:xfrm>
            <a:prstGeom prst="rect">
              <a:avLst/>
            </a:prstGeom>
            <a:noFill/>
          </p:spPr>
          <p:txBody>
            <a:bodyPr wrap="none" rtlCol="0">
              <a:spAutoFit/>
            </a:bodyPr>
            <a:lstStyle/>
            <a:p>
              <a:r>
                <a:rPr lang="en-US" sz="1000" dirty="0"/>
                <a:t>Hut for housing RLS</a:t>
              </a:r>
              <a:endParaRPr lang="en-GB" sz="1000" dirty="0"/>
            </a:p>
          </p:txBody>
        </p:sp>
        <p:sp>
          <p:nvSpPr>
            <p:cNvPr id="3117" name="TextBox 3116">
              <a:extLst>
                <a:ext uri="{FF2B5EF4-FFF2-40B4-BE49-F238E27FC236}">
                  <a16:creationId xmlns:a16="http://schemas.microsoft.com/office/drawing/2014/main" id="{B9A03E8D-92BA-763D-E854-179F4F8E195A}"/>
                </a:ext>
              </a:extLst>
            </p:cNvPr>
            <p:cNvSpPr txBox="1"/>
            <p:nvPr/>
          </p:nvSpPr>
          <p:spPr>
            <a:xfrm>
              <a:off x="10109966" y="4646309"/>
              <a:ext cx="1124026" cy="246221"/>
            </a:xfrm>
            <a:prstGeom prst="rect">
              <a:avLst/>
            </a:prstGeom>
            <a:noFill/>
          </p:spPr>
          <p:txBody>
            <a:bodyPr wrap="none" rtlCol="0">
              <a:spAutoFit/>
            </a:bodyPr>
            <a:lstStyle/>
            <a:p>
              <a:r>
                <a:rPr lang="en-US" sz="1000" dirty="0"/>
                <a:t>Research institute</a:t>
              </a:r>
              <a:endParaRPr lang="en-GB" sz="1000" dirty="0"/>
            </a:p>
          </p:txBody>
        </p:sp>
        <p:pic>
          <p:nvPicPr>
            <p:cNvPr id="11" name="Picture 10" descr="Office - Free maps and location icons">
              <a:extLst>
                <a:ext uri="{FF2B5EF4-FFF2-40B4-BE49-F238E27FC236}">
                  <a16:creationId xmlns:a16="http://schemas.microsoft.com/office/drawing/2014/main" id="{5F04F2B2-0E76-9486-BB2A-C29FC8C9B45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9506" y="4651377"/>
              <a:ext cx="317827" cy="249561"/>
            </a:xfrm>
            <a:prstGeom prst="rect">
              <a:avLst/>
            </a:prstGeom>
            <a:noFill/>
            <a:extLst>
              <a:ext uri="{909E8E84-426E-40DD-AFC4-6F175D3DCCD1}">
                <a14:hiddenFill xmlns:a14="http://schemas.microsoft.com/office/drawing/2010/main">
                  <a:solidFill>
                    <a:srgbClr val="FFFFFF"/>
                  </a:solidFill>
                </a14:hiddenFill>
              </a:ext>
            </a:extLst>
          </p:spPr>
        </p:pic>
      </p:grpSp>
      <p:sp>
        <p:nvSpPr>
          <p:cNvPr id="44" name="TextBox 43">
            <a:extLst>
              <a:ext uri="{FF2B5EF4-FFF2-40B4-BE49-F238E27FC236}">
                <a16:creationId xmlns:a16="http://schemas.microsoft.com/office/drawing/2014/main" id="{E2C0F09F-66E1-9CBA-42B9-D88F6596F68A}"/>
              </a:ext>
            </a:extLst>
          </p:cNvPr>
          <p:cNvSpPr txBox="1"/>
          <p:nvPr/>
        </p:nvSpPr>
        <p:spPr>
          <a:xfrm>
            <a:off x="6353071" y="3093146"/>
            <a:ext cx="348172" cy="246221"/>
          </a:xfrm>
          <a:prstGeom prst="rect">
            <a:avLst/>
          </a:prstGeom>
          <a:noFill/>
        </p:spPr>
        <p:txBody>
          <a:bodyPr wrap="none" rtlCol="0">
            <a:spAutoFit/>
          </a:bodyPr>
          <a:lstStyle/>
          <a:p>
            <a:r>
              <a:rPr lang="en-US" sz="1000" dirty="0"/>
              <a:t>IRE</a:t>
            </a:r>
            <a:endParaRPr lang="en-GB" sz="1000" dirty="0"/>
          </a:p>
        </p:txBody>
      </p:sp>
      <p:sp>
        <p:nvSpPr>
          <p:cNvPr id="59" name="TextBox 58">
            <a:extLst>
              <a:ext uri="{FF2B5EF4-FFF2-40B4-BE49-F238E27FC236}">
                <a16:creationId xmlns:a16="http://schemas.microsoft.com/office/drawing/2014/main" id="{89C017A5-295E-4D3B-760E-5860D170E54A}"/>
              </a:ext>
            </a:extLst>
          </p:cNvPr>
          <p:cNvSpPr txBox="1"/>
          <p:nvPr/>
        </p:nvSpPr>
        <p:spPr>
          <a:xfrm>
            <a:off x="4546449" y="4876997"/>
            <a:ext cx="551754" cy="400110"/>
          </a:xfrm>
          <a:prstGeom prst="rect">
            <a:avLst/>
          </a:prstGeom>
          <a:noFill/>
        </p:spPr>
        <p:txBody>
          <a:bodyPr wrap="none" rtlCol="0">
            <a:spAutoFit/>
          </a:bodyPr>
          <a:lstStyle/>
          <a:p>
            <a:r>
              <a:rPr lang="en-US" sz="1000" dirty="0"/>
              <a:t>METAS</a:t>
            </a:r>
          </a:p>
          <a:p>
            <a:r>
              <a:rPr lang="en-US" sz="1000" dirty="0"/>
              <a:t>Bern</a:t>
            </a:r>
            <a:endParaRPr lang="en-GB" sz="1000" dirty="0"/>
          </a:p>
        </p:txBody>
      </p:sp>
      <p:cxnSp>
        <p:nvCxnSpPr>
          <p:cNvPr id="1029" name="Straight Connector 1028">
            <a:extLst>
              <a:ext uri="{FF2B5EF4-FFF2-40B4-BE49-F238E27FC236}">
                <a16:creationId xmlns:a16="http://schemas.microsoft.com/office/drawing/2014/main" id="{08FF0A52-1CCD-077E-87AD-0955383676ED}"/>
              </a:ext>
            </a:extLst>
          </p:cNvPr>
          <p:cNvCxnSpPr>
            <a:cxnSpLocks/>
          </p:cNvCxnSpPr>
          <p:nvPr/>
        </p:nvCxnSpPr>
        <p:spPr>
          <a:xfrm>
            <a:off x="2403334" y="4036052"/>
            <a:ext cx="751114" cy="1606332"/>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34" name="Straight Connector 1033">
            <a:extLst>
              <a:ext uri="{FF2B5EF4-FFF2-40B4-BE49-F238E27FC236}">
                <a16:creationId xmlns:a16="http://schemas.microsoft.com/office/drawing/2014/main" id="{BEE8BAB9-8441-3055-A9D4-80C21ACFBD5C}"/>
              </a:ext>
            </a:extLst>
          </p:cNvPr>
          <p:cNvCxnSpPr>
            <a:cxnSpLocks/>
            <a:endCxn id="3124" idx="2"/>
          </p:cNvCxnSpPr>
          <p:nvPr/>
        </p:nvCxnSpPr>
        <p:spPr>
          <a:xfrm flipV="1">
            <a:off x="2360086" y="3160198"/>
            <a:ext cx="269187" cy="575945"/>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519360" y="2323880"/>
            <a:ext cx="1660035" cy="6420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D1347AF5-F09F-3D99-960B-AADCD5BDB40B}"/>
              </a:ext>
            </a:extLst>
          </p:cNvPr>
          <p:cNvCxnSpPr>
            <a:cxnSpLocks/>
          </p:cNvCxnSpPr>
          <p:nvPr/>
        </p:nvCxnSpPr>
        <p:spPr>
          <a:xfrm flipH="1" flipV="1">
            <a:off x="7309480" y="2166462"/>
            <a:ext cx="1200519" cy="8162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271267" y="2224863"/>
            <a:ext cx="1068571" cy="14287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6" name="Straight Connector 1045">
            <a:extLst>
              <a:ext uri="{FF2B5EF4-FFF2-40B4-BE49-F238E27FC236}">
                <a16:creationId xmlns:a16="http://schemas.microsoft.com/office/drawing/2014/main" id="{1A5D52B5-901F-5BEC-D083-0E0212A88439}"/>
              </a:ext>
            </a:extLst>
          </p:cNvPr>
          <p:cNvCxnSpPr>
            <a:cxnSpLocks/>
            <a:stCxn id="17" idx="3"/>
          </p:cNvCxnSpPr>
          <p:nvPr/>
        </p:nvCxnSpPr>
        <p:spPr>
          <a:xfrm>
            <a:off x="7354285" y="3019104"/>
            <a:ext cx="726171" cy="530298"/>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7" name="Straight Connector 1046">
            <a:extLst>
              <a:ext uri="{FF2B5EF4-FFF2-40B4-BE49-F238E27FC236}">
                <a16:creationId xmlns:a16="http://schemas.microsoft.com/office/drawing/2014/main" id="{52DACE3E-BBBF-BF68-46C0-979290176613}"/>
              </a:ext>
            </a:extLst>
          </p:cNvPr>
          <p:cNvCxnSpPr>
            <a:cxnSpLocks/>
            <a:stCxn id="1049" idx="2"/>
          </p:cNvCxnSpPr>
          <p:nvPr/>
        </p:nvCxnSpPr>
        <p:spPr>
          <a:xfrm>
            <a:off x="6254490" y="3779998"/>
            <a:ext cx="678724" cy="17659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F8CBE8A1-ADE5-4D5C-0149-1D7DCBC9E0BD}"/>
              </a:ext>
            </a:extLst>
          </p:cNvPr>
          <p:cNvCxnSpPr>
            <a:cxnSpLocks/>
            <a:stCxn id="1049" idx="2"/>
            <a:endCxn id="3155" idx="0"/>
          </p:cNvCxnSpPr>
          <p:nvPr/>
        </p:nvCxnSpPr>
        <p:spPr>
          <a:xfrm flipH="1">
            <a:off x="5526001" y="3779998"/>
            <a:ext cx="728489" cy="5518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49" name="Picture 10" descr="Office - Free maps and location icons">
            <a:extLst>
              <a:ext uri="{FF2B5EF4-FFF2-40B4-BE49-F238E27FC236}">
                <a16:creationId xmlns:a16="http://schemas.microsoft.com/office/drawing/2014/main" id="{5B01FBAF-95D9-DA23-DBCE-7C5107C0C1A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7866" y="3486751"/>
            <a:ext cx="293247" cy="29324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10" descr="Office - Free maps and location icons">
            <a:extLst>
              <a:ext uri="{FF2B5EF4-FFF2-40B4-BE49-F238E27FC236}">
                <a16:creationId xmlns:a16="http://schemas.microsoft.com/office/drawing/2014/main" id="{EF48B689-2FAB-CDA7-509C-73EBD464BDD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0183" y="5047869"/>
            <a:ext cx="259990" cy="259990"/>
          </a:xfrm>
          <a:prstGeom prst="rect">
            <a:avLst/>
          </a:prstGeom>
          <a:noFill/>
          <a:extLst>
            <a:ext uri="{909E8E84-426E-40DD-AFC4-6F175D3DCCD1}">
              <a14:hiddenFill xmlns:a14="http://schemas.microsoft.com/office/drawing/2010/main">
                <a:solidFill>
                  <a:srgbClr val="FFFFFF"/>
                </a:solidFill>
              </a14:hiddenFill>
            </a:ext>
          </a:extLst>
        </p:spPr>
      </p:pic>
      <p:sp>
        <p:nvSpPr>
          <p:cNvPr id="1054" name="TextBox 1053">
            <a:extLst>
              <a:ext uri="{FF2B5EF4-FFF2-40B4-BE49-F238E27FC236}">
                <a16:creationId xmlns:a16="http://schemas.microsoft.com/office/drawing/2014/main" id="{8EC04AB9-1623-662C-42B4-8811B8015595}"/>
              </a:ext>
            </a:extLst>
          </p:cNvPr>
          <p:cNvSpPr txBox="1"/>
          <p:nvPr/>
        </p:nvSpPr>
        <p:spPr>
          <a:xfrm>
            <a:off x="1118312" y="2638105"/>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1865360" y="3679458"/>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109631" y="2991001"/>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266966" y="1790713"/>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0" name="TextBox 1069">
            <a:extLst>
              <a:ext uri="{FF2B5EF4-FFF2-40B4-BE49-F238E27FC236}">
                <a16:creationId xmlns:a16="http://schemas.microsoft.com/office/drawing/2014/main" id="{24162E78-201E-6BFB-431B-4C017E3BDF58}"/>
              </a:ext>
            </a:extLst>
          </p:cNvPr>
          <p:cNvSpPr txBox="1"/>
          <p:nvPr/>
        </p:nvSpPr>
        <p:spPr>
          <a:xfrm>
            <a:off x="3542801" y="5256206"/>
            <a:ext cx="579005" cy="400110"/>
          </a:xfrm>
          <a:prstGeom prst="rect">
            <a:avLst/>
          </a:prstGeom>
          <a:noFill/>
        </p:spPr>
        <p:txBody>
          <a:bodyPr wrap="none" rtlCol="0">
            <a:spAutoFit/>
          </a:bodyPr>
          <a:lstStyle/>
          <a:p>
            <a:r>
              <a:rPr lang="en-US" sz="1000" dirty="0"/>
              <a:t>CERN</a:t>
            </a:r>
            <a:br>
              <a:rPr lang="en-US" sz="1000" dirty="0"/>
            </a:br>
            <a:r>
              <a:rPr lang="en-US" sz="1000" dirty="0"/>
              <a:t>Geneva</a:t>
            </a:r>
            <a:endParaRPr lang="en-GB" sz="1000" dirty="0"/>
          </a:p>
        </p:txBody>
      </p:sp>
      <p:sp>
        <p:nvSpPr>
          <p:cNvPr id="1071" name="TextBox 1070">
            <a:extLst>
              <a:ext uri="{FF2B5EF4-FFF2-40B4-BE49-F238E27FC236}">
                <a16:creationId xmlns:a16="http://schemas.microsoft.com/office/drawing/2014/main" id="{B4C4F98D-6A26-B763-61F2-C65F8BEE354C}"/>
              </a:ext>
            </a:extLst>
          </p:cNvPr>
          <p:cNvSpPr txBox="1"/>
          <p:nvPr/>
        </p:nvSpPr>
        <p:spPr>
          <a:xfrm>
            <a:off x="3313420" y="4255639"/>
            <a:ext cx="750526" cy="246221"/>
          </a:xfrm>
          <a:prstGeom prst="rect">
            <a:avLst/>
          </a:prstGeom>
          <a:noFill/>
        </p:spPr>
        <p:txBody>
          <a:bodyPr wrap="none" rtlCol="0">
            <a:spAutoFit/>
          </a:bodyPr>
          <a:lstStyle/>
          <a:p>
            <a:r>
              <a:rPr lang="en-US" sz="1000" dirty="0"/>
              <a:t>Strasbourg</a:t>
            </a:r>
            <a:endParaRPr lang="en-GB" sz="1000" dirty="0"/>
          </a:p>
        </p:txBody>
      </p:sp>
      <p:sp>
        <p:nvSpPr>
          <p:cNvPr id="1072" name="TextBox 1071">
            <a:extLst>
              <a:ext uri="{FF2B5EF4-FFF2-40B4-BE49-F238E27FC236}">
                <a16:creationId xmlns:a16="http://schemas.microsoft.com/office/drawing/2014/main" id="{8C570B98-40E4-82EB-646F-603A0A42C3C2}"/>
              </a:ext>
            </a:extLst>
          </p:cNvPr>
          <p:cNvSpPr txBox="1"/>
          <p:nvPr/>
        </p:nvSpPr>
        <p:spPr>
          <a:xfrm>
            <a:off x="5939026" y="3251799"/>
            <a:ext cx="548548" cy="246221"/>
          </a:xfrm>
          <a:prstGeom prst="rect">
            <a:avLst/>
          </a:prstGeom>
          <a:noFill/>
        </p:spPr>
        <p:txBody>
          <a:bodyPr wrap="none" rtlCol="0">
            <a:spAutoFit/>
          </a:bodyPr>
          <a:lstStyle/>
          <a:p>
            <a:r>
              <a:rPr lang="en-US" sz="1000" dirty="0"/>
              <a:t>Prague</a:t>
            </a:r>
            <a:endParaRPr lang="en-GB" sz="1000" dirty="0"/>
          </a:p>
        </p:txBody>
      </p:sp>
      <p:sp>
        <p:nvSpPr>
          <p:cNvPr id="1074" name="TextBox 1073">
            <a:extLst>
              <a:ext uri="{FF2B5EF4-FFF2-40B4-BE49-F238E27FC236}">
                <a16:creationId xmlns:a16="http://schemas.microsoft.com/office/drawing/2014/main" id="{78DA5F52-AB54-6FD5-3622-BAD117A9AD22}"/>
              </a:ext>
            </a:extLst>
          </p:cNvPr>
          <p:cNvSpPr txBox="1"/>
          <p:nvPr/>
        </p:nvSpPr>
        <p:spPr>
          <a:xfrm>
            <a:off x="6674102" y="3992388"/>
            <a:ext cx="434734" cy="400110"/>
          </a:xfrm>
          <a:prstGeom prst="rect">
            <a:avLst/>
          </a:prstGeom>
          <a:noFill/>
        </p:spPr>
        <p:txBody>
          <a:bodyPr wrap="none" rtlCol="0">
            <a:spAutoFit/>
          </a:bodyPr>
          <a:lstStyle/>
          <a:p>
            <a:r>
              <a:rPr lang="en-US" sz="1000" dirty="0"/>
              <a:t>ISI</a:t>
            </a:r>
          </a:p>
          <a:p>
            <a:r>
              <a:rPr lang="en-US" sz="1000" dirty="0"/>
              <a:t>Brno</a:t>
            </a:r>
            <a:endParaRPr lang="en-GB" sz="1000" dirty="0"/>
          </a:p>
        </p:txBody>
      </p:sp>
      <p:sp>
        <p:nvSpPr>
          <p:cNvPr id="1075" name="TextBox 1074">
            <a:extLst>
              <a:ext uri="{FF2B5EF4-FFF2-40B4-BE49-F238E27FC236}">
                <a16:creationId xmlns:a16="http://schemas.microsoft.com/office/drawing/2014/main" id="{C20FB633-60C3-6D9D-946B-B267D1199C16}"/>
              </a:ext>
            </a:extLst>
          </p:cNvPr>
          <p:cNvSpPr txBox="1"/>
          <p:nvPr/>
        </p:nvSpPr>
        <p:spPr>
          <a:xfrm>
            <a:off x="8421477" y="2441770"/>
            <a:ext cx="606256" cy="400110"/>
          </a:xfrm>
          <a:prstGeom prst="rect">
            <a:avLst/>
          </a:prstGeom>
          <a:noFill/>
        </p:spPr>
        <p:txBody>
          <a:bodyPr wrap="none" rtlCol="0">
            <a:spAutoFit/>
          </a:bodyPr>
          <a:lstStyle/>
          <a:p>
            <a:r>
              <a:rPr lang="en-US" sz="1000" dirty="0"/>
              <a:t>GUM</a:t>
            </a:r>
          </a:p>
          <a:p>
            <a:r>
              <a:rPr lang="en-US" sz="1000" dirty="0"/>
              <a:t>Warsaw</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758961" y="1612818"/>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cxnSp>
        <p:nvCxnSpPr>
          <p:cNvPr id="1079" name="Straight Connector 1078">
            <a:extLst>
              <a:ext uri="{FF2B5EF4-FFF2-40B4-BE49-F238E27FC236}">
                <a16:creationId xmlns:a16="http://schemas.microsoft.com/office/drawing/2014/main" id="{ADF083F2-4DD8-E682-5EB6-DAAAB9820FD5}"/>
              </a:ext>
            </a:extLst>
          </p:cNvPr>
          <p:cNvCxnSpPr>
            <a:cxnSpLocks/>
          </p:cNvCxnSpPr>
          <p:nvPr/>
        </p:nvCxnSpPr>
        <p:spPr>
          <a:xfrm>
            <a:off x="2518896" y="3894404"/>
            <a:ext cx="1415129" cy="37115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82" name="Straight Connector 1081">
            <a:extLst>
              <a:ext uri="{FF2B5EF4-FFF2-40B4-BE49-F238E27FC236}">
                <a16:creationId xmlns:a16="http://schemas.microsoft.com/office/drawing/2014/main" id="{6A191B16-8197-CE85-E2C2-6BD3CBF007BE}"/>
              </a:ext>
            </a:extLst>
          </p:cNvPr>
          <p:cNvCxnSpPr>
            <a:cxnSpLocks/>
            <a:endCxn id="3155" idx="1"/>
          </p:cNvCxnSpPr>
          <p:nvPr/>
        </p:nvCxnSpPr>
        <p:spPr>
          <a:xfrm>
            <a:off x="4501550" y="3957914"/>
            <a:ext cx="909400" cy="48903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084" name="TextBox 1083">
            <a:extLst>
              <a:ext uri="{FF2B5EF4-FFF2-40B4-BE49-F238E27FC236}">
                <a16:creationId xmlns:a16="http://schemas.microsoft.com/office/drawing/2014/main" id="{3F93F4B6-E3C9-AD31-CCB2-DF9046AEFBC6}"/>
              </a:ext>
            </a:extLst>
          </p:cNvPr>
          <p:cNvSpPr txBox="1"/>
          <p:nvPr/>
        </p:nvSpPr>
        <p:spPr>
          <a:xfrm>
            <a:off x="5582011" y="4373840"/>
            <a:ext cx="814647" cy="246221"/>
          </a:xfrm>
          <a:prstGeom prst="rect">
            <a:avLst/>
          </a:prstGeom>
          <a:noFill/>
        </p:spPr>
        <p:txBody>
          <a:bodyPr wrap="none" rtlCol="0">
            <a:spAutoFit/>
          </a:bodyPr>
          <a:lstStyle/>
          <a:p>
            <a:r>
              <a:rPr lang="en-US" sz="1000" dirty="0"/>
              <a:t>Munich MPI</a:t>
            </a:r>
            <a:endParaRPr lang="en-GB" sz="1000" dirty="0"/>
          </a:p>
        </p:txBody>
      </p:sp>
      <p:cxnSp>
        <p:nvCxnSpPr>
          <p:cNvPr id="1085" name="Straight Connector 1084">
            <a:extLst>
              <a:ext uri="{FF2B5EF4-FFF2-40B4-BE49-F238E27FC236}">
                <a16:creationId xmlns:a16="http://schemas.microsoft.com/office/drawing/2014/main" id="{6216D474-08F3-9E16-2504-A9EA433E10B3}"/>
              </a:ext>
            </a:extLst>
          </p:cNvPr>
          <p:cNvCxnSpPr>
            <a:cxnSpLocks/>
          </p:cNvCxnSpPr>
          <p:nvPr/>
        </p:nvCxnSpPr>
        <p:spPr>
          <a:xfrm>
            <a:off x="7093636" y="4148131"/>
            <a:ext cx="41750" cy="22563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74" name="Straight Connector 3073">
            <a:extLst>
              <a:ext uri="{FF2B5EF4-FFF2-40B4-BE49-F238E27FC236}">
                <a16:creationId xmlns:a16="http://schemas.microsoft.com/office/drawing/2014/main" id="{E3C23475-2B1F-5496-C906-689C1F06827A}"/>
              </a:ext>
            </a:extLst>
          </p:cNvPr>
          <p:cNvCxnSpPr>
            <a:cxnSpLocks/>
            <a:endCxn id="3152" idx="3"/>
          </p:cNvCxnSpPr>
          <p:nvPr/>
        </p:nvCxnSpPr>
        <p:spPr>
          <a:xfrm flipH="1">
            <a:off x="6580435" y="2126900"/>
            <a:ext cx="439901" cy="6838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75" name="Straight Connector 3074">
            <a:extLst>
              <a:ext uri="{FF2B5EF4-FFF2-40B4-BE49-F238E27FC236}">
                <a16:creationId xmlns:a16="http://schemas.microsoft.com/office/drawing/2014/main" id="{02B27715-C25F-0F27-FDCF-E6CA9AD40CAB}"/>
              </a:ext>
            </a:extLst>
          </p:cNvPr>
          <p:cNvCxnSpPr>
            <a:cxnSpLocks/>
          </p:cNvCxnSpPr>
          <p:nvPr/>
        </p:nvCxnSpPr>
        <p:spPr>
          <a:xfrm flipH="1" flipV="1">
            <a:off x="7815935" y="3697530"/>
            <a:ext cx="270976" cy="6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097" name="Picture 2" descr="house&quot; Icon - Download for free – Iconduck">
            <a:extLst>
              <a:ext uri="{FF2B5EF4-FFF2-40B4-BE49-F238E27FC236}">
                <a16:creationId xmlns:a16="http://schemas.microsoft.com/office/drawing/2014/main" id="{6674678C-81F6-994F-0686-3EAEA853AF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326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3116" name="Straight Connector 3115">
            <a:extLst>
              <a:ext uri="{FF2B5EF4-FFF2-40B4-BE49-F238E27FC236}">
                <a16:creationId xmlns:a16="http://schemas.microsoft.com/office/drawing/2014/main" id="{E01F1F20-E896-9562-2DCF-76FA87F73F98}"/>
              </a:ext>
            </a:extLst>
          </p:cNvPr>
          <p:cNvCxnSpPr>
            <a:cxnSpLocks/>
          </p:cNvCxnSpPr>
          <p:nvPr/>
        </p:nvCxnSpPr>
        <p:spPr>
          <a:xfrm flipH="1">
            <a:off x="7239523" y="1743527"/>
            <a:ext cx="493034" cy="31439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18" name="TextBox 3117">
            <a:extLst>
              <a:ext uri="{FF2B5EF4-FFF2-40B4-BE49-F238E27FC236}">
                <a16:creationId xmlns:a16="http://schemas.microsoft.com/office/drawing/2014/main" id="{60623E79-359E-B276-4F50-69C27CC4FFBF}"/>
              </a:ext>
            </a:extLst>
          </p:cNvPr>
          <p:cNvSpPr txBox="1"/>
          <p:nvPr/>
        </p:nvSpPr>
        <p:spPr>
          <a:xfrm>
            <a:off x="7964385" y="1425935"/>
            <a:ext cx="494046" cy="400110"/>
          </a:xfrm>
          <a:prstGeom prst="rect">
            <a:avLst/>
          </a:prstGeom>
          <a:noFill/>
        </p:spPr>
        <p:txBody>
          <a:bodyPr wrap="none" rtlCol="0">
            <a:spAutoFit/>
          </a:bodyPr>
          <a:lstStyle/>
          <a:p>
            <a:r>
              <a:rPr lang="en-US" sz="1000" dirty="0"/>
              <a:t>UMK</a:t>
            </a:r>
          </a:p>
          <a:p>
            <a:r>
              <a:rPr lang="en-US" sz="1000" dirty="0"/>
              <a:t>Torun</a:t>
            </a:r>
            <a:endParaRPr lang="en-GB" sz="1000" dirty="0"/>
          </a:p>
        </p:txBody>
      </p:sp>
      <p:sp>
        <p:nvSpPr>
          <p:cNvPr id="3121" name="TextBox 3120">
            <a:extLst>
              <a:ext uri="{FF2B5EF4-FFF2-40B4-BE49-F238E27FC236}">
                <a16:creationId xmlns:a16="http://schemas.microsoft.com/office/drawing/2014/main" id="{74295679-B90E-A227-6149-6C612DD54AEA}"/>
              </a:ext>
            </a:extLst>
          </p:cNvPr>
          <p:cNvSpPr txBox="1"/>
          <p:nvPr/>
        </p:nvSpPr>
        <p:spPr>
          <a:xfrm>
            <a:off x="8174045" y="3425095"/>
            <a:ext cx="611065" cy="261610"/>
          </a:xfrm>
          <a:prstGeom prst="rect">
            <a:avLst/>
          </a:prstGeom>
          <a:noFill/>
        </p:spPr>
        <p:txBody>
          <a:bodyPr wrap="none" rtlCol="0">
            <a:spAutoFit/>
          </a:bodyPr>
          <a:lstStyle/>
          <a:p>
            <a:r>
              <a:rPr lang="en-US" sz="1050" dirty="0" err="1"/>
              <a:t>Cieszyn</a:t>
            </a:r>
            <a:endParaRPr lang="en-GB" sz="105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5957251" y="1871928"/>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423928" y="2898588"/>
            <a:ext cx="410690" cy="261610"/>
          </a:xfrm>
          <a:prstGeom prst="rect">
            <a:avLst/>
          </a:prstGeom>
          <a:noFill/>
        </p:spPr>
        <p:txBody>
          <a:bodyPr wrap="none" rtlCol="0">
            <a:spAutoFit/>
          </a:bodyPr>
          <a:lstStyle/>
          <a:p>
            <a:r>
              <a:rPr lang="en-US" sz="1050" dirty="0"/>
              <a:t>Lille</a:t>
            </a:r>
            <a:endParaRPr lang="en-GB" sz="1050" dirty="0"/>
          </a:p>
        </p:txBody>
      </p:sp>
      <p:cxnSp>
        <p:nvCxnSpPr>
          <p:cNvPr id="3125" name="Straight Connector 3124">
            <a:extLst>
              <a:ext uri="{FF2B5EF4-FFF2-40B4-BE49-F238E27FC236}">
                <a16:creationId xmlns:a16="http://schemas.microsoft.com/office/drawing/2014/main" id="{378F8775-A36E-95DC-27CA-E5B76597A397}"/>
              </a:ext>
            </a:extLst>
          </p:cNvPr>
          <p:cNvCxnSpPr>
            <a:cxnSpLocks/>
            <a:endCxn id="3184" idx="1"/>
          </p:cNvCxnSpPr>
          <p:nvPr/>
        </p:nvCxnSpPr>
        <p:spPr>
          <a:xfrm>
            <a:off x="4279040" y="5919483"/>
            <a:ext cx="367925" cy="20188"/>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3126" name="TextBox 3125">
            <a:extLst>
              <a:ext uri="{FF2B5EF4-FFF2-40B4-BE49-F238E27FC236}">
                <a16:creationId xmlns:a16="http://schemas.microsoft.com/office/drawing/2014/main" id="{0B74B335-8B02-718C-887F-8DCF7F9A82CA}"/>
              </a:ext>
            </a:extLst>
          </p:cNvPr>
          <p:cNvSpPr txBox="1"/>
          <p:nvPr/>
        </p:nvSpPr>
        <p:spPr>
          <a:xfrm>
            <a:off x="3922893" y="6023643"/>
            <a:ext cx="510076" cy="400110"/>
          </a:xfrm>
          <a:prstGeom prst="rect">
            <a:avLst/>
          </a:prstGeom>
          <a:noFill/>
        </p:spPr>
        <p:txBody>
          <a:bodyPr wrap="none" rtlCol="0">
            <a:spAutoFit/>
          </a:bodyPr>
          <a:lstStyle/>
          <a:p>
            <a:r>
              <a:rPr lang="en-US" sz="1000" dirty="0"/>
              <a:t>INRIM</a:t>
            </a:r>
          </a:p>
          <a:p>
            <a:r>
              <a:rPr lang="en-US" sz="1000" dirty="0"/>
              <a:t>Turin</a:t>
            </a:r>
            <a:endParaRPr lang="en-GB" sz="1000" dirty="0"/>
          </a:p>
        </p:txBody>
      </p:sp>
      <p:cxnSp>
        <p:nvCxnSpPr>
          <p:cNvPr id="3130" name="Straight Connector 3129">
            <a:extLst>
              <a:ext uri="{FF2B5EF4-FFF2-40B4-BE49-F238E27FC236}">
                <a16:creationId xmlns:a16="http://schemas.microsoft.com/office/drawing/2014/main" id="{3FA34248-B0E3-8A75-896C-299E4380648A}"/>
              </a:ext>
            </a:extLst>
          </p:cNvPr>
          <p:cNvCxnSpPr>
            <a:cxnSpLocks/>
            <a:stCxn id="3149" idx="3"/>
            <a:endCxn id="3150" idx="1"/>
          </p:cNvCxnSpPr>
          <p:nvPr/>
        </p:nvCxnSpPr>
        <p:spPr>
          <a:xfrm>
            <a:off x="3335238" y="5765420"/>
            <a:ext cx="322802" cy="72877"/>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31" name="Straight Connector 3130">
            <a:extLst>
              <a:ext uri="{FF2B5EF4-FFF2-40B4-BE49-F238E27FC236}">
                <a16:creationId xmlns:a16="http://schemas.microsoft.com/office/drawing/2014/main" id="{B5003393-3C3B-E06D-8376-526C9AD77EB4}"/>
              </a:ext>
            </a:extLst>
          </p:cNvPr>
          <p:cNvCxnSpPr>
            <a:cxnSpLocks/>
            <a:endCxn id="1050" idx="1"/>
          </p:cNvCxnSpPr>
          <p:nvPr/>
        </p:nvCxnSpPr>
        <p:spPr>
          <a:xfrm flipV="1">
            <a:off x="3267196" y="5177864"/>
            <a:ext cx="512987" cy="49276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32" name="TextBox 3131">
            <a:extLst>
              <a:ext uri="{FF2B5EF4-FFF2-40B4-BE49-F238E27FC236}">
                <a16:creationId xmlns:a16="http://schemas.microsoft.com/office/drawing/2014/main" id="{79D81126-6C56-7D46-2215-F7FECB76369D}"/>
              </a:ext>
            </a:extLst>
          </p:cNvPr>
          <p:cNvSpPr txBox="1"/>
          <p:nvPr/>
        </p:nvSpPr>
        <p:spPr>
          <a:xfrm>
            <a:off x="2479592" y="5656684"/>
            <a:ext cx="668773" cy="246221"/>
          </a:xfrm>
          <a:prstGeom prst="rect">
            <a:avLst/>
          </a:prstGeom>
          <a:noFill/>
        </p:spPr>
        <p:txBody>
          <a:bodyPr wrap="none" rtlCol="0">
            <a:spAutoFit/>
          </a:bodyPr>
          <a:lstStyle/>
          <a:p>
            <a:r>
              <a:rPr lang="en-GB" sz="1000" dirty="0"/>
              <a:t>Grenoble</a:t>
            </a:r>
          </a:p>
        </p:txBody>
      </p:sp>
      <p:sp>
        <p:nvSpPr>
          <p:cNvPr id="3133" name="TextBox 3132">
            <a:extLst>
              <a:ext uri="{FF2B5EF4-FFF2-40B4-BE49-F238E27FC236}">
                <a16:creationId xmlns:a16="http://schemas.microsoft.com/office/drawing/2014/main" id="{3C71E506-F1B0-5F08-A08A-5EEEF3D30A24}"/>
              </a:ext>
            </a:extLst>
          </p:cNvPr>
          <p:cNvSpPr txBox="1"/>
          <p:nvPr/>
        </p:nvSpPr>
        <p:spPr>
          <a:xfrm>
            <a:off x="3238171" y="5887392"/>
            <a:ext cx="620683" cy="246221"/>
          </a:xfrm>
          <a:prstGeom prst="rect">
            <a:avLst/>
          </a:prstGeom>
          <a:noFill/>
        </p:spPr>
        <p:txBody>
          <a:bodyPr wrap="none" rtlCol="0">
            <a:spAutoFit/>
          </a:bodyPr>
          <a:lstStyle/>
          <a:p>
            <a:r>
              <a:rPr lang="en-US" sz="1000" dirty="0"/>
              <a:t>Modane</a:t>
            </a:r>
            <a:endParaRPr lang="en-GB" sz="1000" dirty="0"/>
          </a:p>
        </p:txBody>
      </p:sp>
      <p:pic>
        <p:nvPicPr>
          <p:cNvPr id="3134" name="Picture 2" descr="house&quot; Icon - Download for free – Iconduck">
            <a:extLst>
              <a:ext uri="{FF2B5EF4-FFF2-40B4-BE49-F238E27FC236}">
                <a16:creationId xmlns:a16="http://schemas.microsoft.com/office/drawing/2014/main" id="{F1BEB883-0D05-49A5-327C-6EF602EB39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8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35" name="TextBox 3134">
            <a:extLst>
              <a:ext uri="{FF2B5EF4-FFF2-40B4-BE49-F238E27FC236}">
                <a16:creationId xmlns:a16="http://schemas.microsoft.com/office/drawing/2014/main" id="{E9755878-AAFB-F6D0-0FF1-C7E78A332881}"/>
              </a:ext>
            </a:extLst>
          </p:cNvPr>
          <p:cNvSpPr txBox="1"/>
          <p:nvPr/>
        </p:nvSpPr>
        <p:spPr>
          <a:xfrm>
            <a:off x="7522741" y="3784113"/>
            <a:ext cx="627095" cy="261610"/>
          </a:xfrm>
          <a:prstGeom prst="rect">
            <a:avLst/>
          </a:prstGeom>
          <a:noFill/>
        </p:spPr>
        <p:txBody>
          <a:bodyPr wrap="none" rtlCol="0">
            <a:spAutoFit/>
          </a:bodyPr>
          <a:lstStyle/>
          <a:p>
            <a:r>
              <a:rPr lang="en-US" sz="1050" dirty="0"/>
              <a:t>Ostrava</a:t>
            </a:r>
            <a:endParaRPr lang="en-GB" sz="1050" dirty="0"/>
          </a:p>
        </p:txBody>
      </p:sp>
      <p:cxnSp>
        <p:nvCxnSpPr>
          <p:cNvPr id="3136" name="Straight Connector 3135">
            <a:extLst>
              <a:ext uri="{FF2B5EF4-FFF2-40B4-BE49-F238E27FC236}">
                <a16:creationId xmlns:a16="http://schemas.microsoft.com/office/drawing/2014/main" id="{912CC51F-BF4D-9775-58EC-B8BFD1F08829}"/>
              </a:ext>
            </a:extLst>
          </p:cNvPr>
          <p:cNvCxnSpPr>
            <a:cxnSpLocks/>
          </p:cNvCxnSpPr>
          <p:nvPr/>
        </p:nvCxnSpPr>
        <p:spPr>
          <a:xfrm flipH="1">
            <a:off x="7210317" y="3719898"/>
            <a:ext cx="542039" cy="286007"/>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7573" y="225228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39" name="Picture 8" descr="Science Symbols Vector Art, Icons, and Graphics for Free Download">
            <a:extLst>
              <a:ext uri="{FF2B5EF4-FFF2-40B4-BE49-F238E27FC236}">
                <a16:creationId xmlns:a16="http://schemas.microsoft.com/office/drawing/2014/main" id="{7C3436A4-0CF6-81CE-4A6F-E705EAEE88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9300" y="15084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0" name="Picture 8" descr="Science Symbols Vector Art, Icons, and Graphics for Free Download">
            <a:extLst>
              <a:ext uri="{FF2B5EF4-FFF2-40B4-BE49-F238E27FC236}">
                <a16:creationId xmlns:a16="http://schemas.microsoft.com/office/drawing/2014/main" id="{4234BF3F-782D-5CA3-2CF3-D187EE2494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9220" y="2133037"/>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1" name="Picture 8" descr="Science Symbols Vector Art, Icons, and Graphics for Free Download">
            <a:extLst>
              <a:ext uri="{FF2B5EF4-FFF2-40B4-BE49-F238E27FC236}">
                <a16:creationId xmlns:a16="http://schemas.microsoft.com/office/drawing/2014/main" id="{7EA21767-5142-9472-0B78-390EB747E11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336" y="439249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2" name="Picture 8" descr="Science Symbols Vector Art, Icons, and Graphics for Free Download">
            <a:extLst>
              <a:ext uri="{FF2B5EF4-FFF2-40B4-BE49-F238E27FC236}">
                <a16:creationId xmlns:a16="http://schemas.microsoft.com/office/drawing/2014/main" id="{98C50F5C-74D9-A194-31D2-90B5E53038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30914" y="328734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3" name="Picture 8" descr="Science Symbols Vector Art, Icons, and Graphics for Free Download">
            <a:extLst>
              <a:ext uri="{FF2B5EF4-FFF2-40B4-BE49-F238E27FC236}">
                <a16:creationId xmlns:a16="http://schemas.microsoft.com/office/drawing/2014/main" id="{CC80F0D9-A487-54BF-E9E3-4BDF60C4C5E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1827" y="5817791"/>
            <a:ext cx="217745" cy="217745"/>
          </a:xfrm>
          <a:prstGeom prst="rect">
            <a:avLst/>
          </a:prstGeom>
          <a:noFill/>
          <a:extLst>
            <a:ext uri="{909E8E84-426E-40DD-AFC4-6F175D3DCCD1}">
              <a14:hiddenFill xmlns:a14="http://schemas.microsoft.com/office/drawing/2010/main">
                <a:solidFill>
                  <a:srgbClr val="FFFFFF"/>
                </a:solidFill>
              </a14:hiddenFill>
            </a:ext>
          </a:extLst>
        </p:spPr>
      </p:pic>
      <p:pic>
        <p:nvPicPr>
          <p:cNvPr id="3144" name="Picture 8" descr="Science Symbols Vector Art, Icons, and Graphics for Free Download">
            <a:extLst>
              <a:ext uri="{FF2B5EF4-FFF2-40B4-BE49-F238E27FC236}">
                <a16:creationId xmlns:a16="http://schemas.microsoft.com/office/drawing/2014/main" id="{01827F5E-C99A-B237-94BA-D62C1F8C52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71786" y="5079607"/>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0270" y="37840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1385" y="25905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1570" y="3144519"/>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49" name="Picture 2" descr="house&quot; Icon - Download for free – Iconduck">
            <a:extLst>
              <a:ext uri="{FF2B5EF4-FFF2-40B4-BE49-F238E27FC236}">
                <a16:creationId xmlns:a16="http://schemas.microsoft.com/office/drawing/2014/main" id="{938F3DFE-BC2A-B097-B0F5-2E1658B71D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5916" y="5683231"/>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0" name="Picture 2" descr="house&quot; Icon - Download for free – Iconduck">
            <a:extLst>
              <a:ext uri="{FF2B5EF4-FFF2-40B4-BE49-F238E27FC236}">
                <a16:creationId xmlns:a16="http://schemas.microsoft.com/office/drawing/2014/main" id="{36368B2F-5111-217B-5FA5-C4E162C4AF5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040" y="5756108"/>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1113" y="2113094"/>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5" name="Picture 8" descr="Science Symbols Vector Art, Icons, and Graphics for Free Download">
            <a:extLst>
              <a:ext uri="{FF2B5EF4-FFF2-40B4-BE49-F238E27FC236}">
                <a16:creationId xmlns:a16="http://schemas.microsoft.com/office/drawing/2014/main" id="{55AB33AD-14CE-5E00-0FF5-10786DAFFA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950" y="4331893"/>
            <a:ext cx="230101" cy="230101"/>
          </a:xfrm>
          <a:prstGeom prst="rect">
            <a:avLst/>
          </a:prstGeom>
          <a:noFill/>
          <a:extLst>
            <a:ext uri="{909E8E84-426E-40DD-AFC4-6F175D3DCCD1}">
              <a14:hiddenFill xmlns:a14="http://schemas.microsoft.com/office/drawing/2010/main">
                <a:solidFill>
                  <a:srgbClr val="FFFFFF"/>
                </a:solidFill>
              </a14:hiddenFill>
            </a:ext>
          </a:extLst>
        </p:spPr>
      </p:pic>
      <p:cxnSp>
        <p:nvCxnSpPr>
          <p:cNvPr id="3156" name="Straight Connector 3155">
            <a:extLst>
              <a:ext uri="{FF2B5EF4-FFF2-40B4-BE49-F238E27FC236}">
                <a16:creationId xmlns:a16="http://schemas.microsoft.com/office/drawing/2014/main" id="{BAD29D29-6B73-ED33-A3A3-B0B159F769E7}"/>
              </a:ext>
            </a:extLst>
          </p:cNvPr>
          <p:cNvCxnSpPr>
            <a:cxnSpLocks/>
            <a:endCxn id="3142" idx="1"/>
          </p:cNvCxnSpPr>
          <p:nvPr/>
        </p:nvCxnSpPr>
        <p:spPr>
          <a:xfrm flipV="1">
            <a:off x="6315025" y="3402395"/>
            <a:ext cx="115889" cy="19166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57" name="Straight Connector 3156">
            <a:extLst>
              <a:ext uri="{FF2B5EF4-FFF2-40B4-BE49-F238E27FC236}">
                <a16:creationId xmlns:a16="http://schemas.microsoft.com/office/drawing/2014/main" id="{977FFBE7-9112-91D8-6FFC-9E5B154B9DB5}"/>
              </a:ext>
            </a:extLst>
          </p:cNvPr>
          <p:cNvCxnSpPr>
            <a:cxnSpLocks/>
            <a:endCxn id="3185" idx="1"/>
          </p:cNvCxnSpPr>
          <p:nvPr/>
        </p:nvCxnSpPr>
        <p:spPr>
          <a:xfrm flipV="1">
            <a:off x="4197949" y="3931157"/>
            <a:ext cx="224616" cy="323703"/>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158" name="TextBox 3157">
            <a:extLst>
              <a:ext uri="{FF2B5EF4-FFF2-40B4-BE49-F238E27FC236}">
                <a16:creationId xmlns:a16="http://schemas.microsoft.com/office/drawing/2014/main" id="{7EF466F7-5ED9-8A40-3564-498F2078CFB8}"/>
              </a:ext>
            </a:extLst>
          </p:cNvPr>
          <p:cNvSpPr txBox="1"/>
          <p:nvPr/>
        </p:nvSpPr>
        <p:spPr>
          <a:xfrm>
            <a:off x="4739817" y="3686705"/>
            <a:ext cx="679994" cy="246221"/>
          </a:xfrm>
          <a:prstGeom prst="rect">
            <a:avLst/>
          </a:prstGeom>
          <a:noFill/>
        </p:spPr>
        <p:txBody>
          <a:bodyPr wrap="none" rtlCol="0">
            <a:spAutoFit/>
          </a:bodyPr>
          <a:lstStyle/>
          <a:p>
            <a:r>
              <a:rPr lang="en-US" sz="1000" dirty="0"/>
              <a:t>Karlsruhe</a:t>
            </a:r>
            <a:endParaRPr lang="en-GB" sz="1000" dirty="0"/>
          </a:p>
        </p:txBody>
      </p:sp>
      <p:cxnSp>
        <p:nvCxnSpPr>
          <p:cNvPr id="3159" name="Straight Connector 3158">
            <a:extLst>
              <a:ext uri="{FF2B5EF4-FFF2-40B4-BE49-F238E27FC236}">
                <a16:creationId xmlns:a16="http://schemas.microsoft.com/office/drawing/2014/main" id="{23923546-090D-D9E1-672A-91CCE4E00A3F}"/>
              </a:ext>
            </a:extLst>
          </p:cNvPr>
          <p:cNvCxnSpPr>
            <a:cxnSpLocks/>
            <a:stCxn id="3138" idx="2"/>
          </p:cNvCxnSpPr>
          <p:nvPr/>
        </p:nvCxnSpPr>
        <p:spPr>
          <a:xfrm flipH="1">
            <a:off x="4566009" y="2482385"/>
            <a:ext cx="596615" cy="1391111"/>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160" name="TextBox 3159">
            <a:extLst>
              <a:ext uri="{FF2B5EF4-FFF2-40B4-BE49-F238E27FC236}">
                <a16:creationId xmlns:a16="http://schemas.microsoft.com/office/drawing/2014/main" id="{5116C8D8-4E05-7BCC-DA42-C176E32EA4BC}"/>
              </a:ext>
            </a:extLst>
          </p:cNvPr>
          <p:cNvSpPr txBox="1"/>
          <p:nvPr/>
        </p:nvSpPr>
        <p:spPr>
          <a:xfrm>
            <a:off x="4818054" y="6097445"/>
            <a:ext cx="479618" cy="246221"/>
          </a:xfrm>
          <a:prstGeom prst="rect">
            <a:avLst/>
          </a:prstGeom>
          <a:noFill/>
        </p:spPr>
        <p:txBody>
          <a:bodyPr wrap="none" rtlCol="0">
            <a:spAutoFit/>
          </a:bodyPr>
          <a:lstStyle/>
          <a:p>
            <a:r>
              <a:rPr lang="en-US" sz="1000" dirty="0"/>
              <a:t>Milan</a:t>
            </a:r>
            <a:endParaRPr lang="en-GB" sz="1000" dirty="0"/>
          </a:p>
        </p:txBody>
      </p:sp>
      <p:cxnSp>
        <p:nvCxnSpPr>
          <p:cNvPr id="3161" name="Straight Connector 3160">
            <a:extLst>
              <a:ext uri="{FF2B5EF4-FFF2-40B4-BE49-F238E27FC236}">
                <a16:creationId xmlns:a16="http://schemas.microsoft.com/office/drawing/2014/main" id="{83D1416A-FBB9-E3FD-74EC-008116953AA0}"/>
              </a:ext>
            </a:extLst>
          </p:cNvPr>
          <p:cNvCxnSpPr>
            <a:cxnSpLocks/>
            <a:endCxn id="3143" idx="1"/>
          </p:cNvCxnSpPr>
          <p:nvPr/>
        </p:nvCxnSpPr>
        <p:spPr>
          <a:xfrm>
            <a:off x="3834781" y="5860592"/>
            <a:ext cx="207046" cy="66072"/>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3162" name="Straight Connector 3161">
            <a:extLst>
              <a:ext uri="{FF2B5EF4-FFF2-40B4-BE49-F238E27FC236}">
                <a16:creationId xmlns:a16="http://schemas.microsoft.com/office/drawing/2014/main" id="{2E74A28F-FC39-FB99-78C5-87A998D70401}"/>
              </a:ext>
            </a:extLst>
          </p:cNvPr>
          <p:cNvCxnSpPr>
            <a:cxnSpLocks/>
            <a:stCxn id="5" idx="2"/>
          </p:cNvCxnSpPr>
          <p:nvPr/>
        </p:nvCxnSpPr>
        <p:spPr>
          <a:xfrm flipH="1">
            <a:off x="4768533" y="5088802"/>
            <a:ext cx="695621" cy="84241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164" name="TextBox 3163">
            <a:extLst>
              <a:ext uri="{FF2B5EF4-FFF2-40B4-BE49-F238E27FC236}">
                <a16:creationId xmlns:a16="http://schemas.microsoft.com/office/drawing/2014/main" id="{681026E6-B3A8-B3D8-F527-977785F2B542}"/>
              </a:ext>
            </a:extLst>
          </p:cNvPr>
          <p:cNvSpPr txBox="1"/>
          <p:nvPr/>
        </p:nvSpPr>
        <p:spPr>
          <a:xfrm>
            <a:off x="3676119" y="3475167"/>
            <a:ext cx="837089" cy="400110"/>
          </a:xfrm>
          <a:prstGeom prst="rect">
            <a:avLst/>
          </a:prstGeom>
          <a:noFill/>
        </p:spPr>
        <p:txBody>
          <a:bodyPr wrap="none" rtlCol="0">
            <a:spAutoFit/>
          </a:bodyPr>
          <a:lstStyle/>
          <a:p>
            <a:r>
              <a:rPr lang="fr-FR" sz="1000" b="0" i="0" dirty="0">
                <a:effectLst/>
                <a:latin typeface="Inter var ISO"/>
              </a:rPr>
              <a:t>ILNAS</a:t>
            </a:r>
          </a:p>
          <a:p>
            <a:r>
              <a:rPr lang="fr-FR" sz="1000" dirty="0">
                <a:latin typeface="Inter var ISO"/>
              </a:rPr>
              <a:t>Luxembourg</a:t>
            </a:r>
            <a:endParaRPr lang="en-GB" sz="1000" dirty="0"/>
          </a:p>
        </p:txBody>
      </p:sp>
      <p:pic>
        <p:nvPicPr>
          <p:cNvPr id="3165" name="Picture 2" descr="house&quot; Icon - Download for free – Iconduck">
            <a:extLst>
              <a:ext uri="{FF2B5EF4-FFF2-40B4-BE49-F238E27FC236}">
                <a16:creationId xmlns:a16="http://schemas.microsoft.com/office/drawing/2014/main" id="{52C9F0E9-0F78-DB7D-366A-EC21BDD320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3056" y="4234189"/>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3166" name="Straight Connector 3165">
            <a:extLst>
              <a:ext uri="{FF2B5EF4-FFF2-40B4-BE49-F238E27FC236}">
                <a16:creationId xmlns:a16="http://schemas.microsoft.com/office/drawing/2014/main" id="{780705B8-B33E-F755-560E-3F1EE531FDD2}"/>
              </a:ext>
            </a:extLst>
          </p:cNvPr>
          <p:cNvCxnSpPr>
            <a:cxnSpLocks/>
          </p:cNvCxnSpPr>
          <p:nvPr/>
        </p:nvCxnSpPr>
        <p:spPr>
          <a:xfrm>
            <a:off x="1636133" y="2790455"/>
            <a:ext cx="977619" cy="395731"/>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3167" name="Straight Connector 3166">
            <a:extLst>
              <a:ext uri="{FF2B5EF4-FFF2-40B4-BE49-F238E27FC236}">
                <a16:creationId xmlns:a16="http://schemas.microsoft.com/office/drawing/2014/main" id="{98066545-4B99-4C28-46B6-037F96277817}"/>
              </a:ext>
            </a:extLst>
          </p:cNvPr>
          <p:cNvCxnSpPr>
            <a:cxnSpLocks/>
          </p:cNvCxnSpPr>
          <p:nvPr/>
        </p:nvCxnSpPr>
        <p:spPr>
          <a:xfrm>
            <a:off x="4121806" y="4900051"/>
            <a:ext cx="285923" cy="21055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68" name="TextBox 3167">
            <a:extLst>
              <a:ext uri="{FF2B5EF4-FFF2-40B4-BE49-F238E27FC236}">
                <a16:creationId xmlns:a16="http://schemas.microsoft.com/office/drawing/2014/main" id="{70F65C81-AFE6-7E48-64D1-3E6488E598A8}"/>
              </a:ext>
            </a:extLst>
          </p:cNvPr>
          <p:cNvSpPr txBox="1"/>
          <p:nvPr/>
        </p:nvSpPr>
        <p:spPr>
          <a:xfrm>
            <a:off x="4129189" y="4658537"/>
            <a:ext cx="458780" cy="246221"/>
          </a:xfrm>
          <a:prstGeom prst="rect">
            <a:avLst/>
          </a:prstGeom>
          <a:noFill/>
        </p:spPr>
        <p:txBody>
          <a:bodyPr wrap="none" rtlCol="0">
            <a:spAutoFit/>
          </a:bodyPr>
          <a:lstStyle/>
          <a:p>
            <a:r>
              <a:rPr lang="en-US" sz="1000" dirty="0"/>
              <a:t>Basel</a:t>
            </a:r>
            <a:endParaRPr lang="en-GB" sz="1000" dirty="0"/>
          </a:p>
        </p:txBody>
      </p:sp>
      <p:pic>
        <p:nvPicPr>
          <p:cNvPr id="3170" name="Picture 2" descr="house&quot; Icon - Download for free – Iconduck">
            <a:extLst>
              <a:ext uri="{FF2B5EF4-FFF2-40B4-BE49-F238E27FC236}">
                <a16:creationId xmlns:a16="http://schemas.microsoft.com/office/drawing/2014/main" id="{AA11EDCE-22A5-42D6-8E21-13B2A1911E0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40493" y="477589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73" name="TextBox 3172">
            <a:extLst>
              <a:ext uri="{FF2B5EF4-FFF2-40B4-BE49-F238E27FC236}">
                <a16:creationId xmlns:a16="http://schemas.microsoft.com/office/drawing/2014/main" id="{C29BCE33-D630-35CF-0F3D-9D4B92A6BDD0}"/>
              </a:ext>
            </a:extLst>
          </p:cNvPr>
          <p:cNvSpPr txBox="1"/>
          <p:nvPr/>
        </p:nvSpPr>
        <p:spPr>
          <a:xfrm>
            <a:off x="7151556" y="4561994"/>
            <a:ext cx="545342" cy="400110"/>
          </a:xfrm>
          <a:prstGeom prst="rect">
            <a:avLst/>
          </a:prstGeom>
          <a:noFill/>
        </p:spPr>
        <p:txBody>
          <a:bodyPr wrap="none" rtlCol="0">
            <a:spAutoFit/>
          </a:bodyPr>
          <a:lstStyle/>
          <a:p>
            <a:r>
              <a:rPr lang="en-US" sz="1000" dirty="0"/>
              <a:t>BEV</a:t>
            </a:r>
          </a:p>
          <a:p>
            <a:r>
              <a:rPr lang="en-US" sz="1000" dirty="0"/>
              <a:t>Vienna</a:t>
            </a:r>
            <a:endParaRPr lang="en-GB" sz="1000" dirty="0"/>
          </a:p>
        </p:txBody>
      </p:sp>
      <p:cxnSp>
        <p:nvCxnSpPr>
          <p:cNvPr id="3175" name="Straight Connector 3174">
            <a:extLst>
              <a:ext uri="{FF2B5EF4-FFF2-40B4-BE49-F238E27FC236}">
                <a16:creationId xmlns:a16="http://schemas.microsoft.com/office/drawing/2014/main" id="{E9D3D55E-23FC-26A6-8CD2-A4483E6C5A6D}"/>
              </a:ext>
            </a:extLst>
          </p:cNvPr>
          <p:cNvCxnSpPr>
            <a:cxnSpLocks/>
            <a:endCxn id="3183" idx="1"/>
          </p:cNvCxnSpPr>
          <p:nvPr/>
        </p:nvCxnSpPr>
        <p:spPr>
          <a:xfrm flipV="1">
            <a:off x="4944398" y="5617451"/>
            <a:ext cx="1161069" cy="355588"/>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3176" name="TextBox 3175">
            <a:extLst>
              <a:ext uri="{FF2B5EF4-FFF2-40B4-BE49-F238E27FC236}">
                <a16:creationId xmlns:a16="http://schemas.microsoft.com/office/drawing/2014/main" id="{C15EEEE4-92D6-2E1C-203F-0A7055965C5D}"/>
              </a:ext>
            </a:extLst>
          </p:cNvPr>
          <p:cNvSpPr txBox="1"/>
          <p:nvPr/>
        </p:nvSpPr>
        <p:spPr>
          <a:xfrm>
            <a:off x="5925281" y="5782539"/>
            <a:ext cx="542136" cy="246221"/>
          </a:xfrm>
          <a:prstGeom prst="rect">
            <a:avLst/>
          </a:prstGeom>
          <a:noFill/>
        </p:spPr>
        <p:txBody>
          <a:bodyPr wrap="none" rtlCol="0">
            <a:spAutoFit/>
          </a:bodyPr>
          <a:lstStyle/>
          <a:p>
            <a:r>
              <a:rPr lang="en-US" sz="1000" dirty="0"/>
              <a:t>Trieste</a:t>
            </a:r>
            <a:endParaRPr lang="en-GB" sz="1000" dirty="0"/>
          </a:p>
        </p:txBody>
      </p:sp>
      <p:sp>
        <p:nvSpPr>
          <p:cNvPr id="3177" name="TextBox 3176">
            <a:extLst>
              <a:ext uri="{FF2B5EF4-FFF2-40B4-BE49-F238E27FC236}">
                <a16:creationId xmlns:a16="http://schemas.microsoft.com/office/drawing/2014/main" id="{E233529B-6CCA-A2D6-7F15-2E60AD8EEE7B}"/>
              </a:ext>
            </a:extLst>
          </p:cNvPr>
          <p:cNvSpPr txBox="1"/>
          <p:nvPr/>
        </p:nvSpPr>
        <p:spPr>
          <a:xfrm>
            <a:off x="6380795" y="5153997"/>
            <a:ext cx="652743" cy="246221"/>
          </a:xfrm>
          <a:prstGeom prst="rect">
            <a:avLst/>
          </a:prstGeom>
          <a:noFill/>
        </p:spPr>
        <p:txBody>
          <a:bodyPr wrap="none" rtlCol="0">
            <a:spAutoFit/>
          </a:bodyPr>
          <a:lstStyle/>
          <a:p>
            <a:r>
              <a:rPr lang="en-US" sz="1000" dirty="0"/>
              <a:t>Ljubljana</a:t>
            </a:r>
            <a:endParaRPr lang="en-GB" sz="1000" dirty="0"/>
          </a:p>
        </p:txBody>
      </p:sp>
      <p:sp>
        <p:nvSpPr>
          <p:cNvPr id="3178" name="TextBox 3177">
            <a:extLst>
              <a:ext uri="{FF2B5EF4-FFF2-40B4-BE49-F238E27FC236}">
                <a16:creationId xmlns:a16="http://schemas.microsoft.com/office/drawing/2014/main" id="{52AD1D99-8B74-C8B4-12AC-43CF9A6D844A}"/>
              </a:ext>
            </a:extLst>
          </p:cNvPr>
          <p:cNvSpPr txBox="1"/>
          <p:nvPr/>
        </p:nvSpPr>
        <p:spPr>
          <a:xfrm>
            <a:off x="7001545" y="5680983"/>
            <a:ext cx="542136" cy="246221"/>
          </a:xfrm>
          <a:prstGeom prst="rect">
            <a:avLst/>
          </a:prstGeom>
          <a:noFill/>
        </p:spPr>
        <p:txBody>
          <a:bodyPr wrap="none" rtlCol="0">
            <a:spAutoFit/>
          </a:bodyPr>
          <a:lstStyle/>
          <a:p>
            <a:r>
              <a:rPr lang="en-US" sz="1000" dirty="0"/>
              <a:t>Zagreb</a:t>
            </a:r>
            <a:endParaRPr lang="en-GB" sz="1000" dirty="0"/>
          </a:p>
        </p:txBody>
      </p:sp>
      <p:pic>
        <p:nvPicPr>
          <p:cNvPr id="3179" name="Picture 8" descr="Science Symbols Vector Art, Icons, and Graphics for Free Download">
            <a:extLst>
              <a:ext uri="{FF2B5EF4-FFF2-40B4-BE49-F238E27FC236}">
                <a16:creationId xmlns:a16="http://schemas.microsoft.com/office/drawing/2014/main" id="{407EC5CC-4CBD-6BCF-562E-F9FED17F62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0435" y="5343493"/>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0" name="Picture 8" descr="Science Symbols Vector Art, Icons, and Graphics for Free Download">
            <a:extLst>
              <a:ext uri="{FF2B5EF4-FFF2-40B4-BE49-F238E27FC236}">
                <a16:creationId xmlns:a16="http://schemas.microsoft.com/office/drawing/2014/main" id="{73A88CAF-7732-4DB0-F4EF-72870E5ED3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9800" y="3918030"/>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1" name="Picture 3180" descr="Science Symbols Vector Art, Icons, and Graphics for Free Download">
            <a:extLst>
              <a:ext uri="{FF2B5EF4-FFF2-40B4-BE49-F238E27FC236}">
                <a16:creationId xmlns:a16="http://schemas.microsoft.com/office/drawing/2014/main" id="{55BEDA63-14D6-4348-0A38-2DFB6644158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1967" y="356548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35432" y="2005493"/>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3" name="Picture 10" descr="Office - Free maps and location icons">
            <a:extLst>
              <a:ext uri="{FF2B5EF4-FFF2-40B4-BE49-F238E27FC236}">
                <a16:creationId xmlns:a16="http://schemas.microsoft.com/office/drawing/2014/main" id="{88A749F0-B1DB-A770-A1F1-62D52375C92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5467" y="5477919"/>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4" name="Picture 10" descr="Office - Free maps and location icons">
            <a:extLst>
              <a:ext uri="{FF2B5EF4-FFF2-40B4-BE49-F238E27FC236}">
                <a16:creationId xmlns:a16="http://schemas.microsoft.com/office/drawing/2014/main" id="{70A07409-EB27-10BD-B191-19AD5BE9CA8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6965" y="5800139"/>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5" name="Picture 2" descr="house&quot; Icon - Download for free – Iconduck">
            <a:extLst>
              <a:ext uri="{FF2B5EF4-FFF2-40B4-BE49-F238E27FC236}">
                <a16:creationId xmlns:a16="http://schemas.microsoft.com/office/drawing/2014/main" id="{28FF432F-B628-FDA9-FFBF-A6CC585D24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2565" y="3848968"/>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89" name="Picture 8" descr="Science Symbols Vector Art, Icons, and Graphics for Free Download">
            <a:extLst>
              <a:ext uri="{FF2B5EF4-FFF2-40B4-BE49-F238E27FC236}">
                <a16:creationId xmlns:a16="http://schemas.microsoft.com/office/drawing/2014/main" id="{64F35FBF-BDD2-C33F-E487-6508452DF7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9179" y="5450882"/>
            <a:ext cx="230101" cy="23010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2B6FC18D-1763-86EC-521A-23F5D9227A99}"/>
              </a:ext>
            </a:extLst>
          </p:cNvPr>
          <p:cNvSpPr txBox="1"/>
          <p:nvPr/>
        </p:nvSpPr>
        <p:spPr>
          <a:xfrm>
            <a:off x="5519218" y="3402306"/>
            <a:ext cx="583814" cy="246221"/>
          </a:xfrm>
          <a:prstGeom prst="rect">
            <a:avLst/>
          </a:prstGeom>
          <a:noFill/>
        </p:spPr>
        <p:txBody>
          <a:bodyPr wrap="none" rtlCol="0">
            <a:spAutoFit/>
          </a:bodyPr>
          <a:lstStyle/>
          <a:p>
            <a:r>
              <a:rPr lang="en-US" sz="1000" dirty="0"/>
              <a:t>CESNET</a:t>
            </a:r>
            <a:endParaRPr lang="en-GB" sz="1000" dirty="0"/>
          </a:p>
        </p:txBody>
      </p:sp>
      <p:sp>
        <p:nvSpPr>
          <p:cNvPr id="16" name="TextBox 15">
            <a:extLst>
              <a:ext uri="{FF2B5EF4-FFF2-40B4-BE49-F238E27FC236}">
                <a16:creationId xmlns:a16="http://schemas.microsoft.com/office/drawing/2014/main" id="{1600D1D5-3C4D-B82E-1715-4E799ED66B06}"/>
              </a:ext>
            </a:extLst>
          </p:cNvPr>
          <p:cNvSpPr txBox="1"/>
          <p:nvPr/>
        </p:nvSpPr>
        <p:spPr>
          <a:xfrm>
            <a:off x="2629710" y="2373543"/>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076627" y="2499677"/>
            <a:ext cx="315386" cy="39304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162841" y="2009140"/>
            <a:ext cx="585693" cy="246221"/>
          </a:xfrm>
          <a:prstGeom prst="rect">
            <a:avLst/>
          </a:prstGeom>
          <a:noFill/>
        </p:spPr>
        <p:txBody>
          <a:bodyPr wrap="square" rtlCol="0">
            <a:spAutoFit/>
          </a:bodyPr>
          <a:lstStyle/>
          <a:p>
            <a:r>
              <a:rPr lang="en-US" sz="1000" dirty="0"/>
              <a:t>SURF</a:t>
            </a:r>
            <a:endParaRPr lang="en-GB" sz="1000" dirty="0"/>
          </a:p>
        </p:txBody>
      </p:sp>
      <p:pic>
        <p:nvPicPr>
          <p:cNvPr id="5" name="Picture 2" descr="house&quot; Icon - Download for free – Iconduck">
            <a:extLst>
              <a:ext uri="{FF2B5EF4-FFF2-40B4-BE49-F238E27FC236}">
                <a16:creationId xmlns:a16="http://schemas.microsoft.com/office/drawing/2014/main" id="{77E92E0C-1057-7AB5-02EE-D12E470CB7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4493" y="4924424"/>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F188DD9-F6C4-AC11-2F65-5430BCC33C20}"/>
              </a:ext>
            </a:extLst>
          </p:cNvPr>
          <p:cNvSpPr txBox="1"/>
          <p:nvPr/>
        </p:nvSpPr>
        <p:spPr>
          <a:xfrm>
            <a:off x="5595035" y="4866267"/>
            <a:ext cx="692818" cy="246221"/>
          </a:xfrm>
          <a:prstGeom prst="rect">
            <a:avLst/>
          </a:prstGeom>
          <a:noFill/>
        </p:spPr>
        <p:txBody>
          <a:bodyPr wrap="none" rtlCol="0">
            <a:spAutoFit/>
          </a:bodyPr>
          <a:lstStyle/>
          <a:p>
            <a:r>
              <a:rPr lang="en-US" sz="1000" dirty="0"/>
              <a:t>Innsbruck</a:t>
            </a:r>
            <a:endParaRPr lang="en-GB" sz="1000" dirty="0"/>
          </a:p>
        </p:txBody>
      </p:sp>
      <p:cxnSp>
        <p:nvCxnSpPr>
          <p:cNvPr id="7" name="Straight Connector 6">
            <a:extLst>
              <a:ext uri="{FF2B5EF4-FFF2-40B4-BE49-F238E27FC236}">
                <a16:creationId xmlns:a16="http://schemas.microsoft.com/office/drawing/2014/main" id="{14D69DAE-147F-1E34-5E9F-3BEA53F0552A}"/>
              </a:ext>
            </a:extLst>
          </p:cNvPr>
          <p:cNvCxnSpPr>
            <a:cxnSpLocks/>
            <a:stCxn id="5" idx="3"/>
            <a:endCxn id="3141" idx="1"/>
          </p:cNvCxnSpPr>
          <p:nvPr/>
        </p:nvCxnSpPr>
        <p:spPr>
          <a:xfrm flipV="1">
            <a:off x="5553815" y="4507549"/>
            <a:ext cx="1466521" cy="499064"/>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5BC5C9-DA7E-9926-B37F-8E9B0C1C16B4}"/>
              </a:ext>
            </a:extLst>
          </p:cNvPr>
          <p:cNvCxnSpPr>
            <a:cxnSpLocks/>
            <a:endCxn id="5" idx="0"/>
          </p:cNvCxnSpPr>
          <p:nvPr/>
        </p:nvCxnSpPr>
        <p:spPr>
          <a:xfrm flipH="1">
            <a:off x="5464154" y="4561994"/>
            <a:ext cx="11808" cy="36243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750892" y="3012021"/>
            <a:ext cx="206440" cy="21468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3126" y="2305690"/>
            <a:ext cx="177776" cy="177776"/>
          </a:xfrm>
          <a:prstGeom prst="rect">
            <a:avLst/>
          </a:prstGeom>
          <a:noFill/>
          <a:extLst>
            <a:ext uri="{909E8E84-426E-40DD-AFC4-6F175D3DCCD1}">
              <a14:hiddenFill xmlns:a14="http://schemas.microsoft.com/office/drawing/2010/main">
                <a:solidFill>
                  <a:srgbClr val="FFFFFF"/>
                </a:solidFill>
              </a14:hiddenFill>
            </a:ext>
          </a:extLst>
        </p:spPr>
      </p:pic>
      <p:cxnSp>
        <p:nvCxnSpPr>
          <p:cNvPr id="2" name="Straight Connector 1">
            <a:extLst>
              <a:ext uri="{FF2B5EF4-FFF2-40B4-BE49-F238E27FC236}">
                <a16:creationId xmlns:a16="http://schemas.microsoft.com/office/drawing/2014/main" id="{919E5EB2-069C-230A-052F-5D26D3F31EA3}"/>
              </a:ext>
            </a:extLst>
          </p:cNvPr>
          <p:cNvCxnSpPr>
            <a:cxnSpLocks/>
            <a:endCxn id="3182" idx="3"/>
          </p:cNvCxnSpPr>
          <p:nvPr/>
        </p:nvCxnSpPr>
        <p:spPr>
          <a:xfrm flipH="1">
            <a:off x="7314495" y="1518722"/>
            <a:ext cx="1815847" cy="62630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AD6DE8F-EBBF-B84A-418E-E70BC1C4AF13}"/>
              </a:ext>
            </a:extLst>
          </p:cNvPr>
          <p:cNvSpPr txBox="1"/>
          <p:nvPr/>
        </p:nvSpPr>
        <p:spPr>
          <a:xfrm>
            <a:off x="8624301" y="1267360"/>
            <a:ext cx="663964" cy="246221"/>
          </a:xfrm>
          <a:prstGeom prst="rect">
            <a:avLst/>
          </a:prstGeom>
          <a:noFill/>
        </p:spPr>
        <p:txBody>
          <a:bodyPr wrap="none" rtlCol="0">
            <a:spAutoFit/>
          </a:bodyPr>
          <a:lstStyle/>
          <a:p>
            <a:r>
              <a:rPr lang="en-US" sz="1000" dirty="0"/>
              <a:t>Lithuania</a:t>
            </a:r>
            <a:endParaRPr lang="en-GB" sz="1000" dirty="0"/>
          </a:p>
        </p:txBody>
      </p:sp>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332" y="2892726"/>
            <a:ext cx="238590" cy="2385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58B172A-6514-AF22-9543-2DEACA100B13}"/>
              </a:ext>
            </a:extLst>
          </p:cNvPr>
          <p:cNvSpPr txBox="1">
            <a:spLocks/>
          </p:cNvSpPr>
          <p:nvPr/>
        </p:nvSpPr>
        <p:spPr>
          <a:xfrm>
            <a:off x="9454955" y="509305"/>
            <a:ext cx="2516187" cy="35659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solidFill>
                  <a:schemeClr val="accent1">
                    <a:lumMod val="50000"/>
                  </a:schemeClr>
                </a:solidFill>
              </a:rPr>
              <a:t>Included</a:t>
            </a:r>
            <a:r>
              <a:rPr lang="en-US" sz="1200" dirty="0">
                <a:solidFill>
                  <a:schemeClr val="accent1">
                    <a:lumMod val="50000"/>
                  </a:schemeClr>
                </a:solidFill>
              </a:rPr>
              <a:t>:</a:t>
            </a:r>
          </a:p>
          <a:p>
            <a:pPr>
              <a:spcBef>
                <a:spcPts val="0"/>
              </a:spcBef>
            </a:pPr>
            <a:r>
              <a:rPr lang="en-US" sz="1200" dirty="0">
                <a:solidFill>
                  <a:schemeClr val="accent1">
                    <a:lumMod val="50000"/>
                  </a:schemeClr>
                </a:solidFill>
              </a:rPr>
              <a:t>10-year IRU for fibre on red routes</a:t>
            </a:r>
          </a:p>
          <a:p>
            <a:pPr>
              <a:spcBef>
                <a:spcPts val="0"/>
              </a:spcBef>
            </a:pPr>
            <a:r>
              <a:rPr lang="en-US" sz="1200" dirty="0">
                <a:solidFill>
                  <a:schemeClr val="accent1">
                    <a:lumMod val="50000"/>
                  </a:schemeClr>
                </a:solidFill>
              </a:rPr>
              <a:t>Bidirectional amplifiers as needed to light the fibre on the red routes</a:t>
            </a:r>
          </a:p>
          <a:p>
            <a:pPr marL="0" indent="0">
              <a:buFont typeface="Arial" panose="020B0604020202020204" pitchFamily="34" charset="0"/>
              <a:buNone/>
            </a:pPr>
            <a:r>
              <a:rPr lang="en-US" sz="1200" b="1" dirty="0">
                <a:solidFill>
                  <a:schemeClr val="accent1">
                    <a:lumMod val="50000"/>
                  </a:schemeClr>
                </a:solidFill>
              </a:rPr>
              <a:t>Excluded</a:t>
            </a:r>
            <a:r>
              <a:rPr lang="en-US" sz="1200" dirty="0">
                <a:solidFill>
                  <a:schemeClr val="accent1">
                    <a:lumMod val="50000"/>
                  </a:schemeClr>
                </a:solidFill>
              </a:rPr>
              <a:t>:</a:t>
            </a:r>
          </a:p>
          <a:p>
            <a:pPr>
              <a:spcBef>
                <a:spcPts val="600"/>
              </a:spcBef>
            </a:pPr>
            <a:r>
              <a:rPr lang="en-US" sz="1200" dirty="0">
                <a:solidFill>
                  <a:schemeClr val="accent1">
                    <a:lumMod val="50000"/>
                  </a:schemeClr>
                </a:solidFill>
              </a:rPr>
              <a:t>Green lines – fibre built by NRENs</a:t>
            </a:r>
          </a:p>
          <a:p>
            <a:pPr>
              <a:spcBef>
                <a:spcPts val="600"/>
              </a:spcBef>
            </a:pPr>
            <a:r>
              <a:rPr lang="en-US" sz="1200" dirty="0">
                <a:solidFill>
                  <a:schemeClr val="accent1">
                    <a:lumMod val="50000"/>
                  </a:schemeClr>
                </a:solidFill>
              </a:rPr>
              <a:t>Blue lines – fibre bult by NMIs</a:t>
            </a:r>
          </a:p>
          <a:p>
            <a:pPr>
              <a:spcBef>
                <a:spcPts val="600"/>
              </a:spcBef>
            </a:pPr>
            <a:r>
              <a:rPr lang="en-US" sz="1200" dirty="0">
                <a:solidFill>
                  <a:schemeClr val="accent1">
                    <a:lumMod val="50000"/>
                  </a:schemeClr>
                </a:solidFill>
              </a:rPr>
              <a:t>Dashed green – proposed future links </a:t>
            </a:r>
          </a:p>
          <a:p>
            <a:pPr>
              <a:spcBef>
                <a:spcPts val="600"/>
              </a:spcBef>
            </a:pPr>
            <a:r>
              <a:rPr lang="en-US" sz="1200" dirty="0">
                <a:solidFill>
                  <a:schemeClr val="accent1">
                    <a:lumMod val="50000"/>
                  </a:schemeClr>
                </a:solidFill>
              </a:rPr>
              <a:t>flywheels, counters frequency combs needed are to be funded by the national time/frequency providers</a:t>
            </a:r>
          </a:p>
          <a:p>
            <a:pPr>
              <a:spcBef>
                <a:spcPts val="600"/>
              </a:spcBef>
            </a:pPr>
            <a:r>
              <a:rPr lang="en-US" sz="1200" dirty="0">
                <a:solidFill>
                  <a:schemeClr val="accent1">
                    <a:lumMod val="50000"/>
                  </a:schemeClr>
                </a:solidFill>
              </a:rPr>
              <a:t>Time/Frequency overlay services</a:t>
            </a:r>
          </a:p>
        </p:txBody>
      </p:sp>
      <p:pic>
        <p:nvPicPr>
          <p:cNvPr id="17" name="Picture 2" descr="house&quot; Icon - Download for free – Iconduck">
            <a:extLst>
              <a:ext uri="{FF2B5EF4-FFF2-40B4-BE49-F238E27FC236}">
                <a16:creationId xmlns:a16="http://schemas.microsoft.com/office/drawing/2014/main" id="{D4CB8870-17FD-F98A-177E-3A751696297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4963" y="2936915"/>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DFB56567-36FE-89B4-912A-F862F02BD298}"/>
              </a:ext>
            </a:extLst>
          </p:cNvPr>
          <p:cNvCxnSpPr>
            <a:cxnSpLocks/>
            <a:endCxn id="17" idx="0"/>
          </p:cNvCxnSpPr>
          <p:nvPr/>
        </p:nvCxnSpPr>
        <p:spPr>
          <a:xfrm>
            <a:off x="7118099" y="2235960"/>
            <a:ext cx="146525" cy="700955"/>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48D0B5D-CB64-DAA0-81C0-47DBB640FDE9}"/>
              </a:ext>
            </a:extLst>
          </p:cNvPr>
          <p:cNvSpPr txBox="1"/>
          <p:nvPr/>
        </p:nvSpPr>
        <p:spPr>
          <a:xfrm>
            <a:off x="7338820" y="2820646"/>
            <a:ext cx="635110" cy="253916"/>
          </a:xfrm>
          <a:prstGeom prst="rect">
            <a:avLst/>
          </a:prstGeom>
          <a:noFill/>
        </p:spPr>
        <p:txBody>
          <a:bodyPr wrap="none" rtlCol="0">
            <a:spAutoFit/>
          </a:bodyPr>
          <a:lstStyle/>
          <a:p>
            <a:r>
              <a:rPr lang="en-US" sz="1050" dirty="0" err="1"/>
              <a:t>Wroclav</a:t>
            </a:r>
            <a:endParaRPr lang="en-GB" sz="1050" dirty="0"/>
          </a:p>
        </p:txBody>
      </p:sp>
      <p:cxnSp>
        <p:nvCxnSpPr>
          <p:cNvPr id="24" name="Straight Connector 23">
            <a:extLst>
              <a:ext uri="{FF2B5EF4-FFF2-40B4-BE49-F238E27FC236}">
                <a16:creationId xmlns:a16="http://schemas.microsoft.com/office/drawing/2014/main" id="{7AAF4F92-E98A-D2A0-CB53-4ADF6940DEDB}"/>
              </a:ext>
            </a:extLst>
          </p:cNvPr>
          <p:cNvCxnSpPr>
            <a:cxnSpLocks/>
          </p:cNvCxnSpPr>
          <p:nvPr/>
        </p:nvCxnSpPr>
        <p:spPr>
          <a:xfrm>
            <a:off x="3402424" y="2370061"/>
            <a:ext cx="116936" cy="318452"/>
          </a:xfrm>
          <a:prstGeom prst="line">
            <a:avLst/>
          </a:prstGeom>
          <a:ln w="25400">
            <a:solidFill>
              <a:srgbClr val="92D050"/>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CD98180-8D2A-8359-8082-5CCCFF682484}"/>
              </a:ext>
            </a:extLst>
          </p:cNvPr>
          <p:cNvCxnSpPr>
            <a:cxnSpLocks/>
          </p:cNvCxnSpPr>
          <p:nvPr/>
        </p:nvCxnSpPr>
        <p:spPr>
          <a:xfrm flipV="1">
            <a:off x="3096486" y="2356705"/>
            <a:ext cx="237833" cy="89394"/>
          </a:xfrm>
          <a:prstGeom prst="line">
            <a:avLst/>
          </a:prstGeom>
          <a:ln w="25400">
            <a:solidFill>
              <a:srgbClr val="92D050"/>
            </a:solidFill>
            <a:prstDash val="sysDot"/>
          </a:ln>
        </p:spPr>
        <p:style>
          <a:lnRef idx="1">
            <a:schemeClr val="accent1"/>
          </a:lnRef>
          <a:fillRef idx="0">
            <a:schemeClr val="accent1"/>
          </a:fillRef>
          <a:effectRef idx="0">
            <a:schemeClr val="accent1"/>
          </a:effectRef>
          <a:fontRef idx="minor">
            <a:schemeClr val="tx1"/>
          </a:fontRef>
        </p:style>
      </p:cxn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87455" y="2417572"/>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0" descr="Office - Free maps and location icons">
            <a:extLst>
              <a:ext uri="{FF2B5EF4-FFF2-40B4-BE49-F238E27FC236}">
                <a16:creationId xmlns:a16="http://schemas.microsoft.com/office/drawing/2014/main" id="{678CF44B-6A8C-E257-6559-8D580A3775E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71608" y="2641768"/>
            <a:ext cx="233327" cy="23332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D038AB32-9B40-EF28-B476-F5180C3CDDF3}"/>
              </a:ext>
            </a:extLst>
          </p:cNvPr>
          <p:cNvSpPr txBox="1"/>
          <p:nvPr/>
        </p:nvSpPr>
        <p:spPr>
          <a:xfrm>
            <a:off x="3619012" y="2499677"/>
            <a:ext cx="788717" cy="400110"/>
          </a:xfrm>
          <a:prstGeom prst="rect">
            <a:avLst/>
          </a:prstGeom>
          <a:noFill/>
        </p:spPr>
        <p:txBody>
          <a:bodyPr wrap="square" rtlCol="0">
            <a:spAutoFit/>
          </a:bodyPr>
          <a:lstStyle/>
          <a:p>
            <a:r>
              <a:rPr lang="en-US" sz="1000" dirty="0"/>
              <a:t>TU Eindhoven</a:t>
            </a:r>
            <a:endParaRPr lang="en-GB" sz="1000" dirty="0"/>
          </a:p>
        </p:txBody>
      </p:sp>
      <p:cxnSp>
        <p:nvCxnSpPr>
          <p:cNvPr id="13" name="Straight Connector 12">
            <a:extLst>
              <a:ext uri="{FF2B5EF4-FFF2-40B4-BE49-F238E27FC236}">
                <a16:creationId xmlns:a16="http://schemas.microsoft.com/office/drawing/2014/main" id="{20B36973-8B3A-D482-907E-FD46CA115377}"/>
              </a:ext>
            </a:extLst>
          </p:cNvPr>
          <p:cNvCxnSpPr>
            <a:cxnSpLocks/>
            <a:endCxn id="3179" idx="1"/>
          </p:cNvCxnSpPr>
          <p:nvPr/>
        </p:nvCxnSpPr>
        <p:spPr>
          <a:xfrm flipV="1">
            <a:off x="6320267" y="5458544"/>
            <a:ext cx="260168" cy="100794"/>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103F147-344A-72CC-EBFA-3B0DCB19A581}"/>
              </a:ext>
            </a:extLst>
          </p:cNvPr>
          <p:cNvCxnSpPr>
            <a:cxnSpLocks/>
            <a:endCxn id="3189" idx="1"/>
          </p:cNvCxnSpPr>
          <p:nvPr/>
        </p:nvCxnSpPr>
        <p:spPr>
          <a:xfrm>
            <a:off x="6789110" y="5474904"/>
            <a:ext cx="380069" cy="91029"/>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91E23D-61A4-0CBA-E71C-84E58A8DD62D}"/>
              </a:ext>
            </a:extLst>
          </p:cNvPr>
          <p:cNvCxnSpPr>
            <a:cxnSpLocks/>
          </p:cNvCxnSpPr>
          <p:nvPr/>
        </p:nvCxnSpPr>
        <p:spPr>
          <a:xfrm>
            <a:off x="7181400" y="4631744"/>
            <a:ext cx="69037" cy="792503"/>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pic>
        <p:nvPicPr>
          <p:cNvPr id="34" name="Picture 2" descr="house&quot; Icon - Download for free – Iconduck">
            <a:extLst>
              <a:ext uri="{FF2B5EF4-FFF2-40B4-BE49-F238E27FC236}">
                <a16:creationId xmlns:a16="http://schemas.microsoft.com/office/drawing/2014/main" id="{6EB84504-9BA8-BC0C-F18B-7AB209BB169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190" y="5790179"/>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7B3B27B5-7DD4-6E23-1906-1A8EB6F7B611}"/>
              </a:ext>
            </a:extLst>
          </p:cNvPr>
          <p:cNvSpPr txBox="1"/>
          <p:nvPr/>
        </p:nvSpPr>
        <p:spPr>
          <a:xfrm>
            <a:off x="1138739" y="5847609"/>
            <a:ext cx="683200" cy="246221"/>
          </a:xfrm>
          <a:prstGeom prst="rect">
            <a:avLst/>
          </a:prstGeom>
          <a:noFill/>
        </p:spPr>
        <p:txBody>
          <a:bodyPr wrap="none" rtlCol="0">
            <a:spAutoFit/>
          </a:bodyPr>
          <a:lstStyle/>
          <a:p>
            <a:r>
              <a:rPr lang="en-GB" sz="1000" dirty="0"/>
              <a:t>Bordeaux</a:t>
            </a:r>
          </a:p>
        </p:txBody>
      </p:sp>
      <p:cxnSp>
        <p:nvCxnSpPr>
          <p:cNvPr id="37" name="Straight Connector 36">
            <a:extLst>
              <a:ext uri="{FF2B5EF4-FFF2-40B4-BE49-F238E27FC236}">
                <a16:creationId xmlns:a16="http://schemas.microsoft.com/office/drawing/2014/main" id="{FD347DCB-7166-D8D0-566F-E1E904784019}"/>
              </a:ext>
            </a:extLst>
          </p:cNvPr>
          <p:cNvCxnSpPr>
            <a:cxnSpLocks/>
            <a:stCxn id="3146" idx="1"/>
          </p:cNvCxnSpPr>
          <p:nvPr/>
        </p:nvCxnSpPr>
        <p:spPr>
          <a:xfrm flipH="1">
            <a:off x="1098851" y="3899092"/>
            <a:ext cx="1171419" cy="184675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2" descr="house&quot; Icon - Download for free – Iconduck">
            <a:extLst>
              <a:ext uri="{FF2B5EF4-FFF2-40B4-BE49-F238E27FC236}">
                <a16:creationId xmlns:a16="http://schemas.microsoft.com/office/drawing/2014/main" id="{C8185C10-FE12-E634-D5BC-2C76EC4145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18054" y="836300"/>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Connector 40">
            <a:extLst>
              <a:ext uri="{FF2B5EF4-FFF2-40B4-BE49-F238E27FC236}">
                <a16:creationId xmlns:a16="http://schemas.microsoft.com/office/drawing/2014/main" id="{4758B5FC-8337-C0DA-CCBC-A83BB5056C26}"/>
              </a:ext>
            </a:extLst>
          </p:cNvPr>
          <p:cNvCxnSpPr>
            <a:cxnSpLocks/>
          </p:cNvCxnSpPr>
          <p:nvPr/>
        </p:nvCxnSpPr>
        <p:spPr>
          <a:xfrm>
            <a:off x="4888952" y="1047964"/>
            <a:ext cx="280691" cy="1194687"/>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2C216140-5963-992C-1307-1F313BE1A369}"/>
              </a:ext>
            </a:extLst>
          </p:cNvPr>
          <p:cNvSpPr txBox="1"/>
          <p:nvPr/>
        </p:nvSpPr>
        <p:spPr>
          <a:xfrm>
            <a:off x="4939959" y="809803"/>
            <a:ext cx="840295" cy="246221"/>
          </a:xfrm>
          <a:prstGeom prst="rect">
            <a:avLst/>
          </a:prstGeom>
          <a:noFill/>
        </p:spPr>
        <p:txBody>
          <a:bodyPr wrap="none" rtlCol="0">
            <a:spAutoFit/>
          </a:bodyPr>
          <a:lstStyle/>
          <a:p>
            <a:r>
              <a:rPr lang="en-US" sz="1000" dirty="0"/>
              <a:t>Copenhagen</a:t>
            </a:r>
            <a:endParaRPr lang="en-GB" sz="1000" dirty="0"/>
          </a:p>
        </p:txBody>
      </p:sp>
      <p:cxnSp>
        <p:nvCxnSpPr>
          <p:cNvPr id="45" name="Straight Connector 44">
            <a:extLst>
              <a:ext uri="{FF2B5EF4-FFF2-40B4-BE49-F238E27FC236}">
                <a16:creationId xmlns:a16="http://schemas.microsoft.com/office/drawing/2014/main" id="{6FA30BD0-EE28-CB91-D2DB-7B6018635436}"/>
              </a:ext>
            </a:extLst>
          </p:cNvPr>
          <p:cNvCxnSpPr>
            <a:cxnSpLocks/>
            <a:stCxn id="34" idx="2"/>
          </p:cNvCxnSpPr>
          <p:nvPr/>
        </p:nvCxnSpPr>
        <p:spPr>
          <a:xfrm flipH="1">
            <a:off x="1028447" y="5954557"/>
            <a:ext cx="70404" cy="597343"/>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F9C548BF-370B-0C37-DDB7-6B37F7EF2A8C}"/>
              </a:ext>
            </a:extLst>
          </p:cNvPr>
          <p:cNvSpPr txBox="1"/>
          <p:nvPr/>
        </p:nvSpPr>
        <p:spPr>
          <a:xfrm>
            <a:off x="1074598" y="6432331"/>
            <a:ext cx="562975" cy="246221"/>
          </a:xfrm>
          <a:prstGeom prst="rect">
            <a:avLst/>
          </a:prstGeom>
          <a:noFill/>
        </p:spPr>
        <p:txBody>
          <a:bodyPr wrap="none" rtlCol="0">
            <a:spAutoFit/>
          </a:bodyPr>
          <a:lstStyle/>
          <a:p>
            <a:r>
              <a:rPr lang="en-US" sz="1000" dirty="0"/>
              <a:t>Madrid</a:t>
            </a:r>
            <a:endParaRPr lang="en-GB" sz="1000" dirty="0"/>
          </a:p>
        </p:txBody>
      </p:sp>
      <p:cxnSp>
        <p:nvCxnSpPr>
          <p:cNvPr id="48" name="Straight Connector 47">
            <a:extLst>
              <a:ext uri="{FF2B5EF4-FFF2-40B4-BE49-F238E27FC236}">
                <a16:creationId xmlns:a16="http://schemas.microsoft.com/office/drawing/2014/main" id="{74954D01-49EA-1278-784C-6FF7A9F18565}"/>
              </a:ext>
            </a:extLst>
          </p:cNvPr>
          <p:cNvCxnSpPr>
            <a:cxnSpLocks/>
            <a:stCxn id="3144" idx="1"/>
          </p:cNvCxnSpPr>
          <p:nvPr/>
        </p:nvCxnSpPr>
        <p:spPr>
          <a:xfrm flipH="1" flipV="1">
            <a:off x="3931733" y="5137889"/>
            <a:ext cx="440053" cy="56769"/>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6AAE81C-5183-9DA9-A246-DDF6F360E311}"/>
              </a:ext>
            </a:extLst>
          </p:cNvPr>
          <p:cNvCxnSpPr>
            <a:cxnSpLocks/>
          </p:cNvCxnSpPr>
          <p:nvPr/>
        </p:nvCxnSpPr>
        <p:spPr>
          <a:xfrm flipV="1">
            <a:off x="7264624" y="4392498"/>
            <a:ext cx="513828" cy="58027"/>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CCB92F3-EAD6-D88F-A217-148D06227B7E}"/>
              </a:ext>
            </a:extLst>
          </p:cNvPr>
          <p:cNvSpPr txBox="1"/>
          <p:nvPr/>
        </p:nvSpPr>
        <p:spPr>
          <a:xfrm>
            <a:off x="7696898" y="4279183"/>
            <a:ext cx="744114" cy="400110"/>
          </a:xfrm>
          <a:prstGeom prst="rect">
            <a:avLst/>
          </a:prstGeom>
          <a:noFill/>
        </p:spPr>
        <p:txBody>
          <a:bodyPr wrap="none" rtlCol="0">
            <a:spAutoFit/>
          </a:bodyPr>
          <a:lstStyle/>
          <a:p>
            <a:r>
              <a:rPr lang="en-US" sz="1000" dirty="0"/>
              <a:t>South-East</a:t>
            </a:r>
            <a:br>
              <a:rPr lang="en-US" sz="1000" dirty="0"/>
            </a:br>
            <a:r>
              <a:rPr lang="en-US" sz="1000" dirty="0"/>
              <a:t>Europe</a:t>
            </a:r>
            <a:endParaRPr lang="en-GB" sz="1000" dirty="0"/>
          </a:p>
        </p:txBody>
      </p:sp>
    </p:spTree>
    <p:extLst>
      <p:ext uri="{BB962C8B-B14F-4D97-AF65-F5344CB8AC3E}">
        <p14:creationId xmlns:p14="http://schemas.microsoft.com/office/powerpoint/2010/main" val="1557806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Rectangle 42">
            <a:extLst>
              <a:ext uri="{FF2B5EF4-FFF2-40B4-BE49-F238E27FC236}">
                <a16:creationId xmlns:a16="http://schemas.microsoft.com/office/drawing/2014/main" id="{CAE83770-FF1F-72C5-AD44-BA92ED15F1C5}"/>
              </a:ext>
            </a:extLst>
          </p:cNvPr>
          <p:cNvSpPr/>
          <p:nvPr/>
        </p:nvSpPr>
        <p:spPr>
          <a:xfrm>
            <a:off x="4132768" y="1153654"/>
            <a:ext cx="1521173"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42">
            <a:extLst>
              <a:ext uri="{FF2B5EF4-FFF2-40B4-BE49-F238E27FC236}">
                <a16:creationId xmlns:a16="http://schemas.microsoft.com/office/drawing/2014/main" id="{5E87DE5C-E221-D685-8B82-716636973245}"/>
              </a:ext>
            </a:extLst>
          </p:cNvPr>
          <p:cNvSpPr/>
          <p:nvPr/>
        </p:nvSpPr>
        <p:spPr>
          <a:xfrm>
            <a:off x="8529082" y="1153654"/>
            <a:ext cx="2915248"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Rectangle 42">
            <a:extLst>
              <a:ext uri="{FF2B5EF4-FFF2-40B4-BE49-F238E27FC236}">
                <a16:creationId xmlns:a16="http://schemas.microsoft.com/office/drawing/2014/main" id="{1A970313-C3E1-711A-9ABE-A951D7FED745}"/>
              </a:ext>
            </a:extLst>
          </p:cNvPr>
          <p:cNvSpPr/>
          <p:nvPr/>
        </p:nvSpPr>
        <p:spPr>
          <a:xfrm>
            <a:off x="5844318" y="1154675"/>
            <a:ext cx="2586881" cy="40344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42">
            <a:extLst>
              <a:ext uri="{FF2B5EF4-FFF2-40B4-BE49-F238E27FC236}">
                <a16:creationId xmlns:a16="http://schemas.microsoft.com/office/drawing/2014/main" id="{FFC75CFF-B3DF-4959-AF14-450C9BE62511}"/>
              </a:ext>
            </a:extLst>
          </p:cNvPr>
          <p:cNvSpPr/>
          <p:nvPr/>
        </p:nvSpPr>
        <p:spPr>
          <a:xfrm>
            <a:off x="2496024" y="1154675"/>
            <a:ext cx="1521173"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322188" y="1154675"/>
            <a:ext cx="2039770"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uppieren 20">
            <a:extLst>
              <a:ext uri="{FF2B5EF4-FFF2-40B4-BE49-F238E27FC236}">
                <a16:creationId xmlns:a16="http://schemas.microsoft.com/office/drawing/2014/main" id="{DE9D2A27-EE08-714A-048F-A08A2316A05A}"/>
              </a:ext>
            </a:extLst>
          </p:cNvPr>
          <p:cNvGrpSpPr/>
          <p:nvPr/>
        </p:nvGrpSpPr>
        <p:grpSpPr>
          <a:xfrm>
            <a:off x="943015" y="2767559"/>
            <a:ext cx="1253757" cy="1076910"/>
            <a:chOff x="2073653" y="3269119"/>
            <a:chExt cx="1253757" cy="1076910"/>
          </a:xfrm>
        </p:grpSpPr>
        <p:grpSp>
          <p:nvGrpSpPr>
            <p:cNvPr id="4" name="Gruppieren 3">
              <a:extLst>
                <a:ext uri="{FF2B5EF4-FFF2-40B4-BE49-F238E27FC236}">
                  <a16:creationId xmlns:a16="http://schemas.microsoft.com/office/drawing/2014/main" id="{FD2853C9-4B27-2AB0-F7E1-58CE4AD73F74}"/>
                </a:ext>
              </a:extLst>
            </p:cNvPr>
            <p:cNvGrpSpPr/>
            <p:nvPr/>
          </p:nvGrpSpPr>
          <p:grpSpPr>
            <a:xfrm>
              <a:off x="2073653" y="3269119"/>
              <a:ext cx="1253757" cy="900000"/>
              <a:chOff x="1561782" y="5373558"/>
              <a:chExt cx="1253757" cy="900000"/>
            </a:xfrm>
          </p:grpSpPr>
          <p:sp>
            <p:nvSpPr>
              <p:cNvPr id="5" name="Rechteck 4">
                <a:extLst>
                  <a:ext uri="{FF2B5EF4-FFF2-40B4-BE49-F238E27FC236}">
                    <a16:creationId xmlns:a16="http://schemas.microsoft.com/office/drawing/2014/main" id="{1C0A6718-8278-1317-2F2B-E4141CC04027}"/>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6" name="Gleichschenkliges Dreieck 5">
                <a:extLst>
                  <a:ext uri="{FF2B5EF4-FFF2-40B4-BE49-F238E27FC236}">
                    <a16:creationId xmlns:a16="http://schemas.microsoft.com/office/drawing/2014/main" id="{88BAD76A-8C71-DD40-86B1-64C09E5F3BAE}"/>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7" name="Gleichschenkliges Dreieck 6">
                <a:extLst>
                  <a:ext uri="{FF2B5EF4-FFF2-40B4-BE49-F238E27FC236}">
                    <a16:creationId xmlns:a16="http://schemas.microsoft.com/office/drawing/2014/main" id="{BCE846D8-0D86-ED54-A967-BEFAB0893542}"/>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 name="Gleichschenkliges Dreieck 7">
                <a:extLst>
                  <a:ext uri="{FF2B5EF4-FFF2-40B4-BE49-F238E27FC236}">
                    <a16:creationId xmlns:a16="http://schemas.microsoft.com/office/drawing/2014/main" id="{4595CD53-9A10-9B94-0F5C-1CA2F060F492}"/>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9" name="Rechteck 8">
                <a:extLst>
                  <a:ext uri="{FF2B5EF4-FFF2-40B4-BE49-F238E27FC236}">
                    <a16:creationId xmlns:a16="http://schemas.microsoft.com/office/drawing/2014/main" id="{E3C85AB9-7772-2776-F340-F932E64EF396}"/>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0"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F5A8EFD1-E993-A3EF-D7C5-506396DB889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Gleichschenkliges Dreieck 18">
              <a:extLst>
                <a:ext uri="{FF2B5EF4-FFF2-40B4-BE49-F238E27FC236}">
                  <a16:creationId xmlns:a16="http://schemas.microsoft.com/office/drawing/2014/main" id="{89A17218-6776-6C6F-8A76-F7777929CF4A}"/>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0" name="Rechteck 19">
              <a:extLst>
                <a:ext uri="{FF2B5EF4-FFF2-40B4-BE49-F238E27FC236}">
                  <a16:creationId xmlns:a16="http://schemas.microsoft.com/office/drawing/2014/main" id="{46670A97-C766-1EDC-7E40-10C11CE75C0F}"/>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33" name="Gerader Verbinder 32">
            <a:extLst>
              <a:ext uri="{FF2B5EF4-FFF2-40B4-BE49-F238E27FC236}">
                <a16:creationId xmlns:a16="http://schemas.microsoft.com/office/drawing/2014/main" id="{3E15FE7B-DA6A-0267-6690-1F8E2739C802}"/>
              </a:ext>
            </a:extLst>
          </p:cNvPr>
          <p:cNvCxnSpPr>
            <a:cxnSpLocks/>
            <a:stCxn id="7" idx="0"/>
            <a:endCxn id="43" idx="3"/>
          </p:cNvCxnSpPr>
          <p:nvPr/>
        </p:nvCxnSpPr>
        <p:spPr>
          <a:xfrm flipV="1">
            <a:off x="2196772" y="2997721"/>
            <a:ext cx="613963" cy="51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38" name="Gruppieren 37">
            <a:extLst>
              <a:ext uri="{FF2B5EF4-FFF2-40B4-BE49-F238E27FC236}">
                <a16:creationId xmlns:a16="http://schemas.microsoft.com/office/drawing/2014/main" id="{806F6F62-EE2B-8322-4965-20AF1D15C48C}"/>
              </a:ext>
            </a:extLst>
          </p:cNvPr>
          <p:cNvGrpSpPr/>
          <p:nvPr/>
        </p:nvGrpSpPr>
        <p:grpSpPr>
          <a:xfrm>
            <a:off x="2633315" y="2767049"/>
            <a:ext cx="1253757" cy="1076910"/>
            <a:chOff x="2073653" y="3269119"/>
            <a:chExt cx="1253757" cy="1076910"/>
          </a:xfrm>
        </p:grpSpPr>
        <p:grpSp>
          <p:nvGrpSpPr>
            <p:cNvPr id="39" name="Gruppieren 38">
              <a:extLst>
                <a:ext uri="{FF2B5EF4-FFF2-40B4-BE49-F238E27FC236}">
                  <a16:creationId xmlns:a16="http://schemas.microsoft.com/office/drawing/2014/main" id="{D19AE6E6-ED29-5BD9-9D17-B363B7CE1B17}"/>
                </a:ext>
              </a:extLst>
            </p:cNvPr>
            <p:cNvGrpSpPr/>
            <p:nvPr/>
          </p:nvGrpSpPr>
          <p:grpSpPr>
            <a:xfrm>
              <a:off x="2073653" y="3269119"/>
              <a:ext cx="1253757" cy="900000"/>
              <a:chOff x="1561782" y="5373558"/>
              <a:chExt cx="1253757" cy="900000"/>
            </a:xfrm>
          </p:grpSpPr>
          <p:sp>
            <p:nvSpPr>
              <p:cNvPr id="42" name="Rechteck 41">
                <a:extLst>
                  <a:ext uri="{FF2B5EF4-FFF2-40B4-BE49-F238E27FC236}">
                    <a16:creationId xmlns:a16="http://schemas.microsoft.com/office/drawing/2014/main" id="{24BED3BC-C96B-D278-D60D-2072DCFB249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43" name="Gleichschenkliges Dreieck 42">
                <a:extLst>
                  <a:ext uri="{FF2B5EF4-FFF2-40B4-BE49-F238E27FC236}">
                    <a16:creationId xmlns:a16="http://schemas.microsoft.com/office/drawing/2014/main" id="{A8E3EDFB-1E5A-21DF-BAE2-6D0F0D087AD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4" name="Gleichschenkliges Dreieck 43">
                <a:extLst>
                  <a:ext uri="{FF2B5EF4-FFF2-40B4-BE49-F238E27FC236}">
                    <a16:creationId xmlns:a16="http://schemas.microsoft.com/office/drawing/2014/main" id="{82273C73-F857-FC6B-BBCF-59D0838D3DAA}"/>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5" name="Gleichschenkliges Dreieck 44">
                <a:extLst>
                  <a:ext uri="{FF2B5EF4-FFF2-40B4-BE49-F238E27FC236}">
                    <a16:creationId xmlns:a16="http://schemas.microsoft.com/office/drawing/2014/main" id="{AA5C8979-66FD-936B-03AA-85F27A51C4E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6" name="Rechteck 45">
                <a:extLst>
                  <a:ext uri="{FF2B5EF4-FFF2-40B4-BE49-F238E27FC236}">
                    <a16:creationId xmlns:a16="http://schemas.microsoft.com/office/drawing/2014/main" id="{C99808DA-38B2-2AF4-C540-D7289A44A719}"/>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4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6EE2C27-F719-2446-D84A-2672639A7C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Gleichschenkliges Dreieck 39">
              <a:extLst>
                <a:ext uri="{FF2B5EF4-FFF2-40B4-BE49-F238E27FC236}">
                  <a16:creationId xmlns:a16="http://schemas.microsoft.com/office/drawing/2014/main" id="{A9E93CA8-2049-F1F2-797C-272EB0F70C02}"/>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1" name="Rechteck 40">
              <a:extLst>
                <a:ext uri="{FF2B5EF4-FFF2-40B4-BE49-F238E27FC236}">
                  <a16:creationId xmlns:a16="http://schemas.microsoft.com/office/drawing/2014/main" id="{709FF5EA-201C-3984-B1A4-ABFDE1EB23C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49" name="Gerader Verbinder 48">
            <a:extLst>
              <a:ext uri="{FF2B5EF4-FFF2-40B4-BE49-F238E27FC236}">
                <a16:creationId xmlns:a16="http://schemas.microsoft.com/office/drawing/2014/main" id="{D83127BE-857F-3546-FFFF-43650C516FF1}"/>
              </a:ext>
            </a:extLst>
          </p:cNvPr>
          <p:cNvCxnSpPr>
            <a:cxnSpLocks/>
            <a:stCxn id="9" idx="3"/>
            <a:endCxn id="45" idx="0"/>
          </p:cNvCxnSpPr>
          <p:nvPr/>
        </p:nvCxnSpPr>
        <p:spPr>
          <a:xfrm flipV="1">
            <a:off x="2195752" y="3453596"/>
            <a:ext cx="437563" cy="51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4D776CD4-EB26-044D-0492-EFFA7093D612}"/>
              </a:ext>
            </a:extLst>
          </p:cNvPr>
          <p:cNvCxnSpPr>
            <a:cxnSpLocks/>
            <a:endCxn id="6" idx="3"/>
          </p:cNvCxnSpPr>
          <p:nvPr/>
        </p:nvCxnSpPr>
        <p:spPr>
          <a:xfrm flipV="1">
            <a:off x="333890" y="2998231"/>
            <a:ext cx="786545" cy="4959"/>
          </a:xfrm>
          <a:prstGeom prst="line">
            <a:avLst/>
          </a:prstGeom>
          <a:ln w="12700">
            <a:prstDash val="solid"/>
          </a:ln>
        </p:spPr>
        <p:style>
          <a:lnRef idx="1">
            <a:schemeClr val="accent1"/>
          </a:lnRef>
          <a:fillRef idx="0">
            <a:schemeClr val="accent1"/>
          </a:fillRef>
          <a:effectRef idx="0">
            <a:schemeClr val="accent1"/>
          </a:effectRef>
          <a:fontRef idx="minor">
            <a:schemeClr val="tx1"/>
          </a:fontRef>
        </p:style>
      </p:cxn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7670" y="161501"/>
            <a:ext cx="10515600" cy="956593"/>
          </a:xfrm>
        </p:spPr>
        <p:txBody>
          <a:bodyPr>
            <a:normAutofit/>
          </a:bodyPr>
          <a:lstStyle/>
          <a:p>
            <a:r>
              <a:rPr lang="de-DE" sz="3200" dirty="0"/>
              <a:t>Possible link Paris-Poznan frequency link</a:t>
            </a:r>
          </a:p>
        </p:txBody>
      </p:sp>
      <p:sp>
        <p:nvSpPr>
          <p:cNvPr id="101" name="Textfeld 100">
            <a:extLst>
              <a:ext uri="{FF2B5EF4-FFF2-40B4-BE49-F238E27FC236}">
                <a16:creationId xmlns:a16="http://schemas.microsoft.com/office/drawing/2014/main" id="{7C03DCBF-2D8B-36A4-3CF7-F8B9112F5663}"/>
              </a:ext>
            </a:extLst>
          </p:cNvPr>
          <p:cNvSpPr txBox="1"/>
          <p:nvPr/>
        </p:nvSpPr>
        <p:spPr>
          <a:xfrm>
            <a:off x="1271689" y="2764503"/>
            <a:ext cx="587751" cy="307777"/>
          </a:xfrm>
          <a:prstGeom prst="rect">
            <a:avLst/>
          </a:prstGeom>
          <a:noFill/>
        </p:spPr>
        <p:txBody>
          <a:bodyPr wrap="square" rtlCol="0">
            <a:spAutoFit/>
          </a:bodyPr>
          <a:lstStyle/>
          <a:p>
            <a:pPr algn="ctr"/>
            <a:r>
              <a:rPr lang="de-DE" sz="1400" dirty="0"/>
              <a:t>MLS</a:t>
            </a:r>
          </a:p>
        </p:txBody>
      </p:sp>
      <p:sp>
        <p:nvSpPr>
          <p:cNvPr id="102" name="Textfeld 101">
            <a:extLst>
              <a:ext uri="{FF2B5EF4-FFF2-40B4-BE49-F238E27FC236}">
                <a16:creationId xmlns:a16="http://schemas.microsoft.com/office/drawing/2014/main" id="{5E2A5340-C1A2-2199-E539-BCF801BA757F}"/>
              </a:ext>
            </a:extLst>
          </p:cNvPr>
          <p:cNvSpPr txBox="1"/>
          <p:nvPr/>
        </p:nvSpPr>
        <p:spPr>
          <a:xfrm>
            <a:off x="2987745" y="2753863"/>
            <a:ext cx="587751" cy="307777"/>
          </a:xfrm>
          <a:prstGeom prst="rect">
            <a:avLst/>
          </a:prstGeom>
          <a:noFill/>
        </p:spPr>
        <p:txBody>
          <a:bodyPr wrap="square" rtlCol="0">
            <a:spAutoFit/>
          </a:bodyPr>
          <a:lstStyle/>
          <a:p>
            <a:pPr algn="ctr"/>
            <a:r>
              <a:rPr lang="de-DE" sz="1400" dirty="0"/>
              <a:t>MLS</a:t>
            </a:r>
          </a:p>
        </p:txBody>
      </p:sp>
      <p:sp>
        <p:nvSpPr>
          <p:cNvPr id="113" name="Textfeld 112">
            <a:extLst>
              <a:ext uri="{FF2B5EF4-FFF2-40B4-BE49-F238E27FC236}">
                <a16:creationId xmlns:a16="http://schemas.microsoft.com/office/drawing/2014/main" id="{502A753C-0A59-6D14-3B2F-DFBD93B0483A}"/>
              </a:ext>
            </a:extLst>
          </p:cNvPr>
          <p:cNvSpPr txBox="1"/>
          <p:nvPr/>
        </p:nvSpPr>
        <p:spPr>
          <a:xfrm>
            <a:off x="6147868" y="2734095"/>
            <a:ext cx="848604" cy="307777"/>
          </a:xfrm>
          <a:prstGeom prst="rect">
            <a:avLst/>
          </a:prstGeom>
          <a:noFill/>
        </p:spPr>
        <p:txBody>
          <a:bodyPr wrap="square" rtlCol="0">
            <a:spAutoFit/>
          </a:bodyPr>
          <a:lstStyle/>
          <a:p>
            <a:pPr algn="ctr"/>
            <a:r>
              <a:rPr lang="de-DE" sz="1400" dirty="0"/>
              <a:t>RLS</a:t>
            </a:r>
          </a:p>
        </p:txBody>
      </p:sp>
      <p:grpSp>
        <p:nvGrpSpPr>
          <p:cNvPr id="131" name="Gruppieren 130">
            <a:extLst>
              <a:ext uri="{FF2B5EF4-FFF2-40B4-BE49-F238E27FC236}">
                <a16:creationId xmlns:a16="http://schemas.microsoft.com/office/drawing/2014/main" id="{9B4FFBAB-4BA8-9F93-1CA4-B6942080F528}"/>
              </a:ext>
            </a:extLst>
          </p:cNvPr>
          <p:cNvGrpSpPr/>
          <p:nvPr/>
        </p:nvGrpSpPr>
        <p:grpSpPr>
          <a:xfrm>
            <a:off x="5932503" y="2760915"/>
            <a:ext cx="1077420" cy="1079456"/>
            <a:chOff x="9468587" y="3100169"/>
            <a:chExt cx="1077420" cy="1079456"/>
          </a:xfrm>
        </p:grpSpPr>
        <p:grpSp>
          <p:nvGrpSpPr>
            <p:cNvPr id="104" name="Gruppieren 103">
              <a:extLst>
                <a:ext uri="{FF2B5EF4-FFF2-40B4-BE49-F238E27FC236}">
                  <a16:creationId xmlns:a16="http://schemas.microsoft.com/office/drawing/2014/main" id="{971004C2-F30B-AF0A-BD30-092B267ECFBA}"/>
                </a:ext>
              </a:extLst>
            </p:cNvPr>
            <p:cNvGrpSpPr/>
            <p:nvPr/>
          </p:nvGrpSpPr>
          <p:grpSpPr>
            <a:xfrm>
              <a:off x="9468587" y="3100169"/>
              <a:ext cx="1077420" cy="900000"/>
              <a:chOff x="1561782" y="5373558"/>
              <a:chExt cx="1077420" cy="900000"/>
            </a:xfrm>
          </p:grpSpPr>
          <p:sp>
            <p:nvSpPr>
              <p:cNvPr id="107" name="Rechteck 106">
                <a:extLst>
                  <a:ext uri="{FF2B5EF4-FFF2-40B4-BE49-F238E27FC236}">
                    <a16:creationId xmlns:a16="http://schemas.microsoft.com/office/drawing/2014/main" id="{990C580D-3ED5-B1AD-D319-2731E42C0E7C}"/>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08" name="Gleichschenkliges Dreieck 107">
                <a:extLst>
                  <a:ext uri="{FF2B5EF4-FFF2-40B4-BE49-F238E27FC236}">
                    <a16:creationId xmlns:a16="http://schemas.microsoft.com/office/drawing/2014/main" id="{5D95DE21-319F-C3BB-A060-CB86CA38557D}"/>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10" name="Gleichschenkliges Dreieck 109">
                <a:extLst>
                  <a:ext uri="{FF2B5EF4-FFF2-40B4-BE49-F238E27FC236}">
                    <a16:creationId xmlns:a16="http://schemas.microsoft.com/office/drawing/2014/main" id="{4A3F1541-045F-3338-9689-40F12B1F148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12"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A06F45F-9284-1E1E-0B7C-893772231E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Gleichschenkliges Dreieck 129">
              <a:extLst>
                <a:ext uri="{FF2B5EF4-FFF2-40B4-BE49-F238E27FC236}">
                  <a16:creationId xmlns:a16="http://schemas.microsoft.com/office/drawing/2014/main" id="{AB0F5BD9-4A8A-39AA-A488-3D4813A1AE84}"/>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pic>
        <p:nvPicPr>
          <p:cNvPr id="159" name="Picture 8">
            <a:extLst>
              <a:ext uri="{FF2B5EF4-FFF2-40B4-BE49-F238E27FC236}">
                <a16:creationId xmlns:a16="http://schemas.microsoft.com/office/drawing/2014/main" id="{38629F41-E932-6677-DFC7-6642A8255E01}"/>
              </a:ext>
            </a:extLst>
          </p:cNvPr>
          <p:cNvPicPr>
            <a:picLocks noChangeAspect="1"/>
          </p:cNvPicPr>
          <p:nvPr/>
        </p:nvPicPr>
        <p:blipFill>
          <a:blip r:embed="rId3" cstate="print"/>
          <a:stretch>
            <a:fillRect/>
          </a:stretch>
        </p:blipFill>
        <p:spPr>
          <a:xfrm>
            <a:off x="376859" y="2833984"/>
            <a:ext cx="484115" cy="338411"/>
          </a:xfrm>
          <a:prstGeom prst="rect">
            <a:avLst/>
          </a:prstGeom>
        </p:spPr>
      </p:pic>
      <p:pic>
        <p:nvPicPr>
          <p:cNvPr id="166" name="Picture 5">
            <a:extLst>
              <a:ext uri="{FF2B5EF4-FFF2-40B4-BE49-F238E27FC236}">
                <a16:creationId xmlns:a16="http://schemas.microsoft.com/office/drawing/2014/main" id="{79C37B0A-43C0-78ED-1690-E5D86EA2840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6336484" y="160087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67" name="Gerader Verbinder 166">
            <a:extLst>
              <a:ext uri="{FF2B5EF4-FFF2-40B4-BE49-F238E27FC236}">
                <a16:creationId xmlns:a16="http://schemas.microsoft.com/office/drawing/2014/main" id="{72231C56-9C8B-E166-3255-1BA3FAF6CB0B}"/>
              </a:ext>
            </a:extLst>
          </p:cNvPr>
          <p:cNvCxnSpPr>
            <a:cxnSpLocks/>
            <a:stCxn id="113" idx="0"/>
            <a:endCxn id="166" idx="2"/>
          </p:cNvCxnSpPr>
          <p:nvPr/>
        </p:nvCxnSpPr>
        <p:spPr>
          <a:xfrm flipH="1" flipV="1">
            <a:off x="6565084" y="2104748"/>
            <a:ext cx="7086" cy="629347"/>
          </a:xfrm>
          <a:prstGeom prst="line">
            <a:avLst/>
          </a:prstGeom>
          <a:ln w="12700"/>
        </p:spPr>
        <p:style>
          <a:lnRef idx="1">
            <a:schemeClr val="dk1"/>
          </a:lnRef>
          <a:fillRef idx="0">
            <a:schemeClr val="dk1"/>
          </a:fillRef>
          <a:effectRef idx="0">
            <a:schemeClr val="dk1"/>
          </a:effectRef>
          <a:fontRef idx="minor">
            <a:schemeClr val="tx1"/>
          </a:fontRef>
        </p:style>
      </p:cxnSp>
      <p:sp>
        <p:nvSpPr>
          <p:cNvPr id="2" name="Textfeld 1">
            <a:extLst>
              <a:ext uri="{FF2B5EF4-FFF2-40B4-BE49-F238E27FC236}">
                <a16:creationId xmlns:a16="http://schemas.microsoft.com/office/drawing/2014/main" id="{61910EAA-7ED1-6D9C-CE9C-8CA0C61A1654}"/>
              </a:ext>
            </a:extLst>
          </p:cNvPr>
          <p:cNvSpPr txBox="1"/>
          <p:nvPr/>
        </p:nvSpPr>
        <p:spPr>
          <a:xfrm>
            <a:off x="322187" y="1132416"/>
            <a:ext cx="2054072" cy="369332"/>
          </a:xfrm>
          <a:prstGeom prst="rect">
            <a:avLst/>
          </a:prstGeom>
          <a:noFill/>
        </p:spPr>
        <p:txBody>
          <a:bodyPr wrap="square" rtlCol="0">
            <a:spAutoFit/>
          </a:bodyPr>
          <a:lstStyle/>
          <a:p>
            <a:pPr algn="ctr"/>
            <a:r>
              <a:rPr lang="de-DE" dirty="0"/>
              <a:t>Paris</a:t>
            </a:r>
          </a:p>
        </p:txBody>
      </p:sp>
      <p:sp>
        <p:nvSpPr>
          <p:cNvPr id="3" name="Textfeld 2">
            <a:extLst>
              <a:ext uri="{FF2B5EF4-FFF2-40B4-BE49-F238E27FC236}">
                <a16:creationId xmlns:a16="http://schemas.microsoft.com/office/drawing/2014/main" id="{C6F90FD8-CB71-A718-2270-BC72322747F6}"/>
              </a:ext>
            </a:extLst>
          </p:cNvPr>
          <p:cNvSpPr txBox="1"/>
          <p:nvPr/>
        </p:nvSpPr>
        <p:spPr>
          <a:xfrm>
            <a:off x="2513110" y="1158465"/>
            <a:ext cx="1504087" cy="369332"/>
          </a:xfrm>
          <a:prstGeom prst="rect">
            <a:avLst/>
          </a:prstGeom>
          <a:noFill/>
        </p:spPr>
        <p:txBody>
          <a:bodyPr wrap="square" rtlCol="0">
            <a:spAutoFit/>
          </a:bodyPr>
          <a:lstStyle/>
          <a:p>
            <a:pPr algn="ctr"/>
            <a:r>
              <a:rPr lang="de-DE" dirty="0"/>
              <a:t>Lille</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5844318" y="1118094"/>
            <a:ext cx="2586881" cy="369332"/>
          </a:xfrm>
          <a:prstGeom prst="rect">
            <a:avLst/>
          </a:prstGeom>
          <a:noFill/>
        </p:spPr>
        <p:txBody>
          <a:bodyPr wrap="square" rtlCol="0">
            <a:spAutoFit/>
          </a:bodyPr>
          <a:lstStyle/>
          <a:p>
            <a:pPr algn="ctr"/>
            <a:r>
              <a:rPr lang="de-DE" dirty="0"/>
              <a:t>Amsterdam</a:t>
            </a:r>
          </a:p>
        </p:txBody>
      </p:sp>
      <p:grpSp>
        <p:nvGrpSpPr>
          <p:cNvPr id="12" name="Gruppieren 11">
            <a:extLst>
              <a:ext uri="{FF2B5EF4-FFF2-40B4-BE49-F238E27FC236}">
                <a16:creationId xmlns:a16="http://schemas.microsoft.com/office/drawing/2014/main" id="{B17D4C53-A592-6659-3D13-440F8D751B1A}"/>
              </a:ext>
            </a:extLst>
          </p:cNvPr>
          <p:cNvGrpSpPr/>
          <p:nvPr/>
        </p:nvGrpSpPr>
        <p:grpSpPr>
          <a:xfrm flipH="1">
            <a:off x="7171749" y="2754415"/>
            <a:ext cx="1077420" cy="1079456"/>
            <a:chOff x="9468587" y="3100169"/>
            <a:chExt cx="1077420" cy="1079456"/>
          </a:xfrm>
        </p:grpSpPr>
        <p:grpSp>
          <p:nvGrpSpPr>
            <p:cNvPr id="13" name="Gruppieren 12">
              <a:extLst>
                <a:ext uri="{FF2B5EF4-FFF2-40B4-BE49-F238E27FC236}">
                  <a16:creationId xmlns:a16="http://schemas.microsoft.com/office/drawing/2014/main" id="{4A54E272-BC39-D1C6-3EC0-71D34A1140EB}"/>
                </a:ext>
              </a:extLst>
            </p:cNvPr>
            <p:cNvGrpSpPr/>
            <p:nvPr/>
          </p:nvGrpSpPr>
          <p:grpSpPr>
            <a:xfrm>
              <a:off x="9468587" y="3100169"/>
              <a:ext cx="1077420" cy="900000"/>
              <a:chOff x="1561782" y="5373558"/>
              <a:chExt cx="1077420" cy="900000"/>
            </a:xfrm>
          </p:grpSpPr>
          <p:sp>
            <p:nvSpPr>
              <p:cNvPr id="15" name="Rechteck 14">
                <a:extLst>
                  <a:ext uri="{FF2B5EF4-FFF2-40B4-BE49-F238E27FC236}">
                    <a16:creationId xmlns:a16="http://schemas.microsoft.com/office/drawing/2014/main" id="{D694DA27-210F-1F5C-8596-E77E3D0578DD}"/>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6" name="Gleichschenkliges Dreieck 15">
                <a:extLst>
                  <a:ext uri="{FF2B5EF4-FFF2-40B4-BE49-F238E27FC236}">
                    <a16:creationId xmlns:a16="http://schemas.microsoft.com/office/drawing/2014/main" id="{59D61261-1543-CE85-376E-01E87312952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7" name="Gleichschenkliges Dreieck 16">
                <a:extLst>
                  <a:ext uri="{FF2B5EF4-FFF2-40B4-BE49-F238E27FC236}">
                    <a16:creationId xmlns:a16="http://schemas.microsoft.com/office/drawing/2014/main" id="{3DD599EB-6155-1321-A817-C77392231BC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47B1FEB-DBF3-83FB-28CD-F1952B52B3E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Gleichschenkliges Dreieck 13">
              <a:extLst>
                <a:ext uri="{FF2B5EF4-FFF2-40B4-BE49-F238E27FC236}">
                  <a16:creationId xmlns:a16="http://schemas.microsoft.com/office/drawing/2014/main" id="{49290AD1-4DF3-9CEE-6599-002961D8F070}"/>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22" name="Textfeld 21">
            <a:extLst>
              <a:ext uri="{FF2B5EF4-FFF2-40B4-BE49-F238E27FC236}">
                <a16:creationId xmlns:a16="http://schemas.microsoft.com/office/drawing/2014/main" id="{C96134EC-6C14-8BBE-392B-9381474FB709}"/>
              </a:ext>
            </a:extLst>
          </p:cNvPr>
          <p:cNvSpPr txBox="1"/>
          <p:nvPr/>
        </p:nvSpPr>
        <p:spPr>
          <a:xfrm>
            <a:off x="7317678" y="2734094"/>
            <a:ext cx="587751" cy="307777"/>
          </a:xfrm>
          <a:prstGeom prst="rect">
            <a:avLst/>
          </a:prstGeom>
          <a:noFill/>
        </p:spPr>
        <p:txBody>
          <a:bodyPr wrap="square" rtlCol="0">
            <a:spAutoFit/>
          </a:bodyPr>
          <a:lstStyle/>
          <a:p>
            <a:pPr algn="ctr"/>
            <a:r>
              <a:rPr lang="de-DE" sz="1400" dirty="0"/>
              <a:t>RLS</a:t>
            </a:r>
          </a:p>
        </p:txBody>
      </p:sp>
      <p:pic>
        <p:nvPicPr>
          <p:cNvPr id="30" name="Picture 5">
            <a:extLst>
              <a:ext uri="{FF2B5EF4-FFF2-40B4-BE49-F238E27FC236}">
                <a16:creationId xmlns:a16="http://schemas.microsoft.com/office/drawing/2014/main" id="{4F4AB812-D7B9-6D15-5423-25EC39016D4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7382953" y="1591018"/>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Gerader Verbinder 30">
            <a:extLst>
              <a:ext uri="{FF2B5EF4-FFF2-40B4-BE49-F238E27FC236}">
                <a16:creationId xmlns:a16="http://schemas.microsoft.com/office/drawing/2014/main" id="{080B19DF-3247-AEFD-EDA2-ABF714A4A575}"/>
              </a:ext>
            </a:extLst>
          </p:cNvPr>
          <p:cNvCxnSpPr>
            <a:cxnSpLocks/>
            <a:stCxn id="22" idx="0"/>
            <a:endCxn id="30" idx="2"/>
          </p:cNvCxnSpPr>
          <p:nvPr/>
        </p:nvCxnSpPr>
        <p:spPr>
          <a:xfrm flipH="1" flipV="1">
            <a:off x="7611553" y="2094894"/>
            <a:ext cx="1" cy="639200"/>
          </a:xfrm>
          <a:prstGeom prst="line">
            <a:avLst/>
          </a:prstGeom>
          <a:ln w="12700"/>
        </p:spPr>
        <p:style>
          <a:lnRef idx="1">
            <a:schemeClr val="dk1"/>
          </a:lnRef>
          <a:fillRef idx="0">
            <a:schemeClr val="dk1"/>
          </a:fillRef>
          <a:effectRef idx="0">
            <a:schemeClr val="dk1"/>
          </a:effectRef>
          <a:fontRef idx="minor">
            <a:schemeClr val="tx1"/>
          </a:fontRef>
        </p:style>
      </p:cxnSp>
      <p:cxnSp>
        <p:nvCxnSpPr>
          <p:cNvPr id="55" name="Verbinder: gewinkelt 54">
            <a:extLst>
              <a:ext uri="{FF2B5EF4-FFF2-40B4-BE49-F238E27FC236}">
                <a16:creationId xmlns:a16="http://schemas.microsoft.com/office/drawing/2014/main" id="{3FC962D9-1F6C-6513-2119-D0C740FDB60F}"/>
              </a:ext>
            </a:extLst>
          </p:cNvPr>
          <p:cNvCxnSpPr>
            <a:stCxn id="130" idx="0"/>
            <a:endCxn id="14" idx="0"/>
          </p:cNvCxnSpPr>
          <p:nvPr/>
        </p:nvCxnSpPr>
        <p:spPr>
          <a:xfrm rot="5400000" flipH="1" flipV="1">
            <a:off x="7087586" y="3306208"/>
            <a:ext cx="6500" cy="1061826"/>
          </a:xfrm>
          <a:prstGeom prst="bentConnector3">
            <a:avLst>
              <a:gd name="adj1" fmla="val -3516923"/>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C6940563-4E83-07F3-C3C6-4B9E10F8650D}"/>
              </a:ext>
            </a:extLst>
          </p:cNvPr>
          <p:cNvCxnSpPr>
            <a:cxnSpLocks/>
            <a:stCxn id="16" idx="3"/>
            <a:endCxn id="34" idx="0"/>
          </p:cNvCxnSpPr>
          <p:nvPr/>
        </p:nvCxnSpPr>
        <p:spPr>
          <a:xfrm flipV="1">
            <a:off x="8071749" y="2984322"/>
            <a:ext cx="569074" cy="76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7FBE3BA0-F898-E77A-CBD1-0A7F9F33CF81}"/>
              </a:ext>
            </a:extLst>
          </p:cNvPr>
          <p:cNvCxnSpPr>
            <a:cxnSpLocks/>
            <a:stCxn id="17" idx="0"/>
            <a:endCxn id="36" idx="3"/>
          </p:cNvCxnSpPr>
          <p:nvPr/>
        </p:nvCxnSpPr>
        <p:spPr>
          <a:xfrm flipV="1">
            <a:off x="8249169" y="3440197"/>
            <a:ext cx="392674" cy="76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grpSp>
        <p:nvGrpSpPr>
          <p:cNvPr id="25" name="Gruppieren 24">
            <a:extLst>
              <a:ext uri="{FF2B5EF4-FFF2-40B4-BE49-F238E27FC236}">
                <a16:creationId xmlns:a16="http://schemas.microsoft.com/office/drawing/2014/main" id="{24D74E9B-4E2E-FCF6-B2B2-33896717F1BE}"/>
              </a:ext>
            </a:extLst>
          </p:cNvPr>
          <p:cNvGrpSpPr/>
          <p:nvPr/>
        </p:nvGrpSpPr>
        <p:grpSpPr>
          <a:xfrm flipH="1">
            <a:off x="8640823" y="2753650"/>
            <a:ext cx="1253757" cy="1076910"/>
            <a:chOff x="2073653" y="3269119"/>
            <a:chExt cx="1253757" cy="1076910"/>
          </a:xfrm>
        </p:grpSpPr>
        <p:grpSp>
          <p:nvGrpSpPr>
            <p:cNvPr id="26" name="Gruppieren 25">
              <a:extLst>
                <a:ext uri="{FF2B5EF4-FFF2-40B4-BE49-F238E27FC236}">
                  <a16:creationId xmlns:a16="http://schemas.microsoft.com/office/drawing/2014/main" id="{C20F11D5-2A70-7E59-8510-D5F7E77025FF}"/>
                </a:ext>
              </a:extLst>
            </p:cNvPr>
            <p:cNvGrpSpPr/>
            <p:nvPr/>
          </p:nvGrpSpPr>
          <p:grpSpPr>
            <a:xfrm>
              <a:off x="2073653" y="3269119"/>
              <a:ext cx="1253757" cy="900000"/>
              <a:chOff x="1561782" y="5373558"/>
              <a:chExt cx="1253757" cy="900000"/>
            </a:xfrm>
          </p:grpSpPr>
          <p:sp>
            <p:nvSpPr>
              <p:cNvPr id="29" name="Rechteck 28">
                <a:extLst>
                  <a:ext uri="{FF2B5EF4-FFF2-40B4-BE49-F238E27FC236}">
                    <a16:creationId xmlns:a16="http://schemas.microsoft.com/office/drawing/2014/main" id="{0B3F808B-2758-45FB-02B2-9B747A0AF914}"/>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32" name="Gleichschenkliges Dreieck 31">
                <a:extLst>
                  <a:ext uri="{FF2B5EF4-FFF2-40B4-BE49-F238E27FC236}">
                    <a16:creationId xmlns:a16="http://schemas.microsoft.com/office/drawing/2014/main" id="{D7B4A010-73DF-6FBC-FF47-838A5F8A0134}"/>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4" name="Gleichschenkliges Dreieck 33">
                <a:extLst>
                  <a:ext uri="{FF2B5EF4-FFF2-40B4-BE49-F238E27FC236}">
                    <a16:creationId xmlns:a16="http://schemas.microsoft.com/office/drawing/2014/main" id="{589D4E99-83A8-E81C-7A8E-AC9EFA5110E9}"/>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5" name="Gleichschenkliges Dreieck 34">
                <a:extLst>
                  <a:ext uri="{FF2B5EF4-FFF2-40B4-BE49-F238E27FC236}">
                    <a16:creationId xmlns:a16="http://schemas.microsoft.com/office/drawing/2014/main" id="{1FC9460B-46FF-950E-EDF6-6629AFA3948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6" name="Rechteck 35">
                <a:extLst>
                  <a:ext uri="{FF2B5EF4-FFF2-40B4-BE49-F238E27FC236}">
                    <a16:creationId xmlns:a16="http://schemas.microsoft.com/office/drawing/2014/main" id="{0DB385B6-3C4F-D38F-A4B9-249F61D9A7DC}"/>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3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E863614F-3DD6-9E45-203F-9BE8D94AFE1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Gleichschenkliges Dreieck 26">
              <a:extLst>
                <a:ext uri="{FF2B5EF4-FFF2-40B4-BE49-F238E27FC236}">
                  <a16:creationId xmlns:a16="http://schemas.microsoft.com/office/drawing/2014/main" id="{9E5BB238-6523-1C47-3FAD-92AF1138CAF5}"/>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8" name="Rechteck 27">
              <a:extLst>
                <a:ext uri="{FF2B5EF4-FFF2-40B4-BE49-F238E27FC236}">
                  <a16:creationId xmlns:a16="http://schemas.microsoft.com/office/drawing/2014/main" id="{73F21EFD-C445-1BE3-26E4-40DBBD6F7E85}"/>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pic>
        <p:nvPicPr>
          <p:cNvPr id="48" name="Picture 5">
            <a:extLst>
              <a:ext uri="{FF2B5EF4-FFF2-40B4-BE49-F238E27FC236}">
                <a16:creationId xmlns:a16="http://schemas.microsoft.com/office/drawing/2014/main" id="{C40D0FAE-E3B1-493F-9B7C-DE06E8404EB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9025529" y="169485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50" name="Gerader Verbinder 49">
            <a:extLst>
              <a:ext uri="{FF2B5EF4-FFF2-40B4-BE49-F238E27FC236}">
                <a16:creationId xmlns:a16="http://schemas.microsoft.com/office/drawing/2014/main" id="{0D625F5E-BFF0-B9DF-04FE-7ED8FFBD558E}"/>
              </a:ext>
            </a:extLst>
          </p:cNvPr>
          <p:cNvCxnSpPr>
            <a:cxnSpLocks/>
            <a:stCxn id="51" idx="0"/>
            <a:endCxn id="48" idx="2"/>
          </p:cNvCxnSpPr>
          <p:nvPr/>
        </p:nvCxnSpPr>
        <p:spPr>
          <a:xfrm flipH="1" flipV="1">
            <a:off x="9254129" y="2198728"/>
            <a:ext cx="3870" cy="524609"/>
          </a:xfrm>
          <a:prstGeom prst="line">
            <a:avLst/>
          </a:prstGeom>
          <a:ln w="12700"/>
        </p:spPr>
        <p:style>
          <a:lnRef idx="1">
            <a:schemeClr val="dk1"/>
          </a:lnRef>
          <a:fillRef idx="0">
            <a:schemeClr val="dk1"/>
          </a:fillRef>
          <a:effectRef idx="0">
            <a:schemeClr val="dk1"/>
          </a:effectRef>
          <a:fontRef idx="minor">
            <a:schemeClr val="tx1"/>
          </a:fontRef>
        </p:style>
      </p:cxnSp>
      <p:sp>
        <p:nvSpPr>
          <p:cNvPr id="51" name="Textfeld 50">
            <a:extLst>
              <a:ext uri="{FF2B5EF4-FFF2-40B4-BE49-F238E27FC236}">
                <a16:creationId xmlns:a16="http://schemas.microsoft.com/office/drawing/2014/main" id="{28EEF63C-B800-666D-26E6-279466A5F122}"/>
              </a:ext>
            </a:extLst>
          </p:cNvPr>
          <p:cNvSpPr txBox="1"/>
          <p:nvPr/>
        </p:nvSpPr>
        <p:spPr>
          <a:xfrm>
            <a:off x="8964123" y="2723337"/>
            <a:ext cx="587751" cy="307777"/>
          </a:xfrm>
          <a:prstGeom prst="rect">
            <a:avLst/>
          </a:prstGeom>
          <a:noFill/>
        </p:spPr>
        <p:txBody>
          <a:bodyPr wrap="square" rtlCol="0">
            <a:spAutoFit/>
          </a:bodyPr>
          <a:lstStyle/>
          <a:p>
            <a:pPr algn="ctr"/>
            <a:r>
              <a:rPr lang="de-DE" sz="1400" dirty="0"/>
              <a:t>MLS</a:t>
            </a:r>
          </a:p>
        </p:txBody>
      </p:sp>
      <p:sp>
        <p:nvSpPr>
          <p:cNvPr id="57" name="Textfeld 56">
            <a:extLst>
              <a:ext uri="{FF2B5EF4-FFF2-40B4-BE49-F238E27FC236}">
                <a16:creationId xmlns:a16="http://schemas.microsoft.com/office/drawing/2014/main" id="{700E935E-BC39-471E-51F2-F38476DA8307}"/>
              </a:ext>
            </a:extLst>
          </p:cNvPr>
          <p:cNvSpPr txBox="1"/>
          <p:nvPr/>
        </p:nvSpPr>
        <p:spPr>
          <a:xfrm>
            <a:off x="8529083" y="1118094"/>
            <a:ext cx="2915248" cy="369332"/>
          </a:xfrm>
          <a:prstGeom prst="rect">
            <a:avLst/>
          </a:prstGeom>
          <a:noFill/>
        </p:spPr>
        <p:txBody>
          <a:bodyPr wrap="square" rtlCol="0">
            <a:spAutoFit/>
          </a:bodyPr>
          <a:lstStyle/>
          <a:p>
            <a:pPr algn="ctr"/>
            <a:r>
              <a:rPr lang="de-DE" dirty="0"/>
              <a:t>Braunschweig</a:t>
            </a:r>
          </a:p>
        </p:txBody>
      </p:sp>
      <p:cxnSp>
        <p:nvCxnSpPr>
          <p:cNvPr id="63" name="Gerader Verbinder 62">
            <a:extLst>
              <a:ext uri="{FF2B5EF4-FFF2-40B4-BE49-F238E27FC236}">
                <a16:creationId xmlns:a16="http://schemas.microsoft.com/office/drawing/2014/main" id="{FC762A37-44BB-1F9E-8F7A-056FA296FBA0}"/>
              </a:ext>
            </a:extLst>
          </p:cNvPr>
          <p:cNvCxnSpPr>
            <a:cxnSpLocks/>
            <a:endCxn id="108" idx="3"/>
          </p:cNvCxnSpPr>
          <p:nvPr/>
        </p:nvCxnSpPr>
        <p:spPr>
          <a:xfrm flipV="1">
            <a:off x="5440069" y="2991587"/>
            <a:ext cx="669854" cy="489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401E5DAA-A0C4-B489-8A96-7A22503C9B67}"/>
              </a:ext>
            </a:extLst>
          </p:cNvPr>
          <p:cNvCxnSpPr>
            <a:cxnSpLocks/>
            <a:endCxn id="110" idx="0"/>
          </p:cNvCxnSpPr>
          <p:nvPr/>
        </p:nvCxnSpPr>
        <p:spPr>
          <a:xfrm flipV="1">
            <a:off x="5437658" y="3447462"/>
            <a:ext cx="494845" cy="1050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75" name="Textfeld 74">
            <a:extLst>
              <a:ext uri="{FF2B5EF4-FFF2-40B4-BE49-F238E27FC236}">
                <a16:creationId xmlns:a16="http://schemas.microsoft.com/office/drawing/2014/main" id="{BD84588E-2EAE-3282-378F-77795EA8F05B}"/>
              </a:ext>
            </a:extLst>
          </p:cNvPr>
          <p:cNvSpPr txBox="1"/>
          <p:nvPr/>
        </p:nvSpPr>
        <p:spPr>
          <a:xfrm>
            <a:off x="6471722" y="4080053"/>
            <a:ext cx="1280631" cy="318924"/>
          </a:xfrm>
          <a:prstGeom prst="rect">
            <a:avLst/>
          </a:prstGeom>
          <a:noFill/>
        </p:spPr>
        <p:txBody>
          <a:bodyPr wrap="square" lIns="36000" tIns="36000" rIns="36000" bIns="36000" rtlCol="0">
            <a:spAutoFit/>
          </a:bodyPr>
          <a:lstStyle/>
          <a:p>
            <a:pPr algn="ctr"/>
            <a:r>
              <a:rPr lang="de-DE" sz="1600" dirty="0" err="1">
                <a:solidFill>
                  <a:schemeClr val="accent1"/>
                </a:solidFill>
              </a:rPr>
              <a:t>Local</a:t>
            </a:r>
            <a:r>
              <a:rPr lang="de-DE" sz="1600" dirty="0">
                <a:solidFill>
                  <a:schemeClr val="accent1"/>
                </a:solidFill>
              </a:rPr>
              <a:t> </a:t>
            </a:r>
            <a:r>
              <a:rPr lang="de-DE" sz="1600" dirty="0" err="1">
                <a:solidFill>
                  <a:schemeClr val="accent1"/>
                </a:solidFill>
              </a:rPr>
              <a:t>two-way</a:t>
            </a:r>
            <a:endParaRPr lang="de-DE" sz="1600" dirty="0">
              <a:solidFill>
                <a:schemeClr val="accent1"/>
              </a:solidFill>
            </a:endParaRPr>
          </a:p>
        </p:txBody>
      </p:sp>
      <p:pic>
        <p:nvPicPr>
          <p:cNvPr id="78" name="Picture 8">
            <a:extLst>
              <a:ext uri="{FF2B5EF4-FFF2-40B4-BE49-F238E27FC236}">
                <a16:creationId xmlns:a16="http://schemas.microsoft.com/office/drawing/2014/main" id="{1F33F67C-32D7-07A1-79A5-D838003DDEDD}"/>
              </a:ext>
            </a:extLst>
          </p:cNvPr>
          <p:cNvPicPr>
            <a:picLocks noChangeAspect="1"/>
          </p:cNvPicPr>
          <p:nvPr/>
        </p:nvPicPr>
        <p:blipFill>
          <a:blip r:embed="rId3" cstate="print"/>
          <a:stretch>
            <a:fillRect/>
          </a:stretch>
        </p:blipFill>
        <p:spPr>
          <a:xfrm>
            <a:off x="9805870" y="2286825"/>
            <a:ext cx="484115" cy="338411"/>
          </a:xfrm>
          <a:prstGeom prst="rect">
            <a:avLst/>
          </a:prstGeom>
        </p:spPr>
      </p:pic>
      <p:cxnSp>
        <p:nvCxnSpPr>
          <p:cNvPr id="80" name="Verbinder: gewinkelt 79">
            <a:extLst>
              <a:ext uri="{FF2B5EF4-FFF2-40B4-BE49-F238E27FC236}">
                <a16:creationId xmlns:a16="http://schemas.microsoft.com/office/drawing/2014/main" id="{5B60FEE5-F369-4CA3-FE15-1512BC3815AF}"/>
              </a:ext>
            </a:extLst>
          </p:cNvPr>
          <p:cNvCxnSpPr>
            <a:stCxn id="78" idx="2"/>
            <a:endCxn id="32" idx="3"/>
          </p:cNvCxnSpPr>
          <p:nvPr/>
        </p:nvCxnSpPr>
        <p:spPr>
          <a:xfrm rot="5400000">
            <a:off x="9703001" y="2639395"/>
            <a:ext cx="359086" cy="330768"/>
          </a:xfrm>
          <a:prstGeom prst="bentConnector2">
            <a:avLst/>
          </a:prstGeom>
          <a:ln w="12700"/>
        </p:spPr>
        <p:style>
          <a:lnRef idx="1">
            <a:schemeClr val="accent1"/>
          </a:lnRef>
          <a:fillRef idx="0">
            <a:schemeClr val="accent1"/>
          </a:fillRef>
          <a:effectRef idx="0">
            <a:schemeClr val="accent1"/>
          </a:effectRef>
          <a:fontRef idx="minor">
            <a:schemeClr val="tx1"/>
          </a:fontRef>
        </p:style>
      </p:cxnSp>
      <p:grpSp>
        <p:nvGrpSpPr>
          <p:cNvPr id="81" name="Gruppieren 80">
            <a:extLst>
              <a:ext uri="{FF2B5EF4-FFF2-40B4-BE49-F238E27FC236}">
                <a16:creationId xmlns:a16="http://schemas.microsoft.com/office/drawing/2014/main" id="{BC2FE8CA-54C2-C799-D4D5-2354E13F3948}"/>
              </a:ext>
            </a:extLst>
          </p:cNvPr>
          <p:cNvGrpSpPr/>
          <p:nvPr/>
        </p:nvGrpSpPr>
        <p:grpSpPr>
          <a:xfrm flipH="1">
            <a:off x="10265805" y="2767559"/>
            <a:ext cx="1077420" cy="1079456"/>
            <a:chOff x="9468587" y="3100169"/>
            <a:chExt cx="1077420" cy="1079456"/>
          </a:xfrm>
        </p:grpSpPr>
        <p:grpSp>
          <p:nvGrpSpPr>
            <p:cNvPr id="82" name="Gruppieren 81">
              <a:extLst>
                <a:ext uri="{FF2B5EF4-FFF2-40B4-BE49-F238E27FC236}">
                  <a16:creationId xmlns:a16="http://schemas.microsoft.com/office/drawing/2014/main" id="{A7C12F74-38AD-FFAD-E57E-B4936CA281B3}"/>
                </a:ext>
              </a:extLst>
            </p:cNvPr>
            <p:cNvGrpSpPr/>
            <p:nvPr/>
          </p:nvGrpSpPr>
          <p:grpSpPr>
            <a:xfrm>
              <a:off x="9468587" y="3100169"/>
              <a:ext cx="1077420" cy="900000"/>
              <a:chOff x="1561782" y="5373558"/>
              <a:chExt cx="1077420" cy="900000"/>
            </a:xfrm>
          </p:grpSpPr>
          <p:sp>
            <p:nvSpPr>
              <p:cNvPr id="84" name="Rechteck 83">
                <a:extLst>
                  <a:ext uri="{FF2B5EF4-FFF2-40B4-BE49-F238E27FC236}">
                    <a16:creationId xmlns:a16="http://schemas.microsoft.com/office/drawing/2014/main" id="{5DE4570D-58CA-3039-AA1B-D67474311161}"/>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85" name="Gleichschenkliges Dreieck 84">
                <a:extLst>
                  <a:ext uri="{FF2B5EF4-FFF2-40B4-BE49-F238E27FC236}">
                    <a16:creationId xmlns:a16="http://schemas.microsoft.com/office/drawing/2014/main" id="{CC3303B8-A61C-9540-45A3-28A502C36BF7}"/>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6" name="Gleichschenkliges Dreieck 85">
                <a:extLst>
                  <a:ext uri="{FF2B5EF4-FFF2-40B4-BE49-F238E27FC236}">
                    <a16:creationId xmlns:a16="http://schemas.microsoft.com/office/drawing/2014/main" id="{4F08E108-1B42-F51E-0B89-D61D100889B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8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5CD386B8-28C9-5689-3275-6F31016AC79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83" name="Gleichschenkliges Dreieck 82">
              <a:extLst>
                <a:ext uri="{FF2B5EF4-FFF2-40B4-BE49-F238E27FC236}">
                  <a16:creationId xmlns:a16="http://schemas.microsoft.com/office/drawing/2014/main" id="{F1C947D9-4CA9-92B3-D08B-B00C0586B423}"/>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89" name="Verbinder: gewinkelt 88">
            <a:extLst>
              <a:ext uri="{FF2B5EF4-FFF2-40B4-BE49-F238E27FC236}">
                <a16:creationId xmlns:a16="http://schemas.microsoft.com/office/drawing/2014/main" id="{A3A39100-C6F9-6717-BCA9-4BFC576818D4}"/>
              </a:ext>
            </a:extLst>
          </p:cNvPr>
          <p:cNvCxnSpPr>
            <a:cxnSpLocks/>
            <a:stCxn id="28" idx="3"/>
            <a:endCxn id="83" idx="0"/>
          </p:cNvCxnSpPr>
          <p:nvPr/>
        </p:nvCxnSpPr>
        <p:spPr>
          <a:xfrm rot="16200000" flipH="1">
            <a:off x="10094720" y="3225929"/>
            <a:ext cx="16965" cy="1225206"/>
          </a:xfrm>
          <a:prstGeom prst="bentConnector3">
            <a:avLst>
              <a:gd name="adj1" fmla="val 1447480"/>
            </a:avLst>
          </a:prstGeom>
        </p:spPr>
        <p:style>
          <a:lnRef idx="1">
            <a:schemeClr val="accent1"/>
          </a:lnRef>
          <a:fillRef idx="0">
            <a:schemeClr val="accent1"/>
          </a:fillRef>
          <a:effectRef idx="0">
            <a:schemeClr val="accent1"/>
          </a:effectRef>
          <a:fontRef idx="minor">
            <a:schemeClr val="tx1"/>
          </a:fontRef>
        </p:style>
      </p:cxnSp>
      <p:cxnSp>
        <p:nvCxnSpPr>
          <p:cNvPr id="95" name="Gerader Verbinder 94">
            <a:extLst>
              <a:ext uri="{FF2B5EF4-FFF2-40B4-BE49-F238E27FC236}">
                <a16:creationId xmlns:a16="http://schemas.microsoft.com/office/drawing/2014/main" id="{471EDAB2-6439-D34D-85D9-7265BBF52CBF}"/>
              </a:ext>
            </a:extLst>
          </p:cNvPr>
          <p:cNvCxnSpPr>
            <a:cxnSpLocks/>
          </p:cNvCxnSpPr>
          <p:nvPr/>
        </p:nvCxnSpPr>
        <p:spPr>
          <a:xfrm>
            <a:off x="11165805" y="3019230"/>
            <a:ext cx="48710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3" name="Gerader Verbinder 102">
            <a:extLst>
              <a:ext uri="{FF2B5EF4-FFF2-40B4-BE49-F238E27FC236}">
                <a16:creationId xmlns:a16="http://schemas.microsoft.com/office/drawing/2014/main" id="{A1FDCB23-CE04-2496-5A7A-FE035A98CAF6}"/>
              </a:ext>
            </a:extLst>
          </p:cNvPr>
          <p:cNvCxnSpPr>
            <a:cxnSpLocks/>
            <a:stCxn id="86" idx="0"/>
          </p:cNvCxnSpPr>
          <p:nvPr/>
        </p:nvCxnSpPr>
        <p:spPr>
          <a:xfrm>
            <a:off x="11343225" y="3454106"/>
            <a:ext cx="309687" cy="958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09" name="Textfeld 108">
            <a:extLst>
              <a:ext uri="{FF2B5EF4-FFF2-40B4-BE49-F238E27FC236}">
                <a16:creationId xmlns:a16="http://schemas.microsoft.com/office/drawing/2014/main" id="{22C33E49-6878-9D37-8B0A-FD5DBC4EA576}"/>
              </a:ext>
            </a:extLst>
          </p:cNvPr>
          <p:cNvSpPr txBox="1"/>
          <p:nvPr/>
        </p:nvSpPr>
        <p:spPr>
          <a:xfrm rot="5400000">
            <a:off x="11415294" y="4038640"/>
            <a:ext cx="1124387" cy="369332"/>
          </a:xfrm>
          <a:prstGeom prst="rect">
            <a:avLst/>
          </a:prstGeom>
          <a:noFill/>
        </p:spPr>
        <p:txBody>
          <a:bodyPr wrap="square" rtlCol="0">
            <a:spAutoFit/>
          </a:bodyPr>
          <a:lstStyle/>
          <a:p>
            <a:pPr algn="ctr"/>
            <a:r>
              <a:rPr lang="de-DE" dirty="0" err="1">
                <a:solidFill>
                  <a:schemeClr val="accent1"/>
                </a:solidFill>
              </a:rPr>
              <a:t>Poznan</a:t>
            </a:r>
            <a:endParaRPr lang="de-DE" dirty="0">
              <a:solidFill>
                <a:schemeClr val="accent1"/>
              </a:solidFill>
            </a:endParaRPr>
          </a:p>
        </p:txBody>
      </p:sp>
      <p:pic>
        <p:nvPicPr>
          <p:cNvPr id="123" name="Picture 5">
            <a:extLst>
              <a:ext uri="{FF2B5EF4-FFF2-40B4-BE49-F238E27FC236}">
                <a16:creationId xmlns:a16="http://schemas.microsoft.com/office/drawing/2014/main" id="{ED4A46F1-D5BA-55EF-628A-B28116EA5E6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10489244" y="173020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24" name="Gerader Verbinder 123">
            <a:extLst>
              <a:ext uri="{FF2B5EF4-FFF2-40B4-BE49-F238E27FC236}">
                <a16:creationId xmlns:a16="http://schemas.microsoft.com/office/drawing/2014/main" id="{490FC236-152F-B62A-4A9C-3C47449E491F}"/>
              </a:ext>
            </a:extLst>
          </p:cNvPr>
          <p:cNvCxnSpPr>
            <a:cxnSpLocks/>
            <a:stCxn id="84" idx="0"/>
            <a:endCxn id="123" idx="2"/>
          </p:cNvCxnSpPr>
          <p:nvPr/>
        </p:nvCxnSpPr>
        <p:spPr>
          <a:xfrm flipV="1">
            <a:off x="10715805" y="2234078"/>
            <a:ext cx="2039" cy="533481"/>
          </a:xfrm>
          <a:prstGeom prst="line">
            <a:avLst/>
          </a:prstGeom>
          <a:ln w="12700"/>
        </p:spPr>
        <p:style>
          <a:lnRef idx="1">
            <a:schemeClr val="dk1"/>
          </a:lnRef>
          <a:fillRef idx="0">
            <a:schemeClr val="dk1"/>
          </a:fillRef>
          <a:effectRef idx="0">
            <a:schemeClr val="dk1"/>
          </a:effectRef>
          <a:fontRef idx="minor">
            <a:schemeClr val="tx1"/>
          </a:fontRef>
        </p:style>
      </p:cxnSp>
      <p:sp>
        <p:nvSpPr>
          <p:cNvPr id="128" name="Textfeld 127">
            <a:extLst>
              <a:ext uri="{FF2B5EF4-FFF2-40B4-BE49-F238E27FC236}">
                <a16:creationId xmlns:a16="http://schemas.microsoft.com/office/drawing/2014/main" id="{EA0F3D55-FD82-0574-AA31-C3A3BB24FC38}"/>
              </a:ext>
            </a:extLst>
          </p:cNvPr>
          <p:cNvSpPr txBox="1"/>
          <p:nvPr/>
        </p:nvSpPr>
        <p:spPr>
          <a:xfrm>
            <a:off x="4149854" y="1157444"/>
            <a:ext cx="1504087" cy="369332"/>
          </a:xfrm>
          <a:prstGeom prst="rect">
            <a:avLst/>
          </a:prstGeom>
          <a:noFill/>
        </p:spPr>
        <p:txBody>
          <a:bodyPr wrap="square" rtlCol="0">
            <a:spAutoFit/>
          </a:bodyPr>
          <a:lstStyle/>
          <a:p>
            <a:pPr algn="ctr"/>
            <a:r>
              <a:rPr lang="de-DE" dirty="0" err="1"/>
              <a:t>Brussels</a:t>
            </a:r>
            <a:endParaRPr lang="de-DE" dirty="0"/>
          </a:p>
        </p:txBody>
      </p:sp>
      <p:cxnSp>
        <p:nvCxnSpPr>
          <p:cNvPr id="145" name="Gerader Verbinder 144">
            <a:extLst>
              <a:ext uri="{FF2B5EF4-FFF2-40B4-BE49-F238E27FC236}">
                <a16:creationId xmlns:a16="http://schemas.microsoft.com/office/drawing/2014/main" id="{35BFEF93-245E-F943-76CE-C49D4FE52427}"/>
              </a:ext>
            </a:extLst>
          </p:cNvPr>
          <p:cNvCxnSpPr>
            <a:cxnSpLocks/>
            <a:stCxn id="44" idx="0"/>
          </p:cNvCxnSpPr>
          <p:nvPr/>
        </p:nvCxnSpPr>
        <p:spPr>
          <a:xfrm flipV="1">
            <a:off x="3887072" y="2996486"/>
            <a:ext cx="476138" cy="12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7" name="Gerader Verbinder 156">
            <a:extLst>
              <a:ext uri="{FF2B5EF4-FFF2-40B4-BE49-F238E27FC236}">
                <a16:creationId xmlns:a16="http://schemas.microsoft.com/office/drawing/2014/main" id="{1FED745C-AB8F-19D9-D275-327C3B68D1E8}"/>
              </a:ext>
            </a:extLst>
          </p:cNvPr>
          <p:cNvCxnSpPr>
            <a:cxnSpLocks/>
            <a:stCxn id="46" idx="3"/>
          </p:cNvCxnSpPr>
          <p:nvPr/>
        </p:nvCxnSpPr>
        <p:spPr>
          <a:xfrm>
            <a:off x="3886052" y="3453596"/>
            <a:ext cx="474747" cy="436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71" name="Textfeld 170">
            <a:extLst>
              <a:ext uri="{FF2B5EF4-FFF2-40B4-BE49-F238E27FC236}">
                <a16:creationId xmlns:a16="http://schemas.microsoft.com/office/drawing/2014/main" id="{797F6B16-B333-A557-A968-8BF3C55C88C6}"/>
              </a:ext>
            </a:extLst>
          </p:cNvPr>
          <p:cNvSpPr txBox="1"/>
          <p:nvPr/>
        </p:nvSpPr>
        <p:spPr>
          <a:xfrm>
            <a:off x="727162" y="5332242"/>
            <a:ext cx="10028130" cy="923330"/>
          </a:xfrm>
          <a:prstGeom prst="rect">
            <a:avLst/>
          </a:prstGeom>
          <a:noFill/>
        </p:spPr>
        <p:txBody>
          <a:bodyPr wrap="none" rtlCol="0">
            <a:spAutoFit/>
          </a:bodyPr>
          <a:lstStyle/>
          <a:p>
            <a:pPr marL="285750" indent="-285750">
              <a:buFont typeface="Arial" panose="020B0604020202020204" pitchFamily="34" charset="0"/>
              <a:buChar char="•"/>
            </a:pPr>
            <a:r>
              <a:rPr lang="en-GB" dirty="0"/>
              <a:t>In this scenario, only Amsterdam and Braunschweig would report data.</a:t>
            </a:r>
          </a:p>
          <a:p>
            <a:pPr marL="285750" indent="-285750">
              <a:buFont typeface="Arial" panose="020B0604020202020204" pitchFamily="34" charset="0"/>
              <a:buChar char="•"/>
            </a:pPr>
            <a:r>
              <a:rPr lang="en-GB" dirty="0"/>
              <a:t>If there are insufficient funds, initially, only the ‘uplinks’ would have to be built (solid thick lines)</a:t>
            </a:r>
          </a:p>
          <a:p>
            <a:pPr marL="285750" indent="-285750">
              <a:buFont typeface="Arial" panose="020B0604020202020204" pitchFamily="34" charset="0"/>
              <a:buChar char="•"/>
            </a:pPr>
            <a:r>
              <a:rPr lang="en-GB" dirty="0"/>
              <a:t>If </a:t>
            </a:r>
            <a:r>
              <a:rPr lang="en-GB" dirty="0" err="1"/>
              <a:t>Exail</a:t>
            </a:r>
            <a:r>
              <a:rPr lang="en-GB" dirty="0"/>
              <a:t> RLS is used, two fibres can be lit, one for frequency transfer and the second fibre for validation.</a:t>
            </a:r>
          </a:p>
        </p:txBody>
      </p:sp>
      <p:sp>
        <p:nvSpPr>
          <p:cNvPr id="173" name="Textfeld 172">
            <a:extLst>
              <a:ext uri="{FF2B5EF4-FFF2-40B4-BE49-F238E27FC236}">
                <a16:creationId xmlns:a16="http://schemas.microsoft.com/office/drawing/2014/main" id="{1C44C4A3-23E3-A70E-0094-8934FCCE6C94}"/>
              </a:ext>
            </a:extLst>
          </p:cNvPr>
          <p:cNvSpPr txBox="1"/>
          <p:nvPr/>
        </p:nvSpPr>
        <p:spPr>
          <a:xfrm>
            <a:off x="10415087" y="2742233"/>
            <a:ext cx="587751" cy="307777"/>
          </a:xfrm>
          <a:prstGeom prst="rect">
            <a:avLst/>
          </a:prstGeom>
          <a:noFill/>
        </p:spPr>
        <p:txBody>
          <a:bodyPr wrap="square" rtlCol="0">
            <a:spAutoFit/>
          </a:bodyPr>
          <a:lstStyle/>
          <a:p>
            <a:pPr algn="ctr"/>
            <a:r>
              <a:rPr lang="de-DE" sz="1400" dirty="0"/>
              <a:t>RLS</a:t>
            </a:r>
          </a:p>
        </p:txBody>
      </p:sp>
      <p:pic>
        <p:nvPicPr>
          <p:cNvPr id="174" name="Picture 8">
            <a:extLst>
              <a:ext uri="{FF2B5EF4-FFF2-40B4-BE49-F238E27FC236}">
                <a16:creationId xmlns:a16="http://schemas.microsoft.com/office/drawing/2014/main" id="{06217EBE-A910-8AC3-BBEC-7FC4A881137A}"/>
              </a:ext>
            </a:extLst>
          </p:cNvPr>
          <p:cNvPicPr>
            <a:picLocks noChangeAspect="1"/>
          </p:cNvPicPr>
          <p:nvPr/>
        </p:nvPicPr>
        <p:blipFill>
          <a:blip r:embed="rId3" cstate="print"/>
          <a:stretch>
            <a:fillRect/>
          </a:stretch>
        </p:blipFill>
        <p:spPr>
          <a:xfrm>
            <a:off x="11699336" y="3462888"/>
            <a:ext cx="484115" cy="338411"/>
          </a:xfrm>
          <a:prstGeom prst="rect">
            <a:avLst/>
          </a:prstGeom>
        </p:spPr>
      </p:pic>
      <p:grpSp>
        <p:nvGrpSpPr>
          <p:cNvPr id="23" name="Gruppieren 37">
            <a:extLst>
              <a:ext uri="{FF2B5EF4-FFF2-40B4-BE49-F238E27FC236}">
                <a16:creationId xmlns:a16="http://schemas.microsoft.com/office/drawing/2014/main" id="{F45747C0-B2CE-28AB-A892-59DBB255C318}"/>
              </a:ext>
            </a:extLst>
          </p:cNvPr>
          <p:cNvGrpSpPr/>
          <p:nvPr/>
        </p:nvGrpSpPr>
        <p:grpSpPr>
          <a:xfrm>
            <a:off x="4219345" y="2770105"/>
            <a:ext cx="1253757" cy="1076910"/>
            <a:chOff x="2073653" y="3269119"/>
            <a:chExt cx="1253757" cy="1076910"/>
          </a:xfrm>
        </p:grpSpPr>
        <p:grpSp>
          <p:nvGrpSpPr>
            <p:cNvPr id="52" name="Gruppieren 38">
              <a:extLst>
                <a:ext uri="{FF2B5EF4-FFF2-40B4-BE49-F238E27FC236}">
                  <a16:creationId xmlns:a16="http://schemas.microsoft.com/office/drawing/2014/main" id="{2D2489F5-F933-F69E-91CF-6B2016FD05CB}"/>
                </a:ext>
              </a:extLst>
            </p:cNvPr>
            <p:cNvGrpSpPr/>
            <p:nvPr/>
          </p:nvGrpSpPr>
          <p:grpSpPr>
            <a:xfrm>
              <a:off x="2073653" y="3269119"/>
              <a:ext cx="1253757" cy="900000"/>
              <a:chOff x="1561782" y="5373558"/>
              <a:chExt cx="1253757" cy="900000"/>
            </a:xfrm>
          </p:grpSpPr>
          <p:sp>
            <p:nvSpPr>
              <p:cNvPr id="58" name="Rechteck 41">
                <a:extLst>
                  <a:ext uri="{FF2B5EF4-FFF2-40B4-BE49-F238E27FC236}">
                    <a16:creationId xmlns:a16="http://schemas.microsoft.com/office/drawing/2014/main" id="{D7377A77-D523-C0CC-A1FB-14CEB9C0FD0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59" name="Gleichschenkliges Dreieck 42">
                <a:extLst>
                  <a:ext uri="{FF2B5EF4-FFF2-40B4-BE49-F238E27FC236}">
                    <a16:creationId xmlns:a16="http://schemas.microsoft.com/office/drawing/2014/main" id="{9B93257A-511C-360D-3C0B-4594C500BD73}"/>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0" name="Gleichschenkliges Dreieck 43">
                <a:extLst>
                  <a:ext uri="{FF2B5EF4-FFF2-40B4-BE49-F238E27FC236}">
                    <a16:creationId xmlns:a16="http://schemas.microsoft.com/office/drawing/2014/main" id="{23D15994-8737-EFFA-65B6-BF66592B5AB1}"/>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2" name="Gleichschenkliges Dreieck 44">
                <a:extLst>
                  <a:ext uri="{FF2B5EF4-FFF2-40B4-BE49-F238E27FC236}">
                    <a16:creationId xmlns:a16="http://schemas.microsoft.com/office/drawing/2014/main" id="{3D46D470-EBA3-CEBC-17F0-EF1C364FB1FF}"/>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4" name="Rechteck 45">
                <a:extLst>
                  <a:ext uri="{FF2B5EF4-FFF2-40B4-BE49-F238E27FC236}">
                    <a16:creationId xmlns:a16="http://schemas.microsoft.com/office/drawing/2014/main" id="{6648EB9C-09E8-5549-2766-0C5568F98301}"/>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65"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DE00B102-7D6D-9A46-890A-EE04B541F59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53" name="Gleichschenkliges Dreieck 39">
              <a:extLst>
                <a:ext uri="{FF2B5EF4-FFF2-40B4-BE49-F238E27FC236}">
                  <a16:creationId xmlns:a16="http://schemas.microsoft.com/office/drawing/2014/main" id="{CAE2CF42-B0F7-9563-35D5-02F76A46C5BE}"/>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54" name="Rechteck 40">
              <a:extLst>
                <a:ext uri="{FF2B5EF4-FFF2-40B4-BE49-F238E27FC236}">
                  <a16:creationId xmlns:a16="http://schemas.microsoft.com/office/drawing/2014/main" id="{4B580083-84D7-B663-3140-3D69249035D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71" name="Textfeld 101">
            <a:extLst>
              <a:ext uri="{FF2B5EF4-FFF2-40B4-BE49-F238E27FC236}">
                <a16:creationId xmlns:a16="http://schemas.microsoft.com/office/drawing/2014/main" id="{C95A42C2-50F8-D232-5CCD-8F29C4C3A871}"/>
              </a:ext>
            </a:extLst>
          </p:cNvPr>
          <p:cNvSpPr txBox="1"/>
          <p:nvPr/>
        </p:nvSpPr>
        <p:spPr>
          <a:xfrm>
            <a:off x="4573775" y="2756919"/>
            <a:ext cx="587751" cy="307777"/>
          </a:xfrm>
          <a:prstGeom prst="rect">
            <a:avLst/>
          </a:prstGeom>
          <a:noFill/>
        </p:spPr>
        <p:txBody>
          <a:bodyPr wrap="square" rtlCol="0">
            <a:spAutoFit/>
          </a:bodyPr>
          <a:lstStyle/>
          <a:p>
            <a:pPr algn="ctr"/>
            <a:r>
              <a:rPr lang="de-DE" sz="1400" dirty="0"/>
              <a:t>MLS</a:t>
            </a:r>
          </a:p>
        </p:txBody>
      </p:sp>
      <p:cxnSp>
        <p:nvCxnSpPr>
          <p:cNvPr id="72" name="Gerader Verbinder 139">
            <a:extLst>
              <a:ext uri="{FF2B5EF4-FFF2-40B4-BE49-F238E27FC236}">
                <a16:creationId xmlns:a16="http://schemas.microsoft.com/office/drawing/2014/main" id="{789C5A19-A43D-3B7A-E3E2-8A00E6E19A0E}"/>
              </a:ext>
            </a:extLst>
          </p:cNvPr>
          <p:cNvCxnSpPr>
            <a:cxnSpLocks/>
            <a:endCxn id="53" idx="0"/>
          </p:cNvCxnSpPr>
          <p:nvPr/>
        </p:nvCxnSpPr>
        <p:spPr>
          <a:xfrm flipV="1">
            <a:off x="5073325" y="3847015"/>
            <a:ext cx="1" cy="8357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142">
            <a:extLst>
              <a:ext uri="{FF2B5EF4-FFF2-40B4-BE49-F238E27FC236}">
                <a16:creationId xmlns:a16="http://schemas.microsoft.com/office/drawing/2014/main" id="{B65DC3FD-AF65-7777-3421-C5053FC98801}"/>
              </a:ext>
            </a:extLst>
          </p:cNvPr>
          <p:cNvCxnSpPr>
            <a:cxnSpLocks/>
            <a:endCxn id="54" idx="3"/>
          </p:cNvCxnSpPr>
          <p:nvPr/>
        </p:nvCxnSpPr>
        <p:spPr>
          <a:xfrm flipV="1">
            <a:off x="4623326" y="3846505"/>
            <a:ext cx="0" cy="8362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741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42">
            <a:extLst>
              <a:ext uri="{FF2B5EF4-FFF2-40B4-BE49-F238E27FC236}">
                <a16:creationId xmlns:a16="http://schemas.microsoft.com/office/drawing/2014/main" id="{D8FC2E08-A97E-D333-D611-866FE8360F0A}"/>
              </a:ext>
            </a:extLst>
          </p:cNvPr>
          <p:cNvSpPr/>
          <p:nvPr/>
        </p:nvSpPr>
        <p:spPr>
          <a:xfrm>
            <a:off x="2608903"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Rectangle 42">
            <a:extLst>
              <a:ext uri="{FF2B5EF4-FFF2-40B4-BE49-F238E27FC236}">
                <a16:creationId xmlns:a16="http://schemas.microsoft.com/office/drawing/2014/main" id="{05B693DA-B27A-5D42-5207-C7DB43E4D930}"/>
              </a:ext>
            </a:extLst>
          </p:cNvPr>
          <p:cNvSpPr/>
          <p:nvPr/>
        </p:nvSpPr>
        <p:spPr>
          <a:xfrm>
            <a:off x="4331911"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ectangle 42">
            <a:extLst>
              <a:ext uri="{FF2B5EF4-FFF2-40B4-BE49-F238E27FC236}">
                <a16:creationId xmlns:a16="http://schemas.microsoft.com/office/drawing/2014/main" id="{EE097955-796F-AA87-85FD-30BE6BE10EF9}"/>
              </a:ext>
            </a:extLst>
          </p:cNvPr>
          <p:cNvSpPr/>
          <p:nvPr/>
        </p:nvSpPr>
        <p:spPr>
          <a:xfrm>
            <a:off x="6072875" y="1306822"/>
            <a:ext cx="1423566" cy="19343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42">
            <a:extLst>
              <a:ext uri="{FF2B5EF4-FFF2-40B4-BE49-F238E27FC236}">
                <a16:creationId xmlns:a16="http://schemas.microsoft.com/office/drawing/2014/main" id="{8C027C6F-4835-2FA2-CEB6-A44CB3720A41}"/>
              </a:ext>
            </a:extLst>
          </p:cNvPr>
          <p:cNvSpPr/>
          <p:nvPr/>
        </p:nvSpPr>
        <p:spPr>
          <a:xfrm>
            <a:off x="7869422" y="1306822"/>
            <a:ext cx="1423566" cy="19343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42">
            <a:extLst>
              <a:ext uri="{FF2B5EF4-FFF2-40B4-BE49-F238E27FC236}">
                <a16:creationId xmlns:a16="http://schemas.microsoft.com/office/drawing/2014/main" id="{564052C4-832E-D790-D567-C1DFDCE9374B}"/>
              </a:ext>
            </a:extLst>
          </p:cNvPr>
          <p:cNvSpPr/>
          <p:nvPr/>
        </p:nvSpPr>
        <p:spPr>
          <a:xfrm>
            <a:off x="9619715" y="1306822"/>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879584"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7670" y="161501"/>
            <a:ext cx="10515600" cy="956593"/>
          </a:xfrm>
        </p:spPr>
        <p:txBody>
          <a:bodyPr>
            <a:normAutofit/>
          </a:bodyPr>
          <a:lstStyle/>
          <a:p>
            <a:r>
              <a:rPr lang="de-DE" sz="3200" dirty="0"/>
              <a:t>Possible link Paris-Poznan </a:t>
            </a:r>
            <a:r>
              <a:rPr lang="de-DE" sz="3200" b="1" dirty="0"/>
              <a:t>time</a:t>
            </a:r>
            <a:r>
              <a:rPr lang="de-DE" sz="3200" dirty="0"/>
              <a:t> link</a:t>
            </a:r>
          </a:p>
        </p:txBody>
      </p:sp>
      <p:sp>
        <p:nvSpPr>
          <p:cNvPr id="2" name="Textfeld 1">
            <a:extLst>
              <a:ext uri="{FF2B5EF4-FFF2-40B4-BE49-F238E27FC236}">
                <a16:creationId xmlns:a16="http://schemas.microsoft.com/office/drawing/2014/main" id="{61910EAA-7ED1-6D9C-CE9C-8CA0C61A1654}"/>
              </a:ext>
            </a:extLst>
          </p:cNvPr>
          <p:cNvSpPr txBox="1"/>
          <p:nvPr/>
        </p:nvSpPr>
        <p:spPr>
          <a:xfrm>
            <a:off x="879582" y="1276144"/>
            <a:ext cx="1057591" cy="369332"/>
          </a:xfrm>
          <a:prstGeom prst="rect">
            <a:avLst/>
          </a:prstGeom>
          <a:noFill/>
        </p:spPr>
        <p:txBody>
          <a:bodyPr wrap="square" rtlCol="0">
            <a:spAutoFit/>
          </a:bodyPr>
          <a:lstStyle/>
          <a:p>
            <a:pPr algn="ctr"/>
            <a:r>
              <a:rPr lang="de-DE" dirty="0"/>
              <a:t>Paris</a:t>
            </a:r>
          </a:p>
        </p:txBody>
      </p:sp>
      <p:sp>
        <p:nvSpPr>
          <p:cNvPr id="3" name="Textfeld 2">
            <a:extLst>
              <a:ext uri="{FF2B5EF4-FFF2-40B4-BE49-F238E27FC236}">
                <a16:creationId xmlns:a16="http://schemas.microsoft.com/office/drawing/2014/main" id="{C6F90FD8-CB71-A718-2270-BC72322747F6}"/>
              </a:ext>
            </a:extLst>
          </p:cNvPr>
          <p:cNvSpPr txBox="1"/>
          <p:nvPr/>
        </p:nvSpPr>
        <p:spPr>
          <a:xfrm>
            <a:off x="2643031" y="1298403"/>
            <a:ext cx="934872" cy="369332"/>
          </a:xfrm>
          <a:prstGeom prst="rect">
            <a:avLst/>
          </a:prstGeom>
          <a:noFill/>
        </p:spPr>
        <p:txBody>
          <a:bodyPr wrap="square" rtlCol="0">
            <a:spAutoFit/>
          </a:bodyPr>
          <a:lstStyle/>
          <a:p>
            <a:pPr algn="ctr"/>
            <a:r>
              <a:rPr lang="de-DE" dirty="0"/>
              <a:t>Lille</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6087599" y="1284124"/>
            <a:ext cx="1385033" cy="369332"/>
          </a:xfrm>
          <a:prstGeom prst="rect">
            <a:avLst/>
          </a:prstGeom>
          <a:noFill/>
        </p:spPr>
        <p:txBody>
          <a:bodyPr wrap="square" rtlCol="0">
            <a:spAutoFit/>
          </a:bodyPr>
          <a:lstStyle/>
          <a:p>
            <a:pPr algn="ctr"/>
            <a:r>
              <a:rPr lang="de-DE" dirty="0"/>
              <a:t>Amsterdam</a:t>
            </a:r>
          </a:p>
        </p:txBody>
      </p:sp>
      <p:sp>
        <p:nvSpPr>
          <p:cNvPr id="57" name="Textfeld 56">
            <a:extLst>
              <a:ext uri="{FF2B5EF4-FFF2-40B4-BE49-F238E27FC236}">
                <a16:creationId xmlns:a16="http://schemas.microsoft.com/office/drawing/2014/main" id="{700E935E-BC39-471E-51F2-F38476DA8307}"/>
              </a:ext>
            </a:extLst>
          </p:cNvPr>
          <p:cNvSpPr txBox="1"/>
          <p:nvPr/>
        </p:nvSpPr>
        <p:spPr>
          <a:xfrm>
            <a:off x="7620361" y="1291673"/>
            <a:ext cx="1866002" cy="369332"/>
          </a:xfrm>
          <a:prstGeom prst="rect">
            <a:avLst/>
          </a:prstGeom>
          <a:noFill/>
        </p:spPr>
        <p:txBody>
          <a:bodyPr wrap="square" rtlCol="0">
            <a:spAutoFit/>
          </a:bodyPr>
          <a:lstStyle/>
          <a:p>
            <a:pPr algn="ctr"/>
            <a:r>
              <a:rPr lang="de-DE" dirty="0"/>
              <a:t>Braunschweig</a:t>
            </a:r>
          </a:p>
        </p:txBody>
      </p:sp>
      <p:sp>
        <p:nvSpPr>
          <p:cNvPr id="128" name="Textfeld 127">
            <a:extLst>
              <a:ext uri="{FF2B5EF4-FFF2-40B4-BE49-F238E27FC236}">
                <a16:creationId xmlns:a16="http://schemas.microsoft.com/office/drawing/2014/main" id="{EA0F3D55-FD82-0574-AA31-C3A3BB24FC38}"/>
              </a:ext>
            </a:extLst>
          </p:cNvPr>
          <p:cNvSpPr txBox="1"/>
          <p:nvPr/>
        </p:nvSpPr>
        <p:spPr>
          <a:xfrm>
            <a:off x="4117567" y="1302193"/>
            <a:ext cx="1504087" cy="369332"/>
          </a:xfrm>
          <a:prstGeom prst="rect">
            <a:avLst/>
          </a:prstGeom>
          <a:noFill/>
        </p:spPr>
        <p:txBody>
          <a:bodyPr wrap="square" rtlCol="0">
            <a:spAutoFit/>
          </a:bodyPr>
          <a:lstStyle/>
          <a:p>
            <a:pPr algn="ctr"/>
            <a:r>
              <a:rPr lang="de-DE" dirty="0" err="1"/>
              <a:t>Brussels</a:t>
            </a:r>
            <a:endParaRPr lang="de-DE" dirty="0"/>
          </a:p>
        </p:txBody>
      </p:sp>
      <p:sp>
        <p:nvSpPr>
          <p:cNvPr id="96" name="Textfeld 2">
            <a:extLst>
              <a:ext uri="{FF2B5EF4-FFF2-40B4-BE49-F238E27FC236}">
                <a16:creationId xmlns:a16="http://schemas.microsoft.com/office/drawing/2014/main" id="{73E7413E-F0EE-3887-CB8B-92671768124B}"/>
              </a:ext>
            </a:extLst>
          </p:cNvPr>
          <p:cNvSpPr txBox="1"/>
          <p:nvPr/>
        </p:nvSpPr>
        <p:spPr>
          <a:xfrm>
            <a:off x="9728918" y="1306822"/>
            <a:ext cx="934872" cy="369332"/>
          </a:xfrm>
          <a:prstGeom prst="rect">
            <a:avLst/>
          </a:prstGeom>
          <a:noFill/>
        </p:spPr>
        <p:txBody>
          <a:bodyPr wrap="square" rtlCol="0">
            <a:spAutoFit/>
          </a:bodyPr>
          <a:lstStyle/>
          <a:p>
            <a:pPr algn="ctr"/>
            <a:r>
              <a:rPr lang="de-DE" dirty="0"/>
              <a:t>Poznan</a:t>
            </a:r>
          </a:p>
        </p:txBody>
      </p:sp>
      <p:grpSp>
        <p:nvGrpSpPr>
          <p:cNvPr id="97" name="Group 96">
            <a:extLst>
              <a:ext uri="{FF2B5EF4-FFF2-40B4-BE49-F238E27FC236}">
                <a16:creationId xmlns:a16="http://schemas.microsoft.com/office/drawing/2014/main" id="{F36EB56D-74E0-B7B5-4FC0-3E0B9E6260CE}"/>
              </a:ext>
            </a:extLst>
          </p:cNvPr>
          <p:cNvGrpSpPr/>
          <p:nvPr/>
        </p:nvGrpSpPr>
        <p:grpSpPr>
          <a:xfrm>
            <a:off x="1319550" y="2140914"/>
            <a:ext cx="593771" cy="427455"/>
            <a:chOff x="2951822" y="2044521"/>
            <a:chExt cx="593771" cy="427455"/>
          </a:xfrm>
        </p:grpSpPr>
        <p:pic>
          <p:nvPicPr>
            <p:cNvPr id="98" name="Picture 2" descr="Switch | Basic Network">
              <a:extLst>
                <a:ext uri="{FF2B5EF4-FFF2-40B4-BE49-F238E27FC236}">
                  <a16:creationId xmlns:a16="http://schemas.microsoft.com/office/drawing/2014/main" id="{D2CA6E99-F67B-AE77-63A2-4999FD68DC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99" name="TextBox 98">
              <a:extLst>
                <a:ext uri="{FF2B5EF4-FFF2-40B4-BE49-F238E27FC236}">
                  <a16:creationId xmlns:a16="http://schemas.microsoft.com/office/drawing/2014/main" id="{19E45271-6852-DF37-C7E1-11891EC97145}"/>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14" name="Group 113">
            <a:extLst>
              <a:ext uri="{FF2B5EF4-FFF2-40B4-BE49-F238E27FC236}">
                <a16:creationId xmlns:a16="http://schemas.microsoft.com/office/drawing/2014/main" id="{76B6EFD4-1509-9EF8-222A-51F4695C73C0}"/>
              </a:ext>
            </a:extLst>
          </p:cNvPr>
          <p:cNvGrpSpPr/>
          <p:nvPr/>
        </p:nvGrpSpPr>
        <p:grpSpPr>
          <a:xfrm>
            <a:off x="4755787" y="2125676"/>
            <a:ext cx="593771" cy="427455"/>
            <a:chOff x="2951822" y="2044521"/>
            <a:chExt cx="593771" cy="427455"/>
          </a:xfrm>
        </p:grpSpPr>
        <p:pic>
          <p:nvPicPr>
            <p:cNvPr id="115" name="Picture 2" descr="Switch | Basic Network">
              <a:extLst>
                <a:ext uri="{FF2B5EF4-FFF2-40B4-BE49-F238E27FC236}">
                  <a16:creationId xmlns:a16="http://schemas.microsoft.com/office/drawing/2014/main" id="{F56696CB-A975-EC99-ECEC-65A8C399912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16" name="TextBox 115">
              <a:extLst>
                <a:ext uri="{FF2B5EF4-FFF2-40B4-BE49-F238E27FC236}">
                  <a16:creationId xmlns:a16="http://schemas.microsoft.com/office/drawing/2014/main" id="{D3FB858F-088B-2E7D-9711-D757C8CBE1CB}"/>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17" name="Group 116">
            <a:extLst>
              <a:ext uri="{FF2B5EF4-FFF2-40B4-BE49-F238E27FC236}">
                <a16:creationId xmlns:a16="http://schemas.microsoft.com/office/drawing/2014/main" id="{9C1CBEDE-AAA3-AC70-E400-729326F53475}"/>
              </a:ext>
            </a:extLst>
          </p:cNvPr>
          <p:cNvGrpSpPr/>
          <p:nvPr/>
        </p:nvGrpSpPr>
        <p:grpSpPr>
          <a:xfrm>
            <a:off x="6483229" y="2113297"/>
            <a:ext cx="593771" cy="427455"/>
            <a:chOff x="2951822" y="2044521"/>
            <a:chExt cx="593771" cy="427455"/>
          </a:xfrm>
        </p:grpSpPr>
        <p:pic>
          <p:nvPicPr>
            <p:cNvPr id="118" name="Picture 2" descr="Switch | Basic Network">
              <a:extLst>
                <a:ext uri="{FF2B5EF4-FFF2-40B4-BE49-F238E27FC236}">
                  <a16:creationId xmlns:a16="http://schemas.microsoft.com/office/drawing/2014/main" id="{E9D0A282-E4A7-D0E5-CAC1-9BCE7836520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19" name="TextBox 118">
              <a:extLst>
                <a:ext uri="{FF2B5EF4-FFF2-40B4-BE49-F238E27FC236}">
                  <a16:creationId xmlns:a16="http://schemas.microsoft.com/office/drawing/2014/main" id="{66292EA5-E69B-B5D3-B9A5-5A27810B4DA8}"/>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20" name="Group 119">
            <a:extLst>
              <a:ext uri="{FF2B5EF4-FFF2-40B4-BE49-F238E27FC236}">
                <a16:creationId xmlns:a16="http://schemas.microsoft.com/office/drawing/2014/main" id="{4CC04BF0-9423-AF1F-943E-F282A6B3318A}"/>
              </a:ext>
            </a:extLst>
          </p:cNvPr>
          <p:cNvGrpSpPr/>
          <p:nvPr/>
        </p:nvGrpSpPr>
        <p:grpSpPr>
          <a:xfrm>
            <a:off x="8618179" y="2082872"/>
            <a:ext cx="782853" cy="427455"/>
            <a:chOff x="2951822" y="2044521"/>
            <a:chExt cx="782853" cy="427455"/>
          </a:xfrm>
        </p:grpSpPr>
        <p:pic>
          <p:nvPicPr>
            <p:cNvPr id="121" name="Picture 2" descr="Switch | Basic Network">
              <a:extLst>
                <a:ext uri="{FF2B5EF4-FFF2-40B4-BE49-F238E27FC236}">
                  <a16:creationId xmlns:a16="http://schemas.microsoft.com/office/drawing/2014/main" id="{2584EAA7-7481-8A51-E61A-6648D636B74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22" name="TextBox 121">
              <a:extLst>
                <a:ext uri="{FF2B5EF4-FFF2-40B4-BE49-F238E27FC236}">
                  <a16:creationId xmlns:a16="http://schemas.microsoft.com/office/drawing/2014/main" id="{90B9B0B6-EDB3-9AD5-7436-19D12E9F198C}"/>
                </a:ext>
              </a:extLst>
            </p:cNvPr>
            <p:cNvSpPr txBox="1"/>
            <p:nvPr/>
          </p:nvSpPr>
          <p:spPr>
            <a:xfrm>
              <a:off x="3115553" y="2044521"/>
              <a:ext cx="619122" cy="253916"/>
            </a:xfrm>
            <a:prstGeom prst="rect">
              <a:avLst/>
            </a:prstGeom>
            <a:noFill/>
          </p:spPr>
          <p:txBody>
            <a:bodyPr wrap="square" rtlCol="0">
              <a:spAutoFit/>
            </a:bodyPr>
            <a:lstStyle/>
            <a:p>
              <a:r>
                <a:rPr lang="en-GB" sz="1050" dirty="0"/>
                <a:t>ELSTAB</a:t>
              </a:r>
              <a:endParaRPr lang="en-GB" sz="1100" dirty="0"/>
            </a:p>
          </p:txBody>
        </p:sp>
      </p:grpSp>
      <p:grpSp>
        <p:nvGrpSpPr>
          <p:cNvPr id="125" name="Group 124">
            <a:extLst>
              <a:ext uri="{FF2B5EF4-FFF2-40B4-BE49-F238E27FC236}">
                <a16:creationId xmlns:a16="http://schemas.microsoft.com/office/drawing/2014/main" id="{659D16E3-EE0D-1C6F-6B29-E6442EA60584}"/>
              </a:ext>
            </a:extLst>
          </p:cNvPr>
          <p:cNvGrpSpPr/>
          <p:nvPr/>
        </p:nvGrpSpPr>
        <p:grpSpPr>
          <a:xfrm>
            <a:off x="10049206" y="2148914"/>
            <a:ext cx="885617" cy="427455"/>
            <a:chOff x="2951822" y="2044521"/>
            <a:chExt cx="885617" cy="427455"/>
          </a:xfrm>
        </p:grpSpPr>
        <p:pic>
          <p:nvPicPr>
            <p:cNvPr id="126" name="Picture 2" descr="Switch | Basic Network">
              <a:extLst>
                <a:ext uri="{FF2B5EF4-FFF2-40B4-BE49-F238E27FC236}">
                  <a16:creationId xmlns:a16="http://schemas.microsoft.com/office/drawing/2014/main" id="{40497690-09A1-D7B8-38AE-2065D176138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29" name="TextBox 128">
              <a:extLst>
                <a:ext uri="{FF2B5EF4-FFF2-40B4-BE49-F238E27FC236}">
                  <a16:creationId xmlns:a16="http://schemas.microsoft.com/office/drawing/2014/main" id="{90013099-B0FF-B8ED-3E2D-FDDA3D9D468F}"/>
                </a:ext>
              </a:extLst>
            </p:cNvPr>
            <p:cNvSpPr txBox="1"/>
            <p:nvPr/>
          </p:nvSpPr>
          <p:spPr>
            <a:xfrm>
              <a:off x="3115553" y="2044521"/>
              <a:ext cx="721886" cy="253916"/>
            </a:xfrm>
            <a:prstGeom prst="rect">
              <a:avLst/>
            </a:prstGeom>
            <a:noFill/>
          </p:spPr>
          <p:txBody>
            <a:bodyPr wrap="square" rtlCol="0">
              <a:spAutoFit/>
            </a:bodyPr>
            <a:lstStyle/>
            <a:p>
              <a:r>
                <a:rPr lang="en-GB" sz="1050" dirty="0"/>
                <a:t>ELSTAB</a:t>
              </a:r>
              <a:endParaRPr lang="en-GB" sz="1100" dirty="0"/>
            </a:p>
          </p:txBody>
        </p:sp>
      </p:grpSp>
      <p:cxnSp>
        <p:nvCxnSpPr>
          <p:cNvPr id="160" name="Straight Arrow Connector 159">
            <a:extLst>
              <a:ext uri="{FF2B5EF4-FFF2-40B4-BE49-F238E27FC236}">
                <a16:creationId xmlns:a16="http://schemas.microsoft.com/office/drawing/2014/main" id="{BAFBD89D-0880-D22A-5283-E0E3EC66D6FE}"/>
              </a:ext>
            </a:extLst>
          </p:cNvPr>
          <p:cNvCxnSpPr>
            <a:cxnSpLocks/>
          </p:cNvCxnSpPr>
          <p:nvPr/>
        </p:nvCxnSpPr>
        <p:spPr>
          <a:xfrm flipV="1">
            <a:off x="1868535" y="1835667"/>
            <a:ext cx="6245902" cy="381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493A6B3B-090B-A635-E9CC-8AB5BB9DB897}"/>
              </a:ext>
            </a:extLst>
          </p:cNvPr>
          <p:cNvCxnSpPr>
            <a:cxnSpLocks/>
          </p:cNvCxnSpPr>
          <p:nvPr/>
        </p:nvCxnSpPr>
        <p:spPr>
          <a:xfrm flipH="1">
            <a:off x="1837263" y="2469835"/>
            <a:ext cx="2834107" cy="22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0D79D25C-DBF7-2C4A-C229-D6C2FD0C2CFF}"/>
              </a:ext>
            </a:extLst>
          </p:cNvPr>
          <p:cNvCxnSpPr/>
          <p:nvPr/>
        </p:nvCxnSpPr>
        <p:spPr>
          <a:xfrm flipV="1">
            <a:off x="5242763" y="2242599"/>
            <a:ext cx="1208523" cy="1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A941D250-5276-F699-1595-CF789B7EC34F}"/>
              </a:ext>
            </a:extLst>
          </p:cNvPr>
          <p:cNvCxnSpPr/>
          <p:nvPr/>
        </p:nvCxnSpPr>
        <p:spPr>
          <a:xfrm flipH="1">
            <a:off x="5258146" y="2477754"/>
            <a:ext cx="1163496" cy="7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9CD8C199-57CA-AD44-5C98-045A3647F1CD}"/>
              </a:ext>
            </a:extLst>
          </p:cNvPr>
          <p:cNvCxnSpPr>
            <a:cxnSpLocks/>
          </p:cNvCxnSpPr>
          <p:nvPr/>
        </p:nvCxnSpPr>
        <p:spPr>
          <a:xfrm flipV="1">
            <a:off x="6980344" y="2233566"/>
            <a:ext cx="1018756" cy="20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0D2A8C87-EB1A-D144-235F-EF35C0CD4F33}"/>
              </a:ext>
            </a:extLst>
          </p:cNvPr>
          <p:cNvCxnSpPr>
            <a:cxnSpLocks/>
          </p:cNvCxnSpPr>
          <p:nvPr/>
        </p:nvCxnSpPr>
        <p:spPr>
          <a:xfrm flipH="1">
            <a:off x="6995727" y="2459559"/>
            <a:ext cx="974028" cy="2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A3E45E44-3592-0D07-BB76-1951A5CC726A}"/>
              </a:ext>
            </a:extLst>
          </p:cNvPr>
          <p:cNvCxnSpPr>
            <a:cxnSpLocks/>
            <a:stCxn id="122" idx="2"/>
          </p:cNvCxnSpPr>
          <p:nvPr/>
        </p:nvCxnSpPr>
        <p:spPr>
          <a:xfrm>
            <a:off x="9091471" y="2336788"/>
            <a:ext cx="8913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F8FCCB70-616A-0CC1-09BF-9E83C8CC1FB0}"/>
              </a:ext>
            </a:extLst>
          </p:cNvPr>
          <p:cNvCxnSpPr/>
          <p:nvPr/>
        </p:nvCxnSpPr>
        <p:spPr>
          <a:xfrm flipH="1">
            <a:off x="8819284" y="2484613"/>
            <a:ext cx="1163496" cy="7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F201BFC7-8D94-FF41-10BF-B0FA40433F32}"/>
              </a:ext>
            </a:extLst>
          </p:cNvPr>
          <p:cNvCxnSpPr>
            <a:cxnSpLocks/>
          </p:cNvCxnSpPr>
          <p:nvPr/>
        </p:nvCxnSpPr>
        <p:spPr>
          <a:xfrm flipV="1">
            <a:off x="1908609" y="2263181"/>
            <a:ext cx="2752384" cy="28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feld 170">
            <a:extLst>
              <a:ext uri="{FF2B5EF4-FFF2-40B4-BE49-F238E27FC236}">
                <a16:creationId xmlns:a16="http://schemas.microsoft.com/office/drawing/2014/main" id="{9A024E8D-7AD1-CD8A-BDAC-33BA609764E8}"/>
              </a:ext>
            </a:extLst>
          </p:cNvPr>
          <p:cNvSpPr txBox="1"/>
          <p:nvPr/>
        </p:nvSpPr>
        <p:spPr>
          <a:xfrm>
            <a:off x="747670" y="5819128"/>
            <a:ext cx="11239118" cy="923330"/>
          </a:xfrm>
          <a:prstGeom prst="rect">
            <a:avLst/>
          </a:prstGeom>
          <a:noFill/>
        </p:spPr>
        <p:txBody>
          <a:bodyPr wrap="square" rtlCol="0">
            <a:spAutoFit/>
          </a:bodyPr>
          <a:lstStyle/>
          <a:p>
            <a:pPr marL="285750" indent="-285750">
              <a:buFont typeface="Arial" panose="020B0604020202020204" pitchFamily="34" charset="0"/>
              <a:buChar char="•"/>
            </a:pPr>
            <a:r>
              <a:rPr lang="en-GB" dirty="0"/>
              <a:t>Time services are to be agreed between NMIs on an ad-hoc bilateral basis.</a:t>
            </a:r>
          </a:p>
          <a:p>
            <a:pPr marL="285750" indent="-285750">
              <a:buFont typeface="Arial" panose="020B0604020202020204" pitchFamily="34" charset="0"/>
              <a:buChar char="•"/>
            </a:pPr>
            <a:r>
              <a:rPr lang="en-GB" dirty="0"/>
              <a:t>An RF and timestamping service is needed locally where WR is deployed</a:t>
            </a:r>
          </a:p>
          <a:p>
            <a:pPr marL="285750" indent="-285750">
              <a:buFont typeface="Arial" panose="020B0604020202020204" pitchFamily="34" charset="0"/>
              <a:buChar char="•"/>
            </a:pPr>
            <a:r>
              <a:rPr lang="en-GB" dirty="0"/>
              <a:t>A WR service in France is under construction in collaboration with RENATER.  Wavelength to be confirmed.</a:t>
            </a:r>
          </a:p>
        </p:txBody>
      </p:sp>
      <p:grpSp>
        <p:nvGrpSpPr>
          <p:cNvPr id="10" name="Group 9">
            <a:extLst>
              <a:ext uri="{FF2B5EF4-FFF2-40B4-BE49-F238E27FC236}">
                <a16:creationId xmlns:a16="http://schemas.microsoft.com/office/drawing/2014/main" id="{7A9400DC-5482-89DE-2218-78A8B4392068}"/>
              </a:ext>
            </a:extLst>
          </p:cNvPr>
          <p:cNvGrpSpPr/>
          <p:nvPr/>
        </p:nvGrpSpPr>
        <p:grpSpPr>
          <a:xfrm>
            <a:off x="8054052" y="2098021"/>
            <a:ext cx="593771" cy="427455"/>
            <a:chOff x="2951822" y="2044521"/>
            <a:chExt cx="593771" cy="427455"/>
          </a:xfrm>
        </p:grpSpPr>
        <p:pic>
          <p:nvPicPr>
            <p:cNvPr id="12" name="Picture 2" descr="Switch | Basic Network">
              <a:extLst>
                <a:ext uri="{FF2B5EF4-FFF2-40B4-BE49-F238E27FC236}">
                  <a16:creationId xmlns:a16="http://schemas.microsoft.com/office/drawing/2014/main" id="{EE9648FA-58D6-31A1-FEBB-9399EA819E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1A2D9FB-8ADB-64BB-6362-35979762DBEB}"/>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aphicFrame>
        <p:nvGraphicFramePr>
          <p:cNvPr id="16" name="Table 15">
            <a:extLst>
              <a:ext uri="{FF2B5EF4-FFF2-40B4-BE49-F238E27FC236}">
                <a16:creationId xmlns:a16="http://schemas.microsoft.com/office/drawing/2014/main" id="{783175C7-2F64-763C-9FBD-70C5CBCB55E1}"/>
              </a:ext>
            </a:extLst>
          </p:cNvPr>
          <p:cNvGraphicFramePr>
            <a:graphicFrameLocks noGrp="1"/>
          </p:cNvGraphicFramePr>
          <p:nvPr>
            <p:extLst>
              <p:ext uri="{D42A27DB-BD31-4B8C-83A1-F6EECF244321}">
                <p14:modId xmlns:p14="http://schemas.microsoft.com/office/powerpoint/2010/main" val="2695408005"/>
              </p:ext>
            </p:extLst>
          </p:nvPr>
        </p:nvGraphicFramePr>
        <p:xfrm>
          <a:off x="1500616" y="3388966"/>
          <a:ext cx="9190768" cy="2392680"/>
        </p:xfrm>
        <a:graphic>
          <a:graphicData uri="http://schemas.openxmlformats.org/drawingml/2006/table">
            <a:tbl>
              <a:tblPr firstRow="1" bandRow="1">
                <a:tableStyleId>{5C22544A-7EE6-4342-B048-85BDC9FD1C3A}</a:tableStyleId>
              </a:tblPr>
              <a:tblGrid>
                <a:gridCol w="1341073">
                  <a:extLst>
                    <a:ext uri="{9D8B030D-6E8A-4147-A177-3AD203B41FA5}">
                      <a16:colId xmlns:a16="http://schemas.microsoft.com/office/drawing/2014/main" val="872860075"/>
                    </a:ext>
                  </a:extLst>
                </a:gridCol>
                <a:gridCol w="847029">
                  <a:extLst>
                    <a:ext uri="{9D8B030D-6E8A-4147-A177-3AD203B41FA5}">
                      <a16:colId xmlns:a16="http://schemas.microsoft.com/office/drawing/2014/main" val="2730911346"/>
                    </a:ext>
                  </a:extLst>
                </a:gridCol>
                <a:gridCol w="1039917">
                  <a:extLst>
                    <a:ext uri="{9D8B030D-6E8A-4147-A177-3AD203B41FA5}">
                      <a16:colId xmlns:a16="http://schemas.microsoft.com/office/drawing/2014/main" val="4075628161"/>
                    </a:ext>
                  </a:extLst>
                </a:gridCol>
                <a:gridCol w="981212">
                  <a:extLst>
                    <a:ext uri="{9D8B030D-6E8A-4147-A177-3AD203B41FA5}">
                      <a16:colId xmlns:a16="http://schemas.microsoft.com/office/drawing/2014/main" val="396532035"/>
                    </a:ext>
                  </a:extLst>
                </a:gridCol>
                <a:gridCol w="1039917">
                  <a:extLst>
                    <a:ext uri="{9D8B030D-6E8A-4147-A177-3AD203B41FA5}">
                      <a16:colId xmlns:a16="http://schemas.microsoft.com/office/drawing/2014/main" val="720314114"/>
                    </a:ext>
                  </a:extLst>
                </a:gridCol>
                <a:gridCol w="1232805">
                  <a:extLst>
                    <a:ext uri="{9D8B030D-6E8A-4147-A177-3AD203B41FA5}">
                      <a16:colId xmlns:a16="http://schemas.microsoft.com/office/drawing/2014/main" val="1553438156"/>
                    </a:ext>
                  </a:extLst>
                </a:gridCol>
                <a:gridCol w="1366987">
                  <a:extLst>
                    <a:ext uri="{9D8B030D-6E8A-4147-A177-3AD203B41FA5}">
                      <a16:colId xmlns:a16="http://schemas.microsoft.com/office/drawing/2014/main" val="2785488671"/>
                    </a:ext>
                  </a:extLst>
                </a:gridCol>
                <a:gridCol w="1341828">
                  <a:extLst>
                    <a:ext uri="{9D8B030D-6E8A-4147-A177-3AD203B41FA5}">
                      <a16:colId xmlns:a16="http://schemas.microsoft.com/office/drawing/2014/main" val="1402607563"/>
                    </a:ext>
                  </a:extLst>
                </a:gridCol>
              </a:tblGrid>
              <a:tr h="228686">
                <a:tc>
                  <a:txBody>
                    <a:bodyPr/>
                    <a:lstStyle/>
                    <a:p>
                      <a:endParaRPr lang="en-GB" sz="1100" dirty="0"/>
                    </a:p>
                  </a:txBody>
                  <a:tcPr/>
                </a:tc>
                <a:tc>
                  <a:txBody>
                    <a:bodyPr/>
                    <a:lstStyle/>
                    <a:p>
                      <a:r>
                        <a:rPr lang="en-US" sz="1100" dirty="0"/>
                        <a:t>London</a:t>
                      </a:r>
                      <a:endParaRPr lang="en-GB" sz="1100" dirty="0"/>
                    </a:p>
                  </a:txBody>
                  <a:tcPr/>
                </a:tc>
                <a:tc>
                  <a:txBody>
                    <a:bodyPr/>
                    <a:lstStyle/>
                    <a:p>
                      <a:r>
                        <a:rPr lang="en-US" sz="1100" dirty="0"/>
                        <a:t>Paris</a:t>
                      </a:r>
                      <a:endParaRPr lang="en-GB" sz="1100" dirty="0"/>
                    </a:p>
                  </a:txBody>
                  <a:tcPr/>
                </a:tc>
                <a:tc>
                  <a:txBody>
                    <a:bodyPr/>
                    <a:lstStyle/>
                    <a:p>
                      <a:r>
                        <a:rPr lang="en-US" sz="1100" dirty="0"/>
                        <a:t>Lille</a:t>
                      </a:r>
                      <a:endParaRPr lang="en-GB" sz="1100" dirty="0"/>
                    </a:p>
                  </a:txBody>
                  <a:tcPr/>
                </a:tc>
                <a:tc>
                  <a:txBody>
                    <a:bodyPr/>
                    <a:lstStyle/>
                    <a:p>
                      <a:r>
                        <a:rPr lang="en-US" sz="1100" dirty="0"/>
                        <a:t>Brussels</a:t>
                      </a:r>
                      <a:endParaRPr lang="en-GB" sz="1100" dirty="0"/>
                    </a:p>
                  </a:txBody>
                  <a:tcPr/>
                </a:tc>
                <a:tc>
                  <a:txBody>
                    <a:bodyPr/>
                    <a:lstStyle/>
                    <a:p>
                      <a:r>
                        <a:rPr lang="en-US" sz="1100" dirty="0"/>
                        <a:t>Amsterdam</a:t>
                      </a:r>
                      <a:endParaRPr lang="en-GB" sz="1100" dirty="0"/>
                    </a:p>
                  </a:txBody>
                  <a:tcPr/>
                </a:tc>
                <a:tc>
                  <a:txBody>
                    <a:bodyPr/>
                    <a:lstStyle/>
                    <a:p>
                      <a:r>
                        <a:rPr lang="en-US" sz="1100" dirty="0"/>
                        <a:t>Braunschweig</a:t>
                      </a:r>
                      <a:endParaRPr lang="en-GB" sz="1100" dirty="0"/>
                    </a:p>
                  </a:txBody>
                  <a:tcPr/>
                </a:tc>
                <a:tc>
                  <a:txBody>
                    <a:bodyPr/>
                    <a:lstStyle/>
                    <a:p>
                      <a:r>
                        <a:rPr lang="en-US" sz="1100" dirty="0"/>
                        <a:t>Poznan</a:t>
                      </a:r>
                      <a:endParaRPr lang="en-GB" sz="1100" dirty="0"/>
                    </a:p>
                  </a:txBody>
                  <a:tcPr/>
                </a:tc>
                <a:extLst>
                  <a:ext uri="{0D108BD9-81ED-4DB2-BD59-A6C34878D82A}">
                    <a16:rowId xmlns:a16="http://schemas.microsoft.com/office/drawing/2014/main" val="1625874951"/>
                  </a:ext>
                </a:extLst>
              </a:tr>
              <a:tr h="228686">
                <a:tc>
                  <a:txBody>
                    <a:bodyPr/>
                    <a:lstStyle/>
                    <a:p>
                      <a:r>
                        <a:rPr lang="en-US" sz="1100" b="1" dirty="0">
                          <a:solidFill>
                            <a:schemeClr val="bg1"/>
                          </a:solidFill>
                        </a:rPr>
                        <a:t>London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408458481"/>
                  </a:ext>
                </a:extLst>
              </a:tr>
              <a:tr h="322850">
                <a:tc>
                  <a:txBody>
                    <a:bodyPr/>
                    <a:lstStyle/>
                    <a:p>
                      <a:r>
                        <a:rPr lang="en-US" sz="1100" b="1" dirty="0">
                          <a:solidFill>
                            <a:schemeClr val="bg1"/>
                          </a:solidFill>
                        </a:rPr>
                        <a:t>Paris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a:t>
                      </a:r>
                      <a:r>
                        <a:rPr lang="en-US" sz="900" dirty="0" err="1"/>
                        <a:t>ch</a:t>
                      </a:r>
                      <a:r>
                        <a:rPr lang="en-US" sz="900" dirty="0"/>
                        <a:t>?</a:t>
                      </a: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for SURF/ESA Ch?</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056517737"/>
                  </a:ext>
                </a:extLst>
              </a:tr>
              <a:tr h="228686">
                <a:tc>
                  <a:txBody>
                    <a:bodyPr/>
                    <a:lstStyle/>
                    <a:p>
                      <a:r>
                        <a:rPr lang="en-US" sz="1100" b="1" dirty="0">
                          <a:solidFill>
                            <a:schemeClr val="bg1"/>
                          </a:solidFill>
                        </a:rPr>
                        <a:t>Lille</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693664793"/>
                  </a:ext>
                </a:extLst>
              </a:tr>
              <a:tr h="322850">
                <a:tc>
                  <a:txBody>
                    <a:bodyPr/>
                    <a:lstStyle/>
                    <a:p>
                      <a:r>
                        <a:rPr lang="en-US" sz="1100" b="1" dirty="0">
                          <a:solidFill>
                            <a:schemeClr val="bg1"/>
                          </a:solidFill>
                        </a:rPr>
                        <a:t>Brussels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Time for SURF/ESA Ch?</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672036838"/>
                  </a:ext>
                </a:extLst>
              </a:tr>
              <a:tr h="322850">
                <a:tc>
                  <a:txBody>
                    <a:bodyPr/>
                    <a:lstStyle/>
                    <a:p>
                      <a:r>
                        <a:rPr lang="en-US" sz="1100" b="1" dirty="0">
                          <a:solidFill>
                            <a:schemeClr val="bg1"/>
                          </a:solidFill>
                        </a:rPr>
                        <a:t>Amsterdam</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for SURF/ESA </a:t>
                      </a:r>
                      <a:r>
                        <a:rPr lang="en-US" sz="900" dirty="0" err="1"/>
                        <a:t>ch</a:t>
                      </a:r>
                      <a:r>
                        <a:rPr lang="en-US" sz="900" dirty="0"/>
                        <a:t>?</a:t>
                      </a:r>
                      <a:endParaRPr lang="en-GB" sz="900" dirty="0"/>
                    </a:p>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541483422"/>
                  </a:ext>
                </a:extLst>
              </a:tr>
              <a:tr h="253892">
                <a:tc>
                  <a:txBody>
                    <a:bodyPr/>
                    <a:lstStyle/>
                    <a:p>
                      <a:r>
                        <a:rPr lang="en-US" sz="1100" b="1" dirty="0">
                          <a:solidFill>
                            <a:schemeClr val="bg1"/>
                          </a:solidFill>
                        </a:rPr>
                        <a:t>Braunschweig</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1722374722"/>
                  </a:ext>
                </a:extLst>
              </a:tr>
              <a:tr h="228686">
                <a:tc>
                  <a:txBody>
                    <a:bodyPr/>
                    <a:lstStyle/>
                    <a:p>
                      <a:r>
                        <a:rPr lang="en-US" sz="1100" b="1" dirty="0">
                          <a:solidFill>
                            <a:schemeClr val="bg1"/>
                          </a:solidFill>
                        </a:rPr>
                        <a:t>Poznan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extLst>
                  <a:ext uri="{0D108BD9-81ED-4DB2-BD59-A6C34878D82A}">
                    <a16:rowId xmlns:a16="http://schemas.microsoft.com/office/drawing/2014/main" val="1143946145"/>
                  </a:ext>
                </a:extLst>
              </a:tr>
            </a:tbl>
          </a:graphicData>
        </a:graphic>
      </p:graphicFrame>
      <p:cxnSp>
        <p:nvCxnSpPr>
          <p:cNvPr id="4" name="Straight Arrow Connector 3">
            <a:extLst>
              <a:ext uri="{FF2B5EF4-FFF2-40B4-BE49-F238E27FC236}">
                <a16:creationId xmlns:a16="http://schemas.microsoft.com/office/drawing/2014/main" id="{82F19D88-3C5C-F939-F7E2-D3537354C1DA}"/>
              </a:ext>
            </a:extLst>
          </p:cNvPr>
          <p:cNvCxnSpPr>
            <a:cxnSpLocks/>
          </p:cNvCxnSpPr>
          <p:nvPr/>
        </p:nvCxnSpPr>
        <p:spPr>
          <a:xfrm flipV="1">
            <a:off x="1937173" y="2068824"/>
            <a:ext cx="4477314" cy="23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9467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3416320"/>
          </a:xfrm>
          <a:prstGeom prst="rect">
            <a:avLst/>
          </a:prstGeom>
          <a:noFill/>
        </p:spPr>
        <p:txBody>
          <a:bodyPr wrap="square" rtlCol="0">
            <a:spAutoFit/>
          </a:bodyPr>
          <a:lstStyle/>
          <a:p>
            <a:pPr marL="285750" indent="-285750">
              <a:buFont typeface="Arial" panose="020B0604020202020204" pitchFamily="34" charset="0"/>
              <a:buChar char="•"/>
            </a:pPr>
            <a:r>
              <a:rPr lang="en-US" dirty="0"/>
              <a:t>Bidirectional EDFA amplifier (no isolators)</a:t>
            </a:r>
          </a:p>
          <a:p>
            <a:pPr marL="285750" indent="-285750">
              <a:buFont typeface="Arial" panose="020B0604020202020204" pitchFamily="34" charset="0"/>
              <a:buChar char="•"/>
            </a:pPr>
            <a:r>
              <a:rPr lang="en-US" dirty="0"/>
              <a:t>Form factor: Two EDFA amplifiers per 1RU chassis with a depth of up to 600mm</a:t>
            </a:r>
          </a:p>
          <a:p>
            <a:pPr marL="285750" indent="-285750">
              <a:buFont typeface="Arial" panose="020B0604020202020204" pitchFamily="34" charset="0"/>
              <a:buChar char="•"/>
            </a:pPr>
            <a:r>
              <a:rPr lang="en-US" dirty="0"/>
              <a:t>Connectors: FC-APC</a:t>
            </a:r>
          </a:p>
          <a:p>
            <a:pPr marL="285750" indent="-285750">
              <a:buFont typeface="Arial" panose="020B0604020202020204" pitchFamily="34" charset="0"/>
              <a:buChar char="•"/>
            </a:pPr>
            <a:r>
              <a:rPr lang="en-US" dirty="0"/>
              <a:t>Power: two feeds of -48VDC</a:t>
            </a:r>
          </a:p>
          <a:p>
            <a:pPr marL="285750" indent="-285750">
              <a:buFont typeface="Arial" panose="020B0604020202020204" pitchFamily="34" charset="0"/>
              <a:buChar char="•"/>
            </a:pPr>
            <a:r>
              <a:rPr lang="en-US" dirty="0"/>
              <a:t>Amplifier gain: 25dB?</a:t>
            </a:r>
          </a:p>
          <a:p>
            <a:pPr marL="285750" indent="-285750">
              <a:buFont typeface="Arial" panose="020B0604020202020204" pitchFamily="34" charset="0"/>
              <a:buChar char="•"/>
            </a:pPr>
            <a:r>
              <a:rPr lang="en-US" dirty="0"/>
              <a:t>Management: via GE Ethernet port</a:t>
            </a:r>
          </a:p>
          <a:p>
            <a:pPr marL="285750" indent="-285750">
              <a:buFont typeface="Arial" panose="020B0604020202020204" pitchFamily="34" charset="0"/>
              <a:buChar char="•"/>
            </a:pPr>
            <a:r>
              <a:rPr lang="en-US" dirty="0"/>
              <a:t>Management Software: web-based browser </a:t>
            </a:r>
          </a:p>
          <a:p>
            <a:pPr marL="285750" indent="-285750">
              <a:buFont typeface="Arial" panose="020B0604020202020204" pitchFamily="34" charset="0"/>
              <a:buChar char="•"/>
            </a:pPr>
            <a:r>
              <a:rPr lang="en-US" dirty="0"/>
              <a:t>APIs: REST API, SNMP</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2976456" cy="461665"/>
          </a:xfrm>
          <a:prstGeom prst="rect">
            <a:avLst/>
          </a:prstGeom>
          <a:noFill/>
        </p:spPr>
        <p:txBody>
          <a:bodyPr wrap="none" rtlCol="0">
            <a:spAutoFit/>
          </a:bodyPr>
          <a:lstStyle/>
          <a:p>
            <a:r>
              <a:rPr lang="en-US" sz="2400" dirty="0"/>
              <a:t>Amplifier specification</a:t>
            </a:r>
            <a:endParaRPr lang="en-GB" sz="2400" dirty="0"/>
          </a:p>
        </p:txBody>
      </p:sp>
    </p:spTree>
    <p:extLst>
      <p:ext uri="{BB962C8B-B14F-4D97-AF65-F5344CB8AC3E}">
        <p14:creationId xmlns:p14="http://schemas.microsoft.com/office/powerpoint/2010/main" val="2337601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C-band 100GHz spacing fixed filters</a:t>
            </a:r>
          </a:p>
          <a:p>
            <a:pPr marL="285750" indent="-285750">
              <a:buFont typeface="Arial" panose="020B0604020202020204" pitchFamily="34" charset="0"/>
              <a:buChar char="•"/>
            </a:pPr>
            <a:r>
              <a:rPr lang="en-US" dirty="0"/>
              <a:t>Insertion loss of less than 1.7dB, same insertion loss in each direction.</a:t>
            </a:r>
          </a:p>
          <a:p>
            <a:pPr marL="285750" indent="-285750">
              <a:buFont typeface="Arial" panose="020B0604020202020204" pitchFamily="34" charset="0"/>
              <a:buChar char="•"/>
            </a:pPr>
            <a:r>
              <a:rPr lang="en-US" dirty="0"/>
              <a:t>Connectors: FC-APC </a:t>
            </a:r>
          </a:p>
          <a:p>
            <a:pPr marL="285750" indent="-285750">
              <a:buFont typeface="Arial" panose="020B0604020202020204" pitchFamily="34" charset="0"/>
              <a:buChar char="•"/>
            </a:pPr>
            <a:r>
              <a:rPr lang="en-US" dirty="0"/>
              <a:t>Management channel: 1310nm?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2466573" cy="461665"/>
          </a:xfrm>
          <a:prstGeom prst="rect">
            <a:avLst/>
          </a:prstGeom>
          <a:noFill/>
        </p:spPr>
        <p:txBody>
          <a:bodyPr wrap="none" rtlCol="0">
            <a:spAutoFit/>
          </a:bodyPr>
          <a:lstStyle/>
          <a:p>
            <a:r>
              <a:rPr lang="en-US" sz="2400" dirty="0"/>
              <a:t>Filter specification</a:t>
            </a:r>
            <a:endParaRPr lang="en-GB" sz="2400" dirty="0"/>
          </a:p>
        </p:txBody>
      </p:sp>
    </p:spTree>
    <p:extLst>
      <p:ext uri="{BB962C8B-B14F-4D97-AF65-F5344CB8AC3E}">
        <p14:creationId xmlns:p14="http://schemas.microsoft.com/office/powerpoint/2010/main" val="1449073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3416320"/>
          </a:xfrm>
          <a:prstGeom prst="rect">
            <a:avLst/>
          </a:prstGeom>
          <a:noFill/>
        </p:spPr>
        <p:txBody>
          <a:bodyPr wrap="square" rtlCol="0">
            <a:spAutoFit/>
          </a:bodyPr>
          <a:lstStyle/>
          <a:p>
            <a:pPr marL="285750" indent="-285750">
              <a:buFont typeface="Arial" panose="020B0604020202020204" pitchFamily="34" charset="0"/>
              <a:buChar char="•"/>
            </a:pPr>
            <a:r>
              <a:rPr lang="en-GB" dirty="0"/>
              <a:t>CLONETS C-TFN will consist of two layers, the time/frequency service layer owned and operated by NMIs and the dark fibre transport layer owned and operated by GÉANT and NRENs.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need an interconnect agreement between NMIs and GÉANT.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Five bilateral agreements are needed:</a:t>
            </a:r>
          </a:p>
          <a:p>
            <a:pPr marL="742950" lvl="1" indent="-285750">
              <a:buFont typeface="Arial" panose="020B0604020202020204" pitchFamily="34" charset="0"/>
              <a:buChar char="•"/>
            </a:pPr>
            <a:r>
              <a:rPr lang="en-US" dirty="0"/>
              <a:t>GEANT-</a:t>
            </a:r>
            <a:r>
              <a:rPr lang="en-US" dirty="0" err="1"/>
              <a:t>Refimeve</a:t>
            </a:r>
            <a:endParaRPr lang="en-US" dirty="0"/>
          </a:p>
          <a:p>
            <a:pPr marL="742950" lvl="1" indent="-285750">
              <a:buFont typeface="Arial" panose="020B0604020202020204" pitchFamily="34" charset="0"/>
              <a:buChar char="•"/>
            </a:pPr>
            <a:r>
              <a:rPr lang="en-US" dirty="0"/>
              <a:t>GEANT-</a:t>
            </a:r>
            <a:r>
              <a:rPr lang="en-US" dirty="0" err="1"/>
              <a:t>Observatoire</a:t>
            </a:r>
            <a:r>
              <a:rPr lang="en-US" dirty="0"/>
              <a:t> de Brussels</a:t>
            </a:r>
          </a:p>
          <a:p>
            <a:pPr marL="742950" lvl="1" indent="-285750">
              <a:buFont typeface="Arial" panose="020B0604020202020204" pitchFamily="34" charset="0"/>
              <a:buChar char="•"/>
            </a:pPr>
            <a:r>
              <a:rPr lang="en-US" dirty="0"/>
              <a:t>GEANT-SURF</a:t>
            </a:r>
          </a:p>
          <a:p>
            <a:pPr marL="742950" lvl="1" indent="-285750">
              <a:buFont typeface="Arial" panose="020B0604020202020204" pitchFamily="34" charset="0"/>
              <a:buChar char="•"/>
            </a:pPr>
            <a:r>
              <a:rPr lang="en-US" dirty="0"/>
              <a:t>GEANT-PTB</a:t>
            </a:r>
          </a:p>
          <a:p>
            <a:pPr marL="742950" lvl="1" indent="-285750">
              <a:buFont typeface="Arial" panose="020B0604020202020204" pitchFamily="34" charset="0"/>
              <a:buChar char="•"/>
            </a:pPr>
            <a:r>
              <a:rPr lang="en-US" dirty="0"/>
              <a:t>GEANT-PSNC</a:t>
            </a:r>
          </a:p>
          <a:p>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3208571" cy="461665"/>
          </a:xfrm>
          <a:prstGeom prst="rect">
            <a:avLst/>
          </a:prstGeom>
          <a:noFill/>
        </p:spPr>
        <p:txBody>
          <a:bodyPr wrap="none" rtlCol="0">
            <a:spAutoFit/>
          </a:bodyPr>
          <a:lstStyle/>
          <a:p>
            <a:r>
              <a:rPr lang="en-US" sz="2400" dirty="0"/>
              <a:t>Interconnect agreement</a:t>
            </a:r>
            <a:endParaRPr lang="en-GB" sz="2400" dirty="0"/>
          </a:p>
        </p:txBody>
      </p:sp>
    </p:spTree>
    <p:extLst>
      <p:ext uri="{BB962C8B-B14F-4D97-AF65-F5344CB8AC3E}">
        <p14:creationId xmlns:p14="http://schemas.microsoft.com/office/powerpoint/2010/main" val="1365969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D4E493-E4D0-B5FC-3AF9-D614991883F5}"/>
              </a:ext>
            </a:extLst>
          </p:cNvPr>
          <p:cNvSpPr txBox="1"/>
          <p:nvPr/>
        </p:nvSpPr>
        <p:spPr>
          <a:xfrm>
            <a:off x="487680" y="738176"/>
            <a:ext cx="10559627" cy="5632311"/>
          </a:xfrm>
          <a:prstGeom prst="rect">
            <a:avLst/>
          </a:prstGeom>
          <a:noFill/>
        </p:spPr>
        <p:txBody>
          <a:bodyPr wrap="square">
            <a:spAutoFit/>
          </a:bodyPr>
          <a:lstStyle/>
          <a:p>
            <a:r>
              <a:rPr lang="en-GB" sz="1600" dirty="0"/>
              <a:t>The interconnect agreements should include the following clauses:</a:t>
            </a:r>
          </a:p>
          <a:p>
            <a:pPr marL="285750" indent="-285750">
              <a:spcBef>
                <a:spcPts val="1200"/>
              </a:spcBef>
              <a:buFont typeface="Arial" panose="020B0604020202020204" pitchFamily="34" charset="0"/>
              <a:buChar char="•"/>
            </a:pPr>
            <a:r>
              <a:rPr lang="en-GB" sz="1600" i="1" dirty="0"/>
              <a:t>&lt;insert NMI name here&gt; will operate a flywheel function in their NMI.  This will include the following equipment (delete as appropriate):</a:t>
            </a:r>
          </a:p>
          <a:p>
            <a:pPr marL="742950" lvl="1" indent="-285750">
              <a:buFont typeface="Arial" panose="020B0604020202020204" pitchFamily="34" charset="0"/>
              <a:buChar char="•"/>
            </a:pPr>
            <a:r>
              <a:rPr lang="en-GB" sz="1200" i="1" dirty="0"/>
              <a:t>Hydrogen maser</a:t>
            </a:r>
          </a:p>
          <a:p>
            <a:pPr marL="742950" lvl="1" indent="-285750">
              <a:buFont typeface="Arial" panose="020B0604020202020204" pitchFamily="34" charset="0"/>
              <a:buChar char="•"/>
            </a:pPr>
            <a:r>
              <a:rPr lang="en-GB" sz="1200" i="1" dirty="0"/>
              <a:t>Frequency comb</a:t>
            </a:r>
          </a:p>
          <a:p>
            <a:pPr marL="742950" lvl="1" indent="-285750">
              <a:buFont typeface="Arial" panose="020B0604020202020204" pitchFamily="34" charset="0"/>
              <a:buChar char="•"/>
            </a:pPr>
            <a:r>
              <a:rPr lang="en-GB" sz="1200" i="1" dirty="0"/>
              <a:t>Frequency comparator</a:t>
            </a:r>
          </a:p>
          <a:p>
            <a:pPr marL="742950" lvl="1" indent="-285750">
              <a:buFont typeface="Arial" panose="020B0604020202020204" pitchFamily="34" charset="0"/>
              <a:buChar char="•"/>
            </a:pPr>
            <a:r>
              <a:rPr lang="en-GB" sz="1200" i="1" dirty="0"/>
              <a:t>Reference source (Optical/</a:t>
            </a:r>
            <a:r>
              <a:rPr lang="en-GB" sz="1200" i="1" dirty="0" err="1"/>
              <a:t>Cesium</a:t>
            </a:r>
            <a:r>
              <a:rPr lang="en-GB" sz="1200" i="1" dirty="0"/>
              <a:t>)</a:t>
            </a:r>
            <a:endParaRPr lang="en-GB" sz="1200" dirty="0"/>
          </a:p>
          <a:p>
            <a:pPr marL="285750" indent="-285750">
              <a:spcBef>
                <a:spcPts val="1200"/>
              </a:spcBef>
              <a:buFont typeface="Arial" panose="020B0604020202020204" pitchFamily="34" charset="0"/>
              <a:buChar char="•"/>
            </a:pPr>
            <a:r>
              <a:rPr lang="en-GB" sz="1600" dirty="0"/>
              <a:t>GEANT will operate a central operations centre on behalf of the C-TFN which will monitor the state of the fibre links and the time/frequency services.  GEANT will operate and maintain the dark fibre links that form the C-TFN.</a:t>
            </a:r>
          </a:p>
          <a:p>
            <a:pPr marL="285750" indent="-285750">
              <a:spcBef>
                <a:spcPts val="1200"/>
              </a:spcBef>
              <a:buFont typeface="Arial" panose="020B0604020202020204" pitchFamily="34" charset="0"/>
              <a:buChar char="•"/>
            </a:pPr>
            <a:r>
              <a:rPr lang="en-GB" sz="1600" dirty="0"/>
              <a:t>GÉANT will peer with </a:t>
            </a:r>
            <a:r>
              <a:rPr lang="en-GB" sz="1600" i="1" dirty="0"/>
              <a:t>&lt;insert NMI name here&gt;. </a:t>
            </a:r>
            <a:r>
              <a:rPr lang="en-GB" sz="1600" dirty="0"/>
              <a:t>During the period of GN5-2GÉANT will charge a small nominal interconnection fee will be required to connect to the GÉANT fibre.  (</a:t>
            </a:r>
            <a:r>
              <a:rPr lang="en-GB" sz="1400" dirty="0"/>
              <a:t>The interconnect fee will be charged for the duration of GN5-2. Since the cost of the GÉANT C-TFN will be 100% funded by the EC, this interconnection fee will be a low nominal sum to cover administration costs and the operation of the GÉANT Operations Centre. After 2027 the interconnect fee could rise depending on whether GÉANT can get continuity funding from Horizon Europe</a:t>
            </a:r>
            <a:r>
              <a:rPr lang="en-GB" sz="1600" dirty="0"/>
              <a:t>.)</a:t>
            </a:r>
          </a:p>
          <a:p>
            <a:pPr marL="285750" indent="-285750">
              <a:spcBef>
                <a:spcPts val="1200"/>
              </a:spcBef>
              <a:buFont typeface="Arial" panose="020B0604020202020204" pitchFamily="34" charset="0"/>
              <a:buChar char="•"/>
            </a:pPr>
            <a:r>
              <a:rPr lang="en-GB" sz="1600" dirty="0"/>
              <a:t>Example SLA for NMI: </a:t>
            </a:r>
            <a:r>
              <a:rPr lang="en-GB" sz="1600" i="1" dirty="0"/>
              <a:t>&lt;insert NMI name here&gt; </a:t>
            </a:r>
            <a:r>
              <a:rPr lang="en-GB" sz="1600" dirty="0"/>
              <a:t>commits to providing a frequency source with &lt; 1E-16 accuracy and a flywheel with an availability of 95%.</a:t>
            </a:r>
          </a:p>
          <a:p>
            <a:pPr marL="285750" indent="-285750">
              <a:spcBef>
                <a:spcPts val="1200"/>
              </a:spcBef>
              <a:buFont typeface="Arial" panose="020B0604020202020204" pitchFamily="34" charset="0"/>
              <a:buChar char="•"/>
            </a:pPr>
            <a:r>
              <a:rPr lang="en-GB" sz="1600" dirty="0"/>
              <a:t>Example SLA for GEANT: GÉANT will commit to a 98% availability of the dark fibre links in the GÉANT C-TFN. </a:t>
            </a:r>
          </a:p>
          <a:p>
            <a:pPr marL="285750" indent="-285750">
              <a:spcBef>
                <a:spcPts val="1200"/>
              </a:spcBef>
              <a:buFont typeface="Arial" panose="020B0604020202020204" pitchFamily="34" charset="0"/>
              <a:buChar char="•"/>
            </a:pPr>
            <a:r>
              <a:rPr lang="en-GB" sz="1600" dirty="0"/>
              <a:t>Physical interconnection will occur on the GEANT distribution frame in </a:t>
            </a:r>
            <a:r>
              <a:rPr lang="en-GB" sz="1600" i="1" dirty="0"/>
              <a:t>&lt;insert NMI name here&gt; </a:t>
            </a:r>
            <a:r>
              <a:rPr lang="en-GB" sz="1600" dirty="0"/>
              <a:t>premises.  </a:t>
            </a:r>
            <a:r>
              <a:rPr lang="en-GB" sz="1600" i="1" dirty="0"/>
              <a:t>&lt;insert NMI name here&gt; </a:t>
            </a:r>
            <a:r>
              <a:rPr lang="en-GB" sz="1600" dirty="0"/>
              <a:t>will provide GEANT with a half rack space to install the demarcation equipment: filters and fibre distribution frame</a:t>
            </a:r>
            <a:r>
              <a:rPr lang="en-GB" sz="1600" i="1" dirty="0"/>
              <a:t>.</a:t>
            </a:r>
            <a:endParaRPr lang="en-GB" sz="1600" dirty="0"/>
          </a:p>
        </p:txBody>
      </p:sp>
      <p:sp>
        <p:nvSpPr>
          <p:cNvPr id="4" name="TextBox 3">
            <a:extLst>
              <a:ext uri="{FF2B5EF4-FFF2-40B4-BE49-F238E27FC236}">
                <a16:creationId xmlns:a16="http://schemas.microsoft.com/office/drawing/2014/main" id="{EB19701B-BBD5-B9ED-4CBF-64FAE9856FD2}"/>
              </a:ext>
            </a:extLst>
          </p:cNvPr>
          <p:cNvSpPr txBox="1"/>
          <p:nvPr/>
        </p:nvSpPr>
        <p:spPr>
          <a:xfrm>
            <a:off x="487680" y="241292"/>
            <a:ext cx="3208571" cy="461665"/>
          </a:xfrm>
          <a:prstGeom prst="rect">
            <a:avLst/>
          </a:prstGeom>
          <a:noFill/>
        </p:spPr>
        <p:txBody>
          <a:bodyPr wrap="none" rtlCol="0">
            <a:spAutoFit/>
          </a:bodyPr>
          <a:lstStyle/>
          <a:p>
            <a:r>
              <a:rPr lang="en-US" sz="2400" dirty="0"/>
              <a:t>Interconnect agreement</a:t>
            </a:r>
            <a:endParaRPr lang="en-GB" sz="2400" dirty="0"/>
          </a:p>
        </p:txBody>
      </p:sp>
    </p:spTree>
    <p:extLst>
      <p:ext uri="{BB962C8B-B14F-4D97-AF65-F5344CB8AC3E}">
        <p14:creationId xmlns:p14="http://schemas.microsoft.com/office/powerpoint/2010/main" val="1089394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A297E5-1E0E-EFAF-1975-4A3CF76A70C0}"/>
              </a:ext>
            </a:extLst>
          </p:cNvPr>
          <p:cNvSpPr>
            <a:spLocks noGrp="1"/>
          </p:cNvSpPr>
          <p:nvPr>
            <p:ph idx="1"/>
          </p:nvPr>
        </p:nvSpPr>
        <p:spPr>
          <a:xfrm>
            <a:off x="838200" y="1314879"/>
            <a:ext cx="10515600" cy="4351338"/>
          </a:xfrm>
        </p:spPr>
        <p:txBody>
          <a:bodyPr>
            <a:normAutofit/>
          </a:bodyPr>
          <a:lstStyle/>
          <a:p>
            <a:r>
              <a:rPr lang="en-US" sz="2000" dirty="0"/>
              <a:t>Agree commitments to be made by each participating NMI/NREN</a:t>
            </a:r>
          </a:p>
          <a:p>
            <a:r>
              <a:rPr lang="en-US" sz="2000" dirty="0"/>
              <a:t>Prepare draft interconnect agreement</a:t>
            </a:r>
          </a:p>
          <a:p>
            <a:r>
              <a:rPr lang="en-US" sz="2000" dirty="0"/>
              <a:t>Specify the C-band filter</a:t>
            </a:r>
          </a:p>
          <a:p>
            <a:r>
              <a:rPr lang="en-US" sz="2000" dirty="0"/>
              <a:t>Specify the bi-directional amplifier</a:t>
            </a:r>
          </a:p>
          <a:p>
            <a:endParaRPr lang="en-GB" sz="2000" dirty="0"/>
          </a:p>
        </p:txBody>
      </p:sp>
      <p:sp>
        <p:nvSpPr>
          <p:cNvPr id="6" name="TextBox 5">
            <a:extLst>
              <a:ext uri="{FF2B5EF4-FFF2-40B4-BE49-F238E27FC236}">
                <a16:creationId xmlns:a16="http://schemas.microsoft.com/office/drawing/2014/main" id="{1EF0FF59-0563-0203-8738-A4C1A10F0ED2}"/>
              </a:ext>
            </a:extLst>
          </p:cNvPr>
          <p:cNvSpPr txBox="1"/>
          <p:nvPr/>
        </p:nvSpPr>
        <p:spPr>
          <a:xfrm>
            <a:off x="838200" y="450204"/>
            <a:ext cx="1488677" cy="461665"/>
          </a:xfrm>
          <a:prstGeom prst="rect">
            <a:avLst/>
          </a:prstGeom>
          <a:noFill/>
        </p:spPr>
        <p:txBody>
          <a:bodyPr wrap="none" rtlCol="0">
            <a:spAutoFit/>
          </a:bodyPr>
          <a:lstStyle/>
          <a:p>
            <a:r>
              <a:rPr lang="en-US" sz="2400" dirty="0"/>
              <a:t>Next steps</a:t>
            </a:r>
            <a:endParaRPr lang="en-GB" sz="2400" dirty="0"/>
          </a:p>
        </p:txBody>
      </p:sp>
    </p:spTree>
    <p:extLst>
      <p:ext uri="{BB962C8B-B14F-4D97-AF65-F5344CB8AC3E}">
        <p14:creationId xmlns:p14="http://schemas.microsoft.com/office/powerpoint/2010/main" val="1574871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96426-9A21-E2C6-7B2A-153EAAA85B75}"/>
            </a:ext>
          </a:extLst>
        </p:cNvPr>
        <p:cNvGrpSpPr/>
        <p:nvPr/>
      </p:nvGrpSpPr>
      <p:grpSpPr>
        <a:xfrm>
          <a:off x="0" y="0"/>
          <a:ext cx="0" cy="0"/>
          <a:chOff x="0" y="0"/>
          <a:chExt cx="0" cy="0"/>
        </a:xfrm>
      </p:grpSpPr>
      <p:pic>
        <p:nvPicPr>
          <p:cNvPr id="9" name="Picture 5">
            <a:extLst>
              <a:ext uri="{FF2B5EF4-FFF2-40B4-BE49-F238E27FC236}">
                <a16:creationId xmlns:a16="http://schemas.microsoft.com/office/drawing/2014/main" id="{F9545CD1-5558-48F1-3385-7BFE5863646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7024"/>
          <a:stretch/>
        </p:blipFill>
        <p:spPr bwMode="auto">
          <a:xfrm>
            <a:off x="1127403" y="3892434"/>
            <a:ext cx="457200" cy="5038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Science Symbols Vector Art, Icons, and Graphics for Free Download">
            <a:extLst>
              <a:ext uri="{FF2B5EF4-FFF2-40B4-BE49-F238E27FC236}">
                <a16:creationId xmlns:a16="http://schemas.microsoft.com/office/drawing/2014/main" id="{ADF68AAE-E753-246A-FD7A-E151AA5DA57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7330" y="4455711"/>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DAE613D-B43D-56AF-C372-A4EE67F9B8B3}"/>
              </a:ext>
            </a:extLst>
          </p:cNvPr>
          <p:cNvPicPr>
            <a:picLocks noChangeAspect="1"/>
          </p:cNvPicPr>
          <p:nvPr/>
        </p:nvPicPr>
        <p:blipFill>
          <a:blip r:embed="rId4" cstate="print"/>
          <a:stretch>
            <a:fillRect/>
          </a:stretch>
        </p:blipFill>
        <p:spPr>
          <a:xfrm>
            <a:off x="1126051" y="3310316"/>
            <a:ext cx="459905" cy="244599"/>
          </a:xfrm>
          <a:prstGeom prst="rect">
            <a:avLst/>
          </a:prstGeom>
        </p:spPr>
      </p:pic>
      <p:pic>
        <p:nvPicPr>
          <p:cNvPr id="13" name="Picture 2" descr="house&quot; Icon - Download for free – Iconduck">
            <a:extLst>
              <a:ext uri="{FF2B5EF4-FFF2-40B4-BE49-F238E27FC236}">
                <a16:creationId xmlns:a16="http://schemas.microsoft.com/office/drawing/2014/main" id="{494E7028-CA13-17AB-06D2-2597257462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29231" y="4900989"/>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EBEA8ED-56CA-3F2A-6884-2FAB1D6FE611}"/>
              </a:ext>
            </a:extLst>
          </p:cNvPr>
          <p:cNvSpPr txBox="1"/>
          <p:nvPr/>
        </p:nvSpPr>
        <p:spPr>
          <a:xfrm>
            <a:off x="1594832" y="3308694"/>
            <a:ext cx="1051891" cy="246221"/>
          </a:xfrm>
          <a:prstGeom prst="rect">
            <a:avLst/>
          </a:prstGeom>
          <a:noFill/>
        </p:spPr>
        <p:txBody>
          <a:bodyPr wrap="none" rtlCol="0">
            <a:spAutoFit/>
          </a:bodyPr>
          <a:lstStyle/>
          <a:p>
            <a:r>
              <a:rPr lang="en-US" sz="1000" dirty="0"/>
              <a:t>Frequency comb</a:t>
            </a:r>
            <a:endParaRPr lang="en-GB" sz="1000" dirty="0"/>
          </a:p>
        </p:txBody>
      </p:sp>
      <p:sp>
        <p:nvSpPr>
          <p:cNvPr id="16" name="TextBox 15">
            <a:extLst>
              <a:ext uri="{FF2B5EF4-FFF2-40B4-BE49-F238E27FC236}">
                <a16:creationId xmlns:a16="http://schemas.microsoft.com/office/drawing/2014/main" id="{79238993-BC17-0D7E-701F-77E0D289A2D3}"/>
              </a:ext>
            </a:extLst>
          </p:cNvPr>
          <p:cNvSpPr txBox="1"/>
          <p:nvPr/>
        </p:nvSpPr>
        <p:spPr>
          <a:xfrm>
            <a:off x="1594832" y="3665466"/>
            <a:ext cx="675185" cy="246221"/>
          </a:xfrm>
          <a:prstGeom prst="rect">
            <a:avLst/>
          </a:prstGeom>
          <a:noFill/>
        </p:spPr>
        <p:txBody>
          <a:bodyPr wrap="none" rtlCol="0">
            <a:spAutoFit/>
          </a:bodyPr>
          <a:lstStyle/>
          <a:p>
            <a:r>
              <a:rPr lang="en-GB" sz="1000" dirty="0"/>
              <a:t>Flywheel </a:t>
            </a:r>
          </a:p>
        </p:txBody>
      </p:sp>
      <p:sp>
        <p:nvSpPr>
          <p:cNvPr id="17" name="TextBox 16">
            <a:extLst>
              <a:ext uri="{FF2B5EF4-FFF2-40B4-BE49-F238E27FC236}">
                <a16:creationId xmlns:a16="http://schemas.microsoft.com/office/drawing/2014/main" id="{C5DF9B71-65AA-A7E6-A4EA-011E76D867EC}"/>
              </a:ext>
            </a:extLst>
          </p:cNvPr>
          <p:cNvSpPr txBox="1"/>
          <p:nvPr/>
        </p:nvSpPr>
        <p:spPr>
          <a:xfrm>
            <a:off x="1594832" y="4041252"/>
            <a:ext cx="1168910" cy="246221"/>
          </a:xfrm>
          <a:prstGeom prst="rect">
            <a:avLst/>
          </a:prstGeom>
          <a:noFill/>
        </p:spPr>
        <p:txBody>
          <a:bodyPr wrap="none" rtlCol="0">
            <a:spAutoFit/>
          </a:bodyPr>
          <a:lstStyle/>
          <a:p>
            <a:r>
              <a:rPr lang="en-US" sz="1000" dirty="0"/>
              <a:t>Frequency counter</a:t>
            </a:r>
            <a:endParaRPr lang="en-GB" sz="1000" dirty="0"/>
          </a:p>
        </p:txBody>
      </p:sp>
      <p:sp>
        <p:nvSpPr>
          <p:cNvPr id="18" name="TextBox 17">
            <a:extLst>
              <a:ext uri="{FF2B5EF4-FFF2-40B4-BE49-F238E27FC236}">
                <a16:creationId xmlns:a16="http://schemas.microsoft.com/office/drawing/2014/main" id="{D2CCDDC6-5A5D-AE99-E11A-F0C660FC876A}"/>
              </a:ext>
            </a:extLst>
          </p:cNvPr>
          <p:cNvSpPr txBox="1"/>
          <p:nvPr/>
        </p:nvSpPr>
        <p:spPr>
          <a:xfrm>
            <a:off x="1594832" y="4511398"/>
            <a:ext cx="1519968" cy="246221"/>
          </a:xfrm>
          <a:prstGeom prst="rect">
            <a:avLst/>
          </a:prstGeom>
          <a:noFill/>
        </p:spPr>
        <p:txBody>
          <a:bodyPr wrap="none" rtlCol="0">
            <a:spAutoFit/>
          </a:bodyPr>
          <a:lstStyle/>
          <a:p>
            <a:r>
              <a:rPr lang="en-US" sz="1000" dirty="0"/>
              <a:t>NMI Frequency reference</a:t>
            </a:r>
            <a:endParaRPr lang="en-GB" sz="1000" dirty="0"/>
          </a:p>
        </p:txBody>
      </p:sp>
      <p:sp>
        <p:nvSpPr>
          <p:cNvPr id="19" name="TextBox 18">
            <a:extLst>
              <a:ext uri="{FF2B5EF4-FFF2-40B4-BE49-F238E27FC236}">
                <a16:creationId xmlns:a16="http://schemas.microsoft.com/office/drawing/2014/main" id="{E6341AF6-E6FA-FD77-F009-DDC65211C2AF}"/>
              </a:ext>
            </a:extLst>
          </p:cNvPr>
          <p:cNvSpPr txBox="1"/>
          <p:nvPr/>
        </p:nvSpPr>
        <p:spPr>
          <a:xfrm>
            <a:off x="1594832" y="4887184"/>
            <a:ext cx="1204176" cy="246221"/>
          </a:xfrm>
          <a:prstGeom prst="rect">
            <a:avLst/>
          </a:prstGeom>
          <a:noFill/>
        </p:spPr>
        <p:txBody>
          <a:bodyPr wrap="none" rtlCol="0">
            <a:spAutoFit/>
          </a:bodyPr>
          <a:lstStyle/>
          <a:p>
            <a:r>
              <a:rPr lang="en-US" sz="1000" dirty="0"/>
              <a:t>Hut for housing RLS</a:t>
            </a:r>
            <a:endParaRPr lang="en-GB" sz="1000" dirty="0"/>
          </a:p>
        </p:txBody>
      </p:sp>
      <p:sp>
        <p:nvSpPr>
          <p:cNvPr id="20" name="TextBox 19">
            <a:extLst>
              <a:ext uri="{FF2B5EF4-FFF2-40B4-BE49-F238E27FC236}">
                <a16:creationId xmlns:a16="http://schemas.microsoft.com/office/drawing/2014/main" id="{6E1C8688-7DE5-2FCE-6581-A897A1A0E961}"/>
              </a:ext>
            </a:extLst>
          </p:cNvPr>
          <p:cNvSpPr txBox="1"/>
          <p:nvPr/>
        </p:nvSpPr>
        <p:spPr>
          <a:xfrm>
            <a:off x="1612389" y="5269175"/>
            <a:ext cx="1537600" cy="246221"/>
          </a:xfrm>
          <a:prstGeom prst="rect">
            <a:avLst/>
          </a:prstGeom>
          <a:noFill/>
        </p:spPr>
        <p:txBody>
          <a:bodyPr wrap="none" rtlCol="0">
            <a:spAutoFit/>
          </a:bodyPr>
          <a:lstStyle/>
          <a:p>
            <a:r>
              <a:rPr lang="en-GB" sz="1000" dirty="0"/>
              <a:t>Regenerator Laser Station</a:t>
            </a:r>
          </a:p>
        </p:txBody>
      </p:sp>
      <p:pic>
        <p:nvPicPr>
          <p:cNvPr id="21" name="Picture 10" descr="Office - Free maps and location icons">
            <a:extLst>
              <a:ext uri="{FF2B5EF4-FFF2-40B4-BE49-F238E27FC236}">
                <a16:creationId xmlns:a16="http://schemas.microsoft.com/office/drawing/2014/main" id="{EA426057-E80C-3025-5341-2D5E0E32238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84602" y="2925042"/>
            <a:ext cx="342803" cy="34280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EE2FE4FB-5F2C-E870-362D-9E8BA98C1F50}"/>
              </a:ext>
            </a:extLst>
          </p:cNvPr>
          <p:cNvSpPr txBox="1"/>
          <p:nvPr/>
        </p:nvSpPr>
        <p:spPr>
          <a:xfrm>
            <a:off x="1585147" y="2936278"/>
            <a:ext cx="1124026" cy="246221"/>
          </a:xfrm>
          <a:prstGeom prst="rect">
            <a:avLst/>
          </a:prstGeom>
          <a:noFill/>
        </p:spPr>
        <p:txBody>
          <a:bodyPr wrap="none" rtlCol="0">
            <a:spAutoFit/>
          </a:bodyPr>
          <a:lstStyle/>
          <a:p>
            <a:r>
              <a:rPr lang="en-US" sz="1000" dirty="0"/>
              <a:t>Research institute</a:t>
            </a:r>
            <a:endParaRPr lang="en-GB" sz="1000" dirty="0"/>
          </a:p>
        </p:txBody>
      </p:sp>
      <p:pic>
        <p:nvPicPr>
          <p:cNvPr id="60" name="Picture 59">
            <a:extLst>
              <a:ext uri="{FF2B5EF4-FFF2-40B4-BE49-F238E27FC236}">
                <a16:creationId xmlns:a16="http://schemas.microsoft.com/office/drawing/2014/main" id="{0871457B-BB3D-F84A-7388-DCAF9239E380}"/>
              </a:ext>
            </a:extLst>
          </p:cNvPr>
          <p:cNvPicPr>
            <a:picLocks noChangeAspect="1"/>
          </p:cNvPicPr>
          <p:nvPr/>
        </p:nvPicPr>
        <p:blipFill>
          <a:blip r:embed="rId7" cstate="print"/>
          <a:stretch>
            <a:fillRect/>
          </a:stretch>
        </p:blipFill>
        <p:spPr>
          <a:xfrm>
            <a:off x="1180242" y="3669812"/>
            <a:ext cx="351523" cy="245725"/>
          </a:xfrm>
          <a:prstGeom prst="rect">
            <a:avLst/>
          </a:prstGeom>
        </p:spPr>
      </p:pic>
      <p:pic>
        <p:nvPicPr>
          <p:cNvPr id="61"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44126B83-6804-E0FD-0911-DF7D844ADA2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6381"/>
          <a:stretch/>
        </p:blipFill>
        <p:spPr bwMode="auto">
          <a:xfrm>
            <a:off x="1206541" y="5216202"/>
            <a:ext cx="298924" cy="299194"/>
          </a:xfrm>
          <a:prstGeom prst="rect">
            <a:avLst/>
          </a:prstGeom>
          <a:noFill/>
          <a:extLst>
            <a:ext uri="{909E8E84-426E-40DD-AFC4-6F175D3DCCD1}">
              <a14:hiddenFill xmlns:a14="http://schemas.microsoft.com/office/drawing/2010/main">
                <a:solidFill>
                  <a:srgbClr val="FFFFFF"/>
                </a:solidFill>
              </a14:hiddenFill>
            </a:ext>
          </a:extLst>
        </p:spPr>
      </p:pic>
      <p:sp>
        <p:nvSpPr>
          <p:cNvPr id="66" name="Trapezoid 65">
            <a:extLst>
              <a:ext uri="{FF2B5EF4-FFF2-40B4-BE49-F238E27FC236}">
                <a16:creationId xmlns:a16="http://schemas.microsoft.com/office/drawing/2014/main" id="{8B2A91A1-A695-3B38-05B3-738A2A5FF2E2}"/>
              </a:ext>
            </a:extLst>
          </p:cNvPr>
          <p:cNvSpPr/>
          <p:nvPr/>
        </p:nvSpPr>
        <p:spPr>
          <a:xfrm rot="5400000">
            <a:off x="1139671" y="2442900"/>
            <a:ext cx="432665" cy="112608"/>
          </a:xfrm>
          <a:prstGeom prst="trapezoid">
            <a:avLst>
              <a:gd name="adj" fmla="val 6131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a:extLst>
              <a:ext uri="{FF2B5EF4-FFF2-40B4-BE49-F238E27FC236}">
                <a16:creationId xmlns:a16="http://schemas.microsoft.com/office/drawing/2014/main" id="{D395C83A-2D71-7724-07C1-55B91ABC4B54}"/>
              </a:ext>
            </a:extLst>
          </p:cNvPr>
          <p:cNvSpPr txBox="1"/>
          <p:nvPr/>
        </p:nvSpPr>
        <p:spPr>
          <a:xfrm>
            <a:off x="1558764" y="2403222"/>
            <a:ext cx="1189749" cy="246221"/>
          </a:xfrm>
          <a:prstGeom prst="rect">
            <a:avLst/>
          </a:prstGeom>
          <a:noFill/>
        </p:spPr>
        <p:txBody>
          <a:bodyPr wrap="none" rtlCol="0">
            <a:spAutoFit/>
          </a:bodyPr>
          <a:lstStyle/>
          <a:p>
            <a:r>
              <a:rPr lang="en-US" sz="1000" dirty="0"/>
              <a:t>DWDM multiplexer</a:t>
            </a:r>
            <a:endParaRPr lang="en-GB" sz="1000" dirty="0"/>
          </a:p>
        </p:txBody>
      </p:sp>
      <p:sp>
        <p:nvSpPr>
          <p:cNvPr id="2" name="TextBox 1">
            <a:extLst>
              <a:ext uri="{FF2B5EF4-FFF2-40B4-BE49-F238E27FC236}">
                <a16:creationId xmlns:a16="http://schemas.microsoft.com/office/drawing/2014/main" id="{B509516C-C4FD-760A-5D9F-E50F8894AB2A}"/>
              </a:ext>
            </a:extLst>
          </p:cNvPr>
          <p:cNvSpPr txBox="1"/>
          <p:nvPr/>
        </p:nvSpPr>
        <p:spPr>
          <a:xfrm>
            <a:off x="1558764" y="1901223"/>
            <a:ext cx="1231427" cy="246221"/>
          </a:xfrm>
          <a:prstGeom prst="rect">
            <a:avLst/>
          </a:prstGeom>
          <a:noFill/>
        </p:spPr>
        <p:txBody>
          <a:bodyPr wrap="none" rtlCol="0">
            <a:spAutoFit/>
          </a:bodyPr>
          <a:lstStyle/>
          <a:p>
            <a:r>
              <a:rPr lang="en-US" sz="1000" dirty="0"/>
              <a:t>White Rabbit switch</a:t>
            </a:r>
            <a:endParaRPr lang="en-GB" sz="1000" dirty="0"/>
          </a:p>
        </p:txBody>
      </p:sp>
      <p:grpSp>
        <p:nvGrpSpPr>
          <p:cNvPr id="3" name="Group 2">
            <a:extLst>
              <a:ext uri="{FF2B5EF4-FFF2-40B4-BE49-F238E27FC236}">
                <a16:creationId xmlns:a16="http://schemas.microsoft.com/office/drawing/2014/main" id="{D1979F9C-EFF9-1ABB-3BCA-47A4C2930986}"/>
              </a:ext>
            </a:extLst>
          </p:cNvPr>
          <p:cNvGrpSpPr/>
          <p:nvPr/>
        </p:nvGrpSpPr>
        <p:grpSpPr>
          <a:xfrm>
            <a:off x="1116268" y="1698620"/>
            <a:ext cx="593771" cy="427455"/>
            <a:chOff x="2951822" y="2044521"/>
            <a:chExt cx="593771" cy="427455"/>
          </a:xfrm>
        </p:grpSpPr>
        <p:pic>
          <p:nvPicPr>
            <p:cNvPr id="4" name="Picture 2" descr="Switch | Basic Network">
              <a:extLst>
                <a:ext uri="{FF2B5EF4-FFF2-40B4-BE49-F238E27FC236}">
                  <a16:creationId xmlns:a16="http://schemas.microsoft.com/office/drawing/2014/main" id="{21391B74-8107-531C-E7DC-9BB343452FC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1CDBB3-EF7B-C41A-1D7A-39C49E8CDCA5}"/>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sp>
        <p:nvSpPr>
          <p:cNvPr id="6" name="TextBox 5">
            <a:extLst>
              <a:ext uri="{FF2B5EF4-FFF2-40B4-BE49-F238E27FC236}">
                <a16:creationId xmlns:a16="http://schemas.microsoft.com/office/drawing/2014/main" id="{21E08E88-57D2-8225-3F6F-2710B594ECDA}"/>
              </a:ext>
            </a:extLst>
          </p:cNvPr>
          <p:cNvSpPr txBox="1"/>
          <p:nvPr/>
        </p:nvSpPr>
        <p:spPr>
          <a:xfrm>
            <a:off x="1080480" y="1071795"/>
            <a:ext cx="1427507" cy="338554"/>
          </a:xfrm>
          <a:prstGeom prst="rect">
            <a:avLst/>
          </a:prstGeom>
          <a:noFill/>
        </p:spPr>
        <p:txBody>
          <a:bodyPr wrap="none" rtlCol="0">
            <a:spAutoFit/>
          </a:bodyPr>
          <a:lstStyle/>
          <a:p>
            <a:r>
              <a:rPr lang="en-US" sz="1600" dirty="0"/>
              <a:t>Key to symbols</a:t>
            </a:r>
            <a:endParaRPr lang="en-GB" sz="1600" dirty="0"/>
          </a:p>
        </p:txBody>
      </p:sp>
    </p:spTree>
    <p:extLst>
      <p:ext uri="{BB962C8B-B14F-4D97-AF65-F5344CB8AC3E}">
        <p14:creationId xmlns:p14="http://schemas.microsoft.com/office/powerpoint/2010/main" val="1991234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b="30683"/>
          <a:stretch/>
        </p:blipFill>
        <p:spPr bwMode="auto">
          <a:xfrm>
            <a:off x="471306" y="236509"/>
            <a:ext cx="8872538" cy="43203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471306" y="330056"/>
            <a:ext cx="2062616" cy="461665"/>
          </a:xfrm>
          <a:prstGeom prst="rect">
            <a:avLst/>
          </a:prstGeom>
          <a:noFill/>
        </p:spPr>
        <p:txBody>
          <a:bodyPr wrap="none" rtlCol="0">
            <a:spAutoFit/>
          </a:bodyPr>
          <a:lstStyle/>
          <a:p>
            <a:r>
              <a:rPr lang="en-US" sz="2400" dirty="0"/>
              <a:t>Service overlay</a:t>
            </a:r>
            <a:endParaRPr lang="en-GB" sz="2400" dirty="0"/>
          </a:p>
        </p:txBody>
      </p:sp>
      <p:cxnSp>
        <p:nvCxnSpPr>
          <p:cNvPr id="1034" name="Straight Connector 1033">
            <a:extLst>
              <a:ext uri="{FF2B5EF4-FFF2-40B4-BE49-F238E27FC236}">
                <a16:creationId xmlns:a16="http://schemas.microsoft.com/office/drawing/2014/main" id="{BEE8BAB9-8441-3055-A9D4-80C21ACFBD5C}"/>
              </a:ext>
            </a:extLst>
          </p:cNvPr>
          <p:cNvCxnSpPr>
            <a:cxnSpLocks/>
            <a:endCxn id="3124" idx="2"/>
          </p:cNvCxnSpPr>
          <p:nvPr/>
        </p:nvCxnSpPr>
        <p:spPr>
          <a:xfrm flipV="1">
            <a:off x="2519537" y="2897359"/>
            <a:ext cx="269187" cy="575945"/>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678811" y="2061041"/>
            <a:ext cx="1660035" cy="6420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D1347AF5-F09F-3D99-960B-AADCD5BDB40B}"/>
              </a:ext>
            </a:extLst>
          </p:cNvPr>
          <p:cNvCxnSpPr>
            <a:cxnSpLocks/>
          </p:cNvCxnSpPr>
          <p:nvPr/>
        </p:nvCxnSpPr>
        <p:spPr>
          <a:xfrm flipH="1" flipV="1">
            <a:off x="7468931" y="1903623"/>
            <a:ext cx="1200519" cy="81626"/>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430718" y="1962024"/>
            <a:ext cx="1068571" cy="14287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54" name="TextBox 1053">
            <a:extLst>
              <a:ext uri="{FF2B5EF4-FFF2-40B4-BE49-F238E27FC236}">
                <a16:creationId xmlns:a16="http://schemas.microsoft.com/office/drawing/2014/main" id="{8EC04AB9-1623-662C-42B4-8811B8015595}"/>
              </a:ext>
            </a:extLst>
          </p:cNvPr>
          <p:cNvSpPr txBox="1"/>
          <p:nvPr/>
        </p:nvSpPr>
        <p:spPr>
          <a:xfrm>
            <a:off x="1277763" y="2375266"/>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2024811" y="3416619"/>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269082" y="2728162"/>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631953" y="1518431"/>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5" name="TextBox 1074">
            <a:extLst>
              <a:ext uri="{FF2B5EF4-FFF2-40B4-BE49-F238E27FC236}">
                <a16:creationId xmlns:a16="http://schemas.microsoft.com/office/drawing/2014/main" id="{C20FB633-60C3-6D9D-946B-B267D1199C16}"/>
              </a:ext>
            </a:extLst>
          </p:cNvPr>
          <p:cNvSpPr txBox="1"/>
          <p:nvPr/>
        </p:nvSpPr>
        <p:spPr>
          <a:xfrm>
            <a:off x="8580928" y="2178931"/>
            <a:ext cx="606256" cy="400110"/>
          </a:xfrm>
          <a:prstGeom prst="rect">
            <a:avLst/>
          </a:prstGeom>
          <a:noFill/>
        </p:spPr>
        <p:txBody>
          <a:bodyPr wrap="none" rtlCol="0">
            <a:spAutoFit/>
          </a:bodyPr>
          <a:lstStyle/>
          <a:p>
            <a:r>
              <a:rPr lang="en-US" sz="1000" dirty="0"/>
              <a:t>GUM</a:t>
            </a:r>
          </a:p>
          <a:p>
            <a:r>
              <a:rPr lang="en-US" sz="1000" dirty="0"/>
              <a:t>Warsaw</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918412" y="1349979"/>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cxnSp>
        <p:nvCxnSpPr>
          <p:cNvPr id="3074" name="Straight Connector 3073">
            <a:extLst>
              <a:ext uri="{FF2B5EF4-FFF2-40B4-BE49-F238E27FC236}">
                <a16:creationId xmlns:a16="http://schemas.microsoft.com/office/drawing/2014/main" id="{E3C23475-2B1F-5496-C906-689C1F06827A}"/>
              </a:ext>
            </a:extLst>
          </p:cNvPr>
          <p:cNvCxnSpPr>
            <a:cxnSpLocks/>
            <a:endCxn id="3152" idx="3"/>
          </p:cNvCxnSpPr>
          <p:nvPr/>
        </p:nvCxnSpPr>
        <p:spPr>
          <a:xfrm flipH="1">
            <a:off x="6739886" y="1864061"/>
            <a:ext cx="439901" cy="68383"/>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116" name="Straight Connector 3115">
            <a:extLst>
              <a:ext uri="{FF2B5EF4-FFF2-40B4-BE49-F238E27FC236}">
                <a16:creationId xmlns:a16="http://schemas.microsoft.com/office/drawing/2014/main" id="{E01F1F20-E896-9562-2DCF-76FA87F73F98}"/>
              </a:ext>
            </a:extLst>
          </p:cNvPr>
          <p:cNvCxnSpPr>
            <a:cxnSpLocks/>
          </p:cNvCxnSpPr>
          <p:nvPr/>
        </p:nvCxnSpPr>
        <p:spPr>
          <a:xfrm flipH="1">
            <a:off x="7398974" y="1480688"/>
            <a:ext cx="493034" cy="314396"/>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118" name="TextBox 3117">
            <a:extLst>
              <a:ext uri="{FF2B5EF4-FFF2-40B4-BE49-F238E27FC236}">
                <a16:creationId xmlns:a16="http://schemas.microsoft.com/office/drawing/2014/main" id="{60623E79-359E-B276-4F50-69C27CC4FFBF}"/>
              </a:ext>
            </a:extLst>
          </p:cNvPr>
          <p:cNvSpPr txBox="1"/>
          <p:nvPr/>
        </p:nvSpPr>
        <p:spPr>
          <a:xfrm>
            <a:off x="8123836" y="1163096"/>
            <a:ext cx="494046" cy="400110"/>
          </a:xfrm>
          <a:prstGeom prst="rect">
            <a:avLst/>
          </a:prstGeom>
          <a:noFill/>
        </p:spPr>
        <p:txBody>
          <a:bodyPr wrap="none" rtlCol="0">
            <a:spAutoFit/>
          </a:bodyPr>
          <a:lstStyle/>
          <a:p>
            <a:r>
              <a:rPr lang="en-US" sz="1000" dirty="0"/>
              <a:t>UMK</a:t>
            </a:r>
          </a:p>
          <a:p>
            <a:r>
              <a:rPr lang="en-US" sz="1000" dirty="0"/>
              <a:t>Torun</a:t>
            </a:r>
            <a:endParaRPr lang="en-GB" sz="100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6383425" y="1924464"/>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583379" y="2635749"/>
            <a:ext cx="410690" cy="261610"/>
          </a:xfrm>
          <a:prstGeom prst="rect">
            <a:avLst/>
          </a:prstGeom>
          <a:noFill/>
        </p:spPr>
        <p:txBody>
          <a:bodyPr wrap="none" rtlCol="0">
            <a:spAutoFit/>
          </a:bodyPr>
          <a:lstStyle/>
          <a:p>
            <a:r>
              <a:rPr lang="en-US" sz="1050" dirty="0"/>
              <a:t>Lille</a:t>
            </a:r>
            <a:endParaRPr lang="en-GB" sz="1050" dirty="0"/>
          </a:p>
        </p:txBody>
      </p: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7024" y="19894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39" name="Picture 8" descr="Science Symbols Vector Art, Icons, and Graphics for Free Download">
            <a:extLst>
              <a:ext uri="{FF2B5EF4-FFF2-40B4-BE49-F238E27FC236}">
                <a16:creationId xmlns:a16="http://schemas.microsoft.com/office/drawing/2014/main" id="{7C3436A4-0CF6-81CE-4A6F-E705EAEE88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8751" y="1245602"/>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0" name="Picture 8" descr="Science Symbols Vector Art, Icons, and Graphics for Free Download">
            <a:extLst>
              <a:ext uri="{FF2B5EF4-FFF2-40B4-BE49-F238E27FC236}">
                <a16:creationId xmlns:a16="http://schemas.microsoft.com/office/drawing/2014/main" id="{4234BF3F-782D-5CA3-2CF3-D187EE2494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18671" y="187019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9721" y="3521202"/>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0836" y="2327706"/>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31021" y="2881680"/>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60564" y="185025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58" name="TextBox 3157">
            <a:extLst>
              <a:ext uri="{FF2B5EF4-FFF2-40B4-BE49-F238E27FC236}">
                <a16:creationId xmlns:a16="http://schemas.microsoft.com/office/drawing/2014/main" id="{7EF466F7-5ED9-8A40-3564-498F2078CFB8}"/>
              </a:ext>
            </a:extLst>
          </p:cNvPr>
          <p:cNvSpPr txBox="1"/>
          <p:nvPr/>
        </p:nvSpPr>
        <p:spPr>
          <a:xfrm>
            <a:off x="4899268" y="3423866"/>
            <a:ext cx="679994" cy="246221"/>
          </a:xfrm>
          <a:prstGeom prst="rect">
            <a:avLst/>
          </a:prstGeom>
          <a:noFill/>
        </p:spPr>
        <p:txBody>
          <a:bodyPr wrap="none" rtlCol="0">
            <a:spAutoFit/>
          </a:bodyPr>
          <a:lstStyle/>
          <a:p>
            <a:r>
              <a:rPr lang="en-US" sz="1000" dirty="0"/>
              <a:t>Karlsruhe</a:t>
            </a:r>
            <a:endParaRPr lang="en-GB" sz="1000" dirty="0"/>
          </a:p>
        </p:txBody>
      </p:sp>
      <p:cxnSp>
        <p:nvCxnSpPr>
          <p:cNvPr id="3159" name="Straight Connector 3158">
            <a:extLst>
              <a:ext uri="{FF2B5EF4-FFF2-40B4-BE49-F238E27FC236}">
                <a16:creationId xmlns:a16="http://schemas.microsoft.com/office/drawing/2014/main" id="{23923546-090D-D9E1-672A-91CCE4E00A3F}"/>
              </a:ext>
            </a:extLst>
          </p:cNvPr>
          <p:cNvCxnSpPr>
            <a:cxnSpLocks/>
            <a:stCxn id="3138" idx="2"/>
          </p:cNvCxnSpPr>
          <p:nvPr/>
        </p:nvCxnSpPr>
        <p:spPr>
          <a:xfrm flipH="1">
            <a:off x="4725460" y="2219546"/>
            <a:ext cx="596615" cy="1391111"/>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6" name="Straight Connector 3165">
            <a:extLst>
              <a:ext uri="{FF2B5EF4-FFF2-40B4-BE49-F238E27FC236}">
                <a16:creationId xmlns:a16="http://schemas.microsoft.com/office/drawing/2014/main" id="{780705B8-B33E-F755-560E-3F1EE531FDD2}"/>
              </a:ext>
            </a:extLst>
          </p:cNvPr>
          <p:cNvCxnSpPr>
            <a:cxnSpLocks/>
          </p:cNvCxnSpPr>
          <p:nvPr/>
        </p:nvCxnSpPr>
        <p:spPr>
          <a:xfrm>
            <a:off x="1795584" y="2527616"/>
            <a:ext cx="977619" cy="395731"/>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94883" y="1742654"/>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5" name="Picture 2" descr="house&quot; Icon - Download for free – Iconduck">
            <a:extLst>
              <a:ext uri="{FF2B5EF4-FFF2-40B4-BE49-F238E27FC236}">
                <a16:creationId xmlns:a16="http://schemas.microsoft.com/office/drawing/2014/main" id="{28FF432F-B628-FDA9-FFBF-A6CC585D24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2016" y="3586129"/>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1600D1D5-3C4D-B82E-1715-4E799ED66B06}"/>
              </a:ext>
            </a:extLst>
          </p:cNvPr>
          <p:cNvSpPr txBox="1"/>
          <p:nvPr/>
        </p:nvSpPr>
        <p:spPr>
          <a:xfrm>
            <a:off x="2789161" y="2110704"/>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236078" y="2236838"/>
            <a:ext cx="315386" cy="39304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322292" y="1746301"/>
            <a:ext cx="585693" cy="246221"/>
          </a:xfrm>
          <a:prstGeom prst="rect">
            <a:avLst/>
          </a:prstGeom>
          <a:noFill/>
        </p:spPr>
        <p:txBody>
          <a:bodyPr wrap="square" rtlCol="0">
            <a:spAutoFit/>
          </a:bodyPr>
          <a:lstStyle/>
          <a:p>
            <a:r>
              <a:rPr lang="en-US" sz="1000" dirty="0"/>
              <a:t>SURF</a:t>
            </a:r>
            <a:endParaRPr lang="en-GB" sz="1000" dirty="0"/>
          </a:p>
        </p:txBody>
      </p: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910343" y="2749182"/>
            <a:ext cx="206440" cy="214687"/>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2575" y="2100299"/>
            <a:ext cx="177776" cy="177776"/>
          </a:xfrm>
          <a:prstGeom prst="rect">
            <a:avLst/>
          </a:prstGeom>
          <a:noFill/>
          <a:extLst>
            <a:ext uri="{909E8E84-426E-40DD-AFC4-6F175D3DCCD1}">
              <a14:hiddenFill xmlns:a14="http://schemas.microsoft.com/office/drawing/2010/main">
                <a:solidFill>
                  <a:srgbClr val="FFFFFF"/>
                </a:solidFill>
              </a14:hiddenFill>
            </a:ext>
          </a:extLst>
        </p:spPr>
      </p:pic>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6783" y="2629887"/>
            <a:ext cx="238590" cy="238590"/>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DFB56567-36FE-89B4-912A-F862F02BD298}"/>
              </a:ext>
            </a:extLst>
          </p:cNvPr>
          <p:cNvCxnSpPr>
            <a:cxnSpLocks/>
          </p:cNvCxnSpPr>
          <p:nvPr/>
        </p:nvCxnSpPr>
        <p:spPr>
          <a:xfrm>
            <a:off x="7277550" y="1973121"/>
            <a:ext cx="146525" cy="700955"/>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48D0B5D-CB64-DAA0-81C0-47DBB640FDE9}"/>
              </a:ext>
            </a:extLst>
          </p:cNvPr>
          <p:cNvSpPr txBox="1"/>
          <p:nvPr/>
        </p:nvSpPr>
        <p:spPr>
          <a:xfrm>
            <a:off x="7498271" y="2557807"/>
            <a:ext cx="635110" cy="253916"/>
          </a:xfrm>
          <a:prstGeom prst="rect">
            <a:avLst/>
          </a:prstGeom>
          <a:noFill/>
        </p:spPr>
        <p:txBody>
          <a:bodyPr wrap="none" rtlCol="0">
            <a:spAutoFit/>
          </a:bodyPr>
          <a:lstStyle/>
          <a:p>
            <a:r>
              <a:rPr lang="en-US" sz="1050" dirty="0" err="1"/>
              <a:t>Wroclav</a:t>
            </a:r>
            <a:endParaRPr lang="en-GB" sz="1050" dirty="0"/>
          </a:p>
        </p:txBody>
      </p:sp>
      <p:cxnSp>
        <p:nvCxnSpPr>
          <p:cNvPr id="24" name="Straight Connector 23">
            <a:extLst>
              <a:ext uri="{FF2B5EF4-FFF2-40B4-BE49-F238E27FC236}">
                <a16:creationId xmlns:a16="http://schemas.microsoft.com/office/drawing/2014/main" id="{7AAF4F92-E98A-D2A0-CB53-4ADF6940DEDB}"/>
              </a:ext>
            </a:extLst>
          </p:cNvPr>
          <p:cNvCxnSpPr>
            <a:cxnSpLocks/>
          </p:cNvCxnSpPr>
          <p:nvPr/>
        </p:nvCxnSpPr>
        <p:spPr>
          <a:xfrm>
            <a:off x="3627264" y="2126812"/>
            <a:ext cx="116936" cy="318452"/>
          </a:xfrm>
          <a:prstGeom prst="line">
            <a:avLst/>
          </a:prstGeom>
          <a:ln w="254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CD98180-8D2A-8359-8082-5CCCFF682484}"/>
              </a:ext>
            </a:extLst>
          </p:cNvPr>
          <p:cNvCxnSpPr>
            <a:cxnSpLocks/>
          </p:cNvCxnSpPr>
          <p:nvPr/>
        </p:nvCxnSpPr>
        <p:spPr>
          <a:xfrm flipV="1">
            <a:off x="3313631" y="2084515"/>
            <a:ext cx="237833" cy="89394"/>
          </a:xfrm>
          <a:prstGeom prst="line">
            <a:avLst/>
          </a:prstGeom>
          <a:ln w="254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2061" y="2010351"/>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0" descr="Office - Free maps and location icons">
            <a:extLst>
              <a:ext uri="{FF2B5EF4-FFF2-40B4-BE49-F238E27FC236}">
                <a16:creationId xmlns:a16="http://schemas.microsoft.com/office/drawing/2014/main" id="{678CF44B-6A8C-E257-6559-8D580A3775E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1059" y="2378929"/>
            <a:ext cx="233327" cy="23332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D038AB32-9B40-EF28-B476-F5180C3CDDF3}"/>
              </a:ext>
            </a:extLst>
          </p:cNvPr>
          <p:cNvSpPr txBox="1"/>
          <p:nvPr/>
        </p:nvSpPr>
        <p:spPr>
          <a:xfrm>
            <a:off x="3778463" y="2236838"/>
            <a:ext cx="788717" cy="400110"/>
          </a:xfrm>
          <a:prstGeom prst="rect">
            <a:avLst/>
          </a:prstGeom>
          <a:noFill/>
        </p:spPr>
        <p:txBody>
          <a:bodyPr wrap="square" rtlCol="0">
            <a:spAutoFit/>
          </a:bodyPr>
          <a:lstStyle/>
          <a:p>
            <a:r>
              <a:rPr lang="en-US" sz="1000" dirty="0"/>
              <a:t>TU Eindhoven</a:t>
            </a:r>
            <a:endParaRPr lang="en-GB" sz="1000" dirty="0"/>
          </a:p>
        </p:txBody>
      </p:sp>
      <p:pic>
        <p:nvPicPr>
          <p:cNvPr id="18" name="Picture 2" descr="house&quot; Icon - Download for free – Iconduck">
            <a:extLst>
              <a:ext uri="{FF2B5EF4-FFF2-40B4-BE49-F238E27FC236}">
                <a16:creationId xmlns:a16="http://schemas.microsoft.com/office/drawing/2014/main" id="{3194E00E-F93F-3004-9347-44A6686C27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2651" y="2712197"/>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06225130-7E68-F4E0-E703-71863FC0B823}"/>
              </a:ext>
            </a:extLst>
          </p:cNvPr>
          <p:cNvSpPr/>
          <p:nvPr/>
        </p:nvSpPr>
        <p:spPr>
          <a:xfrm>
            <a:off x="1816667" y="2594661"/>
            <a:ext cx="898249" cy="914400"/>
          </a:xfrm>
          <a:custGeom>
            <a:avLst/>
            <a:gdLst>
              <a:gd name="connsiteX0" fmla="*/ 0 w 898249"/>
              <a:gd name="connsiteY0" fmla="*/ 0 h 914400"/>
              <a:gd name="connsiteX1" fmla="*/ 790575 w 898249"/>
              <a:gd name="connsiteY1" fmla="*/ 361950 h 914400"/>
              <a:gd name="connsiteX2" fmla="*/ 885825 w 898249"/>
              <a:gd name="connsiteY2" fmla="*/ 600075 h 914400"/>
              <a:gd name="connsiteX3" fmla="*/ 742950 w 898249"/>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898249" h="914400">
                <a:moveTo>
                  <a:pt x="0" y="0"/>
                </a:moveTo>
                <a:cubicBezTo>
                  <a:pt x="321469" y="130969"/>
                  <a:pt x="642938" y="261938"/>
                  <a:pt x="790575" y="361950"/>
                </a:cubicBezTo>
                <a:cubicBezTo>
                  <a:pt x="938212" y="461962"/>
                  <a:pt x="893762" y="508000"/>
                  <a:pt x="885825" y="600075"/>
                </a:cubicBezTo>
                <a:cubicBezTo>
                  <a:pt x="877888" y="692150"/>
                  <a:pt x="810419" y="803275"/>
                  <a:pt x="742950" y="91440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Shape 45">
            <a:extLst>
              <a:ext uri="{FF2B5EF4-FFF2-40B4-BE49-F238E27FC236}">
                <a16:creationId xmlns:a16="http://schemas.microsoft.com/office/drawing/2014/main" id="{35B1DCA3-EB36-9335-55DF-DBDE83EC01A1}"/>
              </a:ext>
            </a:extLst>
          </p:cNvPr>
          <p:cNvSpPr/>
          <p:nvPr/>
        </p:nvSpPr>
        <p:spPr>
          <a:xfrm>
            <a:off x="5369492" y="1720678"/>
            <a:ext cx="1819275" cy="264383"/>
          </a:xfrm>
          <a:custGeom>
            <a:avLst/>
            <a:gdLst>
              <a:gd name="connsiteX0" fmla="*/ 0 w 1819275"/>
              <a:gd name="connsiteY0" fmla="*/ 264383 h 264383"/>
              <a:gd name="connsiteX1" fmla="*/ 1219200 w 1819275"/>
              <a:gd name="connsiteY1" fmla="*/ 26258 h 264383"/>
              <a:gd name="connsiteX2" fmla="*/ 1819275 w 1819275"/>
              <a:gd name="connsiteY2" fmla="*/ 16733 h 264383"/>
            </a:gdLst>
            <a:ahLst/>
            <a:cxnLst>
              <a:cxn ang="0">
                <a:pos x="connsiteX0" y="connsiteY0"/>
              </a:cxn>
              <a:cxn ang="0">
                <a:pos x="connsiteX1" y="connsiteY1"/>
              </a:cxn>
              <a:cxn ang="0">
                <a:pos x="connsiteX2" y="connsiteY2"/>
              </a:cxn>
            </a:cxnLst>
            <a:rect l="l" t="t" r="r" b="b"/>
            <a:pathLst>
              <a:path w="1819275" h="264383">
                <a:moveTo>
                  <a:pt x="0" y="264383"/>
                </a:moveTo>
                <a:cubicBezTo>
                  <a:pt x="457994" y="165958"/>
                  <a:pt x="915988" y="67533"/>
                  <a:pt x="1219200" y="26258"/>
                </a:cubicBezTo>
                <a:cubicBezTo>
                  <a:pt x="1522413" y="-15017"/>
                  <a:pt x="1670844" y="858"/>
                  <a:pt x="1819275" y="16733"/>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Shape 48">
            <a:extLst>
              <a:ext uri="{FF2B5EF4-FFF2-40B4-BE49-F238E27FC236}">
                <a16:creationId xmlns:a16="http://schemas.microsoft.com/office/drawing/2014/main" id="{2A5FFD4A-ABA4-887B-390D-B813333AC6DA}"/>
              </a:ext>
            </a:extLst>
          </p:cNvPr>
          <p:cNvSpPr/>
          <p:nvPr/>
        </p:nvSpPr>
        <p:spPr>
          <a:xfrm>
            <a:off x="3674042" y="1965447"/>
            <a:ext cx="1504950" cy="76764"/>
          </a:xfrm>
          <a:custGeom>
            <a:avLst/>
            <a:gdLst>
              <a:gd name="connsiteX0" fmla="*/ 1504950 w 1504950"/>
              <a:gd name="connsiteY0" fmla="*/ 48189 h 76764"/>
              <a:gd name="connsiteX1" fmla="*/ 542925 w 1504950"/>
              <a:gd name="connsiteY1" fmla="*/ 564 h 76764"/>
              <a:gd name="connsiteX2" fmla="*/ 0 w 1504950"/>
              <a:gd name="connsiteY2" fmla="*/ 76764 h 76764"/>
            </a:gdLst>
            <a:ahLst/>
            <a:cxnLst>
              <a:cxn ang="0">
                <a:pos x="connsiteX0" y="connsiteY0"/>
              </a:cxn>
              <a:cxn ang="0">
                <a:pos x="connsiteX1" y="connsiteY1"/>
              </a:cxn>
              <a:cxn ang="0">
                <a:pos x="connsiteX2" y="connsiteY2"/>
              </a:cxn>
            </a:cxnLst>
            <a:rect l="l" t="t" r="r" b="b"/>
            <a:pathLst>
              <a:path w="1504950" h="76764">
                <a:moveTo>
                  <a:pt x="1504950" y="48189"/>
                </a:moveTo>
                <a:cubicBezTo>
                  <a:pt x="1149350" y="21995"/>
                  <a:pt x="793750" y="-4198"/>
                  <a:pt x="542925" y="564"/>
                </a:cubicBezTo>
                <a:cubicBezTo>
                  <a:pt x="292100" y="5326"/>
                  <a:pt x="146050" y="41045"/>
                  <a:pt x="0" y="76764"/>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Shape 52">
            <a:extLst>
              <a:ext uri="{FF2B5EF4-FFF2-40B4-BE49-F238E27FC236}">
                <a16:creationId xmlns:a16="http://schemas.microsoft.com/office/drawing/2014/main" id="{A6A97A12-F077-33C1-0C4B-B3CFAC3FB35F}"/>
              </a:ext>
            </a:extLst>
          </p:cNvPr>
          <p:cNvSpPr/>
          <p:nvPr/>
        </p:nvSpPr>
        <p:spPr>
          <a:xfrm>
            <a:off x="3216842" y="2156511"/>
            <a:ext cx="314325" cy="46672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a:extLst>
              <a:ext uri="{FF2B5EF4-FFF2-40B4-BE49-F238E27FC236}">
                <a16:creationId xmlns:a16="http://schemas.microsoft.com/office/drawing/2014/main" id="{E930C058-B33A-12F4-F7BB-FA2C92645D31}"/>
              </a:ext>
            </a:extLst>
          </p:cNvPr>
          <p:cNvCxnSpPr/>
          <p:nvPr/>
        </p:nvCxnSpPr>
        <p:spPr>
          <a:xfrm>
            <a:off x="781050" y="6086475"/>
            <a:ext cx="590550" cy="0"/>
          </a:xfrm>
          <a:prstGeom prst="line">
            <a:avLst/>
          </a:prstGeom>
          <a:ln>
            <a:solidFill>
              <a:srgbClr val="00B050"/>
            </a:solidFill>
            <a:prstDash val="lg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A5B195D-83C3-63D0-9056-17E803BB50D5}"/>
              </a:ext>
            </a:extLst>
          </p:cNvPr>
          <p:cNvCxnSpPr/>
          <p:nvPr/>
        </p:nvCxnSpPr>
        <p:spPr>
          <a:xfrm>
            <a:off x="781050" y="6343650"/>
            <a:ext cx="590550"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80A86E7F-B474-9009-4AA6-1830330587A2}"/>
              </a:ext>
            </a:extLst>
          </p:cNvPr>
          <p:cNvSpPr txBox="1"/>
          <p:nvPr/>
        </p:nvSpPr>
        <p:spPr>
          <a:xfrm>
            <a:off x="1502614" y="5957992"/>
            <a:ext cx="1124026" cy="553998"/>
          </a:xfrm>
          <a:prstGeom prst="rect">
            <a:avLst/>
          </a:prstGeom>
          <a:noFill/>
        </p:spPr>
        <p:txBody>
          <a:bodyPr wrap="none" rtlCol="0">
            <a:spAutoFit/>
          </a:bodyPr>
          <a:lstStyle/>
          <a:p>
            <a:r>
              <a:rPr lang="en-US" sz="1000" dirty="0"/>
              <a:t>Time service</a:t>
            </a:r>
          </a:p>
          <a:p>
            <a:endParaRPr lang="en-US" sz="1000" dirty="0"/>
          </a:p>
          <a:p>
            <a:r>
              <a:rPr lang="en-US" sz="1000" dirty="0"/>
              <a:t>Frequency service</a:t>
            </a:r>
            <a:endParaRPr lang="en-GB" sz="1000" dirty="0"/>
          </a:p>
        </p:txBody>
      </p:sp>
      <p:sp>
        <p:nvSpPr>
          <p:cNvPr id="58" name="Freeform: Shape 57">
            <a:extLst>
              <a:ext uri="{FF2B5EF4-FFF2-40B4-BE49-F238E27FC236}">
                <a16:creationId xmlns:a16="http://schemas.microsoft.com/office/drawing/2014/main" id="{B06577DE-5B82-2F7B-7600-3F90019508B9}"/>
              </a:ext>
            </a:extLst>
          </p:cNvPr>
          <p:cNvSpPr/>
          <p:nvPr/>
        </p:nvSpPr>
        <p:spPr>
          <a:xfrm>
            <a:off x="5436167" y="2013636"/>
            <a:ext cx="1790700" cy="211861"/>
          </a:xfrm>
          <a:custGeom>
            <a:avLst/>
            <a:gdLst>
              <a:gd name="connsiteX0" fmla="*/ 0 w 1790700"/>
              <a:gd name="connsiteY0" fmla="*/ 171450 h 211861"/>
              <a:gd name="connsiteX1" fmla="*/ 1295400 w 1790700"/>
              <a:gd name="connsiteY1" fmla="*/ 200025 h 211861"/>
              <a:gd name="connsiteX2" fmla="*/ 1790700 w 1790700"/>
              <a:gd name="connsiteY2" fmla="*/ 0 h 211861"/>
            </a:gdLst>
            <a:ahLst/>
            <a:cxnLst>
              <a:cxn ang="0">
                <a:pos x="connsiteX0" y="connsiteY0"/>
              </a:cxn>
              <a:cxn ang="0">
                <a:pos x="connsiteX1" y="connsiteY1"/>
              </a:cxn>
              <a:cxn ang="0">
                <a:pos x="connsiteX2" y="connsiteY2"/>
              </a:cxn>
            </a:cxnLst>
            <a:rect l="l" t="t" r="r" b="b"/>
            <a:pathLst>
              <a:path w="1790700" h="211861">
                <a:moveTo>
                  <a:pt x="0" y="171450"/>
                </a:moveTo>
                <a:cubicBezTo>
                  <a:pt x="498475" y="200025"/>
                  <a:pt x="996950" y="228600"/>
                  <a:pt x="1295400" y="200025"/>
                </a:cubicBezTo>
                <a:cubicBezTo>
                  <a:pt x="1593850" y="171450"/>
                  <a:pt x="1692275" y="85725"/>
                  <a:pt x="1790700"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reeform: Shape 1">
            <a:extLst>
              <a:ext uri="{FF2B5EF4-FFF2-40B4-BE49-F238E27FC236}">
                <a16:creationId xmlns:a16="http://schemas.microsoft.com/office/drawing/2014/main" id="{554D194A-8B02-B9CD-FAEC-96EBA42093C0}"/>
              </a:ext>
            </a:extLst>
          </p:cNvPr>
          <p:cNvSpPr/>
          <p:nvPr/>
        </p:nvSpPr>
        <p:spPr>
          <a:xfrm>
            <a:off x="2661121" y="2811723"/>
            <a:ext cx="450226" cy="69009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Table 4">
            <a:extLst>
              <a:ext uri="{FF2B5EF4-FFF2-40B4-BE49-F238E27FC236}">
                <a16:creationId xmlns:a16="http://schemas.microsoft.com/office/drawing/2014/main" id="{6F0F92BD-B404-7680-F858-EBFC1582262F}"/>
              </a:ext>
            </a:extLst>
          </p:cNvPr>
          <p:cNvGraphicFramePr>
            <a:graphicFrameLocks noGrp="1"/>
          </p:cNvGraphicFramePr>
          <p:nvPr>
            <p:extLst>
              <p:ext uri="{D42A27DB-BD31-4B8C-83A1-F6EECF244321}">
                <p14:modId xmlns:p14="http://schemas.microsoft.com/office/powerpoint/2010/main" val="1040467653"/>
              </p:ext>
            </p:extLst>
          </p:nvPr>
        </p:nvGraphicFramePr>
        <p:xfrm>
          <a:off x="2773203" y="4096872"/>
          <a:ext cx="9190768" cy="2499360"/>
        </p:xfrm>
        <a:graphic>
          <a:graphicData uri="http://schemas.openxmlformats.org/drawingml/2006/table">
            <a:tbl>
              <a:tblPr firstRow="1" bandRow="1">
                <a:tableStyleId>{5C22544A-7EE6-4342-B048-85BDC9FD1C3A}</a:tableStyleId>
              </a:tblPr>
              <a:tblGrid>
                <a:gridCol w="1341073">
                  <a:extLst>
                    <a:ext uri="{9D8B030D-6E8A-4147-A177-3AD203B41FA5}">
                      <a16:colId xmlns:a16="http://schemas.microsoft.com/office/drawing/2014/main" val="872860075"/>
                    </a:ext>
                  </a:extLst>
                </a:gridCol>
                <a:gridCol w="847029">
                  <a:extLst>
                    <a:ext uri="{9D8B030D-6E8A-4147-A177-3AD203B41FA5}">
                      <a16:colId xmlns:a16="http://schemas.microsoft.com/office/drawing/2014/main" val="2730911346"/>
                    </a:ext>
                  </a:extLst>
                </a:gridCol>
                <a:gridCol w="1039917">
                  <a:extLst>
                    <a:ext uri="{9D8B030D-6E8A-4147-A177-3AD203B41FA5}">
                      <a16:colId xmlns:a16="http://schemas.microsoft.com/office/drawing/2014/main" val="4075628161"/>
                    </a:ext>
                  </a:extLst>
                </a:gridCol>
                <a:gridCol w="981212">
                  <a:extLst>
                    <a:ext uri="{9D8B030D-6E8A-4147-A177-3AD203B41FA5}">
                      <a16:colId xmlns:a16="http://schemas.microsoft.com/office/drawing/2014/main" val="396532035"/>
                    </a:ext>
                  </a:extLst>
                </a:gridCol>
                <a:gridCol w="1039917">
                  <a:extLst>
                    <a:ext uri="{9D8B030D-6E8A-4147-A177-3AD203B41FA5}">
                      <a16:colId xmlns:a16="http://schemas.microsoft.com/office/drawing/2014/main" val="720314114"/>
                    </a:ext>
                  </a:extLst>
                </a:gridCol>
                <a:gridCol w="1232805">
                  <a:extLst>
                    <a:ext uri="{9D8B030D-6E8A-4147-A177-3AD203B41FA5}">
                      <a16:colId xmlns:a16="http://schemas.microsoft.com/office/drawing/2014/main" val="1553438156"/>
                    </a:ext>
                  </a:extLst>
                </a:gridCol>
                <a:gridCol w="1366987">
                  <a:extLst>
                    <a:ext uri="{9D8B030D-6E8A-4147-A177-3AD203B41FA5}">
                      <a16:colId xmlns:a16="http://schemas.microsoft.com/office/drawing/2014/main" val="2785488671"/>
                    </a:ext>
                  </a:extLst>
                </a:gridCol>
                <a:gridCol w="1341828">
                  <a:extLst>
                    <a:ext uri="{9D8B030D-6E8A-4147-A177-3AD203B41FA5}">
                      <a16:colId xmlns:a16="http://schemas.microsoft.com/office/drawing/2014/main" val="1402607563"/>
                    </a:ext>
                  </a:extLst>
                </a:gridCol>
              </a:tblGrid>
              <a:tr h="240444">
                <a:tc>
                  <a:txBody>
                    <a:bodyPr/>
                    <a:lstStyle/>
                    <a:p>
                      <a:endParaRPr lang="en-GB" sz="1100" dirty="0"/>
                    </a:p>
                  </a:txBody>
                  <a:tcPr/>
                </a:tc>
                <a:tc>
                  <a:txBody>
                    <a:bodyPr/>
                    <a:lstStyle/>
                    <a:p>
                      <a:r>
                        <a:rPr lang="en-US" sz="1100" dirty="0"/>
                        <a:t>London</a:t>
                      </a:r>
                      <a:endParaRPr lang="en-GB" sz="1100" dirty="0"/>
                    </a:p>
                  </a:txBody>
                  <a:tcPr/>
                </a:tc>
                <a:tc>
                  <a:txBody>
                    <a:bodyPr/>
                    <a:lstStyle/>
                    <a:p>
                      <a:r>
                        <a:rPr lang="en-US" sz="1100" dirty="0"/>
                        <a:t>Paris</a:t>
                      </a:r>
                      <a:endParaRPr lang="en-GB" sz="1100" dirty="0"/>
                    </a:p>
                  </a:txBody>
                  <a:tcPr/>
                </a:tc>
                <a:tc>
                  <a:txBody>
                    <a:bodyPr/>
                    <a:lstStyle/>
                    <a:p>
                      <a:r>
                        <a:rPr lang="en-US" sz="1100" dirty="0"/>
                        <a:t>Lille</a:t>
                      </a:r>
                      <a:endParaRPr lang="en-GB" sz="1100" dirty="0"/>
                    </a:p>
                  </a:txBody>
                  <a:tcPr/>
                </a:tc>
                <a:tc>
                  <a:txBody>
                    <a:bodyPr/>
                    <a:lstStyle/>
                    <a:p>
                      <a:r>
                        <a:rPr lang="en-US" sz="1100" dirty="0"/>
                        <a:t>Brussels</a:t>
                      </a:r>
                      <a:endParaRPr lang="en-GB" sz="1100" dirty="0"/>
                    </a:p>
                  </a:txBody>
                  <a:tcPr/>
                </a:tc>
                <a:tc>
                  <a:txBody>
                    <a:bodyPr/>
                    <a:lstStyle/>
                    <a:p>
                      <a:r>
                        <a:rPr lang="en-US" sz="1100" dirty="0"/>
                        <a:t>Amsterdam</a:t>
                      </a:r>
                      <a:endParaRPr lang="en-GB" sz="1100" dirty="0"/>
                    </a:p>
                  </a:txBody>
                  <a:tcPr/>
                </a:tc>
                <a:tc>
                  <a:txBody>
                    <a:bodyPr/>
                    <a:lstStyle/>
                    <a:p>
                      <a:r>
                        <a:rPr lang="en-US" sz="1100" dirty="0"/>
                        <a:t>Braunschweig</a:t>
                      </a:r>
                      <a:endParaRPr lang="en-GB" sz="1100" dirty="0"/>
                    </a:p>
                  </a:txBody>
                  <a:tcPr/>
                </a:tc>
                <a:tc>
                  <a:txBody>
                    <a:bodyPr/>
                    <a:lstStyle/>
                    <a:p>
                      <a:r>
                        <a:rPr lang="en-US" sz="1100" dirty="0"/>
                        <a:t>Poznan</a:t>
                      </a:r>
                      <a:endParaRPr lang="en-GB" sz="1100" dirty="0"/>
                    </a:p>
                  </a:txBody>
                  <a:tcPr/>
                </a:tc>
                <a:extLst>
                  <a:ext uri="{0D108BD9-81ED-4DB2-BD59-A6C34878D82A}">
                    <a16:rowId xmlns:a16="http://schemas.microsoft.com/office/drawing/2014/main" val="1625874951"/>
                  </a:ext>
                </a:extLst>
              </a:tr>
              <a:tr h="240444">
                <a:tc>
                  <a:txBody>
                    <a:bodyPr/>
                    <a:lstStyle/>
                    <a:p>
                      <a:r>
                        <a:rPr lang="en-US" sz="1100" b="1" dirty="0">
                          <a:solidFill>
                            <a:schemeClr val="bg1"/>
                          </a:solidFill>
                        </a:rPr>
                        <a:t>London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Frequency Ch44</a:t>
                      </a: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408458481"/>
                  </a:ext>
                </a:extLst>
              </a:tr>
              <a:tr h="339451">
                <a:tc>
                  <a:txBody>
                    <a:bodyPr/>
                    <a:lstStyle/>
                    <a:p>
                      <a:r>
                        <a:rPr lang="en-US" sz="1100" b="1" dirty="0">
                          <a:solidFill>
                            <a:schemeClr val="bg1"/>
                          </a:solidFill>
                        </a:rPr>
                        <a:t>Paris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Frequency Ch44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056517737"/>
                  </a:ext>
                </a:extLst>
              </a:tr>
              <a:tr h="240444">
                <a:tc>
                  <a:txBody>
                    <a:bodyPr/>
                    <a:lstStyle/>
                    <a:p>
                      <a:r>
                        <a:rPr lang="en-US" sz="1100" b="1" dirty="0">
                          <a:solidFill>
                            <a:schemeClr val="bg1"/>
                          </a:solidFill>
                        </a:rPr>
                        <a:t>Lille</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693664793"/>
                  </a:ext>
                </a:extLst>
              </a:tr>
              <a:tr h="339451">
                <a:tc>
                  <a:txBody>
                    <a:bodyPr/>
                    <a:lstStyle/>
                    <a:p>
                      <a:r>
                        <a:rPr lang="en-US" sz="1100" b="1" dirty="0">
                          <a:solidFill>
                            <a:schemeClr val="bg1"/>
                          </a:solidFill>
                        </a:rPr>
                        <a:t>Brussels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 for SURF/ESA</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672036838"/>
                  </a:ext>
                </a:extLst>
              </a:tr>
              <a:tr h="339451">
                <a:tc>
                  <a:txBody>
                    <a:bodyPr/>
                    <a:lstStyle/>
                    <a:p>
                      <a:r>
                        <a:rPr lang="en-US" sz="1100" b="1" dirty="0">
                          <a:solidFill>
                            <a:schemeClr val="bg1"/>
                          </a:solidFill>
                        </a:rPr>
                        <a:t>Amsterdam</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 for SURF/ESA</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541483422"/>
                  </a:ext>
                </a:extLst>
              </a:tr>
              <a:tr h="339451">
                <a:tc>
                  <a:txBody>
                    <a:bodyPr/>
                    <a:lstStyle/>
                    <a:p>
                      <a:r>
                        <a:rPr lang="en-US" sz="1100" b="1" dirty="0">
                          <a:solidFill>
                            <a:schemeClr val="bg1"/>
                          </a:solidFill>
                        </a:rPr>
                        <a:t>Braunschweig</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a:t>
                      </a:r>
                      <a:endParaRPr lang="en-GB" sz="900" dirty="0"/>
                    </a:p>
                  </a:txBody>
                  <a:tcPr>
                    <a:solidFill>
                      <a:schemeClr val="accent3">
                        <a:lumMod val="20000"/>
                        <a:lumOff val="80000"/>
                      </a:schemeClr>
                    </a:solidFill>
                  </a:tcPr>
                </a:tc>
                <a:extLst>
                  <a:ext uri="{0D108BD9-81ED-4DB2-BD59-A6C34878D82A}">
                    <a16:rowId xmlns:a16="http://schemas.microsoft.com/office/drawing/2014/main" val="1722374722"/>
                  </a:ext>
                </a:extLst>
              </a:tr>
              <a:tr h="240444">
                <a:tc>
                  <a:txBody>
                    <a:bodyPr/>
                    <a:lstStyle/>
                    <a:p>
                      <a:r>
                        <a:rPr lang="en-US" sz="1100" b="1" dirty="0">
                          <a:solidFill>
                            <a:schemeClr val="bg1"/>
                          </a:solidFill>
                        </a:rPr>
                        <a:t>Poznan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extLst>
                  <a:ext uri="{0D108BD9-81ED-4DB2-BD59-A6C34878D82A}">
                    <a16:rowId xmlns:a16="http://schemas.microsoft.com/office/drawing/2014/main" val="1143946145"/>
                  </a:ext>
                </a:extLst>
              </a:tr>
            </a:tbl>
          </a:graphicData>
        </a:graphic>
      </p:graphicFrame>
      <p:sp>
        <p:nvSpPr>
          <p:cNvPr id="6" name="Freeform: Shape 5">
            <a:extLst>
              <a:ext uri="{FF2B5EF4-FFF2-40B4-BE49-F238E27FC236}">
                <a16:creationId xmlns:a16="http://schemas.microsoft.com/office/drawing/2014/main" id="{29A1AA1D-58AB-AF29-513E-52569281069E}"/>
              </a:ext>
            </a:extLst>
          </p:cNvPr>
          <p:cNvSpPr/>
          <p:nvPr/>
        </p:nvSpPr>
        <p:spPr>
          <a:xfrm>
            <a:off x="2705195" y="2920562"/>
            <a:ext cx="450226" cy="69009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988F9F50-3E9C-606F-43F6-6CEBEE0310BD}"/>
              </a:ext>
            </a:extLst>
          </p:cNvPr>
          <p:cNvSpPr/>
          <p:nvPr/>
        </p:nvSpPr>
        <p:spPr>
          <a:xfrm>
            <a:off x="3369242" y="2308911"/>
            <a:ext cx="314325" cy="46672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Shape 7">
            <a:extLst>
              <a:ext uri="{FF2B5EF4-FFF2-40B4-BE49-F238E27FC236}">
                <a16:creationId xmlns:a16="http://schemas.microsoft.com/office/drawing/2014/main" id="{F086232E-B394-87F6-6E00-20C7EB5DE51C}"/>
              </a:ext>
            </a:extLst>
          </p:cNvPr>
          <p:cNvSpPr/>
          <p:nvPr/>
        </p:nvSpPr>
        <p:spPr>
          <a:xfrm>
            <a:off x="3826442" y="2117847"/>
            <a:ext cx="1504950" cy="76764"/>
          </a:xfrm>
          <a:custGeom>
            <a:avLst/>
            <a:gdLst>
              <a:gd name="connsiteX0" fmla="*/ 1504950 w 1504950"/>
              <a:gd name="connsiteY0" fmla="*/ 48189 h 76764"/>
              <a:gd name="connsiteX1" fmla="*/ 542925 w 1504950"/>
              <a:gd name="connsiteY1" fmla="*/ 564 h 76764"/>
              <a:gd name="connsiteX2" fmla="*/ 0 w 1504950"/>
              <a:gd name="connsiteY2" fmla="*/ 76764 h 76764"/>
            </a:gdLst>
            <a:ahLst/>
            <a:cxnLst>
              <a:cxn ang="0">
                <a:pos x="connsiteX0" y="connsiteY0"/>
              </a:cxn>
              <a:cxn ang="0">
                <a:pos x="connsiteX1" y="connsiteY1"/>
              </a:cxn>
              <a:cxn ang="0">
                <a:pos x="connsiteX2" y="connsiteY2"/>
              </a:cxn>
            </a:cxnLst>
            <a:rect l="l" t="t" r="r" b="b"/>
            <a:pathLst>
              <a:path w="1504950" h="76764">
                <a:moveTo>
                  <a:pt x="1504950" y="48189"/>
                </a:moveTo>
                <a:cubicBezTo>
                  <a:pt x="1149350" y="21995"/>
                  <a:pt x="793750" y="-4198"/>
                  <a:pt x="542925" y="564"/>
                </a:cubicBezTo>
                <a:cubicBezTo>
                  <a:pt x="292100" y="5326"/>
                  <a:pt x="146050" y="41045"/>
                  <a:pt x="0" y="76764"/>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558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3200876"/>
          </a:xfrm>
          <a:prstGeom prst="rect">
            <a:avLst/>
          </a:prstGeom>
          <a:noFill/>
        </p:spPr>
        <p:txBody>
          <a:bodyPr wrap="square" rtlCol="0">
            <a:spAutoFit/>
          </a:bodyPr>
          <a:lstStyle/>
          <a:p>
            <a:pPr marL="171450" indent="-171450">
              <a:spcBef>
                <a:spcPts val="1200"/>
              </a:spcBef>
              <a:buFontTx/>
              <a:buChar char="-"/>
            </a:pPr>
            <a:r>
              <a:rPr lang="en-US" dirty="0"/>
              <a:t>Light one or two </a:t>
            </a:r>
            <a:r>
              <a:rPr lang="en-US" dirty="0" err="1"/>
              <a:t>fibres</a:t>
            </a:r>
            <a:r>
              <a:rPr lang="en-US" dirty="0"/>
              <a:t>? </a:t>
            </a:r>
          </a:p>
          <a:p>
            <a:pPr marL="628650" lvl="1" indent="-171450">
              <a:buFontTx/>
              <a:buChar char="-"/>
            </a:pPr>
            <a:r>
              <a:rPr lang="en-US" dirty="0"/>
              <a:t>NMIs standard practice is to light two </a:t>
            </a:r>
            <a:r>
              <a:rPr lang="en-US" dirty="0" err="1"/>
              <a:t>fibres</a:t>
            </a:r>
            <a:r>
              <a:rPr lang="en-US" dirty="0"/>
              <a:t>, so </a:t>
            </a:r>
            <a:r>
              <a:rPr lang="en-US" b="1" dirty="0"/>
              <a:t>two </a:t>
            </a:r>
            <a:r>
              <a:rPr lang="en-US" b="1" dirty="0" err="1"/>
              <a:t>fibres</a:t>
            </a:r>
            <a:r>
              <a:rPr lang="en-US" b="1" dirty="0"/>
              <a:t> are preferred</a:t>
            </a:r>
            <a:r>
              <a:rPr lang="en-US" dirty="0"/>
              <a:t>.</a:t>
            </a:r>
          </a:p>
          <a:p>
            <a:pPr marL="628650" lvl="1" indent="-171450">
              <a:buFontTx/>
              <a:buChar char="-"/>
            </a:pPr>
            <a:r>
              <a:rPr lang="en-US" dirty="0"/>
              <a:t>If GEANT lights both </a:t>
            </a:r>
            <a:r>
              <a:rPr lang="en-US" dirty="0" err="1"/>
              <a:t>fibres</a:t>
            </a:r>
            <a:r>
              <a:rPr lang="en-US" dirty="0"/>
              <a:t>, then the RLS/MLS designs need to accommodate this.</a:t>
            </a:r>
          </a:p>
          <a:p>
            <a:pPr marL="628650" lvl="1" indent="-171450">
              <a:buFontTx/>
              <a:buChar char="-"/>
            </a:pPr>
            <a:endParaRPr lang="en-US" dirty="0"/>
          </a:p>
          <a:p>
            <a:pPr marL="171450" indent="-171450">
              <a:spcBef>
                <a:spcPts val="1200"/>
              </a:spcBef>
              <a:buFontTx/>
              <a:buChar char="-"/>
            </a:pPr>
            <a:r>
              <a:rPr lang="en-US" dirty="0"/>
              <a:t>GEANT to terminate the fibre at a demarcation point which should include and MDF and a fixed DWDM filter</a:t>
            </a:r>
          </a:p>
          <a:p>
            <a:pPr marL="171450" indent="-171450">
              <a:spcBef>
                <a:spcPts val="1200"/>
              </a:spcBef>
              <a:buFontTx/>
              <a:buChar char="-"/>
            </a:pPr>
            <a:r>
              <a:rPr lang="en-US" dirty="0"/>
              <a:t>DWDM fixed filter: C-band with 100GHz spacing. </a:t>
            </a:r>
          </a:p>
          <a:p>
            <a:pPr marL="171450" indent="-171450">
              <a:spcBef>
                <a:spcPts val="1200"/>
              </a:spcBef>
              <a:buFontTx/>
              <a:buChar char="-"/>
            </a:pPr>
            <a:r>
              <a:rPr lang="en-US" dirty="0"/>
              <a:t>Ch44 for frequency and other wavelengths for time services</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502882" y="397079"/>
            <a:ext cx="3944478" cy="461665"/>
          </a:xfrm>
          <a:prstGeom prst="rect">
            <a:avLst/>
          </a:prstGeom>
          <a:noFill/>
        </p:spPr>
        <p:txBody>
          <a:bodyPr wrap="none" rtlCol="0">
            <a:spAutoFit/>
          </a:bodyPr>
          <a:lstStyle/>
          <a:p>
            <a:r>
              <a:rPr lang="en-US" sz="2400" dirty="0"/>
              <a:t>Design discussion – fibre build</a:t>
            </a:r>
            <a:endParaRPr lang="en-GB" sz="2400" dirty="0"/>
          </a:p>
        </p:txBody>
      </p:sp>
    </p:spTree>
    <p:extLst>
      <p:ext uri="{BB962C8B-B14F-4D97-AF65-F5344CB8AC3E}">
        <p14:creationId xmlns:p14="http://schemas.microsoft.com/office/powerpoint/2010/main" val="793105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5016758"/>
          </a:xfrm>
          <a:prstGeom prst="rect">
            <a:avLst/>
          </a:prstGeom>
          <a:noFill/>
        </p:spPr>
        <p:txBody>
          <a:bodyPr wrap="square" rtlCol="0">
            <a:spAutoFit/>
          </a:bodyPr>
          <a:lstStyle/>
          <a:p>
            <a:pPr marL="171450" indent="-171450">
              <a:spcBef>
                <a:spcPts val="1200"/>
              </a:spcBef>
              <a:buFontTx/>
              <a:buChar char="-"/>
            </a:pPr>
            <a:r>
              <a:rPr lang="en-US" dirty="0"/>
              <a:t>Ch44 will be used across Europe as the agreed wavelength for frequency services.</a:t>
            </a:r>
          </a:p>
          <a:p>
            <a:pPr marL="171450" indent="-171450">
              <a:spcBef>
                <a:spcPts val="1200"/>
              </a:spcBef>
              <a:buFontTx/>
              <a:buChar char="-"/>
            </a:pPr>
            <a:r>
              <a:rPr lang="en-US" dirty="0"/>
              <a:t>A high-level design needs to be agreed among all NMIs to ensure a coherent frequency distribution strategy (note that this contrasts to the bilateral arrangements between peering NMIs for time distribution).</a:t>
            </a:r>
          </a:p>
          <a:p>
            <a:pPr marL="171450" indent="-171450">
              <a:spcBef>
                <a:spcPts val="1200"/>
              </a:spcBef>
              <a:buFontTx/>
              <a:buChar char="-"/>
            </a:pPr>
            <a:r>
              <a:rPr lang="en-US" dirty="0"/>
              <a:t>MLS or RLS? </a:t>
            </a:r>
          </a:p>
          <a:p>
            <a:pPr marL="628650" lvl="1" indent="-171450">
              <a:buFontTx/>
              <a:buChar char="-"/>
            </a:pPr>
            <a:r>
              <a:rPr lang="en-US" dirty="0"/>
              <a:t>For future proofing, MLS is strongly recommended if no flywheel is present</a:t>
            </a:r>
          </a:p>
          <a:p>
            <a:pPr marL="628650" lvl="1" indent="-171450">
              <a:buFontTx/>
              <a:buChar char="-"/>
            </a:pPr>
            <a:r>
              <a:rPr lang="en-US" dirty="0"/>
              <a:t>NMIs are responsible for purchasing MLS/RLS equipment. </a:t>
            </a:r>
          </a:p>
          <a:p>
            <a:pPr marL="628650" lvl="1" indent="-171450">
              <a:buFontTx/>
              <a:buChar char="-"/>
            </a:pPr>
            <a:r>
              <a:rPr lang="en-US" dirty="0"/>
              <a:t>RLS could cost around 70k - 100k Euros</a:t>
            </a:r>
          </a:p>
          <a:p>
            <a:pPr marL="628650" lvl="1" indent="-171450">
              <a:buFontTx/>
              <a:buChar char="-"/>
            </a:pPr>
            <a:r>
              <a:rPr lang="en-US" dirty="0"/>
              <a:t>MLS with 3 branches could cost around 200k - 300k Euros</a:t>
            </a:r>
          </a:p>
          <a:p>
            <a:pPr marL="628650" lvl="1" indent="-171450">
              <a:buFontTx/>
              <a:buChar char="-"/>
            </a:pPr>
            <a:r>
              <a:rPr lang="en-US" dirty="0"/>
              <a:t>It is believed that the RLS/MLS equipment from PIK and </a:t>
            </a:r>
            <a:r>
              <a:rPr lang="en-US" dirty="0" err="1"/>
              <a:t>Exail</a:t>
            </a:r>
            <a:r>
              <a:rPr lang="en-US" dirty="0"/>
              <a:t> are compatible</a:t>
            </a:r>
          </a:p>
          <a:p>
            <a:pPr marL="171450" indent="-171450">
              <a:spcBef>
                <a:spcPts val="1200"/>
              </a:spcBef>
              <a:buFontTx/>
              <a:buChar char="-"/>
            </a:pPr>
            <a:r>
              <a:rPr lang="en-US" dirty="0"/>
              <a:t>Need to define the monitoring requirements which will determine the specifications MLS/RLS</a:t>
            </a:r>
          </a:p>
          <a:p>
            <a:pPr marL="171450" indent="-171450">
              <a:spcBef>
                <a:spcPts val="1200"/>
              </a:spcBef>
              <a:buFontTx/>
              <a:buChar char="-"/>
            </a:pPr>
            <a:r>
              <a:rPr lang="en-US" dirty="0"/>
              <a:t>RLS vs. flywheel</a:t>
            </a:r>
          </a:p>
          <a:p>
            <a:pPr marL="628650" lvl="1" indent="-171450">
              <a:buFontTx/>
              <a:buChar char="-"/>
            </a:pPr>
            <a:r>
              <a:rPr lang="en-US" dirty="0"/>
              <a:t>PTB and </a:t>
            </a:r>
            <a:r>
              <a:rPr lang="en-US" dirty="0" err="1"/>
              <a:t>Syrte</a:t>
            </a:r>
            <a:r>
              <a:rPr lang="en-US" dirty="0"/>
              <a:t> will use existing flywheels</a:t>
            </a:r>
          </a:p>
          <a:p>
            <a:pPr marL="628650" lvl="1" indent="-171450">
              <a:buFontTx/>
              <a:buChar char="-"/>
            </a:pPr>
            <a:r>
              <a:rPr lang="en-US" dirty="0"/>
              <a:t>Other NMIs (OB and SURF/</a:t>
            </a:r>
            <a:r>
              <a:rPr lang="en-US" dirty="0" err="1"/>
              <a:t>UvA</a:t>
            </a:r>
            <a:r>
              <a:rPr lang="en-US" dirty="0"/>
              <a:t>/VU) may prefer to use an MLS</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502882" y="397079"/>
            <a:ext cx="3912418" cy="461665"/>
          </a:xfrm>
          <a:prstGeom prst="rect">
            <a:avLst/>
          </a:prstGeom>
          <a:noFill/>
        </p:spPr>
        <p:txBody>
          <a:bodyPr wrap="none" rtlCol="0">
            <a:spAutoFit/>
          </a:bodyPr>
          <a:lstStyle/>
          <a:p>
            <a:r>
              <a:rPr lang="en-US" sz="2400" dirty="0"/>
              <a:t>Design discussion - Frequency</a:t>
            </a:r>
            <a:endParaRPr lang="en-GB" sz="2400" dirty="0"/>
          </a:p>
        </p:txBody>
      </p:sp>
    </p:spTree>
    <p:extLst>
      <p:ext uri="{BB962C8B-B14F-4D97-AF65-F5344CB8AC3E}">
        <p14:creationId xmlns:p14="http://schemas.microsoft.com/office/powerpoint/2010/main" val="97655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3200876"/>
          </a:xfrm>
          <a:prstGeom prst="rect">
            <a:avLst/>
          </a:prstGeom>
          <a:noFill/>
        </p:spPr>
        <p:txBody>
          <a:bodyPr wrap="square" rtlCol="0">
            <a:spAutoFit/>
          </a:bodyPr>
          <a:lstStyle/>
          <a:p>
            <a:pPr marL="171450" indent="-171450">
              <a:spcBef>
                <a:spcPts val="1200"/>
              </a:spcBef>
              <a:buFontTx/>
              <a:buChar char="-"/>
            </a:pPr>
            <a:r>
              <a:rPr lang="en-US" dirty="0"/>
              <a:t>Time services should be agreed bilaterally between peering NMIs.  Once the service type and technology are agreed, GEANT will allocate a separate wavelength channel for each individual time service request.</a:t>
            </a:r>
          </a:p>
          <a:p>
            <a:pPr marL="171450" indent="-171450">
              <a:spcBef>
                <a:spcPts val="1200"/>
              </a:spcBef>
              <a:buFontTx/>
              <a:buChar char="-"/>
            </a:pPr>
            <a:r>
              <a:rPr lang="en-US" dirty="0"/>
              <a:t>The time services should be deployed in agreement between the NMIs at each end of the link</a:t>
            </a:r>
          </a:p>
          <a:p>
            <a:pPr marL="171450" indent="-171450">
              <a:spcBef>
                <a:spcPts val="1200"/>
              </a:spcBef>
              <a:buFontTx/>
              <a:buChar char="-"/>
            </a:pPr>
            <a:r>
              <a:rPr lang="en-US" dirty="0"/>
              <a:t>Time services will be built on the GEANT fibre on a wavelength to be agreed between GEANT and the NMIs at each end of the time link</a:t>
            </a:r>
          </a:p>
          <a:p>
            <a:pPr marL="171450" indent="-171450">
              <a:spcBef>
                <a:spcPts val="1200"/>
              </a:spcBef>
              <a:buFontTx/>
              <a:buChar char="-"/>
            </a:pPr>
            <a:r>
              <a:rPr lang="en-US" dirty="0" err="1"/>
              <a:t>WhiteRabbit</a:t>
            </a:r>
            <a:r>
              <a:rPr lang="en-US" dirty="0"/>
              <a:t> seems to be the preferred technology for time distribution, though PTB-PSNC will be build with equipment provided by PIK/PSNC</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741043" y="297491"/>
            <a:ext cx="3225563" cy="461665"/>
          </a:xfrm>
          <a:prstGeom prst="rect">
            <a:avLst/>
          </a:prstGeom>
          <a:noFill/>
        </p:spPr>
        <p:txBody>
          <a:bodyPr wrap="none" rtlCol="0">
            <a:spAutoFit/>
          </a:bodyPr>
          <a:lstStyle/>
          <a:p>
            <a:r>
              <a:rPr lang="en-US" sz="2400" dirty="0"/>
              <a:t>Design discussion - Time</a:t>
            </a:r>
            <a:endParaRPr lang="en-GB" sz="2400" dirty="0"/>
          </a:p>
        </p:txBody>
      </p:sp>
    </p:spTree>
    <p:extLst>
      <p:ext uri="{BB962C8B-B14F-4D97-AF65-F5344CB8AC3E}">
        <p14:creationId xmlns:p14="http://schemas.microsoft.com/office/powerpoint/2010/main" val="3793187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601001" y="1135299"/>
            <a:ext cx="9350305" cy="3139321"/>
          </a:xfrm>
          <a:prstGeom prst="rect">
            <a:avLst/>
          </a:prstGeom>
          <a:noFill/>
        </p:spPr>
        <p:txBody>
          <a:bodyPr wrap="square" rtlCol="0">
            <a:spAutoFit/>
          </a:bodyPr>
          <a:lstStyle/>
          <a:p>
            <a:pPr marL="171450" indent="-171450">
              <a:buFontTx/>
              <a:buChar char="-"/>
            </a:pPr>
            <a:endParaRPr lang="en-US" dirty="0"/>
          </a:p>
          <a:p>
            <a:r>
              <a:rPr lang="en-US" b="1" dirty="0" err="1"/>
              <a:t>Refimeve</a:t>
            </a:r>
            <a:r>
              <a:rPr lang="en-US" b="1" dirty="0"/>
              <a:t> Lille</a:t>
            </a:r>
            <a:r>
              <a:rPr lang="en-US" dirty="0"/>
              <a:t>:</a:t>
            </a:r>
          </a:p>
          <a:p>
            <a:pPr marL="171450" indent="-171450">
              <a:buFontTx/>
              <a:buChar char="-"/>
            </a:pPr>
            <a:r>
              <a:rPr lang="en-US" dirty="0"/>
              <a:t> no current MLS, but this is in planning.</a:t>
            </a:r>
          </a:p>
          <a:p>
            <a:pPr marL="171450" indent="-171450">
              <a:buFontTx/>
              <a:buChar char="-"/>
            </a:pPr>
            <a:endParaRPr lang="en-US" dirty="0"/>
          </a:p>
          <a:p>
            <a:r>
              <a:rPr lang="en-US" b="1" dirty="0"/>
              <a:t>OB Brussels</a:t>
            </a:r>
            <a:r>
              <a:rPr lang="en-US" dirty="0"/>
              <a:t>: </a:t>
            </a:r>
          </a:p>
          <a:p>
            <a:pPr marL="171450" indent="-171450">
              <a:buFontTx/>
              <a:buChar char="-"/>
            </a:pPr>
            <a:r>
              <a:rPr lang="en-US" dirty="0"/>
              <a:t>OB would like to receive a frequency service from Paris.  </a:t>
            </a:r>
          </a:p>
          <a:p>
            <a:pPr marL="171450" indent="-171450">
              <a:buFontTx/>
              <a:buChar char="-"/>
            </a:pPr>
            <a:r>
              <a:rPr lang="en-US" dirty="0"/>
              <a:t>OB plans to </a:t>
            </a:r>
            <a:r>
              <a:rPr lang="en-US" b="1" dirty="0"/>
              <a:t>buy an MLS </a:t>
            </a:r>
            <a:r>
              <a:rPr lang="en-US" dirty="0"/>
              <a:t>with 3 output direction: Paris, Amsterdam and local service.</a:t>
            </a:r>
          </a:p>
          <a:p>
            <a:pPr marL="171450" indent="-171450">
              <a:buFontTx/>
              <a:buChar char="-"/>
            </a:pPr>
            <a:r>
              <a:rPr lang="en-US" dirty="0"/>
              <a:t>In the future OB is considering a frequency comb to monitor the frequency links.</a:t>
            </a:r>
          </a:p>
          <a:p>
            <a:pPr marL="171450" indent="-171450">
              <a:buFontTx/>
              <a:buChar char="-"/>
            </a:pPr>
            <a:r>
              <a:rPr lang="en-US" dirty="0"/>
              <a:t>OB will offer a local time/frequency service. </a:t>
            </a:r>
          </a:p>
          <a:p>
            <a:pPr marL="171450" indent="-171450">
              <a:buFontTx/>
              <a:buChar char="-"/>
            </a:pPr>
            <a:r>
              <a:rPr lang="en-US" dirty="0"/>
              <a:t>No Belgium optical clock in 2025, when is this likely to be ready? </a:t>
            </a:r>
          </a:p>
          <a:p>
            <a:pPr marL="171450" indent="-171450">
              <a:buFontTx/>
              <a:buChar char="-"/>
            </a:pPr>
            <a:r>
              <a:rPr lang="en-US" dirty="0"/>
              <a:t>Network resilience is important to OB</a:t>
            </a:r>
            <a:endParaRPr lang="en-GB"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2504275" cy="461665"/>
          </a:xfrm>
          <a:prstGeom prst="rect">
            <a:avLst/>
          </a:prstGeom>
          <a:noFill/>
        </p:spPr>
        <p:txBody>
          <a:bodyPr wrap="none" rtlCol="0">
            <a:spAutoFit/>
          </a:bodyPr>
          <a:lstStyle/>
          <a:p>
            <a:r>
              <a:rPr lang="en-US" sz="2400" dirty="0"/>
              <a:t>Update from NMIs</a:t>
            </a:r>
            <a:endParaRPr lang="en-GB" sz="2400" dirty="0"/>
          </a:p>
        </p:txBody>
      </p:sp>
    </p:spTree>
    <p:extLst>
      <p:ext uri="{BB962C8B-B14F-4D97-AF65-F5344CB8AC3E}">
        <p14:creationId xmlns:p14="http://schemas.microsoft.com/office/powerpoint/2010/main" val="3147778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09304-F1B4-89CA-C0E4-E3CF5E29846F}"/>
              </a:ext>
            </a:extLst>
          </p:cNvPr>
          <p:cNvSpPr txBox="1"/>
          <p:nvPr/>
        </p:nvSpPr>
        <p:spPr>
          <a:xfrm>
            <a:off x="708094" y="970544"/>
            <a:ext cx="11070464" cy="5078313"/>
          </a:xfrm>
          <a:prstGeom prst="rect">
            <a:avLst/>
          </a:prstGeom>
          <a:noFill/>
        </p:spPr>
        <p:txBody>
          <a:bodyPr wrap="square" rtlCol="0">
            <a:spAutoFit/>
          </a:bodyPr>
          <a:lstStyle/>
          <a:p>
            <a:r>
              <a:rPr lang="en-US" b="1" dirty="0"/>
              <a:t>SURF Amsterdam</a:t>
            </a:r>
            <a:r>
              <a:rPr lang="en-US" dirty="0"/>
              <a:t>: </a:t>
            </a:r>
          </a:p>
          <a:p>
            <a:pPr marL="171450" indent="-171450">
              <a:buFontTx/>
              <a:buChar char="-"/>
            </a:pPr>
            <a:r>
              <a:rPr lang="en-US" dirty="0"/>
              <a:t>SURF, VU and </a:t>
            </a:r>
            <a:r>
              <a:rPr lang="en-US" dirty="0" err="1"/>
              <a:t>UvA</a:t>
            </a:r>
            <a:r>
              <a:rPr lang="en-US" dirty="0"/>
              <a:t>, aim to collaborate, to build a single Amsterdam site.  Details to be agreed</a:t>
            </a:r>
          </a:p>
          <a:p>
            <a:pPr marL="171450" indent="-171450">
              <a:buFontTx/>
              <a:buChar char="-"/>
            </a:pPr>
            <a:r>
              <a:rPr lang="en-US" dirty="0"/>
              <a:t>The GEANT fibre should terminate in a rack in the </a:t>
            </a:r>
            <a:r>
              <a:rPr lang="en-US" dirty="0" err="1"/>
              <a:t>InterXion</a:t>
            </a:r>
            <a:r>
              <a:rPr lang="en-US" dirty="0"/>
              <a:t> </a:t>
            </a:r>
            <a:r>
              <a:rPr lang="en-US" dirty="0" err="1"/>
              <a:t>colo</a:t>
            </a:r>
            <a:r>
              <a:rPr lang="en-US" dirty="0"/>
              <a:t> in Amsterdam used by GEANT and SURF.</a:t>
            </a:r>
          </a:p>
          <a:p>
            <a:pPr marL="171450" indent="-171450">
              <a:buFontTx/>
              <a:buChar char="-"/>
            </a:pPr>
            <a:r>
              <a:rPr lang="en-US" dirty="0"/>
              <a:t>Ch44 should be broken out in </a:t>
            </a:r>
            <a:r>
              <a:rPr lang="en-US" dirty="0" err="1"/>
              <a:t>InterXion</a:t>
            </a:r>
            <a:r>
              <a:rPr lang="en-US" dirty="0"/>
              <a:t> and forwarded via fibre the nearby </a:t>
            </a:r>
            <a:r>
              <a:rPr lang="en-US" dirty="0" err="1"/>
              <a:t>UvA</a:t>
            </a:r>
            <a:r>
              <a:rPr lang="en-US" dirty="0"/>
              <a:t> lab </a:t>
            </a:r>
          </a:p>
          <a:p>
            <a:pPr marL="171450" indent="-171450">
              <a:buFontTx/>
              <a:buChar char="-"/>
            </a:pPr>
            <a:r>
              <a:rPr lang="en-US" dirty="0"/>
              <a:t>The priority for NL is </a:t>
            </a:r>
            <a:r>
              <a:rPr lang="en-US" dirty="0" err="1"/>
              <a:t>WhiteRabbit</a:t>
            </a:r>
            <a:r>
              <a:rPr lang="en-US" dirty="0"/>
              <a:t> in 2025</a:t>
            </a:r>
          </a:p>
          <a:p>
            <a:pPr marL="171450" indent="-171450">
              <a:buFontTx/>
              <a:buChar char="-"/>
            </a:pPr>
            <a:r>
              <a:rPr lang="en-US" dirty="0"/>
              <a:t>Frequency services will be driven by the development of an optical clock in VU/</a:t>
            </a:r>
            <a:r>
              <a:rPr lang="en-US" dirty="0" err="1"/>
              <a:t>UvA</a:t>
            </a:r>
            <a:r>
              <a:rPr lang="en-US" dirty="0"/>
              <a:t>, dates to be confirmed</a:t>
            </a:r>
          </a:p>
          <a:p>
            <a:pPr marL="628650" lvl="1" indent="-171450">
              <a:buFontTx/>
              <a:buChar char="-"/>
            </a:pPr>
            <a:endParaRPr lang="en-US" dirty="0"/>
          </a:p>
          <a:p>
            <a:r>
              <a:rPr lang="en-US" b="1" dirty="0">
                <a:effectLst/>
              </a:rPr>
              <a:t>University of Amsterdam </a:t>
            </a:r>
            <a:r>
              <a:rPr lang="en-US" dirty="0">
                <a:effectLst/>
              </a:rPr>
              <a:t>(</a:t>
            </a:r>
            <a:r>
              <a:rPr lang="en-US" dirty="0" err="1">
                <a:effectLst/>
              </a:rPr>
              <a:t>Uv</a:t>
            </a:r>
            <a:r>
              <a:rPr lang="en-US" dirty="0" err="1"/>
              <a:t>A</a:t>
            </a:r>
            <a:r>
              <a:rPr lang="en-US" dirty="0"/>
              <a:t>)</a:t>
            </a:r>
            <a:endParaRPr lang="en-US" dirty="0">
              <a:effectLst/>
            </a:endParaRPr>
          </a:p>
          <a:p>
            <a:pPr marL="171450" indent="-171450">
              <a:buFontTx/>
              <a:buChar char="-"/>
            </a:pPr>
            <a:r>
              <a:rPr lang="en-US" dirty="0">
                <a:effectLst/>
              </a:rPr>
              <a:t>Flywheel:  </a:t>
            </a:r>
            <a:r>
              <a:rPr lang="en-US" dirty="0" err="1">
                <a:effectLst/>
              </a:rPr>
              <a:t>Uv</a:t>
            </a:r>
            <a:r>
              <a:rPr lang="en-US" dirty="0" err="1"/>
              <a:t>A</a:t>
            </a:r>
            <a:r>
              <a:rPr lang="en-US" dirty="0"/>
              <a:t> </a:t>
            </a:r>
            <a:r>
              <a:rPr lang="en-US" dirty="0">
                <a:effectLst/>
              </a:rPr>
              <a:t>will soon have an ultra-stable resonator with 10^-16 precision at 1s in lab.</a:t>
            </a:r>
          </a:p>
          <a:p>
            <a:pPr marL="171450" indent="-171450">
              <a:buFontTx/>
              <a:buChar char="-"/>
            </a:pPr>
            <a:r>
              <a:rPr lang="en-US" dirty="0" err="1">
                <a:effectLst/>
              </a:rPr>
              <a:t>UvA</a:t>
            </a:r>
            <a:r>
              <a:rPr lang="en-US" dirty="0">
                <a:effectLst/>
              </a:rPr>
              <a:t> already have an optical frequency comb that will be stabilized nearly 24/7 on short timescales (i.e. without absolute accuracy) to that resonator.</a:t>
            </a:r>
          </a:p>
          <a:p>
            <a:pPr marL="171450" indent="-171450">
              <a:buFontTx/>
              <a:buChar char="-"/>
            </a:pPr>
            <a:r>
              <a:rPr lang="en-US" dirty="0" err="1">
                <a:effectLst/>
              </a:rPr>
              <a:t>UvA</a:t>
            </a:r>
            <a:r>
              <a:rPr lang="en-US" dirty="0">
                <a:effectLst/>
              </a:rPr>
              <a:t> are building a first Sr clock, which will provide the comb with absolute accuracy.</a:t>
            </a:r>
          </a:p>
          <a:p>
            <a:pPr marL="171450" indent="-171450">
              <a:buFontTx/>
              <a:buChar char="-"/>
            </a:pPr>
            <a:r>
              <a:rPr lang="en-US" dirty="0"/>
              <a:t>The Sr clock is </a:t>
            </a:r>
            <a:r>
              <a:rPr lang="en-US" dirty="0">
                <a:effectLst/>
              </a:rPr>
              <a:t>a research clock and won’t be available 24/7.</a:t>
            </a:r>
          </a:p>
          <a:p>
            <a:pPr marL="171450" indent="-171450">
              <a:buFontTx/>
              <a:buChar char="-"/>
            </a:pPr>
            <a:r>
              <a:rPr lang="en-US" dirty="0">
                <a:effectLst/>
              </a:rPr>
              <a:t>If phase 3 of QDNL gets approved, we will build one additional clock that has a higher uptime than the one we are building now (frequency comb and ultra-stable resonator will still be the ones I described above).</a:t>
            </a:r>
          </a:p>
          <a:p>
            <a:pPr marL="171450" indent="-171450">
              <a:buFontTx/>
              <a:buChar char="-"/>
            </a:pPr>
            <a:r>
              <a:rPr lang="en-US" dirty="0">
                <a:effectLst/>
              </a:rPr>
              <a:t>Service: For </a:t>
            </a:r>
            <a:r>
              <a:rPr lang="en-US" dirty="0" err="1">
                <a:effectLst/>
              </a:rPr>
              <a:t>UvA</a:t>
            </a:r>
            <a:r>
              <a:rPr lang="en-US" dirty="0">
                <a:effectLst/>
              </a:rPr>
              <a:t> the optical frequency links to NMIs are very interesting, in particular the links to OP/SYRTE and PTB.</a:t>
            </a:r>
            <a:endParaRPr lang="en-US" dirty="0"/>
          </a:p>
          <a:p>
            <a:pPr marL="171450" indent="-171450">
              <a:buFontTx/>
              <a:buChar char="-"/>
            </a:pPr>
            <a:endParaRPr lang="en-GB" dirty="0"/>
          </a:p>
        </p:txBody>
      </p:sp>
      <p:sp>
        <p:nvSpPr>
          <p:cNvPr id="3" name="TextBox 2">
            <a:extLst>
              <a:ext uri="{FF2B5EF4-FFF2-40B4-BE49-F238E27FC236}">
                <a16:creationId xmlns:a16="http://schemas.microsoft.com/office/drawing/2014/main" id="{D5B11231-D6AE-1AF0-4227-655BD1AC31DA}"/>
              </a:ext>
            </a:extLst>
          </p:cNvPr>
          <p:cNvSpPr txBox="1"/>
          <p:nvPr/>
        </p:nvSpPr>
        <p:spPr>
          <a:xfrm>
            <a:off x="502882" y="397079"/>
            <a:ext cx="2504275" cy="461665"/>
          </a:xfrm>
          <a:prstGeom prst="rect">
            <a:avLst/>
          </a:prstGeom>
          <a:noFill/>
        </p:spPr>
        <p:txBody>
          <a:bodyPr wrap="none" rtlCol="0">
            <a:spAutoFit/>
          </a:bodyPr>
          <a:lstStyle/>
          <a:p>
            <a:r>
              <a:rPr lang="en-US" sz="2400" dirty="0"/>
              <a:t>Update from NMIs</a:t>
            </a:r>
            <a:endParaRPr lang="en-GB" sz="2400" dirty="0"/>
          </a:p>
        </p:txBody>
      </p:sp>
    </p:spTree>
    <p:extLst>
      <p:ext uri="{BB962C8B-B14F-4D97-AF65-F5344CB8AC3E}">
        <p14:creationId xmlns:p14="http://schemas.microsoft.com/office/powerpoint/2010/main" val="1462196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42">
            <a:extLst>
              <a:ext uri="{FF2B5EF4-FFF2-40B4-BE49-F238E27FC236}">
                <a16:creationId xmlns:a16="http://schemas.microsoft.com/office/drawing/2014/main" id="{CF2A9327-3575-E9BD-7C90-DE2EC6E04691}"/>
              </a:ext>
            </a:extLst>
          </p:cNvPr>
          <p:cNvSpPr/>
          <p:nvPr/>
        </p:nvSpPr>
        <p:spPr>
          <a:xfrm>
            <a:off x="6426060" y="1150358"/>
            <a:ext cx="2235610"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Rectangle 42">
            <a:extLst>
              <a:ext uri="{FF2B5EF4-FFF2-40B4-BE49-F238E27FC236}">
                <a16:creationId xmlns:a16="http://schemas.microsoft.com/office/drawing/2014/main" id="{1A970313-C3E1-711A-9ABE-A951D7FED745}"/>
              </a:ext>
            </a:extLst>
          </p:cNvPr>
          <p:cNvSpPr/>
          <p:nvPr/>
        </p:nvSpPr>
        <p:spPr>
          <a:xfrm>
            <a:off x="8969344" y="1137988"/>
            <a:ext cx="2610992" cy="3654554"/>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42">
            <a:extLst>
              <a:ext uri="{FF2B5EF4-FFF2-40B4-BE49-F238E27FC236}">
                <a16:creationId xmlns:a16="http://schemas.microsoft.com/office/drawing/2014/main" id="{FFC75CFF-B3DF-4959-AF14-450C9BE62511}"/>
              </a:ext>
            </a:extLst>
          </p:cNvPr>
          <p:cNvSpPr/>
          <p:nvPr/>
        </p:nvSpPr>
        <p:spPr>
          <a:xfrm>
            <a:off x="3948944" y="1134400"/>
            <a:ext cx="2235610"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289053" y="1134400"/>
            <a:ext cx="2867549"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uppieren 20">
            <a:extLst>
              <a:ext uri="{FF2B5EF4-FFF2-40B4-BE49-F238E27FC236}">
                <a16:creationId xmlns:a16="http://schemas.microsoft.com/office/drawing/2014/main" id="{DE9D2A27-EE08-714A-048F-A08A2316A05A}"/>
              </a:ext>
            </a:extLst>
          </p:cNvPr>
          <p:cNvGrpSpPr/>
          <p:nvPr/>
        </p:nvGrpSpPr>
        <p:grpSpPr>
          <a:xfrm>
            <a:off x="1384594" y="2747284"/>
            <a:ext cx="1253757" cy="1076910"/>
            <a:chOff x="2073653" y="3269119"/>
            <a:chExt cx="1253757" cy="1076910"/>
          </a:xfrm>
        </p:grpSpPr>
        <p:grpSp>
          <p:nvGrpSpPr>
            <p:cNvPr id="4" name="Gruppieren 3">
              <a:extLst>
                <a:ext uri="{FF2B5EF4-FFF2-40B4-BE49-F238E27FC236}">
                  <a16:creationId xmlns:a16="http://schemas.microsoft.com/office/drawing/2014/main" id="{FD2853C9-4B27-2AB0-F7E1-58CE4AD73F74}"/>
                </a:ext>
              </a:extLst>
            </p:cNvPr>
            <p:cNvGrpSpPr/>
            <p:nvPr/>
          </p:nvGrpSpPr>
          <p:grpSpPr>
            <a:xfrm>
              <a:off x="2073653" y="3269119"/>
              <a:ext cx="1253757" cy="900000"/>
              <a:chOff x="1561782" y="5373558"/>
              <a:chExt cx="1253757" cy="900000"/>
            </a:xfrm>
          </p:grpSpPr>
          <p:sp>
            <p:nvSpPr>
              <p:cNvPr id="5" name="Rechteck 4">
                <a:extLst>
                  <a:ext uri="{FF2B5EF4-FFF2-40B4-BE49-F238E27FC236}">
                    <a16:creationId xmlns:a16="http://schemas.microsoft.com/office/drawing/2014/main" id="{1C0A6718-8278-1317-2F2B-E4141CC04027}"/>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6" name="Gleichschenkliges Dreieck 5">
                <a:extLst>
                  <a:ext uri="{FF2B5EF4-FFF2-40B4-BE49-F238E27FC236}">
                    <a16:creationId xmlns:a16="http://schemas.microsoft.com/office/drawing/2014/main" id="{88BAD76A-8C71-DD40-86B1-64C09E5F3BAE}"/>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7" name="Gleichschenkliges Dreieck 6">
                <a:extLst>
                  <a:ext uri="{FF2B5EF4-FFF2-40B4-BE49-F238E27FC236}">
                    <a16:creationId xmlns:a16="http://schemas.microsoft.com/office/drawing/2014/main" id="{BCE846D8-0D86-ED54-A967-BEFAB0893542}"/>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 name="Gleichschenkliges Dreieck 7">
                <a:extLst>
                  <a:ext uri="{FF2B5EF4-FFF2-40B4-BE49-F238E27FC236}">
                    <a16:creationId xmlns:a16="http://schemas.microsoft.com/office/drawing/2014/main" id="{4595CD53-9A10-9B94-0F5C-1CA2F060F492}"/>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9" name="Rechteck 8">
                <a:extLst>
                  <a:ext uri="{FF2B5EF4-FFF2-40B4-BE49-F238E27FC236}">
                    <a16:creationId xmlns:a16="http://schemas.microsoft.com/office/drawing/2014/main" id="{E3C85AB9-7772-2776-F340-F932E64EF396}"/>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0"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F5A8EFD1-E993-A3EF-D7C5-506396DB889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Gleichschenkliges Dreieck 18">
              <a:extLst>
                <a:ext uri="{FF2B5EF4-FFF2-40B4-BE49-F238E27FC236}">
                  <a16:creationId xmlns:a16="http://schemas.microsoft.com/office/drawing/2014/main" id="{89A17218-6776-6C6F-8A76-F7777929CF4A}"/>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0" name="Rechteck 19">
              <a:extLst>
                <a:ext uri="{FF2B5EF4-FFF2-40B4-BE49-F238E27FC236}">
                  <a16:creationId xmlns:a16="http://schemas.microsoft.com/office/drawing/2014/main" id="{46670A97-C766-1EDC-7E40-10C11CE75C0F}"/>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33" name="Gerader Verbinder 32">
            <a:extLst>
              <a:ext uri="{FF2B5EF4-FFF2-40B4-BE49-F238E27FC236}">
                <a16:creationId xmlns:a16="http://schemas.microsoft.com/office/drawing/2014/main" id="{3E15FE7B-DA6A-0267-6690-1F8E2739C802}"/>
              </a:ext>
            </a:extLst>
          </p:cNvPr>
          <p:cNvCxnSpPr>
            <a:cxnSpLocks/>
          </p:cNvCxnSpPr>
          <p:nvPr/>
        </p:nvCxnSpPr>
        <p:spPr>
          <a:xfrm flipV="1">
            <a:off x="2837525" y="2977446"/>
            <a:ext cx="2587613" cy="51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38" name="Gruppieren 37">
            <a:extLst>
              <a:ext uri="{FF2B5EF4-FFF2-40B4-BE49-F238E27FC236}">
                <a16:creationId xmlns:a16="http://schemas.microsoft.com/office/drawing/2014/main" id="{806F6F62-EE2B-8322-4965-20AF1D15C48C}"/>
              </a:ext>
            </a:extLst>
          </p:cNvPr>
          <p:cNvGrpSpPr/>
          <p:nvPr/>
        </p:nvGrpSpPr>
        <p:grpSpPr>
          <a:xfrm>
            <a:off x="4650190" y="2746774"/>
            <a:ext cx="1253757" cy="1076910"/>
            <a:chOff x="2073653" y="3269119"/>
            <a:chExt cx="1253757" cy="1076910"/>
          </a:xfrm>
        </p:grpSpPr>
        <p:grpSp>
          <p:nvGrpSpPr>
            <p:cNvPr id="39" name="Gruppieren 38">
              <a:extLst>
                <a:ext uri="{FF2B5EF4-FFF2-40B4-BE49-F238E27FC236}">
                  <a16:creationId xmlns:a16="http://schemas.microsoft.com/office/drawing/2014/main" id="{D19AE6E6-ED29-5BD9-9D17-B363B7CE1B17}"/>
                </a:ext>
              </a:extLst>
            </p:cNvPr>
            <p:cNvGrpSpPr/>
            <p:nvPr/>
          </p:nvGrpSpPr>
          <p:grpSpPr>
            <a:xfrm>
              <a:off x="2073653" y="3269119"/>
              <a:ext cx="1253757" cy="900000"/>
              <a:chOff x="1561782" y="5373558"/>
              <a:chExt cx="1253757" cy="900000"/>
            </a:xfrm>
          </p:grpSpPr>
          <p:sp>
            <p:nvSpPr>
              <p:cNvPr id="42" name="Rechteck 41">
                <a:extLst>
                  <a:ext uri="{FF2B5EF4-FFF2-40B4-BE49-F238E27FC236}">
                    <a16:creationId xmlns:a16="http://schemas.microsoft.com/office/drawing/2014/main" id="{24BED3BC-C96B-D278-D60D-2072DCFB249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43" name="Gleichschenkliges Dreieck 42">
                <a:extLst>
                  <a:ext uri="{FF2B5EF4-FFF2-40B4-BE49-F238E27FC236}">
                    <a16:creationId xmlns:a16="http://schemas.microsoft.com/office/drawing/2014/main" id="{A8E3EDFB-1E5A-21DF-BAE2-6D0F0D087AD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4" name="Gleichschenkliges Dreieck 43">
                <a:extLst>
                  <a:ext uri="{FF2B5EF4-FFF2-40B4-BE49-F238E27FC236}">
                    <a16:creationId xmlns:a16="http://schemas.microsoft.com/office/drawing/2014/main" id="{82273C73-F857-FC6B-BBCF-59D0838D3DAA}"/>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5" name="Gleichschenkliges Dreieck 44">
                <a:extLst>
                  <a:ext uri="{FF2B5EF4-FFF2-40B4-BE49-F238E27FC236}">
                    <a16:creationId xmlns:a16="http://schemas.microsoft.com/office/drawing/2014/main" id="{AA5C8979-66FD-936B-03AA-85F27A51C4E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6" name="Rechteck 45">
                <a:extLst>
                  <a:ext uri="{FF2B5EF4-FFF2-40B4-BE49-F238E27FC236}">
                    <a16:creationId xmlns:a16="http://schemas.microsoft.com/office/drawing/2014/main" id="{C99808DA-38B2-2AF4-C540-D7289A44A719}"/>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4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6EE2C27-F719-2446-D84A-2672639A7C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Gleichschenkliges Dreieck 39">
              <a:extLst>
                <a:ext uri="{FF2B5EF4-FFF2-40B4-BE49-F238E27FC236}">
                  <a16:creationId xmlns:a16="http://schemas.microsoft.com/office/drawing/2014/main" id="{A9E93CA8-2049-F1F2-797C-272EB0F70C02}"/>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1" name="Rechteck 40">
              <a:extLst>
                <a:ext uri="{FF2B5EF4-FFF2-40B4-BE49-F238E27FC236}">
                  <a16:creationId xmlns:a16="http://schemas.microsoft.com/office/drawing/2014/main" id="{709FF5EA-201C-3984-B1A4-ABFDE1EB23C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49" name="Gerader Verbinder 48">
            <a:extLst>
              <a:ext uri="{FF2B5EF4-FFF2-40B4-BE49-F238E27FC236}">
                <a16:creationId xmlns:a16="http://schemas.microsoft.com/office/drawing/2014/main" id="{D83127BE-857F-3546-FFFF-43650C516FF1}"/>
              </a:ext>
            </a:extLst>
          </p:cNvPr>
          <p:cNvCxnSpPr>
            <a:cxnSpLocks/>
            <a:stCxn id="9" idx="3"/>
            <a:endCxn id="45" idx="0"/>
          </p:cNvCxnSpPr>
          <p:nvPr/>
        </p:nvCxnSpPr>
        <p:spPr>
          <a:xfrm flipV="1">
            <a:off x="2637331" y="3433321"/>
            <a:ext cx="2012859" cy="51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2" name="Textfeld 51">
            <a:extLst>
              <a:ext uri="{FF2B5EF4-FFF2-40B4-BE49-F238E27FC236}">
                <a16:creationId xmlns:a16="http://schemas.microsoft.com/office/drawing/2014/main" id="{5C5C5E00-9B79-0D04-4F8F-D24179C226EC}"/>
              </a:ext>
            </a:extLst>
          </p:cNvPr>
          <p:cNvSpPr txBox="1"/>
          <p:nvPr/>
        </p:nvSpPr>
        <p:spPr>
          <a:xfrm>
            <a:off x="3282097" y="2771352"/>
            <a:ext cx="580856" cy="318924"/>
          </a:xfrm>
          <a:prstGeom prst="rect">
            <a:avLst/>
          </a:prstGeom>
          <a:solidFill>
            <a:schemeClr val="bg1"/>
          </a:solidFill>
        </p:spPr>
        <p:txBody>
          <a:bodyPr wrap="none" lIns="36000" tIns="36000" rIns="36000" bIns="36000" rtlCol="0">
            <a:spAutoFit/>
          </a:bodyPr>
          <a:lstStyle/>
          <a:p>
            <a:pPr algn="ctr"/>
            <a:r>
              <a:rPr lang="de-DE" sz="1600" dirty="0" err="1">
                <a:solidFill>
                  <a:schemeClr val="accent1"/>
                </a:solidFill>
              </a:rPr>
              <a:t>uplink</a:t>
            </a:r>
            <a:endParaRPr lang="de-DE" sz="1600" dirty="0">
              <a:solidFill>
                <a:schemeClr val="accent1"/>
              </a:solidFill>
            </a:endParaRPr>
          </a:p>
        </p:txBody>
      </p:sp>
      <p:sp>
        <p:nvSpPr>
          <p:cNvPr id="53" name="Textfeld 52">
            <a:extLst>
              <a:ext uri="{FF2B5EF4-FFF2-40B4-BE49-F238E27FC236}">
                <a16:creationId xmlns:a16="http://schemas.microsoft.com/office/drawing/2014/main" id="{EDD6C51C-F0AC-CA4F-0297-5A4CE2B1B179}"/>
              </a:ext>
            </a:extLst>
          </p:cNvPr>
          <p:cNvSpPr txBox="1"/>
          <p:nvPr/>
        </p:nvSpPr>
        <p:spPr>
          <a:xfrm>
            <a:off x="3144208" y="3283374"/>
            <a:ext cx="836502" cy="318924"/>
          </a:xfrm>
          <a:prstGeom prst="rect">
            <a:avLst/>
          </a:prstGeom>
          <a:solidFill>
            <a:schemeClr val="bg1"/>
          </a:solidFill>
        </p:spPr>
        <p:txBody>
          <a:bodyPr wrap="none" lIns="36000" tIns="36000" rIns="36000" bIns="36000" rtlCol="0">
            <a:spAutoFit/>
          </a:bodyPr>
          <a:lstStyle/>
          <a:p>
            <a:r>
              <a:rPr lang="de-DE" sz="1600" dirty="0" err="1">
                <a:solidFill>
                  <a:schemeClr val="accent1"/>
                </a:solidFill>
              </a:rPr>
              <a:t>downlink</a:t>
            </a:r>
            <a:endParaRPr lang="de-DE" sz="1600" dirty="0">
              <a:solidFill>
                <a:schemeClr val="accent1"/>
              </a:solidFill>
            </a:endParaRPr>
          </a:p>
        </p:txBody>
      </p:sp>
      <p:sp>
        <p:nvSpPr>
          <p:cNvPr id="54" name="Textfeld 53">
            <a:extLst>
              <a:ext uri="{FF2B5EF4-FFF2-40B4-BE49-F238E27FC236}">
                <a16:creationId xmlns:a16="http://schemas.microsoft.com/office/drawing/2014/main" id="{FC8E9167-8FDC-6CDB-3832-603A91E76DD7}"/>
              </a:ext>
            </a:extLst>
          </p:cNvPr>
          <p:cNvSpPr txBox="1"/>
          <p:nvPr/>
        </p:nvSpPr>
        <p:spPr>
          <a:xfrm>
            <a:off x="3926633" y="1988339"/>
            <a:ext cx="1254420" cy="523220"/>
          </a:xfrm>
          <a:prstGeom prst="rect">
            <a:avLst/>
          </a:prstGeom>
          <a:noFill/>
        </p:spPr>
        <p:txBody>
          <a:bodyPr wrap="square" rtlCol="0">
            <a:spAutoFit/>
          </a:bodyPr>
          <a:lstStyle/>
          <a:p>
            <a:r>
              <a:rPr lang="en-GB" sz="1400" dirty="0"/>
              <a:t>Laser lock to incoming light</a:t>
            </a:r>
          </a:p>
        </p:txBody>
      </p:sp>
      <p:cxnSp>
        <p:nvCxnSpPr>
          <p:cNvPr id="60" name="Gerade Verbindung mit Pfeil 59">
            <a:extLst>
              <a:ext uri="{FF2B5EF4-FFF2-40B4-BE49-F238E27FC236}">
                <a16:creationId xmlns:a16="http://schemas.microsoft.com/office/drawing/2014/main" id="{6D891036-A309-CD71-3681-F28D275CD57F}"/>
              </a:ext>
            </a:extLst>
          </p:cNvPr>
          <p:cNvCxnSpPr>
            <a:cxnSpLocks/>
            <a:stCxn id="54" idx="2"/>
          </p:cNvCxnSpPr>
          <p:nvPr/>
        </p:nvCxnSpPr>
        <p:spPr>
          <a:xfrm>
            <a:off x="4553843" y="2511559"/>
            <a:ext cx="150899" cy="3616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7" name="Textfeld 66">
            <a:extLst>
              <a:ext uri="{FF2B5EF4-FFF2-40B4-BE49-F238E27FC236}">
                <a16:creationId xmlns:a16="http://schemas.microsoft.com/office/drawing/2014/main" id="{E65EE8BC-1A96-9521-02AE-1D0C0D15B22B}"/>
              </a:ext>
            </a:extLst>
          </p:cNvPr>
          <p:cNvSpPr txBox="1"/>
          <p:nvPr/>
        </p:nvSpPr>
        <p:spPr>
          <a:xfrm>
            <a:off x="2224932" y="3973234"/>
            <a:ext cx="953981" cy="738664"/>
          </a:xfrm>
          <a:prstGeom prst="rect">
            <a:avLst/>
          </a:prstGeom>
          <a:noFill/>
        </p:spPr>
        <p:txBody>
          <a:bodyPr wrap="square" rtlCol="0">
            <a:spAutoFit/>
          </a:bodyPr>
          <a:lstStyle/>
          <a:p>
            <a:r>
              <a:rPr lang="en-GB" sz="1400" dirty="0"/>
              <a:t>Passive interferometer</a:t>
            </a:r>
          </a:p>
        </p:txBody>
      </p:sp>
      <p:cxnSp>
        <p:nvCxnSpPr>
          <p:cNvPr id="68" name="Gerade Verbindung mit Pfeil 67">
            <a:extLst>
              <a:ext uri="{FF2B5EF4-FFF2-40B4-BE49-F238E27FC236}">
                <a16:creationId xmlns:a16="http://schemas.microsoft.com/office/drawing/2014/main" id="{498F9920-7D5B-DDB7-240C-9D90D085497A}"/>
              </a:ext>
            </a:extLst>
          </p:cNvPr>
          <p:cNvCxnSpPr>
            <a:cxnSpLocks/>
            <a:stCxn id="67" idx="0"/>
          </p:cNvCxnSpPr>
          <p:nvPr/>
        </p:nvCxnSpPr>
        <p:spPr>
          <a:xfrm flipH="1" flipV="1">
            <a:off x="2554945" y="3595242"/>
            <a:ext cx="146978" cy="3779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9" name="Textfeld 68">
            <a:extLst>
              <a:ext uri="{FF2B5EF4-FFF2-40B4-BE49-F238E27FC236}">
                <a16:creationId xmlns:a16="http://schemas.microsoft.com/office/drawing/2014/main" id="{712EE3FB-E36A-71C8-FAB9-6210567F36B5}"/>
              </a:ext>
            </a:extLst>
          </p:cNvPr>
          <p:cNvSpPr txBox="1"/>
          <p:nvPr/>
        </p:nvSpPr>
        <p:spPr>
          <a:xfrm>
            <a:off x="2266303" y="1951908"/>
            <a:ext cx="1139104" cy="738664"/>
          </a:xfrm>
          <a:prstGeom prst="rect">
            <a:avLst/>
          </a:prstGeom>
          <a:noFill/>
        </p:spPr>
        <p:txBody>
          <a:bodyPr wrap="square" rtlCol="0">
            <a:spAutoFit/>
          </a:bodyPr>
          <a:lstStyle/>
          <a:p>
            <a:r>
              <a:rPr lang="en-GB" sz="1400" dirty="0"/>
              <a:t>Actively stabilised link</a:t>
            </a:r>
          </a:p>
        </p:txBody>
      </p:sp>
      <p:cxnSp>
        <p:nvCxnSpPr>
          <p:cNvPr id="70" name="Gerade Verbindung mit Pfeil 69">
            <a:extLst>
              <a:ext uri="{FF2B5EF4-FFF2-40B4-BE49-F238E27FC236}">
                <a16:creationId xmlns:a16="http://schemas.microsoft.com/office/drawing/2014/main" id="{A6EFA77D-6CF2-C69A-A9C5-6ECE03856B53}"/>
              </a:ext>
            </a:extLst>
          </p:cNvPr>
          <p:cNvCxnSpPr>
            <a:cxnSpLocks/>
          </p:cNvCxnSpPr>
          <p:nvPr/>
        </p:nvCxnSpPr>
        <p:spPr>
          <a:xfrm flipH="1">
            <a:off x="2637331" y="2529390"/>
            <a:ext cx="113146" cy="3419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2" name="Textfeld 71">
            <a:extLst>
              <a:ext uri="{FF2B5EF4-FFF2-40B4-BE49-F238E27FC236}">
                <a16:creationId xmlns:a16="http://schemas.microsoft.com/office/drawing/2014/main" id="{6FB426CB-31B5-98C3-0525-17BFE7890503}"/>
              </a:ext>
            </a:extLst>
          </p:cNvPr>
          <p:cNvSpPr txBox="1"/>
          <p:nvPr/>
        </p:nvSpPr>
        <p:spPr>
          <a:xfrm>
            <a:off x="4180451" y="3980306"/>
            <a:ext cx="931114" cy="738664"/>
          </a:xfrm>
          <a:prstGeom prst="rect">
            <a:avLst/>
          </a:prstGeom>
          <a:noFill/>
        </p:spPr>
        <p:txBody>
          <a:bodyPr wrap="square" rtlCol="0">
            <a:spAutoFit/>
          </a:bodyPr>
          <a:lstStyle/>
          <a:p>
            <a:r>
              <a:rPr lang="en-GB" sz="1400" dirty="0"/>
              <a:t>Actively stabilised link</a:t>
            </a:r>
          </a:p>
        </p:txBody>
      </p:sp>
      <p:cxnSp>
        <p:nvCxnSpPr>
          <p:cNvPr id="73" name="Gerade Verbindung mit Pfeil 72">
            <a:extLst>
              <a:ext uri="{FF2B5EF4-FFF2-40B4-BE49-F238E27FC236}">
                <a16:creationId xmlns:a16="http://schemas.microsoft.com/office/drawing/2014/main" id="{9A0B1914-5B00-CC63-4304-5997CBCEE189}"/>
              </a:ext>
            </a:extLst>
          </p:cNvPr>
          <p:cNvCxnSpPr>
            <a:cxnSpLocks/>
          </p:cNvCxnSpPr>
          <p:nvPr/>
        </p:nvCxnSpPr>
        <p:spPr>
          <a:xfrm flipV="1">
            <a:off x="4451123" y="3592095"/>
            <a:ext cx="233674" cy="4501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7" name="Gerader Verbinder 86">
            <a:extLst>
              <a:ext uri="{FF2B5EF4-FFF2-40B4-BE49-F238E27FC236}">
                <a16:creationId xmlns:a16="http://schemas.microsoft.com/office/drawing/2014/main" id="{4D776CD4-EB26-044D-0492-EFFA7093D612}"/>
              </a:ext>
            </a:extLst>
          </p:cNvPr>
          <p:cNvCxnSpPr>
            <a:cxnSpLocks/>
            <a:endCxn id="6" idx="3"/>
          </p:cNvCxnSpPr>
          <p:nvPr/>
        </p:nvCxnSpPr>
        <p:spPr>
          <a:xfrm flipV="1">
            <a:off x="775469" y="2977956"/>
            <a:ext cx="786545" cy="4959"/>
          </a:xfrm>
          <a:prstGeom prst="line">
            <a:avLst/>
          </a:prstGeom>
          <a:ln w="12700">
            <a:prstDash val="solid"/>
          </a:ln>
        </p:spPr>
        <p:style>
          <a:lnRef idx="1">
            <a:schemeClr val="accent1"/>
          </a:lnRef>
          <a:fillRef idx="0">
            <a:schemeClr val="accent1"/>
          </a:fillRef>
          <a:effectRef idx="0">
            <a:schemeClr val="accent1"/>
          </a:effectRef>
          <a:fontRef idx="minor">
            <a:schemeClr val="tx1"/>
          </a:fontRef>
        </p:style>
      </p:cxnSp>
      <p:pic>
        <p:nvPicPr>
          <p:cNvPr id="91" name="Picture 5">
            <a:extLst>
              <a:ext uri="{FF2B5EF4-FFF2-40B4-BE49-F238E27FC236}">
                <a16:creationId xmlns:a16="http://schemas.microsoft.com/office/drawing/2014/main" id="{6779ADEE-32CB-3AB4-35BC-8BEF6D89E26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5048468" y="1569673"/>
            <a:ext cx="457200" cy="503876"/>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5">
            <a:extLst>
              <a:ext uri="{FF2B5EF4-FFF2-40B4-BE49-F238E27FC236}">
                <a16:creationId xmlns:a16="http://schemas.microsoft.com/office/drawing/2014/main" id="{73434D9B-B03C-D15B-689A-B68090AE071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1782872" y="1569673"/>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94" name="Gerader Verbinder 93">
            <a:extLst>
              <a:ext uri="{FF2B5EF4-FFF2-40B4-BE49-F238E27FC236}">
                <a16:creationId xmlns:a16="http://schemas.microsoft.com/office/drawing/2014/main" id="{23102E6F-1D98-88E8-6C4A-24F459608F02}"/>
              </a:ext>
            </a:extLst>
          </p:cNvPr>
          <p:cNvCxnSpPr>
            <a:stCxn id="42" idx="0"/>
            <a:endCxn id="91" idx="2"/>
          </p:cNvCxnSpPr>
          <p:nvPr/>
        </p:nvCxnSpPr>
        <p:spPr>
          <a:xfrm flipH="1" flipV="1">
            <a:off x="5277068" y="2073549"/>
            <a:ext cx="542" cy="673225"/>
          </a:xfrm>
          <a:prstGeom prst="line">
            <a:avLst/>
          </a:prstGeom>
          <a:ln w="12700"/>
        </p:spPr>
        <p:style>
          <a:lnRef idx="1">
            <a:schemeClr val="dk1"/>
          </a:lnRef>
          <a:fillRef idx="0">
            <a:schemeClr val="dk1"/>
          </a:fillRef>
          <a:effectRef idx="0">
            <a:schemeClr val="dk1"/>
          </a:effectRef>
          <a:fontRef idx="minor">
            <a:schemeClr val="tx1"/>
          </a:fontRef>
        </p:style>
      </p:cxnSp>
      <p:cxnSp>
        <p:nvCxnSpPr>
          <p:cNvPr id="96" name="Gerader Verbinder 95">
            <a:extLst>
              <a:ext uri="{FF2B5EF4-FFF2-40B4-BE49-F238E27FC236}">
                <a16:creationId xmlns:a16="http://schemas.microsoft.com/office/drawing/2014/main" id="{3CB66107-10CC-478D-3323-AC39FAB72F11}"/>
              </a:ext>
            </a:extLst>
          </p:cNvPr>
          <p:cNvCxnSpPr>
            <a:cxnSpLocks/>
            <a:stCxn id="5" idx="0"/>
            <a:endCxn id="92" idx="2"/>
          </p:cNvCxnSpPr>
          <p:nvPr/>
        </p:nvCxnSpPr>
        <p:spPr>
          <a:xfrm flipH="1" flipV="1">
            <a:off x="2011472" y="2073549"/>
            <a:ext cx="542" cy="673735"/>
          </a:xfrm>
          <a:prstGeom prst="line">
            <a:avLst/>
          </a:prstGeom>
          <a:ln w="12700"/>
        </p:spPr>
        <p:style>
          <a:lnRef idx="1">
            <a:schemeClr val="dk1"/>
          </a:lnRef>
          <a:fillRef idx="0">
            <a:schemeClr val="dk1"/>
          </a:fillRef>
          <a:effectRef idx="0">
            <a:schemeClr val="dk1"/>
          </a:effectRef>
          <a:fontRef idx="minor">
            <a:schemeClr val="tx1"/>
          </a:fontRef>
        </p:style>
      </p:cxn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2646" y="296257"/>
            <a:ext cx="5839386" cy="717627"/>
          </a:xfrm>
        </p:spPr>
        <p:txBody>
          <a:bodyPr>
            <a:normAutofit/>
          </a:bodyPr>
          <a:lstStyle/>
          <a:p>
            <a:r>
              <a:rPr lang="en-GB" sz="2800" dirty="0">
                <a:latin typeface="+mn-lt"/>
              </a:rPr>
              <a:t>RLS/MLS architecture: types of sites</a:t>
            </a:r>
          </a:p>
        </p:txBody>
      </p:sp>
      <p:sp>
        <p:nvSpPr>
          <p:cNvPr id="101" name="Textfeld 100">
            <a:extLst>
              <a:ext uri="{FF2B5EF4-FFF2-40B4-BE49-F238E27FC236}">
                <a16:creationId xmlns:a16="http://schemas.microsoft.com/office/drawing/2014/main" id="{7C03DCBF-2D8B-36A4-3CF7-F8B9112F5663}"/>
              </a:ext>
            </a:extLst>
          </p:cNvPr>
          <p:cNvSpPr txBox="1"/>
          <p:nvPr/>
        </p:nvSpPr>
        <p:spPr>
          <a:xfrm>
            <a:off x="1713268" y="2744228"/>
            <a:ext cx="587751" cy="307777"/>
          </a:xfrm>
          <a:prstGeom prst="rect">
            <a:avLst/>
          </a:prstGeom>
          <a:noFill/>
        </p:spPr>
        <p:txBody>
          <a:bodyPr wrap="square" rtlCol="0">
            <a:spAutoFit/>
          </a:bodyPr>
          <a:lstStyle/>
          <a:p>
            <a:pPr algn="ctr"/>
            <a:r>
              <a:rPr lang="de-DE" sz="1400" dirty="0"/>
              <a:t>MLS</a:t>
            </a:r>
          </a:p>
        </p:txBody>
      </p:sp>
      <p:sp>
        <p:nvSpPr>
          <p:cNvPr id="102" name="Textfeld 101">
            <a:extLst>
              <a:ext uri="{FF2B5EF4-FFF2-40B4-BE49-F238E27FC236}">
                <a16:creationId xmlns:a16="http://schemas.microsoft.com/office/drawing/2014/main" id="{5E2A5340-C1A2-2199-E539-BCF801BA757F}"/>
              </a:ext>
            </a:extLst>
          </p:cNvPr>
          <p:cNvSpPr txBox="1"/>
          <p:nvPr/>
        </p:nvSpPr>
        <p:spPr>
          <a:xfrm>
            <a:off x="5004620" y="2733588"/>
            <a:ext cx="587751" cy="307777"/>
          </a:xfrm>
          <a:prstGeom prst="rect">
            <a:avLst/>
          </a:prstGeom>
          <a:noFill/>
        </p:spPr>
        <p:txBody>
          <a:bodyPr wrap="square" rtlCol="0">
            <a:spAutoFit/>
          </a:bodyPr>
          <a:lstStyle/>
          <a:p>
            <a:pPr algn="ctr"/>
            <a:r>
              <a:rPr lang="de-DE" sz="1400" dirty="0"/>
              <a:t>MLS</a:t>
            </a:r>
          </a:p>
        </p:txBody>
      </p:sp>
      <p:sp>
        <p:nvSpPr>
          <p:cNvPr id="113" name="Textfeld 112">
            <a:extLst>
              <a:ext uri="{FF2B5EF4-FFF2-40B4-BE49-F238E27FC236}">
                <a16:creationId xmlns:a16="http://schemas.microsoft.com/office/drawing/2014/main" id="{502A753C-0A59-6D14-3B2F-DFBD93B0483A}"/>
              </a:ext>
            </a:extLst>
          </p:cNvPr>
          <p:cNvSpPr txBox="1"/>
          <p:nvPr/>
        </p:nvSpPr>
        <p:spPr>
          <a:xfrm>
            <a:off x="9423061" y="2717408"/>
            <a:ext cx="587751" cy="307777"/>
          </a:xfrm>
          <a:prstGeom prst="rect">
            <a:avLst/>
          </a:prstGeom>
          <a:noFill/>
        </p:spPr>
        <p:txBody>
          <a:bodyPr wrap="square" rtlCol="0">
            <a:spAutoFit/>
          </a:bodyPr>
          <a:lstStyle/>
          <a:p>
            <a:pPr algn="ctr"/>
            <a:r>
              <a:rPr lang="de-DE" sz="1400" dirty="0"/>
              <a:t>RLS</a:t>
            </a:r>
          </a:p>
        </p:txBody>
      </p:sp>
      <p:cxnSp>
        <p:nvCxnSpPr>
          <p:cNvPr id="114" name="Gerader Verbinder 113">
            <a:extLst>
              <a:ext uri="{FF2B5EF4-FFF2-40B4-BE49-F238E27FC236}">
                <a16:creationId xmlns:a16="http://schemas.microsoft.com/office/drawing/2014/main" id="{3767D915-8505-B55A-674F-DDF970CDAEEA}"/>
              </a:ext>
            </a:extLst>
          </p:cNvPr>
          <p:cNvCxnSpPr>
            <a:cxnSpLocks/>
            <a:stCxn id="44" idx="0"/>
            <a:endCxn id="108" idx="3"/>
          </p:cNvCxnSpPr>
          <p:nvPr/>
        </p:nvCxnSpPr>
        <p:spPr>
          <a:xfrm flipV="1">
            <a:off x="5903947" y="2974900"/>
            <a:ext cx="3352767" cy="25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5" name="Gerader Verbinder 114">
            <a:extLst>
              <a:ext uri="{FF2B5EF4-FFF2-40B4-BE49-F238E27FC236}">
                <a16:creationId xmlns:a16="http://schemas.microsoft.com/office/drawing/2014/main" id="{597877AA-3F76-D2B9-6A14-C36EBAF2684A}"/>
              </a:ext>
            </a:extLst>
          </p:cNvPr>
          <p:cNvCxnSpPr>
            <a:cxnSpLocks/>
          </p:cNvCxnSpPr>
          <p:nvPr/>
        </p:nvCxnSpPr>
        <p:spPr>
          <a:xfrm flipV="1">
            <a:off x="5911805" y="3442836"/>
            <a:ext cx="3127290" cy="2546"/>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31" name="Gruppieren 130">
            <a:extLst>
              <a:ext uri="{FF2B5EF4-FFF2-40B4-BE49-F238E27FC236}">
                <a16:creationId xmlns:a16="http://schemas.microsoft.com/office/drawing/2014/main" id="{9B4FFBAB-4BA8-9F93-1CA4-B6942080F528}"/>
              </a:ext>
            </a:extLst>
          </p:cNvPr>
          <p:cNvGrpSpPr/>
          <p:nvPr/>
        </p:nvGrpSpPr>
        <p:grpSpPr>
          <a:xfrm>
            <a:off x="9079294" y="2744228"/>
            <a:ext cx="1077420" cy="1079456"/>
            <a:chOff x="9468587" y="3100169"/>
            <a:chExt cx="1077420" cy="1079456"/>
          </a:xfrm>
        </p:grpSpPr>
        <p:grpSp>
          <p:nvGrpSpPr>
            <p:cNvPr id="104" name="Gruppieren 103">
              <a:extLst>
                <a:ext uri="{FF2B5EF4-FFF2-40B4-BE49-F238E27FC236}">
                  <a16:creationId xmlns:a16="http://schemas.microsoft.com/office/drawing/2014/main" id="{971004C2-F30B-AF0A-BD30-092B267ECFBA}"/>
                </a:ext>
              </a:extLst>
            </p:cNvPr>
            <p:cNvGrpSpPr/>
            <p:nvPr/>
          </p:nvGrpSpPr>
          <p:grpSpPr>
            <a:xfrm>
              <a:off x="9468587" y="3100169"/>
              <a:ext cx="1077420" cy="900000"/>
              <a:chOff x="1561782" y="5373558"/>
              <a:chExt cx="1077420" cy="900000"/>
            </a:xfrm>
          </p:grpSpPr>
          <p:sp>
            <p:nvSpPr>
              <p:cNvPr id="107" name="Rechteck 106">
                <a:extLst>
                  <a:ext uri="{FF2B5EF4-FFF2-40B4-BE49-F238E27FC236}">
                    <a16:creationId xmlns:a16="http://schemas.microsoft.com/office/drawing/2014/main" id="{990C580D-3ED5-B1AD-D319-2731E42C0E7C}"/>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08" name="Gleichschenkliges Dreieck 107">
                <a:extLst>
                  <a:ext uri="{FF2B5EF4-FFF2-40B4-BE49-F238E27FC236}">
                    <a16:creationId xmlns:a16="http://schemas.microsoft.com/office/drawing/2014/main" id="{5D95DE21-319F-C3BB-A060-CB86CA38557D}"/>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10" name="Gleichschenkliges Dreieck 109">
                <a:extLst>
                  <a:ext uri="{FF2B5EF4-FFF2-40B4-BE49-F238E27FC236}">
                    <a16:creationId xmlns:a16="http://schemas.microsoft.com/office/drawing/2014/main" id="{4A3F1541-045F-3338-9689-40F12B1F148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12"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A06F45F-9284-1E1E-0B7C-893772231E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Gleichschenkliges Dreieck 129">
              <a:extLst>
                <a:ext uri="{FF2B5EF4-FFF2-40B4-BE49-F238E27FC236}">
                  <a16:creationId xmlns:a16="http://schemas.microsoft.com/office/drawing/2014/main" id="{AB0F5BD9-4A8A-39AA-A488-3D4813A1AE84}"/>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138" name="Textfeld 137">
            <a:extLst>
              <a:ext uri="{FF2B5EF4-FFF2-40B4-BE49-F238E27FC236}">
                <a16:creationId xmlns:a16="http://schemas.microsoft.com/office/drawing/2014/main" id="{753A3E4D-4B1B-4825-112A-033DA5AB962A}"/>
              </a:ext>
            </a:extLst>
          </p:cNvPr>
          <p:cNvSpPr txBox="1"/>
          <p:nvPr/>
        </p:nvSpPr>
        <p:spPr>
          <a:xfrm>
            <a:off x="9039095" y="4124615"/>
            <a:ext cx="2226480" cy="565146"/>
          </a:xfrm>
          <a:prstGeom prst="rect">
            <a:avLst/>
          </a:prstGeom>
          <a:noFill/>
        </p:spPr>
        <p:txBody>
          <a:bodyPr wrap="square" lIns="36000" tIns="36000" rIns="36000" bIns="36000" rtlCol="0">
            <a:spAutoFit/>
          </a:bodyPr>
          <a:lstStyle/>
          <a:p>
            <a:pPr algn="ctr"/>
            <a:r>
              <a:rPr lang="en-GB" sz="1600" dirty="0">
                <a:solidFill>
                  <a:schemeClr val="accent1"/>
                </a:solidFill>
              </a:rPr>
              <a:t>Local two-way comparison with flywheel</a:t>
            </a:r>
          </a:p>
        </p:txBody>
      </p:sp>
      <p:cxnSp>
        <p:nvCxnSpPr>
          <p:cNvPr id="140" name="Gerader Verbinder 139">
            <a:extLst>
              <a:ext uri="{FF2B5EF4-FFF2-40B4-BE49-F238E27FC236}">
                <a16:creationId xmlns:a16="http://schemas.microsoft.com/office/drawing/2014/main" id="{90E5CC35-B3D6-7C97-B17D-F1405BDD0501}"/>
              </a:ext>
            </a:extLst>
          </p:cNvPr>
          <p:cNvCxnSpPr>
            <a:cxnSpLocks/>
            <a:endCxn id="40" idx="0"/>
          </p:cNvCxnSpPr>
          <p:nvPr/>
        </p:nvCxnSpPr>
        <p:spPr>
          <a:xfrm flipV="1">
            <a:off x="5504170" y="3823684"/>
            <a:ext cx="1" cy="8357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3" name="Gerader Verbinder 142">
            <a:extLst>
              <a:ext uri="{FF2B5EF4-FFF2-40B4-BE49-F238E27FC236}">
                <a16:creationId xmlns:a16="http://schemas.microsoft.com/office/drawing/2014/main" id="{2DF44DF8-4834-EF30-2FCC-906C790FA85B}"/>
              </a:ext>
            </a:extLst>
          </p:cNvPr>
          <p:cNvCxnSpPr>
            <a:cxnSpLocks/>
            <a:endCxn id="41" idx="3"/>
          </p:cNvCxnSpPr>
          <p:nvPr/>
        </p:nvCxnSpPr>
        <p:spPr>
          <a:xfrm flipV="1">
            <a:off x="5054171" y="3823174"/>
            <a:ext cx="0" cy="8362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9" name="Gerader Verbinder 148">
            <a:extLst>
              <a:ext uri="{FF2B5EF4-FFF2-40B4-BE49-F238E27FC236}">
                <a16:creationId xmlns:a16="http://schemas.microsoft.com/office/drawing/2014/main" id="{883112BE-04A8-4B4C-9192-727C0E36046B}"/>
              </a:ext>
            </a:extLst>
          </p:cNvPr>
          <p:cNvCxnSpPr>
            <a:cxnSpLocks/>
            <a:endCxn id="19" idx="0"/>
          </p:cNvCxnSpPr>
          <p:nvPr/>
        </p:nvCxnSpPr>
        <p:spPr>
          <a:xfrm flipV="1">
            <a:off x="2238573" y="3824194"/>
            <a:ext cx="2" cy="808728"/>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3B746BB6-FC7D-4FE2-1FB1-F06FBF413898}"/>
              </a:ext>
            </a:extLst>
          </p:cNvPr>
          <p:cNvCxnSpPr>
            <a:cxnSpLocks/>
            <a:endCxn id="20" idx="3"/>
          </p:cNvCxnSpPr>
          <p:nvPr/>
        </p:nvCxnSpPr>
        <p:spPr>
          <a:xfrm flipV="1">
            <a:off x="1788575" y="3823684"/>
            <a:ext cx="0" cy="809238"/>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pic>
        <p:nvPicPr>
          <p:cNvPr id="159" name="Picture 8">
            <a:extLst>
              <a:ext uri="{FF2B5EF4-FFF2-40B4-BE49-F238E27FC236}">
                <a16:creationId xmlns:a16="http://schemas.microsoft.com/office/drawing/2014/main" id="{38629F41-E932-6677-DFC7-6642A8255E01}"/>
              </a:ext>
            </a:extLst>
          </p:cNvPr>
          <p:cNvPicPr>
            <a:picLocks noChangeAspect="1"/>
          </p:cNvPicPr>
          <p:nvPr/>
        </p:nvPicPr>
        <p:blipFill>
          <a:blip r:embed="rId4" cstate="print"/>
          <a:stretch>
            <a:fillRect/>
          </a:stretch>
        </p:blipFill>
        <p:spPr>
          <a:xfrm>
            <a:off x="583052" y="2813709"/>
            <a:ext cx="484115" cy="338411"/>
          </a:xfrm>
          <a:prstGeom prst="rect">
            <a:avLst/>
          </a:prstGeom>
        </p:spPr>
      </p:pic>
      <p:sp>
        <p:nvSpPr>
          <p:cNvPr id="161" name="Textfeld 160">
            <a:extLst>
              <a:ext uri="{FF2B5EF4-FFF2-40B4-BE49-F238E27FC236}">
                <a16:creationId xmlns:a16="http://schemas.microsoft.com/office/drawing/2014/main" id="{74992C47-17A1-7FBE-A1F7-BB263839459B}"/>
              </a:ext>
            </a:extLst>
          </p:cNvPr>
          <p:cNvSpPr txBox="1"/>
          <p:nvPr/>
        </p:nvSpPr>
        <p:spPr>
          <a:xfrm>
            <a:off x="354161" y="1962959"/>
            <a:ext cx="941896" cy="523220"/>
          </a:xfrm>
          <a:prstGeom prst="rect">
            <a:avLst/>
          </a:prstGeom>
          <a:noFill/>
        </p:spPr>
        <p:txBody>
          <a:bodyPr wrap="square" rtlCol="0">
            <a:spAutoFit/>
          </a:bodyPr>
          <a:lstStyle/>
          <a:p>
            <a:pPr algn="ctr"/>
            <a:r>
              <a:rPr lang="en-GB" sz="1400" dirty="0"/>
              <a:t>Flywheel</a:t>
            </a:r>
          </a:p>
          <a:p>
            <a:pPr algn="ctr"/>
            <a:r>
              <a:rPr lang="en-GB" sz="1400" dirty="0"/>
              <a:t>(local)</a:t>
            </a:r>
          </a:p>
        </p:txBody>
      </p:sp>
      <p:pic>
        <p:nvPicPr>
          <p:cNvPr id="166" name="Picture 5">
            <a:extLst>
              <a:ext uri="{FF2B5EF4-FFF2-40B4-BE49-F238E27FC236}">
                <a16:creationId xmlns:a16="http://schemas.microsoft.com/office/drawing/2014/main" id="{79C37B0A-43C0-78ED-1690-E5D86EA2840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9483275" y="1584185"/>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67" name="Gerader Verbinder 166">
            <a:extLst>
              <a:ext uri="{FF2B5EF4-FFF2-40B4-BE49-F238E27FC236}">
                <a16:creationId xmlns:a16="http://schemas.microsoft.com/office/drawing/2014/main" id="{72231C56-9C8B-E166-3255-1BA3FAF6CB0B}"/>
              </a:ext>
            </a:extLst>
          </p:cNvPr>
          <p:cNvCxnSpPr>
            <a:cxnSpLocks/>
            <a:stCxn id="113" idx="0"/>
            <a:endCxn id="166" idx="2"/>
          </p:cNvCxnSpPr>
          <p:nvPr/>
        </p:nvCxnSpPr>
        <p:spPr>
          <a:xfrm flipH="1" flipV="1">
            <a:off x="9711875" y="2088061"/>
            <a:ext cx="5062" cy="629347"/>
          </a:xfrm>
          <a:prstGeom prst="line">
            <a:avLst/>
          </a:prstGeom>
          <a:ln w="12700"/>
        </p:spPr>
        <p:style>
          <a:lnRef idx="1">
            <a:schemeClr val="dk1"/>
          </a:lnRef>
          <a:fillRef idx="0">
            <a:schemeClr val="dk1"/>
          </a:fillRef>
          <a:effectRef idx="0">
            <a:schemeClr val="dk1"/>
          </a:effectRef>
          <a:fontRef idx="minor">
            <a:schemeClr val="tx1"/>
          </a:fontRef>
        </p:style>
      </p:cxnSp>
      <p:sp>
        <p:nvSpPr>
          <p:cNvPr id="2" name="Textfeld 1">
            <a:extLst>
              <a:ext uri="{FF2B5EF4-FFF2-40B4-BE49-F238E27FC236}">
                <a16:creationId xmlns:a16="http://schemas.microsoft.com/office/drawing/2014/main" id="{61910EAA-7ED1-6D9C-CE9C-8CA0C61A1654}"/>
              </a:ext>
            </a:extLst>
          </p:cNvPr>
          <p:cNvSpPr txBox="1"/>
          <p:nvPr/>
        </p:nvSpPr>
        <p:spPr>
          <a:xfrm>
            <a:off x="289053" y="1112141"/>
            <a:ext cx="2827540" cy="369332"/>
          </a:xfrm>
          <a:prstGeom prst="rect">
            <a:avLst/>
          </a:prstGeom>
          <a:noFill/>
        </p:spPr>
        <p:txBody>
          <a:bodyPr wrap="square" rtlCol="0">
            <a:spAutoFit/>
          </a:bodyPr>
          <a:lstStyle/>
          <a:p>
            <a:pPr algn="ctr"/>
            <a:r>
              <a:rPr lang="de-DE" dirty="0"/>
              <a:t>Site A: MLS </a:t>
            </a:r>
            <a:r>
              <a:rPr lang="de-DE" dirty="0" err="1"/>
              <a:t>with</a:t>
            </a:r>
            <a:r>
              <a:rPr lang="de-DE" dirty="0"/>
              <a:t> </a:t>
            </a:r>
            <a:r>
              <a:rPr lang="de-DE" dirty="0" err="1"/>
              <a:t>flywheel</a:t>
            </a:r>
            <a:endParaRPr lang="de-DE" dirty="0"/>
          </a:p>
        </p:txBody>
      </p:sp>
      <p:sp>
        <p:nvSpPr>
          <p:cNvPr id="3" name="Textfeld 2">
            <a:extLst>
              <a:ext uri="{FF2B5EF4-FFF2-40B4-BE49-F238E27FC236}">
                <a16:creationId xmlns:a16="http://schemas.microsoft.com/office/drawing/2014/main" id="{C6F90FD8-CB71-A718-2270-BC72322747F6}"/>
              </a:ext>
            </a:extLst>
          </p:cNvPr>
          <p:cNvSpPr txBox="1"/>
          <p:nvPr/>
        </p:nvSpPr>
        <p:spPr>
          <a:xfrm>
            <a:off x="3925147" y="1109942"/>
            <a:ext cx="2587613" cy="646331"/>
          </a:xfrm>
          <a:prstGeom prst="rect">
            <a:avLst/>
          </a:prstGeom>
          <a:noFill/>
        </p:spPr>
        <p:txBody>
          <a:bodyPr wrap="square" rtlCol="0">
            <a:spAutoFit/>
          </a:bodyPr>
          <a:lstStyle/>
          <a:p>
            <a:pPr algn="ctr"/>
            <a:r>
              <a:rPr lang="de-DE" dirty="0"/>
              <a:t>Site B: MLS</a:t>
            </a:r>
          </a:p>
          <a:p>
            <a:pPr algn="ctr"/>
            <a:r>
              <a:rPr lang="de-DE" dirty="0" err="1"/>
              <a:t>no</a:t>
            </a:r>
            <a:r>
              <a:rPr lang="de-DE" dirty="0"/>
              <a:t> </a:t>
            </a:r>
            <a:r>
              <a:rPr lang="de-DE" dirty="0" err="1"/>
              <a:t>flywheel</a:t>
            </a:r>
            <a:r>
              <a:rPr lang="de-DE" dirty="0"/>
              <a:t> </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8468975" y="1083294"/>
            <a:ext cx="3385104" cy="646331"/>
          </a:xfrm>
          <a:prstGeom prst="rect">
            <a:avLst/>
          </a:prstGeom>
          <a:noFill/>
        </p:spPr>
        <p:txBody>
          <a:bodyPr wrap="square" rtlCol="0">
            <a:spAutoFit/>
          </a:bodyPr>
          <a:lstStyle/>
          <a:p>
            <a:pPr algn="ctr"/>
            <a:r>
              <a:rPr lang="de-DE" dirty="0"/>
              <a:t>Site D: 2 x RLS</a:t>
            </a:r>
          </a:p>
          <a:p>
            <a:pPr algn="ctr"/>
            <a:r>
              <a:rPr lang="de-DE" dirty="0" err="1"/>
              <a:t>with</a:t>
            </a:r>
            <a:r>
              <a:rPr lang="de-DE" dirty="0"/>
              <a:t> </a:t>
            </a:r>
            <a:r>
              <a:rPr lang="de-DE" dirty="0" err="1"/>
              <a:t>flywheel</a:t>
            </a:r>
            <a:r>
              <a:rPr lang="de-DE" dirty="0"/>
              <a:t> </a:t>
            </a:r>
          </a:p>
        </p:txBody>
      </p:sp>
      <p:grpSp>
        <p:nvGrpSpPr>
          <p:cNvPr id="12" name="Gruppieren 11">
            <a:extLst>
              <a:ext uri="{FF2B5EF4-FFF2-40B4-BE49-F238E27FC236}">
                <a16:creationId xmlns:a16="http://schemas.microsoft.com/office/drawing/2014/main" id="{B17D4C53-A592-6659-3D13-440F8D751B1A}"/>
              </a:ext>
            </a:extLst>
          </p:cNvPr>
          <p:cNvGrpSpPr/>
          <p:nvPr/>
        </p:nvGrpSpPr>
        <p:grpSpPr>
          <a:xfrm flipH="1">
            <a:off x="10358246" y="2737728"/>
            <a:ext cx="1077420" cy="1079456"/>
            <a:chOff x="9468587" y="3100169"/>
            <a:chExt cx="1077420" cy="1079456"/>
          </a:xfrm>
        </p:grpSpPr>
        <p:grpSp>
          <p:nvGrpSpPr>
            <p:cNvPr id="13" name="Gruppieren 12">
              <a:extLst>
                <a:ext uri="{FF2B5EF4-FFF2-40B4-BE49-F238E27FC236}">
                  <a16:creationId xmlns:a16="http://schemas.microsoft.com/office/drawing/2014/main" id="{4A54E272-BC39-D1C6-3EC0-71D34A1140EB}"/>
                </a:ext>
              </a:extLst>
            </p:cNvPr>
            <p:cNvGrpSpPr/>
            <p:nvPr/>
          </p:nvGrpSpPr>
          <p:grpSpPr>
            <a:xfrm>
              <a:off x="9468587" y="3100169"/>
              <a:ext cx="1077420" cy="900000"/>
              <a:chOff x="1561782" y="5373558"/>
              <a:chExt cx="1077420" cy="900000"/>
            </a:xfrm>
          </p:grpSpPr>
          <p:sp>
            <p:nvSpPr>
              <p:cNvPr id="15" name="Rechteck 14">
                <a:extLst>
                  <a:ext uri="{FF2B5EF4-FFF2-40B4-BE49-F238E27FC236}">
                    <a16:creationId xmlns:a16="http://schemas.microsoft.com/office/drawing/2014/main" id="{D694DA27-210F-1F5C-8596-E77E3D0578DD}"/>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6" name="Gleichschenkliges Dreieck 15">
                <a:extLst>
                  <a:ext uri="{FF2B5EF4-FFF2-40B4-BE49-F238E27FC236}">
                    <a16:creationId xmlns:a16="http://schemas.microsoft.com/office/drawing/2014/main" id="{59D61261-1543-CE85-376E-01E87312952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7" name="Gleichschenkliges Dreieck 16">
                <a:extLst>
                  <a:ext uri="{FF2B5EF4-FFF2-40B4-BE49-F238E27FC236}">
                    <a16:creationId xmlns:a16="http://schemas.microsoft.com/office/drawing/2014/main" id="{3DD599EB-6155-1321-A817-C77392231BC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47B1FEB-DBF3-83FB-28CD-F1952B52B3E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Gleichschenkliges Dreieck 13">
              <a:extLst>
                <a:ext uri="{FF2B5EF4-FFF2-40B4-BE49-F238E27FC236}">
                  <a16:creationId xmlns:a16="http://schemas.microsoft.com/office/drawing/2014/main" id="{49290AD1-4DF3-9CEE-6599-002961D8F070}"/>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22" name="Textfeld 21">
            <a:extLst>
              <a:ext uri="{FF2B5EF4-FFF2-40B4-BE49-F238E27FC236}">
                <a16:creationId xmlns:a16="http://schemas.microsoft.com/office/drawing/2014/main" id="{C96134EC-6C14-8BBE-392B-9381474FB709}"/>
              </a:ext>
            </a:extLst>
          </p:cNvPr>
          <p:cNvSpPr txBox="1"/>
          <p:nvPr/>
        </p:nvSpPr>
        <p:spPr>
          <a:xfrm>
            <a:off x="10504175" y="2717407"/>
            <a:ext cx="587751" cy="307777"/>
          </a:xfrm>
          <a:prstGeom prst="rect">
            <a:avLst/>
          </a:prstGeom>
          <a:noFill/>
        </p:spPr>
        <p:txBody>
          <a:bodyPr wrap="square" rtlCol="0">
            <a:spAutoFit/>
          </a:bodyPr>
          <a:lstStyle/>
          <a:p>
            <a:pPr algn="ctr"/>
            <a:r>
              <a:rPr lang="de-DE" sz="1400" dirty="0"/>
              <a:t>RLS</a:t>
            </a:r>
          </a:p>
        </p:txBody>
      </p:sp>
      <p:pic>
        <p:nvPicPr>
          <p:cNvPr id="30" name="Picture 5">
            <a:extLst>
              <a:ext uri="{FF2B5EF4-FFF2-40B4-BE49-F238E27FC236}">
                <a16:creationId xmlns:a16="http://schemas.microsoft.com/office/drawing/2014/main" id="{4F4AB812-D7B9-6D15-5423-25EC39016D4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10569450" y="1574331"/>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Gerader Verbinder 30">
            <a:extLst>
              <a:ext uri="{FF2B5EF4-FFF2-40B4-BE49-F238E27FC236}">
                <a16:creationId xmlns:a16="http://schemas.microsoft.com/office/drawing/2014/main" id="{080B19DF-3247-AEFD-EDA2-ABF714A4A575}"/>
              </a:ext>
            </a:extLst>
          </p:cNvPr>
          <p:cNvCxnSpPr>
            <a:cxnSpLocks/>
            <a:stCxn id="22" idx="0"/>
            <a:endCxn id="30" idx="2"/>
          </p:cNvCxnSpPr>
          <p:nvPr/>
        </p:nvCxnSpPr>
        <p:spPr>
          <a:xfrm flipH="1" flipV="1">
            <a:off x="10798050" y="2078207"/>
            <a:ext cx="1" cy="639200"/>
          </a:xfrm>
          <a:prstGeom prst="line">
            <a:avLst/>
          </a:prstGeom>
          <a:ln w="12700"/>
        </p:spPr>
        <p:style>
          <a:lnRef idx="1">
            <a:schemeClr val="dk1"/>
          </a:lnRef>
          <a:fillRef idx="0">
            <a:schemeClr val="dk1"/>
          </a:fillRef>
          <a:effectRef idx="0">
            <a:schemeClr val="dk1"/>
          </a:effectRef>
          <a:fontRef idx="minor">
            <a:schemeClr val="tx1"/>
          </a:fontRef>
        </p:style>
      </p:cxnSp>
      <p:cxnSp>
        <p:nvCxnSpPr>
          <p:cNvPr id="55" name="Verbinder: gewinkelt 54">
            <a:extLst>
              <a:ext uri="{FF2B5EF4-FFF2-40B4-BE49-F238E27FC236}">
                <a16:creationId xmlns:a16="http://schemas.microsoft.com/office/drawing/2014/main" id="{3FC962D9-1F6C-6513-2119-D0C740FDB60F}"/>
              </a:ext>
            </a:extLst>
          </p:cNvPr>
          <p:cNvCxnSpPr>
            <a:stCxn id="130" idx="0"/>
            <a:endCxn id="14" idx="0"/>
          </p:cNvCxnSpPr>
          <p:nvPr/>
        </p:nvCxnSpPr>
        <p:spPr>
          <a:xfrm rot="5400000" flipH="1" flipV="1">
            <a:off x="10254230" y="3269668"/>
            <a:ext cx="6500" cy="1101532"/>
          </a:xfrm>
          <a:prstGeom prst="bentConnector3">
            <a:avLst>
              <a:gd name="adj1" fmla="val -3516923"/>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C6940563-4E83-07F3-C3C6-4B9E10F8650D}"/>
              </a:ext>
            </a:extLst>
          </p:cNvPr>
          <p:cNvCxnSpPr>
            <a:cxnSpLocks/>
            <a:stCxn id="16" idx="3"/>
          </p:cNvCxnSpPr>
          <p:nvPr/>
        </p:nvCxnSpPr>
        <p:spPr>
          <a:xfrm>
            <a:off x="11258246" y="2968400"/>
            <a:ext cx="628647" cy="546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7FBE3BA0-F898-E77A-CBD1-0A7F9F33CF81}"/>
              </a:ext>
            </a:extLst>
          </p:cNvPr>
          <p:cNvCxnSpPr>
            <a:cxnSpLocks/>
            <a:stCxn id="17" idx="0"/>
          </p:cNvCxnSpPr>
          <p:nvPr/>
        </p:nvCxnSpPr>
        <p:spPr>
          <a:xfrm>
            <a:off x="11435666" y="3424275"/>
            <a:ext cx="49601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8E83D22-37C0-82C5-E55A-E57061876908}"/>
              </a:ext>
            </a:extLst>
          </p:cNvPr>
          <p:cNvSpPr txBox="1"/>
          <p:nvPr/>
        </p:nvSpPr>
        <p:spPr>
          <a:xfrm>
            <a:off x="791279" y="5152126"/>
            <a:ext cx="9350305" cy="1477328"/>
          </a:xfrm>
          <a:prstGeom prst="rect">
            <a:avLst/>
          </a:prstGeom>
          <a:noFill/>
        </p:spPr>
        <p:txBody>
          <a:bodyPr wrap="square" rtlCol="0">
            <a:spAutoFit/>
          </a:bodyPr>
          <a:lstStyle/>
          <a:p>
            <a:pPr marL="171450" indent="-171450">
              <a:buFontTx/>
              <a:buChar char="-"/>
            </a:pPr>
            <a:r>
              <a:rPr lang="en-US" dirty="0"/>
              <a:t>Possible site designs for MLS using two fibre links</a:t>
            </a:r>
          </a:p>
          <a:p>
            <a:pPr marL="171450" indent="-171450">
              <a:buFontTx/>
              <a:buChar char="-"/>
            </a:pPr>
            <a:r>
              <a:rPr lang="en-US" dirty="0"/>
              <a:t>Local flywheel at ends of link</a:t>
            </a:r>
          </a:p>
          <a:p>
            <a:pPr marL="171450" indent="-171450">
              <a:buFontTx/>
              <a:buChar char="-"/>
            </a:pPr>
            <a:r>
              <a:rPr lang="en-US" dirty="0"/>
              <a:t>Intermediate sites can use MLS to forward frequency if a local flywheel is not needed</a:t>
            </a:r>
          </a:p>
          <a:p>
            <a:pPr marL="171450" indent="-171450">
              <a:buFontTx/>
              <a:buChar char="-"/>
            </a:pPr>
            <a:r>
              <a:rPr lang="en-US" dirty="0"/>
              <a:t>Use of two </a:t>
            </a:r>
            <a:r>
              <a:rPr lang="en-US" dirty="0" err="1"/>
              <a:t>fibres</a:t>
            </a:r>
            <a:r>
              <a:rPr lang="en-US" dirty="0"/>
              <a:t> for uplink and downlink</a:t>
            </a:r>
          </a:p>
          <a:p>
            <a:pPr marL="171450" indent="-171450">
              <a:buFontTx/>
              <a:buChar char="-"/>
            </a:pPr>
            <a:r>
              <a:rPr lang="en-US" dirty="0"/>
              <a:t>In the case of RLS, two are needed to support the two </a:t>
            </a:r>
            <a:r>
              <a:rPr lang="en-US" dirty="0" err="1"/>
              <a:t>fibres</a:t>
            </a:r>
            <a:r>
              <a:rPr lang="en-US" dirty="0"/>
              <a:t>.</a:t>
            </a:r>
          </a:p>
        </p:txBody>
      </p:sp>
      <p:pic>
        <p:nvPicPr>
          <p:cNvPr id="34" name="Picture 8">
            <a:extLst>
              <a:ext uri="{FF2B5EF4-FFF2-40B4-BE49-F238E27FC236}">
                <a16:creationId xmlns:a16="http://schemas.microsoft.com/office/drawing/2014/main" id="{C9FC83A4-824B-94CF-86D4-32B453697BFF}"/>
              </a:ext>
            </a:extLst>
          </p:cNvPr>
          <p:cNvPicPr>
            <a:picLocks noChangeAspect="1"/>
          </p:cNvPicPr>
          <p:nvPr/>
        </p:nvPicPr>
        <p:blipFill>
          <a:blip r:embed="rId4" cstate="print"/>
          <a:stretch>
            <a:fillRect/>
          </a:stretch>
        </p:blipFill>
        <p:spPr>
          <a:xfrm>
            <a:off x="9039095" y="4068777"/>
            <a:ext cx="484115" cy="338411"/>
          </a:xfrm>
          <a:prstGeom prst="rect">
            <a:avLst/>
          </a:prstGeom>
        </p:spPr>
      </p:pic>
      <p:sp>
        <p:nvSpPr>
          <p:cNvPr id="66" name="Textfeld 2">
            <a:extLst>
              <a:ext uri="{FF2B5EF4-FFF2-40B4-BE49-F238E27FC236}">
                <a16:creationId xmlns:a16="http://schemas.microsoft.com/office/drawing/2014/main" id="{989C0457-2AF5-6C43-4BDB-D0D74D0AB13D}"/>
              </a:ext>
            </a:extLst>
          </p:cNvPr>
          <p:cNvSpPr txBox="1"/>
          <p:nvPr/>
        </p:nvSpPr>
        <p:spPr>
          <a:xfrm>
            <a:off x="6339446" y="1078248"/>
            <a:ext cx="2587613" cy="646331"/>
          </a:xfrm>
          <a:prstGeom prst="rect">
            <a:avLst/>
          </a:prstGeom>
          <a:noFill/>
        </p:spPr>
        <p:txBody>
          <a:bodyPr wrap="square" rtlCol="0">
            <a:spAutoFit/>
          </a:bodyPr>
          <a:lstStyle/>
          <a:p>
            <a:pPr algn="ctr"/>
            <a:r>
              <a:rPr lang="de-DE" dirty="0"/>
              <a:t>Site C:  RLS </a:t>
            </a:r>
          </a:p>
          <a:p>
            <a:pPr algn="ctr"/>
            <a:r>
              <a:rPr lang="de-DE" dirty="0" err="1"/>
              <a:t>no</a:t>
            </a:r>
            <a:r>
              <a:rPr lang="de-DE" dirty="0"/>
              <a:t> </a:t>
            </a:r>
            <a:r>
              <a:rPr lang="de-DE" dirty="0" err="1"/>
              <a:t>flywheel</a:t>
            </a:r>
            <a:r>
              <a:rPr lang="de-DE" dirty="0"/>
              <a:t> </a:t>
            </a:r>
          </a:p>
        </p:txBody>
      </p:sp>
      <p:grpSp>
        <p:nvGrpSpPr>
          <p:cNvPr id="76" name="Gruppieren 103">
            <a:extLst>
              <a:ext uri="{FF2B5EF4-FFF2-40B4-BE49-F238E27FC236}">
                <a16:creationId xmlns:a16="http://schemas.microsoft.com/office/drawing/2014/main" id="{D18E7DE5-0837-0695-154B-9B8E99124625}"/>
              </a:ext>
            </a:extLst>
          </p:cNvPr>
          <p:cNvGrpSpPr/>
          <p:nvPr/>
        </p:nvGrpSpPr>
        <p:grpSpPr>
          <a:xfrm>
            <a:off x="7153453" y="2848573"/>
            <a:ext cx="780824" cy="441403"/>
            <a:chOff x="1739202" y="5373558"/>
            <a:chExt cx="1091366" cy="900000"/>
          </a:xfrm>
        </p:grpSpPr>
        <p:sp>
          <p:nvSpPr>
            <p:cNvPr id="78" name="Rechteck 106">
              <a:extLst>
                <a:ext uri="{FF2B5EF4-FFF2-40B4-BE49-F238E27FC236}">
                  <a16:creationId xmlns:a16="http://schemas.microsoft.com/office/drawing/2014/main" id="{47F436C1-0249-393D-2B86-10B1275A86AD}"/>
                </a:ext>
              </a:extLst>
            </p:cNvPr>
            <p:cNvSpPr/>
            <p:nvPr/>
          </p:nvSpPr>
          <p:spPr>
            <a:xfrm>
              <a:off x="1739202" y="5373558"/>
              <a:ext cx="900000" cy="900000"/>
            </a:xfrm>
            <a:prstGeom prst="rect">
              <a:avLst/>
            </a:prstGeom>
            <a:solidFill>
              <a:schemeClr val="bg1">
                <a:lumMod val="95000"/>
              </a:schemeClr>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79" name="Gleichschenkliges Dreieck 107">
              <a:extLst>
                <a:ext uri="{FF2B5EF4-FFF2-40B4-BE49-F238E27FC236}">
                  <a16:creationId xmlns:a16="http://schemas.microsoft.com/office/drawing/2014/main" id="{965D24B0-A1DF-BAD9-9DDA-396214F23542}"/>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0" name="Gleichschenkliges Dreieck 109">
              <a:extLst>
                <a:ext uri="{FF2B5EF4-FFF2-40B4-BE49-F238E27FC236}">
                  <a16:creationId xmlns:a16="http://schemas.microsoft.com/office/drawing/2014/main" id="{61139D74-C5FD-7D70-2B85-AD55064B1DE0}"/>
                </a:ext>
              </a:extLst>
            </p:cNvPr>
            <p:cNvSpPr/>
            <p:nvPr/>
          </p:nvSpPr>
          <p:spPr>
            <a:xfrm rot="16200000" flipV="1">
              <a:off x="2661268" y="5504672"/>
              <a:ext cx="161177" cy="177423"/>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81"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3BF4DF70-DB1F-7B30-91A7-713FF791373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Gruppieren 103">
            <a:extLst>
              <a:ext uri="{FF2B5EF4-FFF2-40B4-BE49-F238E27FC236}">
                <a16:creationId xmlns:a16="http://schemas.microsoft.com/office/drawing/2014/main" id="{C530F21E-3D2B-F793-57F1-4FDB1146769B}"/>
              </a:ext>
            </a:extLst>
          </p:cNvPr>
          <p:cNvGrpSpPr/>
          <p:nvPr/>
        </p:nvGrpSpPr>
        <p:grpSpPr>
          <a:xfrm>
            <a:off x="7031454" y="3329927"/>
            <a:ext cx="780821" cy="441403"/>
            <a:chOff x="1556632" y="5373558"/>
            <a:chExt cx="1091356" cy="900000"/>
          </a:xfrm>
        </p:grpSpPr>
        <p:sp>
          <p:nvSpPr>
            <p:cNvPr id="26" name="Rechteck 106">
              <a:extLst>
                <a:ext uri="{FF2B5EF4-FFF2-40B4-BE49-F238E27FC236}">
                  <a16:creationId xmlns:a16="http://schemas.microsoft.com/office/drawing/2014/main" id="{A5478E42-4BFF-E4C3-8047-543E73FF906A}"/>
                </a:ext>
              </a:extLst>
            </p:cNvPr>
            <p:cNvSpPr/>
            <p:nvPr/>
          </p:nvSpPr>
          <p:spPr>
            <a:xfrm>
              <a:off x="1739202" y="5373558"/>
              <a:ext cx="900000" cy="900000"/>
            </a:xfrm>
            <a:prstGeom prst="rect">
              <a:avLst/>
            </a:prstGeom>
            <a:solidFill>
              <a:schemeClr val="bg1">
                <a:lumMod val="95000"/>
              </a:schemeClr>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27" name="Gleichschenkliges Dreieck 107">
              <a:extLst>
                <a:ext uri="{FF2B5EF4-FFF2-40B4-BE49-F238E27FC236}">
                  <a16:creationId xmlns:a16="http://schemas.microsoft.com/office/drawing/2014/main" id="{737FAB3D-D028-154B-112A-DD82121AF71E}"/>
                </a:ext>
              </a:extLst>
            </p:cNvPr>
            <p:cNvSpPr/>
            <p:nvPr/>
          </p:nvSpPr>
          <p:spPr>
            <a:xfrm rot="16200000">
              <a:off x="1557142" y="5515521"/>
              <a:ext cx="176400" cy="177419"/>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8" name="Gleichschenkliges Dreieck 109">
              <a:extLst>
                <a:ext uri="{FF2B5EF4-FFF2-40B4-BE49-F238E27FC236}">
                  <a16:creationId xmlns:a16="http://schemas.microsoft.com/office/drawing/2014/main" id="{9E83BF99-14C2-1AA2-963B-55A089AB4E31}"/>
                </a:ext>
              </a:extLst>
            </p:cNvPr>
            <p:cNvSpPr/>
            <p:nvPr/>
          </p:nvSpPr>
          <p:spPr>
            <a:xfrm rot="5400000" flipV="1">
              <a:off x="2478688" y="5504671"/>
              <a:ext cx="161177" cy="177423"/>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29"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2B58C33-7A6F-E87E-E511-7694AF3A4C0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Textfeld 112">
            <a:extLst>
              <a:ext uri="{FF2B5EF4-FFF2-40B4-BE49-F238E27FC236}">
                <a16:creationId xmlns:a16="http://schemas.microsoft.com/office/drawing/2014/main" id="{D03B451E-3335-8820-C4CB-1F912141C1EB}"/>
              </a:ext>
            </a:extLst>
          </p:cNvPr>
          <p:cNvSpPr txBox="1"/>
          <p:nvPr/>
        </p:nvSpPr>
        <p:spPr>
          <a:xfrm>
            <a:off x="7118821" y="2609084"/>
            <a:ext cx="587751" cy="307777"/>
          </a:xfrm>
          <a:prstGeom prst="rect">
            <a:avLst/>
          </a:prstGeom>
          <a:noFill/>
        </p:spPr>
        <p:txBody>
          <a:bodyPr wrap="square" rtlCol="0">
            <a:spAutoFit/>
          </a:bodyPr>
          <a:lstStyle/>
          <a:p>
            <a:pPr algn="ctr"/>
            <a:r>
              <a:rPr lang="de-DE" sz="1400" dirty="0"/>
              <a:t>RLS</a:t>
            </a:r>
          </a:p>
        </p:txBody>
      </p:sp>
      <p:sp>
        <p:nvSpPr>
          <p:cNvPr id="35" name="Textfeld 112">
            <a:extLst>
              <a:ext uri="{FF2B5EF4-FFF2-40B4-BE49-F238E27FC236}">
                <a16:creationId xmlns:a16="http://schemas.microsoft.com/office/drawing/2014/main" id="{41D0EF08-37A2-1E9D-D66E-527D5784C7F1}"/>
              </a:ext>
            </a:extLst>
          </p:cNvPr>
          <p:cNvSpPr txBox="1"/>
          <p:nvPr/>
        </p:nvSpPr>
        <p:spPr>
          <a:xfrm>
            <a:off x="7072016" y="3698232"/>
            <a:ext cx="587751" cy="307777"/>
          </a:xfrm>
          <a:prstGeom prst="rect">
            <a:avLst/>
          </a:prstGeom>
          <a:noFill/>
        </p:spPr>
        <p:txBody>
          <a:bodyPr wrap="square" rtlCol="0">
            <a:spAutoFit/>
          </a:bodyPr>
          <a:lstStyle/>
          <a:p>
            <a:pPr algn="ctr"/>
            <a:r>
              <a:rPr lang="de-DE" sz="1400" dirty="0"/>
              <a:t>RLS</a:t>
            </a:r>
          </a:p>
        </p:txBody>
      </p:sp>
    </p:spTree>
    <p:extLst>
      <p:ext uri="{BB962C8B-B14F-4D97-AF65-F5344CB8AC3E}">
        <p14:creationId xmlns:p14="http://schemas.microsoft.com/office/powerpoint/2010/main" val="3499461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A5411B-BE8C-1877-2B26-78F560BA2A5C}"/>
              </a:ext>
            </a:extLst>
          </p:cNvPr>
          <p:cNvSpPr txBox="1"/>
          <p:nvPr/>
        </p:nvSpPr>
        <p:spPr>
          <a:xfrm>
            <a:off x="317628" y="1854700"/>
            <a:ext cx="964446" cy="523220"/>
          </a:xfrm>
          <a:prstGeom prst="rect">
            <a:avLst/>
          </a:prstGeom>
          <a:noFill/>
        </p:spPr>
        <p:txBody>
          <a:bodyPr wrap="square" rtlCol="0">
            <a:spAutoFit/>
          </a:bodyPr>
          <a:lstStyle/>
          <a:p>
            <a:pPr algn="ctr"/>
            <a:r>
              <a:rPr lang="en-GB" sz="1400" dirty="0" err="1"/>
              <a:t>Refimeve</a:t>
            </a:r>
            <a:endParaRPr lang="en-GB" sz="1400" dirty="0"/>
          </a:p>
          <a:p>
            <a:pPr algn="ctr"/>
            <a:r>
              <a:rPr lang="en-GB" sz="1400" dirty="0"/>
              <a:t>Lille</a:t>
            </a:r>
          </a:p>
        </p:txBody>
      </p:sp>
      <p:pic>
        <p:nvPicPr>
          <p:cNvPr id="5" name="Picture 2" descr="house&quot; Icon - Download for free – Iconduck">
            <a:extLst>
              <a:ext uri="{FF2B5EF4-FFF2-40B4-BE49-F238E27FC236}">
                <a16:creationId xmlns:a16="http://schemas.microsoft.com/office/drawing/2014/main" id="{FD839C4B-E7AA-6A8A-E0CA-F18092AA2D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285" y="2588610"/>
            <a:ext cx="1006790" cy="9228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DC1956A-D7B2-6304-FF0B-E6BDA2582592}"/>
              </a:ext>
            </a:extLst>
          </p:cNvPr>
          <p:cNvSpPr txBox="1"/>
          <p:nvPr/>
        </p:nvSpPr>
        <p:spPr>
          <a:xfrm>
            <a:off x="293379" y="4030004"/>
            <a:ext cx="844065" cy="307777"/>
          </a:xfrm>
          <a:prstGeom prst="rect">
            <a:avLst/>
          </a:prstGeom>
          <a:noFill/>
        </p:spPr>
        <p:txBody>
          <a:bodyPr wrap="square" rtlCol="0">
            <a:spAutoFit/>
          </a:bodyPr>
          <a:lstStyle/>
          <a:p>
            <a:r>
              <a:rPr lang="en-GB" sz="1400" dirty="0"/>
              <a:t>To Paris</a:t>
            </a:r>
          </a:p>
        </p:txBody>
      </p:sp>
      <p:pic>
        <p:nvPicPr>
          <p:cNvPr id="14"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226193D-80BF-6905-AC9A-3754A5471E2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607001" y="2997565"/>
            <a:ext cx="289305" cy="289566"/>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oup 25">
            <a:extLst>
              <a:ext uri="{FF2B5EF4-FFF2-40B4-BE49-F238E27FC236}">
                <a16:creationId xmlns:a16="http://schemas.microsoft.com/office/drawing/2014/main" id="{A8CC9131-E164-6C38-636B-E1D65BA85D21}"/>
              </a:ext>
            </a:extLst>
          </p:cNvPr>
          <p:cNvGrpSpPr/>
          <p:nvPr/>
        </p:nvGrpSpPr>
        <p:grpSpPr>
          <a:xfrm>
            <a:off x="1460366" y="3072164"/>
            <a:ext cx="223023" cy="207175"/>
            <a:chOff x="4934721" y="1490972"/>
            <a:chExt cx="380694" cy="294968"/>
          </a:xfrm>
          <a:solidFill>
            <a:schemeClr val="bg1">
              <a:lumMod val="75000"/>
            </a:schemeClr>
          </a:solidFill>
        </p:grpSpPr>
        <p:sp>
          <p:nvSpPr>
            <p:cNvPr id="23" name="Isosceles Triangle 22">
              <a:extLst>
                <a:ext uri="{FF2B5EF4-FFF2-40B4-BE49-F238E27FC236}">
                  <a16:creationId xmlns:a16="http://schemas.microsoft.com/office/drawing/2014/main" id="{DE9EBC2D-56C7-601F-B07F-6DFEEBD6DFF9}"/>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Isosceles Triangle 24">
              <a:extLst>
                <a:ext uri="{FF2B5EF4-FFF2-40B4-BE49-F238E27FC236}">
                  <a16:creationId xmlns:a16="http://schemas.microsoft.com/office/drawing/2014/main" id="{682F9631-5F18-954F-FA36-8370F144F3EA}"/>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1" name="Straight Connector 30">
            <a:extLst>
              <a:ext uri="{FF2B5EF4-FFF2-40B4-BE49-F238E27FC236}">
                <a16:creationId xmlns:a16="http://schemas.microsoft.com/office/drawing/2014/main" id="{F207273A-29CC-26C6-F268-4E8F78E0660D}"/>
              </a:ext>
            </a:extLst>
          </p:cNvPr>
          <p:cNvCxnSpPr>
            <a:cxnSpLocks/>
          </p:cNvCxnSpPr>
          <p:nvPr/>
        </p:nvCxnSpPr>
        <p:spPr>
          <a:xfrm flipV="1">
            <a:off x="828904" y="3172119"/>
            <a:ext cx="1708929" cy="726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9B1772B-C9DA-9B19-3033-C3525E2C4EE3}"/>
              </a:ext>
            </a:extLst>
          </p:cNvPr>
          <p:cNvCxnSpPr>
            <a:cxnSpLocks/>
          </p:cNvCxnSpPr>
          <p:nvPr/>
        </p:nvCxnSpPr>
        <p:spPr>
          <a:xfrm>
            <a:off x="98873" y="2728248"/>
            <a:ext cx="524918" cy="238498"/>
          </a:xfrm>
          <a:prstGeom prst="line">
            <a:avLst/>
          </a:prstGeom>
          <a:ln>
            <a:headEnd type="arrow"/>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4166FC0-3B5E-8628-DA9B-DC19DF7E5744}"/>
              </a:ext>
            </a:extLst>
          </p:cNvPr>
          <p:cNvCxnSpPr>
            <a:cxnSpLocks/>
          </p:cNvCxnSpPr>
          <p:nvPr/>
        </p:nvCxnSpPr>
        <p:spPr>
          <a:xfrm flipH="1" flipV="1">
            <a:off x="756668" y="3461563"/>
            <a:ext cx="1" cy="609101"/>
          </a:xfrm>
          <a:prstGeom prst="line">
            <a:avLst/>
          </a:prstGeom>
          <a:ln>
            <a:headEnd type="arrow"/>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FABC056C-6AB0-040E-0DD1-B811CDD5AB08}"/>
              </a:ext>
            </a:extLst>
          </p:cNvPr>
          <p:cNvSpPr txBox="1"/>
          <p:nvPr/>
        </p:nvSpPr>
        <p:spPr>
          <a:xfrm>
            <a:off x="0" y="2200677"/>
            <a:ext cx="763460" cy="523220"/>
          </a:xfrm>
          <a:prstGeom prst="rect">
            <a:avLst/>
          </a:prstGeom>
          <a:noFill/>
        </p:spPr>
        <p:txBody>
          <a:bodyPr wrap="square" rtlCol="0">
            <a:spAutoFit/>
          </a:bodyPr>
          <a:lstStyle/>
          <a:p>
            <a:r>
              <a:rPr lang="en-GB" sz="1400" dirty="0"/>
              <a:t>To London</a:t>
            </a:r>
          </a:p>
        </p:txBody>
      </p:sp>
      <p:sp>
        <p:nvSpPr>
          <p:cNvPr id="51" name="TextBox 50">
            <a:extLst>
              <a:ext uri="{FF2B5EF4-FFF2-40B4-BE49-F238E27FC236}">
                <a16:creationId xmlns:a16="http://schemas.microsoft.com/office/drawing/2014/main" id="{9AE73250-D0CE-3581-A3EE-809598D1AEE0}"/>
              </a:ext>
            </a:extLst>
          </p:cNvPr>
          <p:cNvSpPr txBox="1"/>
          <p:nvPr/>
        </p:nvSpPr>
        <p:spPr>
          <a:xfrm>
            <a:off x="4951043" y="2558633"/>
            <a:ext cx="1775463" cy="523220"/>
          </a:xfrm>
          <a:prstGeom prst="rect">
            <a:avLst/>
          </a:prstGeom>
          <a:noFill/>
        </p:spPr>
        <p:txBody>
          <a:bodyPr wrap="square" rtlCol="0">
            <a:spAutoFit/>
          </a:bodyPr>
          <a:lstStyle/>
          <a:p>
            <a:pPr algn="ctr"/>
            <a:r>
              <a:rPr lang="en-US" sz="1400" dirty="0"/>
              <a:t>VU/</a:t>
            </a:r>
            <a:r>
              <a:rPr lang="en-US" sz="1400" dirty="0" err="1"/>
              <a:t>UvA</a:t>
            </a:r>
            <a:r>
              <a:rPr lang="en-US" sz="1400" dirty="0"/>
              <a:t>/</a:t>
            </a:r>
            <a:r>
              <a:rPr lang="en-GB" sz="1400" dirty="0"/>
              <a:t>SURF</a:t>
            </a:r>
          </a:p>
          <a:p>
            <a:pPr algn="ctr"/>
            <a:r>
              <a:rPr lang="en-GB" sz="1400" dirty="0"/>
              <a:t>Amsterdam</a:t>
            </a:r>
          </a:p>
        </p:txBody>
      </p:sp>
      <p:grpSp>
        <p:nvGrpSpPr>
          <p:cNvPr id="52" name="Group 51">
            <a:extLst>
              <a:ext uri="{FF2B5EF4-FFF2-40B4-BE49-F238E27FC236}">
                <a16:creationId xmlns:a16="http://schemas.microsoft.com/office/drawing/2014/main" id="{436B50A4-3364-0F63-0016-B63BA3291F92}"/>
              </a:ext>
            </a:extLst>
          </p:cNvPr>
          <p:cNvGrpSpPr/>
          <p:nvPr/>
        </p:nvGrpSpPr>
        <p:grpSpPr>
          <a:xfrm>
            <a:off x="4323075" y="3075799"/>
            <a:ext cx="223023" cy="207175"/>
            <a:chOff x="4934721" y="1490972"/>
            <a:chExt cx="380694" cy="294968"/>
          </a:xfrm>
          <a:solidFill>
            <a:schemeClr val="bg1">
              <a:lumMod val="75000"/>
            </a:schemeClr>
          </a:solidFill>
        </p:grpSpPr>
        <p:sp>
          <p:nvSpPr>
            <p:cNvPr id="53" name="Isosceles Triangle 52">
              <a:extLst>
                <a:ext uri="{FF2B5EF4-FFF2-40B4-BE49-F238E27FC236}">
                  <a16:creationId xmlns:a16="http://schemas.microsoft.com/office/drawing/2014/main" id="{975CC97A-B4EE-64C5-6FD7-A1CC8131F1C7}"/>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Isosceles Triangle 53">
              <a:extLst>
                <a:ext uri="{FF2B5EF4-FFF2-40B4-BE49-F238E27FC236}">
                  <a16:creationId xmlns:a16="http://schemas.microsoft.com/office/drawing/2014/main" id="{BE3F47BD-3489-5F90-9BA1-213E3526E1D0}"/>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5" name="Straight Connector 54">
            <a:extLst>
              <a:ext uri="{FF2B5EF4-FFF2-40B4-BE49-F238E27FC236}">
                <a16:creationId xmlns:a16="http://schemas.microsoft.com/office/drawing/2014/main" id="{E738060E-1944-4842-242F-449FCA85C1E2}"/>
              </a:ext>
            </a:extLst>
          </p:cNvPr>
          <p:cNvCxnSpPr>
            <a:cxnSpLocks/>
          </p:cNvCxnSpPr>
          <p:nvPr/>
        </p:nvCxnSpPr>
        <p:spPr>
          <a:xfrm>
            <a:off x="2956467" y="3172119"/>
            <a:ext cx="2433310" cy="10251"/>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C3F56615-D0FB-CAF2-5E6C-C3D5BF7475BB}"/>
              </a:ext>
            </a:extLst>
          </p:cNvPr>
          <p:cNvSpPr txBox="1"/>
          <p:nvPr/>
        </p:nvSpPr>
        <p:spPr>
          <a:xfrm>
            <a:off x="462259" y="3238361"/>
            <a:ext cx="675185" cy="246221"/>
          </a:xfrm>
          <a:prstGeom prst="rect">
            <a:avLst/>
          </a:prstGeom>
          <a:noFill/>
        </p:spPr>
        <p:txBody>
          <a:bodyPr wrap="square" rtlCol="0">
            <a:spAutoFit/>
          </a:bodyPr>
          <a:lstStyle/>
          <a:p>
            <a:r>
              <a:rPr lang="en-GB" sz="1000" dirty="0" err="1"/>
              <a:t>Exail</a:t>
            </a:r>
            <a:r>
              <a:rPr lang="en-GB" sz="1000" dirty="0"/>
              <a:t> MLS </a:t>
            </a:r>
          </a:p>
        </p:txBody>
      </p:sp>
      <p:sp>
        <p:nvSpPr>
          <p:cNvPr id="65" name="Trapezoid 64">
            <a:extLst>
              <a:ext uri="{FF2B5EF4-FFF2-40B4-BE49-F238E27FC236}">
                <a16:creationId xmlns:a16="http://schemas.microsoft.com/office/drawing/2014/main" id="{468D978F-C080-380F-6911-4F93D13FE25F}"/>
              </a:ext>
            </a:extLst>
          </p:cNvPr>
          <p:cNvSpPr/>
          <p:nvPr/>
        </p:nvSpPr>
        <p:spPr>
          <a:xfrm rot="16200000">
            <a:off x="1766489" y="3066777"/>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rapezoid 67">
            <a:extLst>
              <a:ext uri="{FF2B5EF4-FFF2-40B4-BE49-F238E27FC236}">
                <a16:creationId xmlns:a16="http://schemas.microsoft.com/office/drawing/2014/main" id="{B80997B8-C45F-2A85-A103-07BB9EDDD462}"/>
              </a:ext>
            </a:extLst>
          </p:cNvPr>
          <p:cNvSpPr/>
          <p:nvPr/>
        </p:nvSpPr>
        <p:spPr>
          <a:xfrm rot="5400000">
            <a:off x="3586721" y="3052822"/>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6" name="Group 95">
            <a:extLst>
              <a:ext uri="{FF2B5EF4-FFF2-40B4-BE49-F238E27FC236}">
                <a16:creationId xmlns:a16="http://schemas.microsoft.com/office/drawing/2014/main" id="{5702D58F-D2B1-EE1E-84C3-C441EC41A3D9}"/>
              </a:ext>
            </a:extLst>
          </p:cNvPr>
          <p:cNvGrpSpPr/>
          <p:nvPr/>
        </p:nvGrpSpPr>
        <p:grpSpPr>
          <a:xfrm>
            <a:off x="7346051" y="3079956"/>
            <a:ext cx="223023" cy="207175"/>
            <a:chOff x="4934721" y="1490972"/>
            <a:chExt cx="380694" cy="294968"/>
          </a:xfrm>
          <a:solidFill>
            <a:schemeClr val="bg1">
              <a:lumMod val="75000"/>
            </a:schemeClr>
          </a:solidFill>
        </p:grpSpPr>
        <p:sp>
          <p:nvSpPr>
            <p:cNvPr id="97" name="Isosceles Triangle 96">
              <a:extLst>
                <a:ext uri="{FF2B5EF4-FFF2-40B4-BE49-F238E27FC236}">
                  <a16:creationId xmlns:a16="http://schemas.microsoft.com/office/drawing/2014/main" id="{08FB626A-D719-910F-1A30-6C1BB55C93F6}"/>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Isosceles Triangle 97">
              <a:extLst>
                <a:ext uri="{FF2B5EF4-FFF2-40B4-BE49-F238E27FC236}">
                  <a16:creationId xmlns:a16="http://schemas.microsoft.com/office/drawing/2014/main" id="{F2EBA66B-C5DC-E858-515B-EE5441759C52}"/>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9" name="Straight Connector 98">
            <a:extLst>
              <a:ext uri="{FF2B5EF4-FFF2-40B4-BE49-F238E27FC236}">
                <a16:creationId xmlns:a16="http://schemas.microsoft.com/office/drawing/2014/main" id="{B75124DB-E65E-F451-E684-EFAEB7AE7BDA}"/>
              </a:ext>
            </a:extLst>
          </p:cNvPr>
          <p:cNvCxnSpPr>
            <a:cxnSpLocks/>
          </p:cNvCxnSpPr>
          <p:nvPr/>
        </p:nvCxnSpPr>
        <p:spPr>
          <a:xfrm flipV="1">
            <a:off x="5808411" y="3174271"/>
            <a:ext cx="2785021" cy="8099"/>
          </a:xfrm>
          <a:prstGeom prst="line">
            <a:avLst/>
          </a:prstGeom>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1014547E-0349-39A2-A88B-70325A151D6E}"/>
              </a:ext>
            </a:extLst>
          </p:cNvPr>
          <p:cNvSpPr txBox="1"/>
          <p:nvPr/>
        </p:nvSpPr>
        <p:spPr>
          <a:xfrm>
            <a:off x="11123494" y="1974981"/>
            <a:ext cx="964446" cy="523220"/>
          </a:xfrm>
          <a:prstGeom prst="rect">
            <a:avLst/>
          </a:prstGeom>
          <a:noFill/>
        </p:spPr>
        <p:txBody>
          <a:bodyPr wrap="square" rtlCol="0">
            <a:spAutoFit/>
          </a:bodyPr>
          <a:lstStyle/>
          <a:p>
            <a:pPr algn="ctr"/>
            <a:r>
              <a:rPr lang="en-GB" sz="1400" dirty="0"/>
              <a:t>PSNC</a:t>
            </a:r>
          </a:p>
          <a:p>
            <a:pPr algn="ctr"/>
            <a:r>
              <a:rPr lang="en-GB" sz="1400" dirty="0" err="1"/>
              <a:t>Slublice</a:t>
            </a:r>
            <a:endParaRPr lang="en-GB" sz="1400" dirty="0"/>
          </a:p>
        </p:txBody>
      </p:sp>
      <p:pic>
        <p:nvPicPr>
          <p:cNvPr id="117" name="Picture 2" descr="house&quot; Icon - Download for free – Iconduck">
            <a:extLst>
              <a:ext uri="{FF2B5EF4-FFF2-40B4-BE49-F238E27FC236}">
                <a16:creationId xmlns:a16="http://schemas.microsoft.com/office/drawing/2014/main" id="{ED144538-60E6-2969-C817-ACFE7034C41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36522" y="2654327"/>
            <a:ext cx="1006790" cy="922887"/>
          </a:xfrm>
          <a:prstGeom prst="rect">
            <a:avLst/>
          </a:prstGeom>
          <a:noFill/>
          <a:extLst>
            <a:ext uri="{909E8E84-426E-40DD-AFC4-6F175D3DCCD1}">
              <a14:hiddenFill xmlns:a14="http://schemas.microsoft.com/office/drawing/2010/main">
                <a:solidFill>
                  <a:srgbClr val="FFFFFF"/>
                </a:solidFill>
              </a14:hiddenFill>
            </a:ext>
          </a:extLst>
        </p:spPr>
      </p:pic>
      <p:sp>
        <p:nvSpPr>
          <p:cNvPr id="118" name="TextBox 117">
            <a:extLst>
              <a:ext uri="{FF2B5EF4-FFF2-40B4-BE49-F238E27FC236}">
                <a16:creationId xmlns:a16="http://schemas.microsoft.com/office/drawing/2014/main" id="{ACDFD3C1-1FD3-CD3E-D993-5C47B6D313AE}"/>
              </a:ext>
            </a:extLst>
          </p:cNvPr>
          <p:cNvSpPr txBox="1"/>
          <p:nvPr/>
        </p:nvSpPr>
        <p:spPr>
          <a:xfrm>
            <a:off x="11054616" y="4095721"/>
            <a:ext cx="988695" cy="307777"/>
          </a:xfrm>
          <a:prstGeom prst="rect">
            <a:avLst/>
          </a:prstGeom>
          <a:noFill/>
        </p:spPr>
        <p:txBody>
          <a:bodyPr wrap="square" rtlCol="0">
            <a:spAutoFit/>
          </a:bodyPr>
          <a:lstStyle/>
          <a:p>
            <a:r>
              <a:rPr lang="en-GB" sz="1400" dirty="0"/>
              <a:t>To Poznan</a:t>
            </a:r>
          </a:p>
        </p:txBody>
      </p:sp>
      <p:pic>
        <p:nvPicPr>
          <p:cNvPr id="119"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021278F-7B5E-9E4A-7935-05AD652C91C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11312753" y="2962626"/>
            <a:ext cx="418634" cy="419012"/>
          </a:xfrm>
          <a:prstGeom prst="rect">
            <a:avLst/>
          </a:prstGeom>
          <a:noFill/>
          <a:extLst>
            <a:ext uri="{909E8E84-426E-40DD-AFC4-6F175D3DCCD1}">
              <a14:hiddenFill xmlns:a14="http://schemas.microsoft.com/office/drawing/2010/main">
                <a:solidFill>
                  <a:srgbClr val="FFFFFF"/>
                </a:solidFill>
              </a14:hiddenFill>
            </a:ext>
          </a:extLst>
        </p:spPr>
      </p:pic>
      <p:cxnSp>
        <p:nvCxnSpPr>
          <p:cNvPr id="121" name="Straight Connector 120">
            <a:extLst>
              <a:ext uri="{FF2B5EF4-FFF2-40B4-BE49-F238E27FC236}">
                <a16:creationId xmlns:a16="http://schemas.microsoft.com/office/drawing/2014/main" id="{DA112972-897F-4F80-49F2-AFCD794B45A0}"/>
              </a:ext>
            </a:extLst>
          </p:cNvPr>
          <p:cNvCxnSpPr>
            <a:cxnSpLocks/>
          </p:cNvCxnSpPr>
          <p:nvPr/>
        </p:nvCxnSpPr>
        <p:spPr>
          <a:xfrm flipH="1" flipV="1">
            <a:off x="11517905" y="3527280"/>
            <a:ext cx="1" cy="609101"/>
          </a:xfrm>
          <a:prstGeom prst="line">
            <a:avLst/>
          </a:prstGeom>
          <a:ln>
            <a:headEnd type="arrow"/>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id="{C204D03F-C95C-D2BB-5E74-FE6E0D12B4C9}"/>
              </a:ext>
            </a:extLst>
          </p:cNvPr>
          <p:cNvSpPr txBox="1"/>
          <p:nvPr/>
        </p:nvSpPr>
        <p:spPr>
          <a:xfrm>
            <a:off x="11312753" y="3304078"/>
            <a:ext cx="585928" cy="246221"/>
          </a:xfrm>
          <a:prstGeom prst="rect">
            <a:avLst/>
          </a:prstGeom>
          <a:noFill/>
        </p:spPr>
        <p:txBody>
          <a:bodyPr wrap="square" rtlCol="0">
            <a:spAutoFit/>
          </a:bodyPr>
          <a:lstStyle/>
          <a:p>
            <a:r>
              <a:rPr lang="en-GB" sz="1000" dirty="0"/>
              <a:t>RLS </a:t>
            </a:r>
          </a:p>
        </p:txBody>
      </p:sp>
      <p:cxnSp>
        <p:nvCxnSpPr>
          <p:cNvPr id="2049" name="Straight Connector 2048">
            <a:extLst>
              <a:ext uri="{FF2B5EF4-FFF2-40B4-BE49-F238E27FC236}">
                <a16:creationId xmlns:a16="http://schemas.microsoft.com/office/drawing/2014/main" id="{7D106223-4BE2-559A-2007-963FA34A46C2}"/>
              </a:ext>
            </a:extLst>
          </p:cNvPr>
          <p:cNvCxnSpPr>
            <a:cxnSpLocks/>
            <a:endCxn id="119" idx="1"/>
          </p:cNvCxnSpPr>
          <p:nvPr/>
        </p:nvCxnSpPr>
        <p:spPr>
          <a:xfrm flipV="1">
            <a:off x="9777198" y="3172132"/>
            <a:ext cx="1535555" cy="7253"/>
          </a:xfrm>
          <a:prstGeom prst="line">
            <a:avLst/>
          </a:prstGeom>
        </p:spPr>
        <p:style>
          <a:lnRef idx="1">
            <a:schemeClr val="accent1"/>
          </a:lnRef>
          <a:fillRef idx="0">
            <a:schemeClr val="accent1"/>
          </a:fillRef>
          <a:effectRef idx="0">
            <a:schemeClr val="accent1"/>
          </a:effectRef>
          <a:fontRef idx="minor">
            <a:schemeClr val="tx1"/>
          </a:fontRef>
        </p:style>
      </p:cxnSp>
      <p:grpSp>
        <p:nvGrpSpPr>
          <p:cNvPr id="2130" name="Group 2129">
            <a:extLst>
              <a:ext uri="{FF2B5EF4-FFF2-40B4-BE49-F238E27FC236}">
                <a16:creationId xmlns:a16="http://schemas.microsoft.com/office/drawing/2014/main" id="{A4C63AD0-2370-E113-7C94-691306C11530}"/>
              </a:ext>
            </a:extLst>
          </p:cNvPr>
          <p:cNvGrpSpPr/>
          <p:nvPr/>
        </p:nvGrpSpPr>
        <p:grpSpPr>
          <a:xfrm>
            <a:off x="10627656" y="3075799"/>
            <a:ext cx="223023" cy="207175"/>
            <a:chOff x="4934721" y="1490972"/>
            <a:chExt cx="380694" cy="294968"/>
          </a:xfrm>
          <a:solidFill>
            <a:schemeClr val="bg1">
              <a:lumMod val="75000"/>
            </a:schemeClr>
          </a:solidFill>
        </p:grpSpPr>
        <p:sp>
          <p:nvSpPr>
            <p:cNvPr id="2131" name="Isosceles Triangle 2130">
              <a:extLst>
                <a:ext uri="{FF2B5EF4-FFF2-40B4-BE49-F238E27FC236}">
                  <a16:creationId xmlns:a16="http://schemas.microsoft.com/office/drawing/2014/main" id="{2D924C96-DD20-76AA-EDA3-4E29FBE2BB1A}"/>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2" name="Isosceles Triangle 2131">
              <a:extLst>
                <a:ext uri="{FF2B5EF4-FFF2-40B4-BE49-F238E27FC236}">
                  <a16:creationId xmlns:a16="http://schemas.microsoft.com/office/drawing/2014/main" id="{12BCD40C-5733-FE60-93FF-02B6F8413888}"/>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37" name="TextBox 2136">
            <a:extLst>
              <a:ext uri="{FF2B5EF4-FFF2-40B4-BE49-F238E27FC236}">
                <a16:creationId xmlns:a16="http://schemas.microsoft.com/office/drawing/2014/main" id="{CE3CAC23-E614-7D5F-192A-384B51D93E99}"/>
              </a:ext>
            </a:extLst>
          </p:cNvPr>
          <p:cNvSpPr txBox="1"/>
          <p:nvPr/>
        </p:nvSpPr>
        <p:spPr>
          <a:xfrm>
            <a:off x="329576" y="393871"/>
            <a:ext cx="4080476" cy="461665"/>
          </a:xfrm>
          <a:prstGeom prst="rect">
            <a:avLst/>
          </a:prstGeom>
          <a:noFill/>
        </p:spPr>
        <p:txBody>
          <a:bodyPr wrap="none" rtlCol="0">
            <a:spAutoFit/>
          </a:bodyPr>
          <a:lstStyle/>
          <a:p>
            <a:r>
              <a:rPr lang="en-US" sz="2400" dirty="0"/>
              <a:t>Proposed GEANT fibre buildout</a:t>
            </a:r>
            <a:endParaRPr lang="en-GB" sz="2400" dirty="0"/>
          </a:p>
        </p:txBody>
      </p:sp>
      <p:sp>
        <p:nvSpPr>
          <p:cNvPr id="11" name="Arrow: Right 10">
            <a:extLst>
              <a:ext uri="{FF2B5EF4-FFF2-40B4-BE49-F238E27FC236}">
                <a16:creationId xmlns:a16="http://schemas.microsoft.com/office/drawing/2014/main" id="{84A05014-975E-CCBB-C7F3-7EEFF8ECA403}"/>
              </a:ext>
            </a:extLst>
          </p:cNvPr>
          <p:cNvSpPr/>
          <p:nvPr/>
        </p:nvSpPr>
        <p:spPr>
          <a:xfrm rot="10800000">
            <a:off x="3947614" y="2056713"/>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rapezoid 38">
            <a:extLst>
              <a:ext uri="{FF2B5EF4-FFF2-40B4-BE49-F238E27FC236}">
                <a16:creationId xmlns:a16="http://schemas.microsoft.com/office/drawing/2014/main" id="{AEB6A85A-62D6-E34E-946F-FEB09E310180}"/>
              </a:ext>
            </a:extLst>
          </p:cNvPr>
          <p:cNvSpPr/>
          <p:nvPr/>
        </p:nvSpPr>
        <p:spPr>
          <a:xfrm rot="5400000">
            <a:off x="6573035" y="3039110"/>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rapezoid 39">
            <a:extLst>
              <a:ext uri="{FF2B5EF4-FFF2-40B4-BE49-F238E27FC236}">
                <a16:creationId xmlns:a16="http://schemas.microsoft.com/office/drawing/2014/main" id="{A56C2FD4-D4EB-EE0D-4D1F-BD78692D4E3F}"/>
              </a:ext>
            </a:extLst>
          </p:cNvPr>
          <p:cNvSpPr/>
          <p:nvPr/>
        </p:nvSpPr>
        <p:spPr>
          <a:xfrm rot="5400000">
            <a:off x="9836437" y="3025394"/>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rapezoid 41">
            <a:extLst>
              <a:ext uri="{FF2B5EF4-FFF2-40B4-BE49-F238E27FC236}">
                <a16:creationId xmlns:a16="http://schemas.microsoft.com/office/drawing/2014/main" id="{696D28A3-6299-8D9B-40EF-C4962420B0F0}"/>
              </a:ext>
            </a:extLst>
          </p:cNvPr>
          <p:cNvSpPr/>
          <p:nvPr/>
        </p:nvSpPr>
        <p:spPr>
          <a:xfrm rot="16200000">
            <a:off x="4790344" y="3066776"/>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rapezoid 43">
            <a:extLst>
              <a:ext uri="{FF2B5EF4-FFF2-40B4-BE49-F238E27FC236}">
                <a16:creationId xmlns:a16="http://schemas.microsoft.com/office/drawing/2014/main" id="{037B4267-200B-10F9-ED78-E5D5CBDE060C}"/>
              </a:ext>
            </a:extLst>
          </p:cNvPr>
          <p:cNvSpPr/>
          <p:nvPr/>
        </p:nvSpPr>
        <p:spPr>
          <a:xfrm rot="16200000">
            <a:off x="7956675" y="3064360"/>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48">
            <a:extLst>
              <a:ext uri="{FF2B5EF4-FFF2-40B4-BE49-F238E27FC236}">
                <a16:creationId xmlns:a16="http://schemas.microsoft.com/office/drawing/2014/main" id="{FE181F9A-731E-998E-6993-3BEDC68E32A0}"/>
              </a:ext>
            </a:extLst>
          </p:cNvPr>
          <p:cNvGrpSpPr/>
          <p:nvPr/>
        </p:nvGrpSpPr>
        <p:grpSpPr>
          <a:xfrm>
            <a:off x="1452653" y="2491986"/>
            <a:ext cx="223023" cy="207175"/>
            <a:chOff x="4934721" y="1490972"/>
            <a:chExt cx="380694" cy="294968"/>
          </a:xfrm>
          <a:solidFill>
            <a:schemeClr val="bg1">
              <a:lumMod val="75000"/>
            </a:schemeClr>
          </a:solidFill>
        </p:grpSpPr>
        <p:sp>
          <p:nvSpPr>
            <p:cNvPr id="56" name="Isosceles Triangle 55">
              <a:extLst>
                <a:ext uri="{FF2B5EF4-FFF2-40B4-BE49-F238E27FC236}">
                  <a16:creationId xmlns:a16="http://schemas.microsoft.com/office/drawing/2014/main" id="{1BD0365B-3C8B-4BEF-5B40-9DCFAF75AF04}"/>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Isosceles Triangle 56">
              <a:extLst>
                <a:ext uri="{FF2B5EF4-FFF2-40B4-BE49-F238E27FC236}">
                  <a16:creationId xmlns:a16="http://schemas.microsoft.com/office/drawing/2014/main" id="{F388CC4A-6C8E-9C88-3274-F02B72DC066E}"/>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8" name="Straight Connector 57">
            <a:extLst>
              <a:ext uri="{FF2B5EF4-FFF2-40B4-BE49-F238E27FC236}">
                <a16:creationId xmlns:a16="http://schemas.microsoft.com/office/drawing/2014/main" id="{45C925D8-90C2-B79B-7B89-322C108F67ED}"/>
              </a:ext>
            </a:extLst>
          </p:cNvPr>
          <p:cNvCxnSpPr>
            <a:cxnSpLocks/>
          </p:cNvCxnSpPr>
          <p:nvPr/>
        </p:nvCxnSpPr>
        <p:spPr>
          <a:xfrm flipV="1">
            <a:off x="821191" y="2591941"/>
            <a:ext cx="1708929" cy="7268"/>
          </a:xfrm>
          <a:prstGeom prst="line">
            <a:avLst/>
          </a:prstGeom>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CC69F32D-B1EA-4064-77A8-48C39E02FAE5}"/>
              </a:ext>
            </a:extLst>
          </p:cNvPr>
          <p:cNvGrpSpPr/>
          <p:nvPr/>
        </p:nvGrpSpPr>
        <p:grpSpPr>
          <a:xfrm>
            <a:off x="4315362" y="2495621"/>
            <a:ext cx="223023" cy="207175"/>
            <a:chOff x="4934721" y="1490972"/>
            <a:chExt cx="380694" cy="294968"/>
          </a:xfrm>
          <a:solidFill>
            <a:schemeClr val="bg1">
              <a:lumMod val="75000"/>
            </a:schemeClr>
          </a:solidFill>
        </p:grpSpPr>
        <p:sp>
          <p:nvSpPr>
            <p:cNvPr id="60" name="Isosceles Triangle 59">
              <a:extLst>
                <a:ext uri="{FF2B5EF4-FFF2-40B4-BE49-F238E27FC236}">
                  <a16:creationId xmlns:a16="http://schemas.microsoft.com/office/drawing/2014/main" id="{6422742C-241C-823B-40CB-E65D64519E88}"/>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Isosceles Triangle 60">
              <a:extLst>
                <a:ext uri="{FF2B5EF4-FFF2-40B4-BE49-F238E27FC236}">
                  <a16:creationId xmlns:a16="http://schemas.microsoft.com/office/drawing/2014/main" id="{2E9F1A87-299F-988F-545F-AE1E579C9B95}"/>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63" name="Straight Connector 62">
            <a:extLst>
              <a:ext uri="{FF2B5EF4-FFF2-40B4-BE49-F238E27FC236}">
                <a16:creationId xmlns:a16="http://schemas.microsoft.com/office/drawing/2014/main" id="{1A36949A-A230-0E11-B0B8-BA75941FB95C}"/>
              </a:ext>
            </a:extLst>
          </p:cNvPr>
          <p:cNvCxnSpPr>
            <a:cxnSpLocks/>
          </p:cNvCxnSpPr>
          <p:nvPr/>
        </p:nvCxnSpPr>
        <p:spPr>
          <a:xfrm>
            <a:off x="2948754" y="2591941"/>
            <a:ext cx="2433310" cy="10251"/>
          </a:xfrm>
          <a:prstGeom prst="line">
            <a:avLst/>
          </a:prstGeom>
        </p:spPr>
        <p:style>
          <a:lnRef idx="1">
            <a:schemeClr val="accent1"/>
          </a:lnRef>
          <a:fillRef idx="0">
            <a:schemeClr val="accent1"/>
          </a:fillRef>
          <a:effectRef idx="0">
            <a:schemeClr val="accent1"/>
          </a:effectRef>
          <a:fontRef idx="minor">
            <a:schemeClr val="tx1"/>
          </a:fontRef>
        </p:style>
      </p:cxnSp>
      <p:sp>
        <p:nvSpPr>
          <p:cNvPr id="64" name="Trapezoid 63">
            <a:extLst>
              <a:ext uri="{FF2B5EF4-FFF2-40B4-BE49-F238E27FC236}">
                <a16:creationId xmlns:a16="http://schemas.microsoft.com/office/drawing/2014/main" id="{8C00C203-3FE9-2638-2EA8-D8759CD75A9B}"/>
              </a:ext>
            </a:extLst>
          </p:cNvPr>
          <p:cNvSpPr/>
          <p:nvPr/>
        </p:nvSpPr>
        <p:spPr>
          <a:xfrm rot="16200000">
            <a:off x="1758776" y="2486599"/>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rapezoid 65">
            <a:extLst>
              <a:ext uri="{FF2B5EF4-FFF2-40B4-BE49-F238E27FC236}">
                <a16:creationId xmlns:a16="http://schemas.microsoft.com/office/drawing/2014/main" id="{723A29B9-9247-C8C2-E62C-CA56AC538759}"/>
              </a:ext>
            </a:extLst>
          </p:cNvPr>
          <p:cNvSpPr/>
          <p:nvPr/>
        </p:nvSpPr>
        <p:spPr>
          <a:xfrm rot="5400000">
            <a:off x="3579008" y="2472644"/>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7" name="Group 66">
            <a:extLst>
              <a:ext uri="{FF2B5EF4-FFF2-40B4-BE49-F238E27FC236}">
                <a16:creationId xmlns:a16="http://schemas.microsoft.com/office/drawing/2014/main" id="{82445FC2-1743-88F8-C32D-74F430AA4E8F}"/>
              </a:ext>
            </a:extLst>
          </p:cNvPr>
          <p:cNvGrpSpPr/>
          <p:nvPr/>
        </p:nvGrpSpPr>
        <p:grpSpPr>
          <a:xfrm>
            <a:off x="7338338" y="2499778"/>
            <a:ext cx="223023" cy="207175"/>
            <a:chOff x="4934721" y="1490972"/>
            <a:chExt cx="380694" cy="294968"/>
          </a:xfrm>
          <a:solidFill>
            <a:schemeClr val="bg1">
              <a:lumMod val="75000"/>
            </a:schemeClr>
          </a:solidFill>
        </p:grpSpPr>
        <p:sp>
          <p:nvSpPr>
            <p:cNvPr id="71" name="Isosceles Triangle 70">
              <a:extLst>
                <a:ext uri="{FF2B5EF4-FFF2-40B4-BE49-F238E27FC236}">
                  <a16:creationId xmlns:a16="http://schemas.microsoft.com/office/drawing/2014/main" id="{10FC33D1-C7F8-09DB-13AC-99D5777C7730}"/>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Isosceles Triangle 72">
              <a:extLst>
                <a:ext uri="{FF2B5EF4-FFF2-40B4-BE49-F238E27FC236}">
                  <a16:creationId xmlns:a16="http://schemas.microsoft.com/office/drawing/2014/main" id="{D03BD183-4036-4FB4-C6C6-F6D6865EA7D0}"/>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74" name="Straight Connector 73">
            <a:extLst>
              <a:ext uri="{FF2B5EF4-FFF2-40B4-BE49-F238E27FC236}">
                <a16:creationId xmlns:a16="http://schemas.microsoft.com/office/drawing/2014/main" id="{9A793AD2-B613-D115-9782-4B0ED7A545B4}"/>
              </a:ext>
            </a:extLst>
          </p:cNvPr>
          <p:cNvCxnSpPr>
            <a:cxnSpLocks/>
          </p:cNvCxnSpPr>
          <p:nvPr/>
        </p:nvCxnSpPr>
        <p:spPr>
          <a:xfrm>
            <a:off x="6594963" y="2585252"/>
            <a:ext cx="2022764" cy="6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FE2E8BA9-99D1-A1E5-3603-745DD8FA27C6}"/>
              </a:ext>
            </a:extLst>
          </p:cNvPr>
          <p:cNvCxnSpPr>
            <a:cxnSpLocks/>
          </p:cNvCxnSpPr>
          <p:nvPr/>
        </p:nvCxnSpPr>
        <p:spPr>
          <a:xfrm flipV="1">
            <a:off x="9769485" y="2591954"/>
            <a:ext cx="1535555" cy="7253"/>
          </a:xfrm>
          <a:prstGeom prst="line">
            <a:avLst/>
          </a:prstGeom>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5EF81B51-2B70-B599-A407-54E564748A2B}"/>
              </a:ext>
            </a:extLst>
          </p:cNvPr>
          <p:cNvGrpSpPr/>
          <p:nvPr/>
        </p:nvGrpSpPr>
        <p:grpSpPr>
          <a:xfrm>
            <a:off x="10619943" y="2495621"/>
            <a:ext cx="223023" cy="207175"/>
            <a:chOff x="4934721" y="1490972"/>
            <a:chExt cx="380694" cy="294968"/>
          </a:xfrm>
          <a:solidFill>
            <a:schemeClr val="bg1">
              <a:lumMod val="75000"/>
            </a:schemeClr>
          </a:solidFill>
        </p:grpSpPr>
        <p:sp>
          <p:nvSpPr>
            <p:cNvPr id="82" name="Isosceles Triangle 81">
              <a:extLst>
                <a:ext uri="{FF2B5EF4-FFF2-40B4-BE49-F238E27FC236}">
                  <a16:creationId xmlns:a16="http://schemas.microsoft.com/office/drawing/2014/main" id="{6BBB4E29-B604-0475-B6B4-F22F5203FAFE}"/>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Isosceles Triangle 82">
              <a:extLst>
                <a:ext uri="{FF2B5EF4-FFF2-40B4-BE49-F238E27FC236}">
                  <a16:creationId xmlns:a16="http://schemas.microsoft.com/office/drawing/2014/main" id="{ACF7F653-3585-A07D-0AE9-12F745586E91}"/>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4" name="Trapezoid 83">
            <a:extLst>
              <a:ext uri="{FF2B5EF4-FFF2-40B4-BE49-F238E27FC236}">
                <a16:creationId xmlns:a16="http://schemas.microsoft.com/office/drawing/2014/main" id="{C3B5A05B-3764-3A40-474C-77E7CCDBA313}"/>
              </a:ext>
            </a:extLst>
          </p:cNvPr>
          <p:cNvSpPr/>
          <p:nvPr/>
        </p:nvSpPr>
        <p:spPr>
          <a:xfrm rot="5400000">
            <a:off x="6565322" y="2458932"/>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rapezoid 84">
            <a:extLst>
              <a:ext uri="{FF2B5EF4-FFF2-40B4-BE49-F238E27FC236}">
                <a16:creationId xmlns:a16="http://schemas.microsoft.com/office/drawing/2014/main" id="{09E9C989-1AC7-EF53-0655-87E1C939F4DD}"/>
              </a:ext>
            </a:extLst>
          </p:cNvPr>
          <p:cNvSpPr/>
          <p:nvPr/>
        </p:nvSpPr>
        <p:spPr>
          <a:xfrm rot="5400000">
            <a:off x="9828724" y="2445216"/>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rapezoid 85">
            <a:extLst>
              <a:ext uri="{FF2B5EF4-FFF2-40B4-BE49-F238E27FC236}">
                <a16:creationId xmlns:a16="http://schemas.microsoft.com/office/drawing/2014/main" id="{D2AC9B42-58B8-75ED-F3DC-00110E961EE5}"/>
              </a:ext>
            </a:extLst>
          </p:cNvPr>
          <p:cNvSpPr/>
          <p:nvPr/>
        </p:nvSpPr>
        <p:spPr>
          <a:xfrm rot="16200000">
            <a:off x="4793659" y="2488192"/>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Trapezoid 86">
            <a:extLst>
              <a:ext uri="{FF2B5EF4-FFF2-40B4-BE49-F238E27FC236}">
                <a16:creationId xmlns:a16="http://schemas.microsoft.com/office/drawing/2014/main" id="{A7C8C24B-6DC7-6F9A-BBE5-BDCA7E2FABF1}"/>
              </a:ext>
            </a:extLst>
          </p:cNvPr>
          <p:cNvSpPr/>
          <p:nvPr/>
        </p:nvSpPr>
        <p:spPr>
          <a:xfrm rot="16200000">
            <a:off x="7948962" y="2484182"/>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Group 37">
            <a:extLst>
              <a:ext uri="{FF2B5EF4-FFF2-40B4-BE49-F238E27FC236}">
                <a16:creationId xmlns:a16="http://schemas.microsoft.com/office/drawing/2014/main" id="{86C36B6F-AE20-BFF0-C3CC-9EA046B79DA8}"/>
              </a:ext>
            </a:extLst>
          </p:cNvPr>
          <p:cNvGrpSpPr/>
          <p:nvPr/>
        </p:nvGrpSpPr>
        <p:grpSpPr>
          <a:xfrm>
            <a:off x="8474162" y="1696385"/>
            <a:ext cx="1352464" cy="2055023"/>
            <a:chOff x="8462415" y="2271474"/>
            <a:chExt cx="1352464" cy="2055023"/>
          </a:xfrm>
        </p:grpSpPr>
        <p:sp>
          <p:nvSpPr>
            <p:cNvPr id="35" name="Rectangle 34">
              <a:extLst>
                <a:ext uri="{FF2B5EF4-FFF2-40B4-BE49-F238E27FC236}">
                  <a16:creationId xmlns:a16="http://schemas.microsoft.com/office/drawing/2014/main" id="{A3465B67-434A-67C7-1B88-EBEF29F3E962}"/>
                </a:ext>
              </a:extLst>
            </p:cNvPr>
            <p:cNvSpPr/>
            <p:nvPr/>
          </p:nvSpPr>
          <p:spPr>
            <a:xfrm>
              <a:off x="8462415" y="2271474"/>
              <a:ext cx="1352464"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TextBox 102">
              <a:extLst>
                <a:ext uri="{FF2B5EF4-FFF2-40B4-BE49-F238E27FC236}">
                  <a16:creationId xmlns:a16="http://schemas.microsoft.com/office/drawing/2014/main" id="{122312C7-4E58-DB93-090A-506E86E01CD7}"/>
                </a:ext>
              </a:extLst>
            </p:cNvPr>
            <p:cNvSpPr txBox="1"/>
            <p:nvPr/>
          </p:nvSpPr>
          <p:spPr>
            <a:xfrm>
              <a:off x="8474437" y="2961502"/>
              <a:ext cx="1267751" cy="307777"/>
            </a:xfrm>
            <a:prstGeom prst="rect">
              <a:avLst/>
            </a:prstGeom>
            <a:noFill/>
          </p:spPr>
          <p:txBody>
            <a:bodyPr wrap="square" rtlCol="0">
              <a:spAutoFit/>
            </a:bodyPr>
            <a:lstStyle/>
            <a:p>
              <a:pPr algn="ctr"/>
              <a:r>
                <a:rPr lang="en-GB" sz="1400" dirty="0"/>
                <a:t>Braunschweig</a:t>
              </a:r>
            </a:p>
          </p:txBody>
        </p:sp>
        <p:pic>
          <p:nvPicPr>
            <p:cNvPr id="21" name="Picture 20">
              <a:extLst>
                <a:ext uri="{FF2B5EF4-FFF2-40B4-BE49-F238E27FC236}">
                  <a16:creationId xmlns:a16="http://schemas.microsoft.com/office/drawing/2014/main" id="{802B1E2A-DD9C-88E9-238D-51C1C1204342}"/>
                </a:ext>
              </a:extLst>
            </p:cNvPr>
            <p:cNvPicPr>
              <a:picLocks noChangeAspect="1"/>
            </p:cNvPicPr>
            <p:nvPr/>
          </p:nvPicPr>
          <p:blipFill>
            <a:blip r:embed="rId4"/>
            <a:stretch>
              <a:fillRect/>
            </a:stretch>
          </p:blipFill>
          <p:spPr>
            <a:xfrm>
              <a:off x="8733157" y="2448648"/>
              <a:ext cx="789828" cy="304157"/>
            </a:xfrm>
            <a:prstGeom prst="rect">
              <a:avLst/>
            </a:prstGeom>
          </p:spPr>
        </p:pic>
      </p:grpSp>
      <p:grpSp>
        <p:nvGrpSpPr>
          <p:cNvPr id="32" name="Group 31">
            <a:extLst>
              <a:ext uri="{FF2B5EF4-FFF2-40B4-BE49-F238E27FC236}">
                <a16:creationId xmlns:a16="http://schemas.microsoft.com/office/drawing/2014/main" id="{C2146EBF-1143-3D73-CFF4-BE763E55DE11}"/>
              </a:ext>
            </a:extLst>
          </p:cNvPr>
          <p:cNvGrpSpPr/>
          <p:nvPr/>
        </p:nvGrpSpPr>
        <p:grpSpPr>
          <a:xfrm>
            <a:off x="5230477" y="1730099"/>
            <a:ext cx="1352464" cy="2055023"/>
            <a:chOff x="5077663" y="2375031"/>
            <a:chExt cx="1517898" cy="2055023"/>
          </a:xfrm>
        </p:grpSpPr>
        <p:sp>
          <p:nvSpPr>
            <p:cNvPr id="48" name="Rectangle 47">
              <a:extLst>
                <a:ext uri="{FF2B5EF4-FFF2-40B4-BE49-F238E27FC236}">
                  <a16:creationId xmlns:a16="http://schemas.microsoft.com/office/drawing/2014/main" id="{889D514E-E545-1C8D-DAD6-BA8EB7D2FD1B}"/>
                </a:ext>
              </a:extLst>
            </p:cNvPr>
            <p:cNvSpPr/>
            <p:nvPr/>
          </p:nvSpPr>
          <p:spPr>
            <a:xfrm>
              <a:off x="5077663" y="2375031"/>
              <a:ext cx="1517898"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undefined">
              <a:extLst>
                <a:ext uri="{FF2B5EF4-FFF2-40B4-BE49-F238E27FC236}">
                  <a16:creationId xmlns:a16="http://schemas.microsoft.com/office/drawing/2014/main" id="{36159468-4BA3-ED33-8451-4C860C65D34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02457" y="2479731"/>
              <a:ext cx="736076" cy="3826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a:extLst>
              <a:ext uri="{FF2B5EF4-FFF2-40B4-BE49-F238E27FC236}">
                <a16:creationId xmlns:a16="http://schemas.microsoft.com/office/drawing/2014/main" id="{B66A6AAA-3D22-9B4A-03A7-8411DE6F9D75}"/>
              </a:ext>
            </a:extLst>
          </p:cNvPr>
          <p:cNvGrpSpPr/>
          <p:nvPr/>
        </p:nvGrpSpPr>
        <p:grpSpPr>
          <a:xfrm>
            <a:off x="2259149" y="1669161"/>
            <a:ext cx="1352464" cy="2055023"/>
            <a:chOff x="2332162" y="2375030"/>
            <a:chExt cx="1283944" cy="2055023"/>
          </a:xfrm>
        </p:grpSpPr>
        <p:sp>
          <p:nvSpPr>
            <p:cNvPr id="29" name="Rectangle 28">
              <a:extLst>
                <a:ext uri="{FF2B5EF4-FFF2-40B4-BE49-F238E27FC236}">
                  <a16:creationId xmlns:a16="http://schemas.microsoft.com/office/drawing/2014/main" id="{AA474FCF-F4E3-01C4-6CC2-EFE0228719FD}"/>
                </a:ext>
              </a:extLst>
            </p:cNvPr>
            <p:cNvSpPr/>
            <p:nvPr/>
          </p:nvSpPr>
          <p:spPr>
            <a:xfrm>
              <a:off x="2332162" y="2375030"/>
              <a:ext cx="1283944"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a:extLst>
                <a:ext uri="{FF2B5EF4-FFF2-40B4-BE49-F238E27FC236}">
                  <a16:creationId xmlns:a16="http://schemas.microsoft.com/office/drawing/2014/main" id="{C7D99022-CE8A-61A7-2F80-E325AFE9687B}"/>
                </a:ext>
              </a:extLst>
            </p:cNvPr>
            <p:cNvPicPr>
              <a:picLocks noChangeAspect="1"/>
            </p:cNvPicPr>
            <p:nvPr/>
          </p:nvPicPr>
          <p:blipFill>
            <a:blip r:embed="rId6"/>
            <a:stretch>
              <a:fillRect/>
            </a:stretch>
          </p:blipFill>
          <p:spPr>
            <a:xfrm>
              <a:off x="2392451" y="2560997"/>
              <a:ext cx="1105928" cy="239010"/>
            </a:xfrm>
            <a:prstGeom prst="rect">
              <a:avLst/>
            </a:prstGeom>
          </p:spPr>
        </p:pic>
      </p:grpSp>
      <p:sp>
        <p:nvSpPr>
          <p:cNvPr id="90" name="Arrow: Right 89">
            <a:extLst>
              <a:ext uri="{FF2B5EF4-FFF2-40B4-BE49-F238E27FC236}">
                <a16:creationId xmlns:a16="http://schemas.microsoft.com/office/drawing/2014/main" id="{B27778F5-80D2-66ED-9881-F038C8A7F16E}"/>
              </a:ext>
            </a:extLst>
          </p:cNvPr>
          <p:cNvSpPr/>
          <p:nvPr/>
        </p:nvSpPr>
        <p:spPr>
          <a:xfrm rot="10800000">
            <a:off x="7067988" y="2066523"/>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Arrow: Right 92">
            <a:extLst>
              <a:ext uri="{FF2B5EF4-FFF2-40B4-BE49-F238E27FC236}">
                <a16:creationId xmlns:a16="http://schemas.microsoft.com/office/drawing/2014/main" id="{38730C35-F445-BF14-9E32-A38C861D9CBF}"/>
              </a:ext>
            </a:extLst>
          </p:cNvPr>
          <p:cNvSpPr/>
          <p:nvPr/>
        </p:nvSpPr>
        <p:spPr>
          <a:xfrm rot="10800000">
            <a:off x="1282074" y="2118784"/>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Arrow: Right 93">
            <a:extLst>
              <a:ext uri="{FF2B5EF4-FFF2-40B4-BE49-F238E27FC236}">
                <a16:creationId xmlns:a16="http://schemas.microsoft.com/office/drawing/2014/main" id="{AFD5C08A-3966-B3EF-6806-4AFE870EFA7E}"/>
              </a:ext>
            </a:extLst>
          </p:cNvPr>
          <p:cNvSpPr/>
          <p:nvPr/>
        </p:nvSpPr>
        <p:spPr>
          <a:xfrm rot="10800000">
            <a:off x="10037237" y="2034911"/>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Arrow: Right 94">
            <a:extLst>
              <a:ext uri="{FF2B5EF4-FFF2-40B4-BE49-F238E27FC236}">
                <a16:creationId xmlns:a16="http://schemas.microsoft.com/office/drawing/2014/main" id="{A061BC03-39E1-A115-C974-D422B0C1DF5D}"/>
              </a:ext>
            </a:extLst>
          </p:cNvPr>
          <p:cNvSpPr/>
          <p:nvPr/>
        </p:nvSpPr>
        <p:spPr>
          <a:xfrm>
            <a:off x="1286725" y="351832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Arrow: Right 104">
            <a:extLst>
              <a:ext uri="{FF2B5EF4-FFF2-40B4-BE49-F238E27FC236}">
                <a16:creationId xmlns:a16="http://schemas.microsoft.com/office/drawing/2014/main" id="{2906FBA2-3104-2E91-C7E1-1876CFB16BD9}"/>
              </a:ext>
            </a:extLst>
          </p:cNvPr>
          <p:cNvSpPr/>
          <p:nvPr/>
        </p:nvSpPr>
        <p:spPr>
          <a:xfrm>
            <a:off x="4040082" y="342321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Arrow: Right 110">
            <a:extLst>
              <a:ext uri="{FF2B5EF4-FFF2-40B4-BE49-F238E27FC236}">
                <a16:creationId xmlns:a16="http://schemas.microsoft.com/office/drawing/2014/main" id="{923FED9B-C3AC-DCD3-90D1-D531BDA015B2}"/>
              </a:ext>
            </a:extLst>
          </p:cNvPr>
          <p:cNvSpPr/>
          <p:nvPr/>
        </p:nvSpPr>
        <p:spPr>
          <a:xfrm>
            <a:off x="7126812" y="342321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Arrow: Right 111">
            <a:extLst>
              <a:ext uri="{FF2B5EF4-FFF2-40B4-BE49-F238E27FC236}">
                <a16:creationId xmlns:a16="http://schemas.microsoft.com/office/drawing/2014/main" id="{459D6B06-7D3F-F0FB-A2B9-3930F94A958B}"/>
              </a:ext>
            </a:extLst>
          </p:cNvPr>
          <p:cNvSpPr/>
          <p:nvPr/>
        </p:nvSpPr>
        <p:spPr>
          <a:xfrm>
            <a:off x="10086931" y="347237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DB47278F-B8D3-D23F-F6D0-936BC234DACB}"/>
              </a:ext>
            </a:extLst>
          </p:cNvPr>
          <p:cNvSpPr txBox="1"/>
          <p:nvPr/>
        </p:nvSpPr>
        <p:spPr>
          <a:xfrm>
            <a:off x="623791" y="5460589"/>
            <a:ext cx="9350305" cy="923330"/>
          </a:xfrm>
          <a:prstGeom prst="rect">
            <a:avLst/>
          </a:prstGeom>
          <a:noFill/>
        </p:spPr>
        <p:txBody>
          <a:bodyPr wrap="square" rtlCol="0">
            <a:spAutoFit/>
          </a:bodyPr>
          <a:lstStyle/>
          <a:p>
            <a:pPr marL="171450" indent="-171450">
              <a:buFontTx/>
              <a:buChar char="-"/>
            </a:pPr>
            <a:r>
              <a:rPr lang="en-US" dirty="0"/>
              <a:t>If funds are available, both </a:t>
            </a:r>
            <a:r>
              <a:rPr lang="en-US" dirty="0" err="1"/>
              <a:t>fibres</a:t>
            </a:r>
            <a:r>
              <a:rPr lang="en-US" dirty="0"/>
              <a:t> lit to support validation</a:t>
            </a:r>
          </a:p>
          <a:p>
            <a:pPr marL="171450" indent="-171450">
              <a:buFontTx/>
              <a:buChar char="-"/>
            </a:pPr>
            <a:r>
              <a:rPr lang="en-US" dirty="0"/>
              <a:t>Filters terminate fibre and form demarcation points</a:t>
            </a:r>
          </a:p>
          <a:p>
            <a:pPr marL="171450" indent="-171450">
              <a:buFontTx/>
              <a:buChar char="-"/>
            </a:pPr>
            <a:r>
              <a:rPr lang="en-US" dirty="0"/>
              <a:t>Terminate WR in SURF and forward Ch44 frequency to </a:t>
            </a:r>
            <a:r>
              <a:rPr lang="en-US" dirty="0" err="1"/>
              <a:t>UvA</a:t>
            </a:r>
            <a:r>
              <a:rPr lang="en-US" dirty="0"/>
              <a:t> lab using dedicated fibre</a:t>
            </a:r>
          </a:p>
        </p:txBody>
      </p:sp>
      <p:sp>
        <p:nvSpPr>
          <p:cNvPr id="6" name="Rectangle 5">
            <a:extLst>
              <a:ext uri="{FF2B5EF4-FFF2-40B4-BE49-F238E27FC236}">
                <a16:creationId xmlns:a16="http://schemas.microsoft.com/office/drawing/2014/main" id="{4B1436D2-F0C2-1AA3-8ADE-FF2772F11BED}"/>
              </a:ext>
            </a:extLst>
          </p:cNvPr>
          <p:cNvSpPr/>
          <p:nvPr/>
        </p:nvSpPr>
        <p:spPr>
          <a:xfrm>
            <a:off x="5230477" y="4219179"/>
            <a:ext cx="1352464" cy="969771"/>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 name="Group 11">
            <a:extLst>
              <a:ext uri="{FF2B5EF4-FFF2-40B4-BE49-F238E27FC236}">
                <a16:creationId xmlns:a16="http://schemas.microsoft.com/office/drawing/2014/main" id="{DD0CC058-B26C-4EDC-4F41-2E087741E7ED}"/>
              </a:ext>
            </a:extLst>
          </p:cNvPr>
          <p:cNvGrpSpPr/>
          <p:nvPr/>
        </p:nvGrpSpPr>
        <p:grpSpPr>
          <a:xfrm>
            <a:off x="5470795" y="2168118"/>
            <a:ext cx="593771" cy="427455"/>
            <a:chOff x="2951822" y="2044521"/>
            <a:chExt cx="593771" cy="427455"/>
          </a:xfrm>
        </p:grpSpPr>
        <p:pic>
          <p:nvPicPr>
            <p:cNvPr id="13" name="Picture 2" descr="Switch | Basic Network">
              <a:extLst>
                <a:ext uri="{FF2B5EF4-FFF2-40B4-BE49-F238E27FC236}">
                  <a16:creationId xmlns:a16="http://schemas.microsoft.com/office/drawing/2014/main" id="{D8A34ED3-0852-8AE1-2507-B758CCB7E3F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6D2FCC3-F479-78DC-B02B-A38B7703EEE0}"/>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pic>
        <p:nvPicPr>
          <p:cNvPr id="16"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7D93F23-320D-ADCB-87D8-885EAF227FE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5473663" y="4620951"/>
            <a:ext cx="298924" cy="299194"/>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ctor: Elbow 19">
            <a:extLst>
              <a:ext uri="{FF2B5EF4-FFF2-40B4-BE49-F238E27FC236}">
                <a16:creationId xmlns:a16="http://schemas.microsoft.com/office/drawing/2014/main" id="{E80F8AA5-825E-73DD-8917-7A10B7D80DBB}"/>
              </a:ext>
            </a:extLst>
          </p:cNvPr>
          <p:cNvCxnSpPr>
            <a:stCxn id="86" idx="2"/>
            <a:endCxn id="13" idx="1"/>
          </p:cNvCxnSpPr>
          <p:nvPr/>
        </p:nvCxnSpPr>
        <p:spPr>
          <a:xfrm flipV="1">
            <a:off x="5145255" y="2424172"/>
            <a:ext cx="325540" cy="17662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B8F6665B-317C-8A31-1537-9B7CABFCFADC}"/>
              </a:ext>
            </a:extLst>
          </p:cNvPr>
          <p:cNvCxnSpPr>
            <a:cxnSpLocks/>
          </p:cNvCxnSpPr>
          <p:nvPr/>
        </p:nvCxnSpPr>
        <p:spPr>
          <a:xfrm rot="16200000" flipH="1">
            <a:off x="4506096" y="3457190"/>
            <a:ext cx="1936392" cy="293015"/>
          </a:xfrm>
          <a:prstGeom prst="bentConnector3">
            <a:avLst/>
          </a:prstGeom>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6EA33E37-54CA-5453-F75D-D40978DAF9A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48769" y="4382839"/>
            <a:ext cx="359659" cy="359659"/>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or: Elbow 9">
            <a:extLst>
              <a:ext uri="{FF2B5EF4-FFF2-40B4-BE49-F238E27FC236}">
                <a16:creationId xmlns:a16="http://schemas.microsoft.com/office/drawing/2014/main" id="{1D018C0D-0E2B-D769-109F-82C89FF35959}"/>
              </a:ext>
            </a:extLst>
          </p:cNvPr>
          <p:cNvCxnSpPr/>
          <p:nvPr/>
        </p:nvCxnSpPr>
        <p:spPr>
          <a:xfrm>
            <a:off x="5926921" y="2462287"/>
            <a:ext cx="619755" cy="12965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BEC617E-3401-A61D-92D3-22E9FEC521E0}"/>
              </a:ext>
            </a:extLst>
          </p:cNvPr>
          <p:cNvCxnSpPr>
            <a:stCxn id="16" idx="0"/>
          </p:cNvCxnSpPr>
          <p:nvPr/>
        </p:nvCxnSpPr>
        <p:spPr>
          <a:xfrm rot="5400000" flipH="1" flipV="1">
            <a:off x="4919089" y="3303243"/>
            <a:ext cx="2021744" cy="613673"/>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3387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1720</Words>
  <Application>Microsoft Office PowerPoint</Application>
  <PresentationFormat>Widescreen</PresentationFormat>
  <Paragraphs>324</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Inter var ISO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RLS/MLS architecture: types of sites</vt:lpstr>
      <vt:lpstr>PowerPoint Presentation</vt:lpstr>
      <vt:lpstr>Possible link Paris-Poznan frequency link</vt:lpstr>
      <vt:lpstr>Possible link Paris-Poznan time link</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Guy Roberts</dc:creator>
  <cp:lastModifiedBy>guy roberts</cp:lastModifiedBy>
  <cp:revision>53</cp:revision>
  <dcterms:created xsi:type="dcterms:W3CDTF">2024-04-11T12:58:55Z</dcterms:created>
  <dcterms:modified xsi:type="dcterms:W3CDTF">2024-05-31T13:53:09Z</dcterms:modified>
</cp:coreProperties>
</file>