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95" r:id="rId2"/>
    <p:sldId id="592" r:id="rId3"/>
    <p:sldId id="591" r:id="rId4"/>
    <p:sldId id="59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8110B-9546-72AB-6994-7E6A37842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B8854D-2170-09CC-D00A-BE3C85AFE5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06D8D-4565-0B6F-AB81-782C46720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9BA3F-2BA4-7B0B-29B7-30585669C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3F7F3-82F0-AE7F-CD18-77F27D7DE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882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B696E-DE7E-21C8-D5DF-41E9AF123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0EBF41-4FA8-1C6A-5362-1270BB971B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6D4D58-736F-E4F6-CF98-0CFBD84F5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9017A-7E7D-94CC-CB09-E1B6F160B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8AD8D-F1D6-F51E-9CF5-E1697D6D9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747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3AAC2A-4383-BB9D-45A6-3AE909AC5B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169D20-746E-5C58-FF1F-D93F583875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7204BC-806D-9D5A-A33C-2180A3092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B1C9A-742F-86A5-8BE6-6E814E062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90CC2-25ED-EC89-E24E-316D5992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05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9998C-69EA-9756-B50E-595BE5854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EA34BE-68E1-7331-7607-EC2B80337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2930D-C896-B022-E882-843530804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1DEB8-D6C6-A206-6932-4ED163006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73ACA4-32AE-3A49-92B0-154B38CE3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751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5A5F9-5AD4-5262-0B34-329D5CACB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BE0B1C-B386-59C6-5485-2358F3B22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E907A-B85A-6904-52D8-039EB8F88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338330-1285-31EC-4F9D-8E9AA32E7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68280-88A6-C36C-6916-76FB04B4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350A2-021A-8DD2-8E4E-0CFD77B42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45C11-0556-879F-EF0F-21DE048585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E5DADF-5489-ECF4-24C1-8C7BDCEE2E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3E526-255E-2827-A97A-9AAB4568A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62F4E3-19DD-A726-93E6-A2C3CB518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BEC895-4C64-960F-4B36-2002796C9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042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0BF87-2825-26CD-F7DA-CFBE0E314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3C4D2B-AF6D-26F3-E1EC-A24304D8B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16F0CA-798C-F13A-4933-3E28DDAA09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475888-CD73-18B8-94DB-C559C26E66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287294-2296-7067-E5DB-A65AB2FF67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6ACFCC-AE6F-E44E-80FA-E31A86910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8BEE0C-134E-0A30-58BE-759925409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1FF72C-4793-A4BE-705C-D34F73000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36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E0762-5154-BD80-9A5D-C1E9D3346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58D5ED-FBA7-569F-1F8E-77DB65DDB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B8A45B-27AC-E23E-3A0E-195A53BC0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61EAD0-1349-45BC-1AC7-B9E2EF3EA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729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652DEB-5167-ED97-296B-1DBAB14A5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FB181A-FCE5-B3CF-B572-0ED5595D8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B82968-1656-9C22-6A73-0347BD541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520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9A63C-FBC5-D3A3-3DEC-E2C32D086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5BC842-EA6F-7C38-E83E-A6BDA9976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AFC689-BB14-1CB0-B5A7-5CC45DCD17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6AEDD1-C990-61E7-89CE-D48E3BEC8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4EF21F-5603-8444-E081-730275222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79D612-5F64-F66C-DA54-3655B9EA3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234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D4EE6-8C8E-00D7-E21C-42F723D2D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E701CA-FB02-C05C-CAC1-AF3CEE1C5E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A9AFBE-AFC7-A3DE-28D6-108519AC69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ECF43-F707-BE2F-6A77-17D822FCF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904832-57F6-3962-FD7B-EB0D6F003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36F0EB-A768-A0B2-7ABD-8384A886B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22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B703C1-F823-3550-4D6B-4DC0778AC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A0413-8D33-6B47-D92A-946E5E11D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55C24-D2E1-92C1-BD8B-E76E724F4B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8D724-A532-4E65-3F91-9ED660529C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9EA74-4ECA-8F57-C785-6DF13EB49F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048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A05996-AF9C-C93B-2235-755D3FB580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Consensus design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northern route </a:t>
            </a:r>
            <a:r>
              <a:rPr lang="de-DE" dirty="0" err="1"/>
              <a:t>of</a:t>
            </a:r>
            <a:r>
              <a:rPr lang="de-DE" dirty="0"/>
              <a:t> C-TFN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8B7A078-77FC-BA2F-1889-97F0250969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DRAFT – </a:t>
            </a:r>
            <a:r>
              <a:rPr lang="de-DE" dirty="0" err="1"/>
              <a:t>currently</a:t>
            </a:r>
            <a:r>
              <a:rPr lang="de-DE" dirty="0"/>
              <a:t> a </a:t>
            </a:r>
            <a:r>
              <a:rPr lang="de-DE" dirty="0" err="1"/>
              <a:t>living</a:t>
            </a:r>
            <a:r>
              <a:rPr lang="de-DE" dirty="0"/>
              <a:t> </a:t>
            </a:r>
            <a:r>
              <a:rPr lang="de-DE" dirty="0" err="1"/>
              <a:t>document</a:t>
            </a:r>
            <a:r>
              <a:rPr lang="de-DE" dirty="0"/>
              <a:t>!</a:t>
            </a:r>
          </a:p>
          <a:p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discussion</a:t>
            </a:r>
            <a:r>
              <a:rPr lang="de-DE" dirty="0"/>
              <a:t> at SIG-TFN </a:t>
            </a:r>
            <a:r>
              <a:rPr lang="de-DE" dirty="0" err="1"/>
              <a:t>meeting</a:t>
            </a:r>
            <a:r>
              <a:rPr lang="de-DE" dirty="0"/>
              <a:t> 23/10/2024</a:t>
            </a:r>
          </a:p>
        </p:txBody>
      </p:sp>
    </p:spTree>
    <p:extLst>
      <p:ext uri="{BB962C8B-B14F-4D97-AF65-F5344CB8AC3E}">
        <p14:creationId xmlns:p14="http://schemas.microsoft.com/office/powerpoint/2010/main" val="3473100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el 99">
            <a:extLst>
              <a:ext uri="{FF2B5EF4-FFF2-40B4-BE49-F238E27FC236}">
                <a16:creationId xmlns:a16="http://schemas.microsoft.com/office/drawing/2014/main" id="{A3D1FFB4-C48D-7CE9-5421-099537CF5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Consensus design</a:t>
            </a:r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CBE86FE2-6177-C00A-83C9-E2F77B5062ED}"/>
              </a:ext>
            </a:extLst>
          </p:cNvPr>
          <p:cNvGrpSpPr/>
          <p:nvPr/>
        </p:nvGrpSpPr>
        <p:grpSpPr>
          <a:xfrm>
            <a:off x="782292" y="3907107"/>
            <a:ext cx="1253757" cy="1090096"/>
            <a:chOff x="793812" y="3114332"/>
            <a:chExt cx="1253757" cy="1090096"/>
          </a:xfrm>
        </p:grpSpPr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806F6F62-EE2B-8322-4965-20AF1D15C48C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39" name="Gruppieren 38">
                <a:extLst>
                  <a:ext uri="{FF2B5EF4-FFF2-40B4-BE49-F238E27FC236}">
                    <a16:creationId xmlns:a16="http://schemas.microsoft.com/office/drawing/2014/main" id="{D19AE6E6-ED29-5BD9-9D17-B363B7CE1B17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42" name="Rechteck 41">
                  <a:extLst>
                    <a:ext uri="{FF2B5EF4-FFF2-40B4-BE49-F238E27FC236}">
                      <a16:creationId xmlns:a16="http://schemas.microsoft.com/office/drawing/2014/main" id="{24BED3BC-C96B-D278-D60D-2072DCFB2492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3" name="Gleichschenkliges Dreieck 42">
                  <a:extLst>
                    <a:ext uri="{FF2B5EF4-FFF2-40B4-BE49-F238E27FC236}">
                      <a16:creationId xmlns:a16="http://schemas.microsoft.com/office/drawing/2014/main" id="{A8E3EDFB-1E5A-21DF-BAE2-6D0F0D087AD0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Gleichschenkliges Dreieck 43">
                  <a:extLst>
                    <a:ext uri="{FF2B5EF4-FFF2-40B4-BE49-F238E27FC236}">
                      <a16:creationId xmlns:a16="http://schemas.microsoft.com/office/drawing/2014/main" id="{82273C73-F857-FC6B-BBCF-59D0838D3DAA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5" name="Gleichschenkliges Dreieck 44">
                  <a:extLst>
                    <a:ext uri="{FF2B5EF4-FFF2-40B4-BE49-F238E27FC236}">
                      <a16:creationId xmlns:a16="http://schemas.microsoft.com/office/drawing/2014/main" id="{AA5C8979-66FD-936B-03AA-85F27A51C4E4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6" name="Rechteck 45">
                  <a:extLst>
                    <a:ext uri="{FF2B5EF4-FFF2-40B4-BE49-F238E27FC236}">
                      <a16:creationId xmlns:a16="http://schemas.microsoft.com/office/drawing/2014/main" id="{C99808DA-38B2-2AF4-C540-D7289A44A719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47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16EE2C27-F719-2446-D84A-2672639A7CC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0" name="Gleichschenkliges Dreieck 39">
                <a:extLst>
                  <a:ext uri="{FF2B5EF4-FFF2-40B4-BE49-F238E27FC236}">
                    <a16:creationId xmlns:a16="http://schemas.microsoft.com/office/drawing/2014/main" id="{A9E93CA8-2049-F1F2-797C-272EB0F70C02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709FF5EA-201C-3984-B1A4-ABFDE1EB23C9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02" name="Textfeld 101">
              <a:extLst>
                <a:ext uri="{FF2B5EF4-FFF2-40B4-BE49-F238E27FC236}">
                  <a16:creationId xmlns:a16="http://schemas.microsoft.com/office/drawing/2014/main" id="{5E2A5340-C1A2-2199-E539-BCF801BA757F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C6F90FD8-CB71-A718-2270-BC72322747F6}"/>
              </a:ext>
            </a:extLst>
          </p:cNvPr>
          <p:cNvSpPr txBox="1"/>
          <p:nvPr/>
        </p:nvSpPr>
        <p:spPr>
          <a:xfrm>
            <a:off x="457005" y="1809575"/>
            <a:ext cx="203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Braunschweig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128F476-17FD-5360-6EAB-7ED57712FED9}"/>
              </a:ext>
            </a:extLst>
          </p:cNvPr>
          <p:cNvSpPr txBox="1"/>
          <p:nvPr/>
        </p:nvSpPr>
        <p:spPr>
          <a:xfrm>
            <a:off x="6503488" y="1806817"/>
            <a:ext cx="2039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Brussels</a:t>
            </a:r>
            <a:endParaRPr lang="de-DE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700E935E-BC39-471E-51F2-F38476DA8307}"/>
              </a:ext>
            </a:extLst>
          </p:cNvPr>
          <p:cNvSpPr txBox="1"/>
          <p:nvPr/>
        </p:nvSpPr>
        <p:spPr>
          <a:xfrm>
            <a:off x="8573762" y="1809575"/>
            <a:ext cx="2189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Lille</a:t>
            </a:r>
          </a:p>
        </p:txBody>
      </p:sp>
      <p:sp>
        <p:nvSpPr>
          <p:cNvPr id="128" name="Textfeld 127">
            <a:extLst>
              <a:ext uri="{FF2B5EF4-FFF2-40B4-BE49-F238E27FC236}">
                <a16:creationId xmlns:a16="http://schemas.microsoft.com/office/drawing/2014/main" id="{EA0F3D55-FD82-0574-AA31-C3A3BB24FC38}"/>
              </a:ext>
            </a:extLst>
          </p:cNvPr>
          <p:cNvSpPr txBox="1"/>
          <p:nvPr/>
        </p:nvSpPr>
        <p:spPr>
          <a:xfrm>
            <a:off x="3500363" y="1809575"/>
            <a:ext cx="203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Amsterdam</a:t>
            </a:r>
          </a:p>
        </p:txBody>
      </p: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92BE2652-97FB-E492-E185-20A706F8BC6B}"/>
              </a:ext>
            </a:extLst>
          </p:cNvPr>
          <p:cNvGrpSpPr/>
          <p:nvPr/>
        </p:nvGrpSpPr>
        <p:grpSpPr>
          <a:xfrm flipH="1">
            <a:off x="7021240" y="3902821"/>
            <a:ext cx="1253757" cy="1090096"/>
            <a:chOff x="793812" y="3114332"/>
            <a:chExt cx="1253757" cy="1090096"/>
          </a:xfrm>
        </p:grpSpPr>
        <p:grpSp>
          <p:nvGrpSpPr>
            <p:cNvPr id="97" name="Gruppieren 96">
              <a:extLst>
                <a:ext uri="{FF2B5EF4-FFF2-40B4-BE49-F238E27FC236}">
                  <a16:creationId xmlns:a16="http://schemas.microsoft.com/office/drawing/2014/main" id="{FB0A9A2F-CC8E-6049-469D-7B991D3F4075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99" name="Gruppieren 98">
                <a:extLst>
                  <a:ext uri="{FF2B5EF4-FFF2-40B4-BE49-F238E27FC236}">
                    <a16:creationId xmlns:a16="http://schemas.microsoft.com/office/drawing/2014/main" id="{BC9E32FF-FF0A-CB05-F218-2361FC02DD66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111" name="Rechteck 110">
                  <a:extLst>
                    <a:ext uri="{FF2B5EF4-FFF2-40B4-BE49-F238E27FC236}">
                      <a16:creationId xmlns:a16="http://schemas.microsoft.com/office/drawing/2014/main" id="{5BF13B22-C0A5-AAF4-57F7-B7CD782193B7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14" name="Gleichschenkliges Dreieck 113">
                  <a:extLst>
                    <a:ext uri="{FF2B5EF4-FFF2-40B4-BE49-F238E27FC236}">
                      <a16:creationId xmlns:a16="http://schemas.microsoft.com/office/drawing/2014/main" id="{88F88E93-706F-FE37-00F9-A1B385A33D16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5" name="Gleichschenkliges Dreieck 114">
                  <a:extLst>
                    <a:ext uri="{FF2B5EF4-FFF2-40B4-BE49-F238E27FC236}">
                      <a16:creationId xmlns:a16="http://schemas.microsoft.com/office/drawing/2014/main" id="{3B9AFDE1-EE74-D7B8-E4CB-CE00E32213D8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6" name="Gleichschenkliges Dreieck 115">
                  <a:extLst>
                    <a:ext uri="{FF2B5EF4-FFF2-40B4-BE49-F238E27FC236}">
                      <a16:creationId xmlns:a16="http://schemas.microsoft.com/office/drawing/2014/main" id="{BB8CFB45-FBA0-FAA0-EB96-3D7187C08989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7" name="Rechteck 116">
                  <a:extLst>
                    <a:ext uri="{FF2B5EF4-FFF2-40B4-BE49-F238E27FC236}">
                      <a16:creationId xmlns:a16="http://schemas.microsoft.com/office/drawing/2014/main" id="{1334BFBB-C421-3834-EDF2-C095FCFC1592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118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D03BE15D-8D05-3139-582A-10932D08BD8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05" name="Gleichschenkliges Dreieck 104">
                <a:extLst>
                  <a:ext uri="{FF2B5EF4-FFF2-40B4-BE49-F238E27FC236}">
                    <a16:creationId xmlns:a16="http://schemas.microsoft.com/office/drawing/2014/main" id="{C6294983-6D7D-0649-91EB-50528D949415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6" name="Rechteck 105">
                <a:extLst>
                  <a:ext uri="{FF2B5EF4-FFF2-40B4-BE49-F238E27FC236}">
                    <a16:creationId xmlns:a16="http://schemas.microsoft.com/office/drawing/2014/main" id="{ED8CDB13-938D-68D3-8CEB-753ECFA2ECB3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98" name="Textfeld 97">
              <a:extLst>
                <a:ext uri="{FF2B5EF4-FFF2-40B4-BE49-F238E27FC236}">
                  <a16:creationId xmlns:a16="http://schemas.microsoft.com/office/drawing/2014/main" id="{67DE63EC-8584-3F45-368F-DC92EB1CD1C4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EB04D088-4B56-01BF-1431-5164469F6255}"/>
              </a:ext>
            </a:extLst>
          </p:cNvPr>
          <p:cNvCxnSpPr>
            <a:cxnSpLocks/>
            <a:stCxn id="64" idx="0"/>
            <a:endCxn id="114" idx="3"/>
          </p:cNvCxnSpPr>
          <p:nvPr/>
        </p:nvCxnSpPr>
        <p:spPr>
          <a:xfrm flipH="1" flipV="1">
            <a:off x="8097577" y="4146679"/>
            <a:ext cx="1078648" cy="316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2F6ED3FE-EA1C-5AF6-DA77-C8F5C6992AB4}"/>
              </a:ext>
            </a:extLst>
          </p:cNvPr>
          <p:cNvCxnSpPr>
            <a:cxnSpLocks/>
            <a:stCxn id="66" idx="3"/>
            <a:endCxn id="116" idx="0"/>
          </p:cNvCxnSpPr>
          <p:nvPr/>
        </p:nvCxnSpPr>
        <p:spPr>
          <a:xfrm flipH="1" flipV="1">
            <a:off x="8274997" y="4602554"/>
            <a:ext cx="902248" cy="316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rade Verbindung mit Pfeil 180">
            <a:extLst>
              <a:ext uri="{FF2B5EF4-FFF2-40B4-BE49-F238E27FC236}">
                <a16:creationId xmlns:a16="http://schemas.microsoft.com/office/drawing/2014/main" id="{D442394D-4FB0-F065-4E17-FAECFB9CD83B}"/>
              </a:ext>
            </a:extLst>
          </p:cNvPr>
          <p:cNvCxnSpPr>
            <a:cxnSpLocks/>
          </p:cNvCxnSpPr>
          <p:nvPr/>
        </p:nvCxnSpPr>
        <p:spPr>
          <a:xfrm flipH="1">
            <a:off x="3599698" y="4319024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307FE10D-9C2E-0358-9067-C93D70A1D884}"/>
              </a:ext>
            </a:extLst>
          </p:cNvPr>
          <p:cNvCxnSpPr>
            <a:cxnSpLocks/>
            <a:stCxn id="255" idx="3"/>
            <a:endCxn id="115" idx="0"/>
          </p:cNvCxnSpPr>
          <p:nvPr/>
        </p:nvCxnSpPr>
        <p:spPr>
          <a:xfrm flipV="1">
            <a:off x="5991205" y="4146679"/>
            <a:ext cx="1030035" cy="126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683EC4CD-F673-BB6C-B96E-C65F806E046E}"/>
              </a:ext>
            </a:extLst>
          </p:cNvPr>
          <p:cNvCxnSpPr>
            <a:cxnSpLocks/>
            <a:stCxn id="32" idx="0"/>
            <a:endCxn id="117" idx="3"/>
          </p:cNvCxnSpPr>
          <p:nvPr/>
        </p:nvCxnSpPr>
        <p:spPr>
          <a:xfrm flipV="1">
            <a:off x="6168625" y="4602554"/>
            <a:ext cx="853635" cy="126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Gerader Verbinder 224">
            <a:extLst>
              <a:ext uri="{FF2B5EF4-FFF2-40B4-BE49-F238E27FC236}">
                <a16:creationId xmlns:a16="http://schemas.microsoft.com/office/drawing/2014/main" id="{D63FAEAC-1783-ADA5-19D6-49A46822666E}"/>
              </a:ext>
            </a:extLst>
          </p:cNvPr>
          <p:cNvCxnSpPr>
            <a:cxnSpLocks/>
          </p:cNvCxnSpPr>
          <p:nvPr/>
        </p:nvCxnSpPr>
        <p:spPr>
          <a:xfrm>
            <a:off x="4256538" y="4394470"/>
            <a:ext cx="646599" cy="368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Gerader Verbinder 227">
            <a:extLst>
              <a:ext uri="{FF2B5EF4-FFF2-40B4-BE49-F238E27FC236}">
                <a16:creationId xmlns:a16="http://schemas.microsoft.com/office/drawing/2014/main" id="{3D9294D4-3737-D179-1E9F-F14F0F068F4A}"/>
              </a:ext>
            </a:extLst>
          </p:cNvPr>
          <p:cNvCxnSpPr>
            <a:cxnSpLocks/>
            <a:stCxn id="44" idx="0"/>
            <a:endCxn id="246" idx="3"/>
          </p:cNvCxnSpPr>
          <p:nvPr/>
        </p:nvCxnSpPr>
        <p:spPr>
          <a:xfrm flipV="1">
            <a:off x="2036049" y="4149827"/>
            <a:ext cx="1126785" cy="113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Gerader Verbinder 228">
            <a:extLst>
              <a:ext uri="{FF2B5EF4-FFF2-40B4-BE49-F238E27FC236}">
                <a16:creationId xmlns:a16="http://schemas.microsoft.com/office/drawing/2014/main" id="{C8EA06B8-56E1-AE63-FF55-696F4F8B47FE}"/>
              </a:ext>
            </a:extLst>
          </p:cNvPr>
          <p:cNvCxnSpPr>
            <a:cxnSpLocks/>
            <a:stCxn id="46" idx="3"/>
            <a:endCxn id="247" idx="0"/>
          </p:cNvCxnSpPr>
          <p:nvPr/>
        </p:nvCxnSpPr>
        <p:spPr>
          <a:xfrm flipV="1">
            <a:off x="2035029" y="4605702"/>
            <a:ext cx="950385" cy="113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Gerade Verbindung mit Pfeil 232">
            <a:extLst>
              <a:ext uri="{FF2B5EF4-FFF2-40B4-BE49-F238E27FC236}">
                <a16:creationId xmlns:a16="http://schemas.microsoft.com/office/drawing/2014/main" id="{B7221C3E-6834-071B-C873-E146D139D3F2}"/>
              </a:ext>
            </a:extLst>
          </p:cNvPr>
          <p:cNvCxnSpPr>
            <a:cxnSpLocks/>
          </p:cNvCxnSpPr>
          <p:nvPr/>
        </p:nvCxnSpPr>
        <p:spPr>
          <a:xfrm>
            <a:off x="6554448" y="4153409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Gerade Verbindung mit Pfeil 233">
            <a:extLst>
              <a:ext uri="{FF2B5EF4-FFF2-40B4-BE49-F238E27FC236}">
                <a16:creationId xmlns:a16="http://schemas.microsoft.com/office/drawing/2014/main" id="{6956F5A0-0BB1-63FD-0D13-BF1AD2F92B47}"/>
              </a:ext>
            </a:extLst>
          </p:cNvPr>
          <p:cNvCxnSpPr>
            <a:cxnSpLocks/>
          </p:cNvCxnSpPr>
          <p:nvPr/>
        </p:nvCxnSpPr>
        <p:spPr>
          <a:xfrm>
            <a:off x="2539406" y="4156434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Gerade Verbindung mit Pfeil 234">
            <a:extLst>
              <a:ext uri="{FF2B5EF4-FFF2-40B4-BE49-F238E27FC236}">
                <a16:creationId xmlns:a16="http://schemas.microsoft.com/office/drawing/2014/main" id="{78B7C619-AD1F-AEC3-9F54-5F9E1805CFD5}"/>
              </a:ext>
            </a:extLst>
          </p:cNvPr>
          <p:cNvCxnSpPr>
            <a:cxnSpLocks/>
          </p:cNvCxnSpPr>
          <p:nvPr/>
        </p:nvCxnSpPr>
        <p:spPr>
          <a:xfrm flipH="1">
            <a:off x="2505387" y="4605701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Gerade Verbindung mit Pfeil 235">
            <a:extLst>
              <a:ext uri="{FF2B5EF4-FFF2-40B4-BE49-F238E27FC236}">
                <a16:creationId xmlns:a16="http://schemas.microsoft.com/office/drawing/2014/main" id="{32E96C97-26FC-A1E7-EBB8-335990662E8B}"/>
              </a:ext>
            </a:extLst>
          </p:cNvPr>
          <p:cNvCxnSpPr>
            <a:cxnSpLocks/>
          </p:cNvCxnSpPr>
          <p:nvPr/>
        </p:nvCxnSpPr>
        <p:spPr>
          <a:xfrm flipH="1">
            <a:off x="6554448" y="4602554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0" name="Gruppieren 239">
            <a:extLst>
              <a:ext uri="{FF2B5EF4-FFF2-40B4-BE49-F238E27FC236}">
                <a16:creationId xmlns:a16="http://schemas.microsoft.com/office/drawing/2014/main" id="{C39558CB-1B4D-951D-D86D-9946AEC72C67}"/>
              </a:ext>
            </a:extLst>
          </p:cNvPr>
          <p:cNvGrpSpPr/>
          <p:nvPr/>
        </p:nvGrpSpPr>
        <p:grpSpPr>
          <a:xfrm>
            <a:off x="2985414" y="3892335"/>
            <a:ext cx="1261172" cy="926820"/>
            <a:chOff x="4541276" y="3028350"/>
            <a:chExt cx="1261172" cy="926820"/>
          </a:xfrm>
        </p:grpSpPr>
        <p:sp>
          <p:nvSpPr>
            <p:cNvPr id="241" name="Textfeld 240">
              <a:extLst>
                <a:ext uri="{FF2B5EF4-FFF2-40B4-BE49-F238E27FC236}">
                  <a16:creationId xmlns:a16="http://schemas.microsoft.com/office/drawing/2014/main" id="{56237335-807B-D9F9-B2A0-00E345E6E44C}"/>
                </a:ext>
              </a:extLst>
            </p:cNvPr>
            <p:cNvSpPr txBox="1"/>
            <p:nvPr/>
          </p:nvSpPr>
          <p:spPr>
            <a:xfrm>
              <a:off x="4885043" y="3028350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RLS</a:t>
              </a:r>
            </a:p>
          </p:txBody>
        </p:sp>
        <p:grpSp>
          <p:nvGrpSpPr>
            <p:cNvPr id="242" name="Gruppieren 241">
              <a:extLst>
                <a:ext uri="{FF2B5EF4-FFF2-40B4-BE49-F238E27FC236}">
                  <a16:creationId xmlns:a16="http://schemas.microsoft.com/office/drawing/2014/main" id="{FB0A00DF-17AA-223E-42B9-F7D68F81F119}"/>
                </a:ext>
              </a:extLst>
            </p:cNvPr>
            <p:cNvGrpSpPr/>
            <p:nvPr/>
          </p:nvGrpSpPr>
          <p:grpSpPr>
            <a:xfrm>
              <a:off x="4541276" y="3055170"/>
              <a:ext cx="1077420" cy="900000"/>
              <a:chOff x="1561782" y="5373558"/>
              <a:chExt cx="1077420" cy="900000"/>
            </a:xfrm>
          </p:grpSpPr>
          <p:sp>
            <p:nvSpPr>
              <p:cNvPr id="245" name="Rechteck 244">
                <a:extLst>
                  <a:ext uri="{FF2B5EF4-FFF2-40B4-BE49-F238E27FC236}">
                    <a16:creationId xmlns:a16="http://schemas.microsoft.com/office/drawing/2014/main" id="{7FEE7837-2BA8-DC29-1C11-16C38D019B78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46" name="Gleichschenkliges Dreieck 245">
                <a:extLst>
                  <a:ext uri="{FF2B5EF4-FFF2-40B4-BE49-F238E27FC236}">
                    <a16:creationId xmlns:a16="http://schemas.microsoft.com/office/drawing/2014/main" id="{AB3D8D95-FAA4-20C3-22A0-956A6BB11ABE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7" name="Gleichschenkliges Dreieck 246">
                <a:extLst>
                  <a:ext uri="{FF2B5EF4-FFF2-40B4-BE49-F238E27FC236}">
                    <a16:creationId xmlns:a16="http://schemas.microsoft.com/office/drawing/2014/main" id="{2F2970B3-7528-B7FA-402D-2509FDF425AA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48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BA6629DD-DE6E-0DAA-BA05-9440B319DE2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43" name="Rechteck 242">
              <a:extLst>
                <a:ext uri="{FF2B5EF4-FFF2-40B4-BE49-F238E27FC236}">
                  <a16:creationId xmlns:a16="http://schemas.microsoft.com/office/drawing/2014/main" id="{BC8D81A2-6072-6F82-E948-B24163C3C0A5}"/>
                </a:ext>
              </a:extLst>
            </p:cNvPr>
            <p:cNvSpPr/>
            <p:nvPr/>
          </p:nvSpPr>
          <p:spPr>
            <a:xfrm rot="16200000" flipH="1">
              <a:off x="5618696" y="3442283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4" name="Gleichschenkliges Dreieck 243">
              <a:extLst>
                <a:ext uri="{FF2B5EF4-FFF2-40B4-BE49-F238E27FC236}">
                  <a16:creationId xmlns:a16="http://schemas.microsoft.com/office/drawing/2014/main" id="{8CF5E5D5-C77E-777F-876A-441B297947A9}"/>
                </a:ext>
              </a:extLst>
            </p:cNvPr>
            <p:cNvSpPr/>
            <p:nvPr/>
          </p:nvSpPr>
          <p:spPr>
            <a:xfrm rot="16200000" flipH="1" flipV="1">
              <a:off x="5625538" y="3441772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49" name="Gruppieren 248">
            <a:extLst>
              <a:ext uri="{FF2B5EF4-FFF2-40B4-BE49-F238E27FC236}">
                <a16:creationId xmlns:a16="http://schemas.microsoft.com/office/drawing/2014/main" id="{B6F427F3-FC5B-ADF6-6280-78BCBCA35B44}"/>
              </a:ext>
            </a:extLst>
          </p:cNvPr>
          <p:cNvGrpSpPr/>
          <p:nvPr/>
        </p:nvGrpSpPr>
        <p:grpSpPr>
          <a:xfrm>
            <a:off x="4908461" y="3896947"/>
            <a:ext cx="1260164" cy="920321"/>
            <a:chOff x="6503725" y="3031375"/>
            <a:chExt cx="1260164" cy="920321"/>
          </a:xfrm>
        </p:grpSpPr>
        <p:grpSp>
          <p:nvGrpSpPr>
            <p:cNvPr id="250" name="Gruppieren 249">
              <a:extLst>
                <a:ext uri="{FF2B5EF4-FFF2-40B4-BE49-F238E27FC236}">
                  <a16:creationId xmlns:a16="http://schemas.microsoft.com/office/drawing/2014/main" id="{50100F8E-D798-BB36-A549-5959C5B9543B}"/>
                </a:ext>
              </a:extLst>
            </p:cNvPr>
            <p:cNvGrpSpPr/>
            <p:nvPr/>
          </p:nvGrpSpPr>
          <p:grpSpPr>
            <a:xfrm flipH="1">
              <a:off x="6686469" y="3051696"/>
              <a:ext cx="1077420" cy="900000"/>
              <a:chOff x="1561782" y="5373558"/>
              <a:chExt cx="1077420" cy="900000"/>
            </a:xfrm>
          </p:grpSpPr>
          <p:sp>
            <p:nvSpPr>
              <p:cNvPr id="254" name="Rechteck 253">
                <a:extLst>
                  <a:ext uri="{FF2B5EF4-FFF2-40B4-BE49-F238E27FC236}">
                    <a16:creationId xmlns:a16="http://schemas.microsoft.com/office/drawing/2014/main" id="{2D13F2FE-D707-6444-6DC0-118028C20057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55" name="Gleichschenkliges Dreieck 254">
                <a:extLst>
                  <a:ext uri="{FF2B5EF4-FFF2-40B4-BE49-F238E27FC236}">
                    <a16:creationId xmlns:a16="http://schemas.microsoft.com/office/drawing/2014/main" id="{A0D29094-1974-E3EB-5383-293FF2FEAC99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Gleichschenkliges Dreieck 31">
                <a:extLst>
                  <a:ext uri="{FF2B5EF4-FFF2-40B4-BE49-F238E27FC236}">
                    <a16:creationId xmlns:a16="http://schemas.microsoft.com/office/drawing/2014/main" id="{32DDD345-5BC2-F171-A7C8-CDD7C9D01688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33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714C9383-D56F-BF56-BD65-E77EF23CE69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51" name="Textfeld 250">
              <a:extLst>
                <a:ext uri="{FF2B5EF4-FFF2-40B4-BE49-F238E27FC236}">
                  <a16:creationId xmlns:a16="http://schemas.microsoft.com/office/drawing/2014/main" id="{C1020F38-8EB6-39B7-E6DF-F07DB2C0D1F3}"/>
                </a:ext>
              </a:extLst>
            </p:cNvPr>
            <p:cNvSpPr txBox="1"/>
            <p:nvPr/>
          </p:nvSpPr>
          <p:spPr>
            <a:xfrm>
              <a:off x="6832398" y="3031375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RLS</a:t>
              </a:r>
            </a:p>
          </p:txBody>
        </p:sp>
        <p:sp>
          <p:nvSpPr>
            <p:cNvPr id="252" name="Rechteck 251">
              <a:extLst>
                <a:ext uri="{FF2B5EF4-FFF2-40B4-BE49-F238E27FC236}">
                  <a16:creationId xmlns:a16="http://schemas.microsoft.com/office/drawing/2014/main" id="{6A524B68-3500-C978-0E7C-44938E104AA0}"/>
                </a:ext>
              </a:extLst>
            </p:cNvPr>
            <p:cNvSpPr/>
            <p:nvPr/>
          </p:nvSpPr>
          <p:spPr>
            <a:xfrm rot="16200000" flipH="1">
              <a:off x="6509049" y="3442981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53" name="Gleichschenkliges Dreieck 252">
              <a:extLst>
                <a:ext uri="{FF2B5EF4-FFF2-40B4-BE49-F238E27FC236}">
                  <a16:creationId xmlns:a16="http://schemas.microsoft.com/office/drawing/2014/main" id="{1C0C6900-DE92-A393-3B90-C08E541DC20E}"/>
                </a:ext>
              </a:extLst>
            </p:cNvPr>
            <p:cNvSpPr/>
            <p:nvPr/>
          </p:nvSpPr>
          <p:spPr>
            <a:xfrm rot="16200000" flipH="1">
              <a:off x="6504235" y="3441075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27F0DFA2-88B0-C75C-A379-95FF20DDE985}"/>
              </a:ext>
            </a:extLst>
          </p:cNvPr>
          <p:cNvGrpSpPr/>
          <p:nvPr/>
        </p:nvGrpSpPr>
        <p:grpSpPr>
          <a:xfrm flipH="1">
            <a:off x="9176225" y="3919169"/>
            <a:ext cx="1253757" cy="1076910"/>
            <a:chOff x="2073653" y="3269119"/>
            <a:chExt cx="1253757" cy="1076910"/>
          </a:xfrm>
        </p:grpSpPr>
        <p:grpSp>
          <p:nvGrpSpPr>
            <p:cNvPr id="59" name="Gruppieren 58">
              <a:extLst>
                <a:ext uri="{FF2B5EF4-FFF2-40B4-BE49-F238E27FC236}">
                  <a16:creationId xmlns:a16="http://schemas.microsoft.com/office/drawing/2014/main" id="{3862195A-0105-25BD-5DF0-590EF3CC8B9B}"/>
                </a:ext>
              </a:extLst>
            </p:cNvPr>
            <p:cNvGrpSpPr/>
            <p:nvPr/>
          </p:nvGrpSpPr>
          <p:grpSpPr>
            <a:xfrm>
              <a:off x="2073653" y="3269119"/>
              <a:ext cx="1253757" cy="900000"/>
              <a:chOff x="1561782" y="5373558"/>
              <a:chExt cx="1253757" cy="900000"/>
            </a:xfrm>
          </p:grpSpPr>
          <p:sp>
            <p:nvSpPr>
              <p:cNvPr id="62" name="Rechteck 61">
                <a:extLst>
                  <a:ext uri="{FF2B5EF4-FFF2-40B4-BE49-F238E27FC236}">
                    <a16:creationId xmlns:a16="http://schemas.microsoft.com/office/drawing/2014/main" id="{0AB790BD-C843-85DA-63DE-D549F7FC7AD1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3" name="Gleichschenkliges Dreieck 62">
                <a:extLst>
                  <a:ext uri="{FF2B5EF4-FFF2-40B4-BE49-F238E27FC236}">
                    <a16:creationId xmlns:a16="http://schemas.microsoft.com/office/drawing/2014/main" id="{D5C46237-2E91-62B2-DC3F-9B7B3DCD022C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4" name="Gleichschenkliges Dreieck 63">
                <a:extLst>
                  <a:ext uri="{FF2B5EF4-FFF2-40B4-BE49-F238E27FC236}">
                    <a16:creationId xmlns:a16="http://schemas.microsoft.com/office/drawing/2014/main" id="{D89A38CC-B67D-9399-D73E-F3A528831EC3}"/>
                  </a:ext>
                </a:extLst>
              </p:cNvPr>
              <p:cNvSpPr/>
              <p:nvPr/>
            </p:nvSpPr>
            <p:spPr>
              <a:xfrm rot="5400000">
                <a:off x="2638629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5" name="Gleichschenkliges Dreieck 64">
                <a:extLst>
                  <a:ext uri="{FF2B5EF4-FFF2-40B4-BE49-F238E27FC236}">
                    <a16:creationId xmlns:a16="http://schemas.microsoft.com/office/drawing/2014/main" id="{7420A8A5-B9DB-7089-8A51-83570AB3DE44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Rechteck 65">
                <a:extLst>
                  <a:ext uri="{FF2B5EF4-FFF2-40B4-BE49-F238E27FC236}">
                    <a16:creationId xmlns:a16="http://schemas.microsoft.com/office/drawing/2014/main" id="{5284D9D2-2A70-8340-E619-15B9031E3760}"/>
                  </a:ext>
                </a:extLst>
              </p:cNvPr>
              <p:cNvSpPr/>
              <p:nvPr/>
            </p:nvSpPr>
            <p:spPr>
              <a:xfrm>
                <a:off x="2638119" y="5971905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67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9116BEC4-7C7C-4C93-C166-5425BA1750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60" name="Gleichschenkliges Dreieck 59">
              <a:extLst>
                <a:ext uri="{FF2B5EF4-FFF2-40B4-BE49-F238E27FC236}">
                  <a16:creationId xmlns:a16="http://schemas.microsoft.com/office/drawing/2014/main" id="{AAE03FF1-8C31-53C4-A317-3BD8E5538F82}"/>
                </a:ext>
              </a:extLst>
            </p:cNvPr>
            <p:cNvSpPr/>
            <p:nvPr/>
          </p:nvSpPr>
          <p:spPr>
            <a:xfrm rot="10800000">
              <a:off x="2839434" y="4168609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Rechteck 60">
              <a:extLst>
                <a:ext uri="{FF2B5EF4-FFF2-40B4-BE49-F238E27FC236}">
                  <a16:creationId xmlns:a16="http://schemas.microsoft.com/office/drawing/2014/main" id="{BF8E2EFA-0FDC-7F33-F7A8-E40EB65D55BF}"/>
                </a:ext>
              </a:extLst>
            </p:cNvPr>
            <p:cNvSpPr/>
            <p:nvPr/>
          </p:nvSpPr>
          <p:spPr>
            <a:xfrm rot="5400000">
              <a:off x="2389434" y="4169119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754CB9E6-E94C-15C0-EFAB-8FB0E489B366}"/>
              </a:ext>
            </a:extLst>
          </p:cNvPr>
          <p:cNvCxnSpPr>
            <a:cxnSpLocks/>
          </p:cNvCxnSpPr>
          <p:nvPr/>
        </p:nvCxnSpPr>
        <p:spPr>
          <a:xfrm>
            <a:off x="8624038" y="4151129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B76AC8F2-712F-A3C8-1B05-890FDBF0BA5F}"/>
              </a:ext>
            </a:extLst>
          </p:cNvPr>
          <p:cNvCxnSpPr>
            <a:cxnSpLocks/>
          </p:cNvCxnSpPr>
          <p:nvPr/>
        </p:nvCxnSpPr>
        <p:spPr>
          <a:xfrm flipH="1">
            <a:off x="8624038" y="4600274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3">
            <a:extLst>
              <a:ext uri="{FF2B5EF4-FFF2-40B4-BE49-F238E27FC236}">
                <a16:creationId xmlns:a16="http://schemas.microsoft.com/office/drawing/2014/main" id="{21B7829F-5984-8D1F-90EB-58F4B53965B6}"/>
              </a:ext>
            </a:extLst>
          </p:cNvPr>
          <p:cNvSpPr txBox="1"/>
          <p:nvPr/>
        </p:nvSpPr>
        <p:spPr>
          <a:xfrm>
            <a:off x="3717424" y="2488744"/>
            <a:ext cx="1724825" cy="64633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dirty="0">
                <a:solidFill>
                  <a:srgbClr val="C00000"/>
                </a:solidFill>
              </a:rPr>
              <a:t>10 MHz </a:t>
            </a:r>
            <a:r>
              <a:rPr lang="de-DE" dirty="0" err="1">
                <a:solidFill>
                  <a:srgbClr val="C00000"/>
                </a:solidFill>
              </a:rPr>
              <a:t>from</a:t>
            </a:r>
            <a:r>
              <a:rPr lang="de-DE" dirty="0">
                <a:solidFill>
                  <a:srgbClr val="C00000"/>
                </a:solidFill>
              </a:rPr>
              <a:t> VSL via PTP-WR</a:t>
            </a:r>
          </a:p>
        </p:txBody>
      </p:sp>
      <p:cxnSp>
        <p:nvCxnSpPr>
          <p:cNvPr id="6" name="Verbinder: gewinkelt 5">
            <a:extLst>
              <a:ext uri="{FF2B5EF4-FFF2-40B4-BE49-F238E27FC236}">
                <a16:creationId xmlns:a16="http://schemas.microsoft.com/office/drawing/2014/main" id="{D2A839EB-68C8-B1E8-91CC-87613F4B4652}"/>
              </a:ext>
            </a:extLst>
          </p:cNvPr>
          <p:cNvCxnSpPr>
            <a:cxnSpLocks/>
            <a:stCxn id="4" idx="2"/>
            <a:endCxn id="251" idx="0"/>
          </p:cNvCxnSpPr>
          <p:nvPr/>
        </p:nvCxnSpPr>
        <p:spPr>
          <a:xfrm rot="16200000" flipH="1">
            <a:off x="4674487" y="3040424"/>
            <a:ext cx="761872" cy="951173"/>
          </a:xfrm>
          <a:prstGeom prst="bentConnector3">
            <a:avLst/>
          </a:prstGeom>
          <a:ln>
            <a:solidFill>
              <a:srgbClr val="C0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DF61C097-926E-899F-C122-494B70688CB2}"/>
              </a:ext>
            </a:extLst>
          </p:cNvPr>
          <p:cNvCxnSpPr>
            <a:cxnSpLocks/>
            <a:stCxn id="4" idx="2"/>
            <a:endCxn id="241" idx="0"/>
          </p:cNvCxnSpPr>
          <p:nvPr/>
        </p:nvCxnSpPr>
        <p:spPr>
          <a:xfrm rot="5400000">
            <a:off x="3722817" y="3035315"/>
            <a:ext cx="757260" cy="956780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7" name="Picture 8">
            <a:extLst>
              <a:ext uri="{FF2B5EF4-FFF2-40B4-BE49-F238E27FC236}">
                <a16:creationId xmlns:a16="http://schemas.microsoft.com/office/drawing/2014/main" id="{EA7F7216-A62D-D6BC-7736-C91E1A899F6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265489" y="3987311"/>
            <a:ext cx="484115" cy="338411"/>
          </a:xfrm>
          <a:prstGeom prst="rect">
            <a:avLst/>
          </a:prstGeom>
        </p:spPr>
      </p:pic>
      <p:pic>
        <p:nvPicPr>
          <p:cNvPr id="18" name="Picture 8">
            <a:extLst>
              <a:ext uri="{FF2B5EF4-FFF2-40B4-BE49-F238E27FC236}">
                <a16:creationId xmlns:a16="http://schemas.microsoft.com/office/drawing/2014/main" id="{263E32D7-E54F-C2B9-0859-93CF289BA3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190" y="3978299"/>
            <a:ext cx="484115" cy="338411"/>
          </a:xfrm>
          <a:prstGeom prst="rect">
            <a:avLst/>
          </a:prstGeom>
        </p:spPr>
      </p:pic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8A040ACA-C1CA-3000-517B-A7BEAF8213B4}"/>
              </a:ext>
            </a:extLst>
          </p:cNvPr>
          <p:cNvCxnSpPr>
            <a:cxnSpLocks/>
            <a:stCxn id="18" idx="3"/>
            <a:endCxn id="43" idx="3"/>
          </p:cNvCxnSpPr>
          <p:nvPr/>
        </p:nvCxnSpPr>
        <p:spPr>
          <a:xfrm>
            <a:off x="660305" y="4147505"/>
            <a:ext cx="299407" cy="346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5216E8C6-AADC-6C4B-7989-80EC32AF0496}"/>
              </a:ext>
            </a:extLst>
          </p:cNvPr>
          <p:cNvCxnSpPr>
            <a:cxnSpLocks/>
            <a:stCxn id="63" idx="3"/>
            <a:endCxn id="17" idx="1"/>
          </p:cNvCxnSpPr>
          <p:nvPr/>
        </p:nvCxnSpPr>
        <p:spPr>
          <a:xfrm>
            <a:off x="10252562" y="4149841"/>
            <a:ext cx="1012927" cy="6676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>
            <a:extLst>
              <a:ext uri="{FF2B5EF4-FFF2-40B4-BE49-F238E27FC236}">
                <a16:creationId xmlns:a16="http://schemas.microsoft.com/office/drawing/2014/main" id="{ADACD1C2-82E6-E891-EBD5-66C41157F463}"/>
              </a:ext>
            </a:extLst>
          </p:cNvPr>
          <p:cNvSpPr txBox="1"/>
          <p:nvPr/>
        </p:nvSpPr>
        <p:spPr>
          <a:xfrm>
            <a:off x="10749835" y="1806817"/>
            <a:ext cx="1383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Paris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C8B325B7-DF55-5EAC-99C5-2CCF42D60B74}"/>
              </a:ext>
            </a:extLst>
          </p:cNvPr>
          <p:cNvSpPr/>
          <p:nvPr/>
        </p:nvSpPr>
        <p:spPr>
          <a:xfrm>
            <a:off x="849400" y="5892408"/>
            <a:ext cx="1125813" cy="488282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226" name="Rechteck 225">
            <a:extLst>
              <a:ext uri="{FF2B5EF4-FFF2-40B4-BE49-F238E27FC236}">
                <a16:creationId xmlns:a16="http://schemas.microsoft.com/office/drawing/2014/main" id="{347607D5-F5DC-FDA9-9FD7-8681B4EE6C0B}"/>
              </a:ext>
            </a:extLst>
          </p:cNvPr>
          <p:cNvSpPr/>
          <p:nvPr/>
        </p:nvSpPr>
        <p:spPr>
          <a:xfrm>
            <a:off x="9238094" y="5892408"/>
            <a:ext cx="1125813" cy="488282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227" name="Rechteck 226">
            <a:extLst>
              <a:ext uri="{FF2B5EF4-FFF2-40B4-BE49-F238E27FC236}">
                <a16:creationId xmlns:a16="http://schemas.microsoft.com/office/drawing/2014/main" id="{80305695-E701-9A56-628C-73756A34D408}"/>
              </a:ext>
            </a:extLst>
          </p:cNvPr>
          <p:cNvSpPr/>
          <p:nvPr/>
        </p:nvSpPr>
        <p:spPr>
          <a:xfrm>
            <a:off x="7083109" y="5892408"/>
            <a:ext cx="1125813" cy="488282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230" name="Pfeil: nach unten 229">
            <a:extLst>
              <a:ext uri="{FF2B5EF4-FFF2-40B4-BE49-F238E27FC236}">
                <a16:creationId xmlns:a16="http://schemas.microsoft.com/office/drawing/2014/main" id="{58FFC8C9-3652-EAA5-0B00-5D2E2DB3AE27}"/>
              </a:ext>
            </a:extLst>
          </p:cNvPr>
          <p:cNvSpPr/>
          <p:nvPr/>
        </p:nvSpPr>
        <p:spPr>
          <a:xfrm>
            <a:off x="1025794" y="5186567"/>
            <a:ext cx="809605" cy="335280"/>
          </a:xfrm>
          <a:prstGeom prst="downArrow">
            <a:avLst>
              <a:gd name="adj1" fmla="val 81902"/>
              <a:gd name="adj2" fmla="val 50000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Data</a:t>
            </a:r>
          </a:p>
        </p:txBody>
      </p:sp>
      <p:sp>
        <p:nvSpPr>
          <p:cNvPr id="34" name="Pfeil: nach unten 33">
            <a:extLst>
              <a:ext uri="{FF2B5EF4-FFF2-40B4-BE49-F238E27FC236}">
                <a16:creationId xmlns:a16="http://schemas.microsoft.com/office/drawing/2014/main" id="{87F7008C-00A4-5A26-6233-DE5E0CE76531}"/>
              </a:ext>
            </a:extLst>
          </p:cNvPr>
          <p:cNvSpPr/>
          <p:nvPr/>
        </p:nvSpPr>
        <p:spPr>
          <a:xfrm>
            <a:off x="7241212" y="5186567"/>
            <a:ext cx="809605" cy="335280"/>
          </a:xfrm>
          <a:prstGeom prst="downArrow">
            <a:avLst>
              <a:gd name="adj1" fmla="val 81902"/>
              <a:gd name="adj2" fmla="val 50000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Data</a:t>
            </a:r>
          </a:p>
        </p:txBody>
      </p:sp>
      <p:sp>
        <p:nvSpPr>
          <p:cNvPr id="35" name="Pfeil: nach unten 34">
            <a:extLst>
              <a:ext uri="{FF2B5EF4-FFF2-40B4-BE49-F238E27FC236}">
                <a16:creationId xmlns:a16="http://schemas.microsoft.com/office/drawing/2014/main" id="{C5EAA4AB-AFA1-ECA1-069E-1CBCF6049182}"/>
              </a:ext>
            </a:extLst>
          </p:cNvPr>
          <p:cNvSpPr/>
          <p:nvPr/>
        </p:nvSpPr>
        <p:spPr>
          <a:xfrm>
            <a:off x="9376873" y="5186567"/>
            <a:ext cx="809605" cy="335280"/>
          </a:xfrm>
          <a:prstGeom prst="downArrow">
            <a:avLst>
              <a:gd name="adj1" fmla="val 81902"/>
              <a:gd name="adj2" fmla="val 50000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Data</a:t>
            </a:r>
          </a:p>
        </p:txBody>
      </p:sp>
      <p:sp>
        <p:nvSpPr>
          <p:cNvPr id="36" name="Pfeil: nach unten 35">
            <a:extLst>
              <a:ext uri="{FF2B5EF4-FFF2-40B4-BE49-F238E27FC236}">
                <a16:creationId xmlns:a16="http://schemas.microsoft.com/office/drawing/2014/main" id="{E0117E65-507F-18F2-A134-E9A02BFC1916}"/>
              </a:ext>
            </a:extLst>
          </p:cNvPr>
          <p:cNvSpPr/>
          <p:nvPr/>
        </p:nvSpPr>
        <p:spPr>
          <a:xfrm>
            <a:off x="4164706" y="5186567"/>
            <a:ext cx="809605" cy="335280"/>
          </a:xfrm>
          <a:prstGeom prst="downArrow">
            <a:avLst>
              <a:gd name="adj1" fmla="val 81902"/>
              <a:gd name="adj2" fmla="val 50000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Data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0ADD3073-B0AF-A710-F380-4934185F1393}"/>
              </a:ext>
            </a:extLst>
          </p:cNvPr>
          <p:cNvSpPr/>
          <p:nvPr/>
        </p:nvSpPr>
        <p:spPr>
          <a:xfrm>
            <a:off x="3956618" y="5892408"/>
            <a:ext cx="1246435" cy="48828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Frequency</a:t>
            </a:r>
            <a:r>
              <a:rPr lang="de-DE" sz="1600" dirty="0"/>
              <a:t> </a:t>
            </a:r>
            <a:r>
              <a:rPr lang="de-DE" sz="1600" dirty="0" err="1"/>
              <a:t>comparison</a:t>
            </a:r>
            <a:endParaRPr lang="de-DE" sz="1600" dirty="0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78EAFC83-1B9B-F61B-115C-8B9E6E573BA5}"/>
              </a:ext>
            </a:extLst>
          </p:cNvPr>
          <p:cNvSpPr txBox="1"/>
          <p:nvPr/>
        </p:nvSpPr>
        <p:spPr>
          <a:xfrm>
            <a:off x="9152744" y="3384951"/>
            <a:ext cx="1216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/>
              <a:t>Exail</a:t>
            </a:r>
            <a:r>
              <a:rPr lang="de-DE" sz="1400" dirty="0"/>
              <a:t> MLS +74</a:t>
            </a:r>
          </a:p>
          <a:p>
            <a:pPr algn="ctr"/>
            <a:r>
              <a:rPr lang="de-DE" sz="1400" dirty="0"/>
              <a:t>(</a:t>
            </a:r>
            <a:r>
              <a:rPr lang="de-DE" sz="1400" dirty="0" err="1"/>
              <a:t>constraint</a:t>
            </a:r>
            <a:r>
              <a:rPr lang="de-DE" sz="1400" dirty="0"/>
              <a:t>)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F4E471DE-A466-8CF6-8CF4-4A8B3602A5BB}"/>
              </a:ext>
            </a:extLst>
          </p:cNvPr>
          <p:cNvSpPr txBox="1"/>
          <p:nvPr/>
        </p:nvSpPr>
        <p:spPr>
          <a:xfrm>
            <a:off x="7018417" y="3384951"/>
            <a:ext cx="1216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/>
              <a:t>Exail</a:t>
            </a:r>
            <a:r>
              <a:rPr lang="de-DE" sz="1400" dirty="0"/>
              <a:t> MLS -76</a:t>
            </a:r>
          </a:p>
          <a:p>
            <a:pPr algn="ctr"/>
            <a:r>
              <a:rPr lang="de-DE" sz="1400" dirty="0"/>
              <a:t>(</a:t>
            </a:r>
            <a:r>
              <a:rPr lang="de-DE" sz="1400" dirty="0" err="1"/>
              <a:t>proposed</a:t>
            </a:r>
            <a:r>
              <a:rPr lang="de-DE" sz="1400" dirty="0"/>
              <a:t>)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1071564B-9D6A-4EA2-A8E0-0A50DDDA632E}"/>
              </a:ext>
            </a:extLst>
          </p:cNvPr>
          <p:cNvSpPr txBox="1"/>
          <p:nvPr/>
        </p:nvSpPr>
        <p:spPr>
          <a:xfrm>
            <a:off x="5479494" y="3398299"/>
            <a:ext cx="1216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/>
              <a:t>Exail</a:t>
            </a:r>
            <a:r>
              <a:rPr lang="de-DE" sz="1400" dirty="0"/>
              <a:t> RLS +74</a:t>
            </a:r>
          </a:p>
          <a:p>
            <a:pPr algn="ctr"/>
            <a:r>
              <a:rPr lang="de-DE" sz="1400" dirty="0"/>
              <a:t>(</a:t>
            </a:r>
            <a:r>
              <a:rPr lang="de-DE" sz="1400" dirty="0" err="1"/>
              <a:t>proposed</a:t>
            </a:r>
            <a:r>
              <a:rPr lang="de-DE" sz="1400" dirty="0"/>
              <a:t>)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C840F83A-BA4F-C7B7-CBA3-7905262A6C07}"/>
              </a:ext>
            </a:extLst>
          </p:cNvPr>
          <p:cNvSpPr txBox="1"/>
          <p:nvPr/>
        </p:nvSpPr>
        <p:spPr>
          <a:xfrm>
            <a:off x="868616" y="3150733"/>
            <a:ext cx="12165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/>
              <a:t>Exail</a:t>
            </a:r>
            <a:r>
              <a:rPr lang="de-DE" sz="1400" dirty="0"/>
              <a:t> MLS -76</a:t>
            </a:r>
          </a:p>
          <a:p>
            <a:pPr algn="ctr"/>
            <a:r>
              <a:rPr lang="de-DE" sz="1400" dirty="0"/>
              <a:t>(</a:t>
            </a:r>
            <a:r>
              <a:rPr lang="de-DE" sz="1400" dirty="0" err="1"/>
              <a:t>constraint</a:t>
            </a:r>
            <a:r>
              <a:rPr lang="de-DE" sz="1400" dirty="0"/>
              <a:t>)</a:t>
            </a:r>
          </a:p>
          <a:p>
            <a:pPr algn="ctr"/>
            <a:r>
              <a:rPr lang="de-DE" sz="1400" dirty="0" err="1"/>
              <a:t>or</a:t>
            </a:r>
            <a:r>
              <a:rPr lang="de-DE" sz="1400" dirty="0"/>
              <a:t> PSNC?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1BDF1B63-96BE-2DA0-6D12-5FFA77AFBCFA}"/>
              </a:ext>
            </a:extLst>
          </p:cNvPr>
          <p:cNvSpPr txBox="1"/>
          <p:nvPr/>
        </p:nvSpPr>
        <p:spPr>
          <a:xfrm>
            <a:off x="2361929" y="3425591"/>
            <a:ext cx="1216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/>
              <a:t>Exail</a:t>
            </a:r>
            <a:r>
              <a:rPr lang="de-DE" sz="1400" dirty="0"/>
              <a:t> RLS +74</a:t>
            </a:r>
          </a:p>
          <a:p>
            <a:pPr algn="ctr"/>
            <a:r>
              <a:rPr lang="de-DE" sz="1400" dirty="0"/>
              <a:t>PSNC?</a:t>
            </a:r>
          </a:p>
        </p:txBody>
      </p:sp>
      <p:sp>
        <p:nvSpPr>
          <p:cNvPr id="54" name="Sprechblase: rechteckig mit abgerundeten Ecken 53">
            <a:extLst>
              <a:ext uri="{FF2B5EF4-FFF2-40B4-BE49-F238E27FC236}">
                <a16:creationId xmlns:a16="http://schemas.microsoft.com/office/drawing/2014/main" id="{14F7469D-7790-1547-7237-41E4653AEE71}"/>
              </a:ext>
            </a:extLst>
          </p:cNvPr>
          <p:cNvSpPr/>
          <p:nvPr/>
        </p:nvSpPr>
        <p:spPr>
          <a:xfrm>
            <a:off x="9385634" y="2810498"/>
            <a:ext cx="2363970" cy="508756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Refimeve</a:t>
            </a:r>
            <a:endParaRPr lang="de-DE" sz="1400" dirty="0"/>
          </a:p>
          <a:p>
            <a:pPr algn="ctr"/>
            <a:r>
              <a:rPr lang="de-DE" sz="1400" dirty="0"/>
              <a:t>Parity </a:t>
            </a:r>
            <a:r>
              <a:rPr lang="de-DE" sz="1400" dirty="0" err="1"/>
              <a:t>must</a:t>
            </a:r>
            <a:r>
              <a:rPr lang="de-DE" sz="1400" dirty="0"/>
              <a:t> match </a:t>
            </a:r>
            <a:r>
              <a:rPr lang="de-DE" sz="1400" dirty="0" err="1"/>
              <a:t>Refimeve</a:t>
            </a:r>
            <a:endParaRPr lang="de-DE" sz="1400" dirty="0"/>
          </a:p>
        </p:txBody>
      </p:sp>
      <p:sp>
        <p:nvSpPr>
          <p:cNvPr id="68" name="Sprechblase: rechteckig mit abgerundeten Ecken 67">
            <a:extLst>
              <a:ext uri="{FF2B5EF4-FFF2-40B4-BE49-F238E27FC236}">
                <a16:creationId xmlns:a16="http://schemas.microsoft.com/office/drawing/2014/main" id="{48ADD23F-440B-7F31-AABF-96141D867599}"/>
              </a:ext>
            </a:extLst>
          </p:cNvPr>
          <p:cNvSpPr/>
          <p:nvPr/>
        </p:nvSpPr>
        <p:spPr>
          <a:xfrm>
            <a:off x="7252476" y="2804960"/>
            <a:ext cx="1181985" cy="508756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ROB</a:t>
            </a:r>
          </a:p>
        </p:txBody>
      </p:sp>
      <p:sp>
        <p:nvSpPr>
          <p:cNvPr id="69" name="Sprechblase: rechteckig mit abgerundeten Ecken 68">
            <a:extLst>
              <a:ext uri="{FF2B5EF4-FFF2-40B4-BE49-F238E27FC236}">
                <a16:creationId xmlns:a16="http://schemas.microsoft.com/office/drawing/2014/main" id="{6943251B-E3CB-C4D7-34C3-000814934EE0}"/>
              </a:ext>
            </a:extLst>
          </p:cNvPr>
          <p:cNvSpPr/>
          <p:nvPr/>
        </p:nvSpPr>
        <p:spPr>
          <a:xfrm>
            <a:off x="5609761" y="2795828"/>
            <a:ext cx="1181985" cy="508756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UvA</a:t>
            </a:r>
            <a:endParaRPr lang="de-DE" sz="1400" dirty="0"/>
          </a:p>
        </p:txBody>
      </p:sp>
      <p:sp>
        <p:nvSpPr>
          <p:cNvPr id="71" name="Sprechblase: rechteckig mit abgerundeten Ecken 70">
            <a:extLst>
              <a:ext uri="{FF2B5EF4-FFF2-40B4-BE49-F238E27FC236}">
                <a16:creationId xmlns:a16="http://schemas.microsoft.com/office/drawing/2014/main" id="{0DDAF0C5-DE6B-00EB-1CA1-9071661C5A00}"/>
              </a:ext>
            </a:extLst>
          </p:cNvPr>
          <p:cNvSpPr/>
          <p:nvPr/>
        </p:nvSpPr>
        <p:spPr>
          <a:xfrm>
            <a:off x="2401696" y="2802451"/>
            <a:ext cx="1181985" cy="508756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UvA</a:t>
            </a:r>
            <a:endParaRPr lang="de-DE" sz="1400" dirty="0"/>
          </a:p>
        </p:txBody>
      </p:sp>
      <p:sp>
        <p:nvSpPr>
          <p:cNvPr id="74" name="Sprechblase: rechteckig mit abgerundeten Ecken 73">
            <a:extLst>
              <a:ext uri="{FF2B5EF4-FFF2-40B4-BE49-F238E27FC236}">
                <a16:creationId xmlns:a16="http://schemas.microsoft.com/office/drawing/2014/main" id="{98764EF1-EDCB-87EA-D52B-1CE926782A92}"/>
              </a:ext>
            </a:extLst>
          </p:cNvPr>
          <p:cNvSpPr/>
          <p:nvPr/>
        </p:nvSpPr>
        <p:spPr>
          <a:xfrm flipH="1">
            <a:off x="442396" y="2415048"/>
            <a:ext cx="1575588" cy="678806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PTB</a:t>
            </a:r>
          </a:p>
          <a:p>
            <a:pPr algn="ctr"/>
            <a:r>
              <a:rPr lang="de-DE" sz="1400" dirty="0"/>
              <a:t>Parity </a:t>
            </a:r>
            <a:r>
              <a:rPr lang="de-DE" sz="1400" dirty="0" err="1"/>
              <a:t>must</a:t>
            </a:r>
            <a:r>
              <a:rPr lang="de-DE" sz="1400" dirty="0"/>
              <a:t> match Karlsruhe</a:t>
            </a:r>
          </a:p>
        </p:txBody>
      </p:sp>
    </p:spTree>
    <p:extLst>
      <p:ext uri="{BB962C8B-B14F-4D97-AF65-F5344CB8AC3E}">
        <p14:creationId xmlns:p14="http://schemas.microsoft.com/office/powerpoint/2010/main" val="790325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el 99">
            <a:extLst>
              <a:ext uri="{FF2B5EF4-FFF2-40B4-BE49-F238E27FC236}">
                <a16:creationId xmlns:a16="http://schemas.microsoft.com/office/drawing/2014/main" id="{A3D1FFB4-C48D-7CE9-5421-099537CF5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Workaround </a:t>
            </a:r>
            <a:r>
              <a:rPr lang="de-DE" dirty="0" err="1"/>
              <a:t>option</a:t>
            </a:r>
            <a:endParaRPr lang="de-DE" dirty="0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CBE86FE2-6177-C00A-83C9-E2F77B5062ED}"/>
              </a:ext>
            </a:extLst>
          </p:cNvPr>
          <p:cNvGrpSpPr/>
          <p:nvPr/>
        </p:nvGrpSpPr>
        <p:grpSpPr>
          <a:xfrm>
            <a:off x="850388" y="3936289"/>
            <a:ext cx="1253757" cy="1090096"/>
            <a:chOff x="793812" y="3114332"/>
            <a:chExt cx="1253757" cy="1090096"/>
          </a:xfrm>
        </p:grpSpPr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806F6F62-EE2B-8322-4965-20AF1D15C48C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39" name="Gruppieren 38">
                <a:extLst>
                  <a:ext uri="{FF2B5EF4-FFF2-40B4-BE49-F238E27FC236}">
                    <a16:creationId xmlns:a16="http://schemas.microsoft.com/office/drawing/2014/main" id="{D19AE6E6-ED29-5BD9-9D17-B363B7CE1B17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42" name="Rechteck 41">
                  <a:extLst>
                    <a:ext uri="{FF2B5EF4-FFF2-40B4-BE49-F238E27FC236}">
                      <a16:creationId xmlns:a16="http://schemas.microsoft.com/office/drawing/2014/main" id="{24BED3BC-C96B-D278-D60D-2072DCFB2492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3" name="Gleichschenkliges Dreieck 42">
                  <a:extLst>
                    <a:ext uri="{FF2B5EF4-FFF2-40B4-BE49-F238E27FC236}">
                      <a16:creationId xmlns:a16="http://schemas.microsoft.com/office/drawing/2014/main" id="{A8E3EDFB-1E5A-21DF-BAE2-6D0F0D087AD0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Gleichschenkliges Dreieck 43">
                  <a:extLst>
                    <a:ext uri="{FF2B5EF4-FFF2-40B4-BE49-F238E27FC236}">
                      <a16:creationId xmlns:a16="http://schemas.microsoft.com/office/drawing/2014/main" id="{82273C73-F857-FC6B-BBCF-59D0838D3DAA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5" name="Gleichschenkliges Dreieck 44">
                  <a:extLst>
                    <a:ext uri="{FF2B5EF4-FFF2-40B4-BE49-F238E27FC236}">
                      <a16:creationId xmlns:a16="http://schemas.microsoft.com/office/drawing/2014/main" id="{AA5C8979-66FD-936B-03AA-85F27A51C4E4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6" name="Rechteck 45">
                  <a:extLst>
                    <a:ext uri="{FF2B5EF4-FFF2-40B4-BE49-F238E27FC236}">
                      <a16:creationId xmlns:a16="http://schemas.microsoft.com/office/drawing/2014/main" id="{C99808DA-38B2-2AF4-C540-D7289A44A719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47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16EE2C27-F719-2446-D84A-2672639A7CC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0" name="Gleichschenkliges Dreieck 39">
                <a:extLst>
                  <a:ext uri="{FF2B5EF4-FFF2-40B4-BE49-F238E27FC236}">
                    <a16:creationId xmlns:a16="http://schemas.microsoft.com/office/drawing/2014/main" id="{A9E93CA8-2049-F1F2-797C-272EB0F70C02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709FF5EA-201C-3984-B1A4-ABFDE1EB23C9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02" name="Textfeld 101">
              <a:extLst>
                <a:ext uri="{FF2B5EF4-FFF2-40B4-BE49-F238E27FC236}">
                  <a16:creationId xmlns:a16="http://schemas.microsoft.com/office/drawing/2014/main" id="{5E2A5340-C1A2-2199-E539-BCF801BA757F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C6F90FD8-CB71-A718-2270-BC72322747F6}"/>
              </a:ext>
            </a:extLst>
          </p:cNvPr>
          <p:cNvSpPr txBox="1"/>
          <p:nvPr/>
        </p:nvSpPr>
        <p:spPr>
          <a:xfrm>
            <a:off x="457005" y="2675341"/>
            <a:ext cx="203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Braunschweig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128F476-17FD-5360-6EAB-7ED57712FED9}"/>
              </a:ext>
            </a:extLst>
          </p:cNvPr>
          <p:cNvSpPr txBox="1"/>
          <p:nvPr/>
        </p:nvSpPr>
        <p:spPr>
          <a:xfrm>
            <a:off x="5537753" y="2675341"/>
            <a:ext cx="2039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Brussels</a:t>
            </a:r>
            <a:endParaRPr lang="de-DE" dirty="0"/>
          </a:p>
        </p:txBody>
      </p:sp>
      <p:sp>
        <p:nvSpPr>
          <p:cNvPr id="128" name="Textfeld 127">
            <a:extLst>
              <a:ext uri="{FF2B5EF4-FFF2-40B4-BE49-F238E27FC236}">
                <a16:creationId xmlns:a16="http://schemas.microsoft.com/office/drawing/2014/main" id="{EA0F3D55-FD82-0574-AA31-C3A3BB24FC38}"/>
              </a:ext>
            </a:extLst>
          </p:cNvPr>
          <p:cNvSpPr txBox="1"/>
          <p:nvPr/>
        </p:nvSpPr>
        <p:spPr>
          <a:xfrm>
            <a:off x="2975068" y="2675341"/>
            <a:ext cx="203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Amsterdam</a:t>
            </a:r>
          </a:p>
        </p:txBody>
      </p: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92BE2652-97FB-E492-E185-20A706F8BC6B}"/>
              </a:ext>
            </a:extLst>
          </p:cNvPr>
          <p:cNvGrpSpPr/>
          <p:nvPr/>
        </p:nvGrpSpPr>
        <p:grpSpPr>
          <a:xfrm>
            <a:off x="5909577" y="3927007"/>
            <a:ext cx="1253757" cy="1090096"/>
            <a:chOff x="793812" y="3114332"/>
            <a:chExt cx="1253757" cy="1090096"/>
          </a:xfrm>
        </p:grpSpPr>
        <p:grpSp>
          <p:nvGrpSpPr>
            <p:cNvPr id="97" name="Gruppieren 96">
              <a:extLst>
                <a:ext uri="{FF2B5EF4-FFF2-40B4-BE49-F238E27FC236}">
                  <a16:creationId xmlns:a16="http://schemas.microsoft.com/office/drawing/2014/main" id="{FB0A9A2F-CC8E-6049-469D-7B991D3F4075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99" name="Gruppieren 98">
                <a:extLst>
                  <a:ext uri="{FF2B5EF4-FFF2-40B4-BE49-F238E27FC236}">
                    <a16:creationId xmlns:a16="http://schemas.microsoft.com/office/drawing/2014/main" id="{BC9E32FF-FF0A-CB05-F218-2361FC02DD66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111" name="Rechteck 110">
                  <a:extLst>
                    <a:ext uri="{FF2B5EF4-FFF2-40B4-BE49-F238E27FC236}">
                      <a16:creationId xmlns:a16="http://schemas.microsoft.com/office/drawing/2014/main" id="{5BF13B22-C0A5-AAF4-57F7-B7CD782193B7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14" name="Gleichschenkliges Dreieck 113">
                  <a:extLst>
                    <a:ext uri="{FF2B5EF4-FFF2-40B4-BE49-F238E27FC236}">
                      <a16:creationId xmlns:a16="http://schemas.microsoft.com/office/drawing/2014/main" id="{88F88E93-706F-FE37-00F9-A1B385A33D16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5" name="Gleichschenkliges Dreieck 114">
                  <a:extLst>
                    <a:ext uri="{FF2B5EF4-FFF2-40B4-BE49-F238E27FC236}">
                      <a16:creationId xmlns:a16="http://schemas.microsoft.com/office/drawing/2014/main" id="{3B9AFDE1-EE74-D7B8-E4CB-CE00E32213D8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6" name="Gleichschenkliges Dreieck 115">
                  <a:extLst>
                    <a:ext uri="{FF2B5EF4-FFF2-40B4-BE49-F238E27FC236}">
                      <a16:creationId xmlns:a16="http://schemas.microsoft.com/office/drawing/2014/main" id="{BB8CFB45-FBA0-FAA0-EB96-3D7187C08989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7" name="Rechteck 116">
                  <a:extLst>
                    <a:ext uri="{FF2B5EF4-FFF2-40B4-BE49-F238E27FC236}">
                      <a16:creationId xmlns:a16="http://schemas.microsoft.com/office/drawing/2014/main" id="{1334BFBB-C421-3834-EDF2-C095FCFC1592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118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D03BE15D-8D05-3139-582A-10932D08BD8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05" name="Gleichschenkliges Dreieck 104">
                <a:extLst>
                  <a:ext uri="{FF2B5EF4-FFF2-40B4-BE49-F238E27FC236}">
                    <a16:creationId xmlns:a16="http://schemas.microsoft.com/office/drawing/2014/main" id="{C6294983-6D7D-0649-91EB-50528D949415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6" name="Rechteck 105">
                <a:extLst>
                  <a:ext uri="{FF2B5EF4-FFF2-40B4-BE49-F238E27FC236}">
                    <a16:creationId xmlns:a16="http://schemas.microsoft.com/office/drawing/2014/main" id="{ED8CDB13-938D-68D3-8CEB-753ECFA2ECB3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98" name="Textfeld 97">
              <a:extLst>
                <a:ext uri="{FF2B5EF4-FFF2-40B4-BE49-F238E27FC236}">
                  <a16:creationId xmlns:a16="http://schemas.microsoft.com/office/drawing/2014/main" id="{67DE63EC-8584-3F45-368F-DC92EB1CD1C4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EB04D088-4B56-01BF-1431-5164469F6255}"/>
              </a:ext>
            </a:extLst>
          </p:cNvPr>
          <p:cNvCxnSpPr>
            <a:cxnSpLocks/>
            <a:stCxn id="9" idx="0"/>
            <a:endCxn id="114" idx="3"/>
          </p:cNvCxnSpPr>
          <p:nvPr/>
        </p:nvCxnSpPr>
        <p:spPr>
          <a:xfrm>
            <a:off x="4595009" y="4169159"/>
            <a:ext cx="1491988" cy="170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2F6ED3FE-EA1C-5AF6-DA77-C8F5C6992AB4}"/>
              </a:ext>
            </a:extLst>
          </p:cNvPr>
          <p:cNvCxnSpPr>
            <a:cxnSpLocks/>
            <a:stCxn id="17" idx="3"/>
            <a:endCxn id="116" idx="0"/>
          </p:cNvCxnSpPr>
          <p:nvPr/>
        </p:nvCxnSpPr>
        <p:spPr>
          <a:xfrm>
            <a:off x="4426824" y="4621813"/>
            <a:ext cx="1482753" cy="49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A9F3EB66-180F-D5CD-50A4-BE01DED86AED}"/>
              </a:ext>
            </a:extLst>
          </p:cNvPr>
          <p:cNvCxnSpPr>
            <a:cxnSpLocks/>
            <a:stCxn id="44" idx="0"/>
            <a:endCxn id="8" idx="3"/>
          </p:cNvCxnSpPr>
          <p:nvPr/>
        </p:nvCxnSpPr>
        <p:spPr>
          <a:xfrm flipV="1">
            <a:off x="2104145" y="4169159"/>
            <a:ext cx="1414005" cy="109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Gerader Verbinder 155">
            <a:extLst>
              <a:ext uri="{FF2B5EF4-FFF2-40B4-BE49-F238E27FC236}">
                <a16:creationId xmlns:a16="http://schemas.microsoft.com/office/drawing/2014/main" id="{3EE86CD4-74B5-6D44-9E90-2C3C0C17D58F}"/>
              </a:ext>
            </a:extLst>
          </p:cNvPr>
          <p:cNvCxnSpPr>
            <a:cxnSpLocks/>
            <a:stCxn id="46" idx="3"/>
            <a:endCxn id="18" idx="0"/>
          </p:cNvCxnSpPr>
          <p:nvPr/>
        </p:nvCxnSpPr>
        <p:spPr>
          <a:xfrm flipV="1">
            <a:off x="2103125" y="4621813"/>
            <a:ext cx="1246840" cy="1420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Gerade Verbindung mit Pfeil 171">
            <a:extLst>
              <a:ext uri="{FF2B5EF4-FFF2-40B4-BE49-F238E27FC236}">
                <a16:creationId xmlns:a16="http://schemas.microsoft.com/office/drawing/2014/main" id="{C0789891-DBE6-957E-6329-3540332E6A25}"/>
              </a:ext>
            </a:extLst>
          </p:cNvPr>
          <p:cNvCxnSpPr>
            <a:cxnSpLocks/>
          </p:cNvCxnSpPr>
          <p:nvPr/>
        </p:nvCxnSpPr>
        <p:spPr>
          <a:xfrm>
            <a:off x="5175750" y="4166961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rade Verbindung mit Pfeil 180">
            <a:extLst>
              <a:ext uri="{FF2B5EF4-FFF2-40B4-BE49-F238E27FC236}">
                <a16:creationId xmlns:a16="http://schemas.microsoft.com/office/drawing/2014/main" id="{D442394D-4FB0-F065-4E17-FAECFB9CD83B}"/>
              </a:ext>
            </a:extLst>
          </p:cNvPr>
          <p:cNvCxnSpPr>
            <a:cxnSpLocks/>
          </p:cNvCxnSpPr>
          <p:nvPr/>
        </p:nvCxnSpPr>
        <p:spPr>
          <a:xfrm flipH="1">
            <a:off x="5155249" y="4622836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Gerade Verbindung mit Pfeil 181">
            <a:extLst>
              <a:ext uri="{FF2B5EF4-FFF2-40B4-BE49-F238E27FC236}">
                <a16:creationId xmlns:a16="http://schemas.microsoft.com/office/drawing/2014/main" id="{71BD24A9-6117-BF0A-17FE-05B7E3973C37}"/>
              </a:ext>
            </a:extLst>
          </p:cNvPr>
          <p:cNvCxnSpPr>
            <a:cxnSpLocks/>
          </p:cNvCxnSpPr>
          <p:nvPr/>
        </p:nvCxnSpPr>
        <p:spPr>
          <a:xfrm>
            <a:off x="2705873" y="4173809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Gerade Verbindung mit Pfeil 182">
            <a:extLst>
              <a:ext uri="{FF2B5EF4-FFF2-40B4-BE49-F238E27FC236}">
                <a16:creationId xmlns:a16="http://schemas.microsoft.com/office/drawing/2014/main" id="{01E1BCBF-77BD-7A04-3985-0DEFD960E2AE}"/>
              </a:ext>
            </a:extLst>
          </p:cNvPr>
          <p:cNvCxnSpPr>
            <a:cxnSpLocks/>
          </p:cNvCxnSpPr>
          <p:nvPr/>
        </p:nvCxnSpPr>
        <p:spPr>
          <a:xfrm flipH="1">
            <a:off x="2685372" y="4629684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hteck 5">
            <a:extLst>
              <a:ext uri="{FF2B5EF4-FFF2-40B4-BE49-F238E27FC236}">
                <a16:creationId xmlns:a16="http://schemas.microsoft.com/office/drawing/2014/main" id="{BB878AE2-A5AE-C123-E145-525DFCDCFED3}"/>
              </a:ext>
            </a:extLst>
          </p:cNvPr>
          <p:cNvSpPr/>
          <p:nvPr/>
        </p:nvSpPr>
        <p:spPr>
          <a:xfrm>
            <a:off x="3882848" y="3301451"/>
            <a:ext cx="176400" cy="17640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3C30C221-FA2C-C42C-5B64-9B41CCD7DEFE}"/>
              </a:ext>
            </a:extLst>
          </p:cNvPr>
          <p:cNvSpPr txBox="1"/>
          <p:nvPr/>
        </p:nvSpPr>
        <p:spPr>
          <a:xfrm>
            <a:off x="838200" y="1568649"/>
            <a:ext cx="420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In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while</a:t>
            </a:r>
            <a:r>
              <a:rPr lang="de-DE" dirty="0"/>
              <a:t> MLS at Lille </a:t>
            </a:r>
            <a:r>
              <a:rPr lang="de-DE" dirty="0" err="1"/>
              <a:t>is</a:t>
            </a:r>
            <a:r>
              <a:rPr lang="de-DE" dirty="0"/>
              <a:t> not </a:t>
            </a:r>
            <a:r>
              <a:rPr lang="de-DE" dirty="0" err="1"/>
              <a:t>available</a:t>
            </a:r>
            <a:endParaRPr lang="de-DE" dirty="0"/>
          </a:p>
        </p:txBody>
      </p:sp>
      <p:pic>
        <p:nvPicPr>
          <p:cNvPr id="23" name="Picture 8">
            <a:extLst>
              <a:ext uri="{FF2B5EF4-FFF2-40B4-BE49-F238E27FC236}">
                <a16:creationId xmlns:a16="http://schemas.microsoft.com/office/drawing/2014/main" id="{43C8633B-CB04-9B19-CB3B-F984EA164FC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4558" y="4007483"/>
            <a:ext cx="484115" cy="338411"/>
          </a:xfrm>
          <a:prstGeom prst="rect">
            <a:avLst/>
          </a:prstGeom>
        </p:spPr>
      </p:pic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EB532C16-0F11-6023-DE74-7B5E03C38FE5}"/>
              </a:ext>
            </a:extLst>
          </p:cNvPr>
          <p:cNvCxnSpPr>
            <a:cxnSpLocks/>
            <a:stCxn id="23" idx="3"/>
            <a:endCxn id="43" idx="3"/>
          </p:cNvCxnSpPr>
          <p:nvPr/>
        </p:nvCxnSpPr>
        <p:spPr>
          <a:xfrm>
            <a:off x="718673" y="4176689"/>
            <a:ext cx="309135" cy="345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5" name="Gruppieren 224">
            <a:extLst>
              <a:ext uri="{FF2B5EF4-FFF2-40B4-BE49-F238E27FC236}">
                <a16:creationId xmlns:a16="http://schemas.microsoft.com/office/drawing/2014/main" id="{40075BC5-E042-E88E-B630-7E872DFD6228}"/>
              </a:ext>
            </a:extLst>
          </p:cNvPr>
          <p:cNvGrpSpPr/>
          <p:nvPr/>
        </p:nvGrpSpPr>
        <p:grpSpPr>
          <a:xfrm>
            <a:off x="3517589" y="3303662"/>
            <a:ext cx="1077420" cy="1078950"/>
            <a:chOff x="3517589" y="3303662"/>
            <a:chExt cx="1077420" cy="1078950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167099C9-2A93-6DFD-3546-A975387AB40A}"/>
                </a:ext>
              </a:extLst>
            </p:cNvPr>
            <p:cNvGrpSpPr/>
            <p:nvPr/>
          </p:nvGrpSpPr>
          <p:grpSpPr>
            <a:xfrm flipH="1">
              <a:off x="3517589" y="3482612"/>
              <a:ext cx="1077420" cy="900000"/>
              <a:chOff x="1561782" y="5373558"/>
              <a:chExt cx="1077420" cy="900000"/>
            </a:xfrm>
          </p:grpSpPr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0DFC86D1-77B8-FB07-8919-E0585F655B6F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8" name="Gleichschenkliges Dreieck 7">
                <a:extLst>
                  <a:ext uri="{FF2B5EF4-FFF2-40B4-BE49-F238E27FC236}">
                    <a16:creationId xmlns:a16="http://schemas.microsoft.com/office/drawing/2014/main" id="{99F908A6-E716-B2E4-78E9-FBAD135D46D1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Gleichschenkliges Dreieck 8">
                <a:extLst>
                  <a:ext uri="{FF2B5EF4-FFF2-40B4-BE49-F238E27FC236}">
                    <a16:creationId xmlns:a16="http://schemas.microsoft.com/office/drawing/2014/main" id="{2FD56BF2-14FF-29B3-AB7F-EEC41C66660C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0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C2BDBB50-078E-04DA-FD75-42084DEE167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" name="Gleichschenkliges Dreieck 4">
              <a:extLst>
                <a:ext uri="{FF2B5EF4-FFF2-40B4-BE49-F238E27FC236}">
                  <a16:creationId xmlns:a16="http://schemas.microsoft.com/office/drawing/2014/main" id="{7AE6072F-AF7B-2C39-FD2A-FE0B7F42F3EF}"/>
                </a:ext>
              </a:extLst>
            </p:cNvPr>
            <p:cNvSpPr/>
            <p:nvPr/>
          </p:nvSpPr>
          <p:spPr>
            <a:xfrm rot="10800000" flipH="1" flipV="1">
              <a:off x="3882848" y="3303662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B863A367-42CA-5923-DB5F-B3201C8B9310}"/>
                </a:ext>
              </a:extLst>
            </p:cNvPr>
            <p:cNvSpPr txBox="1"/>
            <p:nvPr/>
          </p:nvSpPr>
          <p:spPr>
            <a:xfrm>
              <a:off x="3677660" y="3465930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RLS</a:t>
              </a:r>
            </a:p>
          </p:txBody>
        </p:sp>
      </p:grpSp>
      <p:grpSp>
        <p:nvGrpSpPr>
          <p:cNvPr id="229" name="Gruppieren 228">
            <a:extLst>
              <a:ext uri="{FF2B5EF4-FFF2-40B4-BE49-F238E27FC236}">
                <a16:creationId xmlns:a16="http://schemas.microsoft.com/office/drawing/2014/main" id="{30CB03D7-A546-5A0B-435F-D973E5E2E0E8}"/>
              </a:ext>
            </a:extLst>
          </p:cNvPr>
          <p:cNvGrpSpPr/>
          <p:nvPr/>
        </p:nvGrpSpPr>
        <p:grpSpPr>
          <a:xfrm>
            <a:off x="3349965" y="4408360"/>
            <a:ext cx="1077420" cy="1078950"/>
            <a:chOff x="3349965" y="4408360"/>
            <a:chExt cx="1077420" cy="1078950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5B8488DC-413C-F177-D31F-B02E8ACF3931}"/>
                </a:ext>
              </a:extLst>
            </p:cNvPr>
            <p:cNvGrpSpPr/>
            <p:nvPr/>
          </p:nvGrpSpPr>
          <p:grpSpPr>
            <a:xfrm rot="10800000" flipH="1">
              <a:off x="3349965" y="4408360"/>
              <a:ext cx="1077420" cy="900000"/>
              <a:chOff x="1561782" y="5373558"/>
              <a:chExt cx="1077420" cy="900000"/>
            </a:xfrm>
          </p:grpSpPr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BD9FD1B9-264F-8C9C-BB24-7323FDC6AC15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7" name="Gleichschenkliges Dreieck 16">
                <a:extLst>
                  <a:ext uri="{FF2B5EF4-FFF2-40B4-BE49-F238E27FC236}">
                    <a16:creationId xmlns:a16="http://schemas.microsoft.com/office/drawing/2014/main" id="{F84A37C3-50B4-5EBD-88AF-F64A3F36582B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Gleichschenkliges Dreieck 17">
                <a:extLst>
                  <a:ext uri="{FF2B5EF4-FFF2-40B4-BE49-F238E27FC236}">
                    <a16:creationId xmlns:a16="http://schemas.microsoft.com/office/drawing/2014/main" id="{A0B30086-25A9-7A92-FAF2-61C424D5A88E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0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2A0796F3-911A-4DC9-09FB-40602C729DC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4" name="Gleichschenkliges Dreieck 13">
              <a:extLst>
                <a:ext uri="{FF2B5EF4-FFF2-40B4-BE49-F238E27FC236}">
                  <a16:creationId xmlns:a16="http://schemas.microsoft.com/office/drawing/2014/main" id="{F790FB06-23AB-A241-D772-D3CA7DFA497C}"/>
                </a:ext>
              </a:extLst>
            </p:cNvPr>
            <p:cNvSpPr/>
            <p:nvPr/>
          </p:nvSpPr>
          <p:spPr>
            <a:xfrm flipH="1" flipV="1">
              <a:off x="3885726" y="5309890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0191E796-9CF6-CFEA-8C8E-A56AB1487F2A}"/>
                </a:ext>
              </a:extLst>
            </p:cNvPr>
            <p:cNvSpPr/>
            <p:nvPr/>
          </p:nvSpPr>
          <p:spPr>
            <a:xfrm>
              <a:off x="3887838" y="5305595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6" name="Textfeld 225">
              <a:extLst>
                <a:ext uri="{FF2B5EF4-FFF2-40B4-BE49-F238E27FC236}">
                  <a16:creationId xmlns:a16="http://schemas.microsoft.com/office/drawing/2014/main" id="{405884D7-CFB0-53F6-F3BF-FC81F5A922E3}"/>
                </a:ext>
              </a:extLst>
            </p:cNvPr>
            <p:cNvSpPr txBox="1"/>
            <p:nvPr/>
          </p:nvSpPr>
          <p:spPr>
            <a:xfrm>
              <a:off x="3668560" y="5010358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RLS</a:t>
              </a:r>
            </a:p>
          </p:txBody>
        </p:sp>
      </p:grpSp>
      <p:sp>
        <p:nvSpPr>
          <p:cNvPr id="231" name="Rechteck 230">
            <a:extLst>
              <a:ext uri="{FF2B5EF4-FFF2-40B4-BE49-F238E27FC236}">
                <a16:creationId xmlns:a16="http://schemas.microsoft.com/office/drawing/2014/main" id="{03E7A34E-F62E-CEF5-9DF3-16141382E44D}"/>
              </a:ext>
            </a:extLst>
          </p:cNvPr>
          <p:cNvSpPr/>
          <p:nvPr/>
        </p:nvSpPr>
        <p:spPr>
          <a:xfrm>
            <a:off x="849400" y="5892408"/>
            <a:ext cx="1125813" cy="488282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232" name="Pfeil: nach unten 231">
            <a:extLst>
              <a:ext uri="{FF2B5EF4-FFF2-40B4-BE49-F238E27FC236}">
                <a16:creationId xmlns:a16="http://schemas.microsoft.com/office/drawing/2014/main" id="{29C99B39-2FCA-C6A4-DDBE-C1926CF1D75A}"/>
              </a:ext>
            </a:extLst>
          </p:cNvPr>
          <p:cNvSpPr/>
          <p:nvPr/>
        </p:nvSpPr>
        <p:spPr>
          <a:xfrm>
            <a:off x="1025794" y="5186567"/>
            <a:ext cx="809605" cy="335280"/>
          </a:xfrm>
          <a:prstGeom prst="downArrow">
            <a:avLst>
              <a:gd name="adj1" fmla="val 81902"/>
              <a:gd name="adj2" fmla="val 50000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Data</a:t>
            </a:r>
          </a:p>
        </p:txBody>
      </p:sp>
      <p:sp>
        <p:nvSpPr>
          <p:cNvPr id="233" name="Rechteck 232">
            <a:extLst>
              <a:ext uri="{FF2B5EF4-FFF2-40B4-BE49-F238E27FC236}">
                <a16:creationId xmlns:a16="http://schemas.microsoft.com/office/drawing/2014/main" id="{446E863E-A53B-5A7B-55A1-7501D67AABB3}"/>
              </a:ext>
            </a:extLst>
          </p:cNvPr>
          <p:cNvSpPr/>
          <p:nvPr/>
        </p:nvSpPr>
        <p:spPr>
          <a:xfrm>
            <a:off x="5955325" y="5889542"/>
            <a:ext cx="1125813" cy="488282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234" name="Pfeil: nach unten 233">
            <a:extLst>
              <a:ext uri="{FF2B5EF4-FFF2-40B4-BE49-F238E27FC236}">
                <a16:creationId xmlns:a16="http://schemas.microsoft.com/office/drawing/2014/main" id="{DCD551F2-4180-E2DF-E6A5-7183A87F1ABF}"/>
              </a:ext>
            </a:extLst>
          </p:cNvPr>
          <p:cNvSpPr/>
          <p:nvPr/>
        </p:nvSpPr>
        <p:spPr>
          <a:xfrm>
            <a:off x="6131719" y="5183701"/>
            <a:ext cx="809605" cy="335280"/>
          </a:xfrm>
          <a:prstGeom prst="downArrow">
            <a:avLst>
              <a:gd name="adj1" fmla="val 81902"/>
              <a:gd name="adj2" fmla="val 50000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13692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D736E1-4085-41E3-A672-279005AEC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Critical </a:t>
            </a:r>
            <a:r>
              <a:rPr lang="de-DE" dirty="0" err="1"/>
              <a:t>features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consensus</a:t>
            </a:r>
            <a:r>
              <a:rPr lang="de-DE" dirty="0"/>
              <a:t> design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62DE685-87FE-CB40-A71B-B0DBED6630E3}"/>
              </a:ext>
            </a:extLst>
          </p:cNvPr>
          <p:cNvSpPr txBox="1"/>
          <p:nvPr/>
        </p:nvSpPr>
        <p:spPr>
          <a:xfrm>
            <a:off x="838200" y="1690688"/>
            <a:ext cx="42650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dirty="0" err="1"/>
              <a:t>Compatible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Refimeve</a:t>
            </a:r>
            <a:r>
              <a:rPr lang="de-DE" dirty="0"/>
              <a:t> (MLS at Lille)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err="1"/>
              <a:t>One</a:t>
            </a:r>
            <a:r>
              <a:rPr lang="de-DE" dirty="0"/>
              <a:t> MLS at </a:t>
            </a:r>
            <a:r>
              <a:rPr lang="de-DE" dirty="0" err="1"/>
              <a:t>Brussels</a:t>
            </a: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Choice and </a:t>
            </a:r>
            <a:r>
              <a:rPr lang="de-DE" dirty="0" err="1"/>
              <a:t>redundancy</a:t>
            </a:r>
            <a:r>
              <a:rPr lang="de-DE" dirty="0"/>
              <a:t> at Amsterdam</a:t>
            </a:r>
          </a:p>
        </p:txBody>
      </p:sp>
    </p:spTree>
    <p:extLst>
      <p:ext uri="{BB962C8B-B14F-4D97-AF65-F5344CB8AC3E}">
        <p14:creationId xmlns:p14="http://schemas.microsoft.com/office/powerpoint/2010/main" val="3325906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Microsoft Office PowerPoint</Application>
  <PresentationFormat>Breitbild</PresentationFormat>
  <Paragraphs>57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Consensus design for the northern route of C-TFN</vt:lpstr>
      <vt:lpstr>Consensus design</vt:lpstr>
      <vt:lpstr>Workaround option</vt:lpstr>
      <vt:lpstr>Critical features of the consensus design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Guy Roberts</dc:creator>
  <cp:lastModifiedBy>Jochen Kronjäger</cp:lastModifiedBy>
  <cp:revision>80</cp:revision>
  <dcterms:created xsi:type="dcterms:W3CDTF">2024-04-11T12:58:55Z</dcterms:created>
  <dcterms:modified xsi:type="dcterms:W3CDTF">2024-10-25T07:44:21Z</dcterms:modified>
</cp:coreProperties>
</file>