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0" r:id="rId4"/>
    <p:sldId id="261" r:id="rId5"/>
    <p:sldId id="258" r:id="rId6"/>
    <p:sldId id="259" r:id="rId7"/>
    <p:sldId id="520" r:id="rId8"/>
    <p:sldId id="515" r:id="rId9"/>
    <p:sldId id="514" r:id="rId10"/>
    <p:sldId id="516" r:id="rId11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423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71456A-099F-4E24-8407-11B93BC4F5D1}" type="datetimeFigureOut">
              <a:rPr lang="en-NL" smtClean="0"/>
              <a:t>05/12/2024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2DD1CF-0C43-43FC-9573-F2495D74E8A8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261595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A5008-2804-B5BF-519E-1D22A81361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8621A1-6F23-25E2-F9D7-06D38B7B2E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0F1264-C95F-5915-990D-F56DF5F8E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9B229-C9F6-4018-A51E-FAB9A426F4B5}" type="datetime8">
              <a:rPr lang="en-NL" smtClean="0"/>
              <a:t>05/12/2024 18:42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39C29-AA91-975A-BA14-3DDA55E56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31AB4-EBE4-C617-BFD7-16C33A4A9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D56-EEAB-4E29-BD77-764735B2393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559755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31C4C-5CF2-E74C-A943-3CDD8440E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BB2433-5361-A32B-651E-BE95D2C05B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DE333-9844-8E87-FFE8-3BFBBAC62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00A42-2ABE-4564-9F99-881B2EE7EE64}" type="datetime8">
              <a:rPr lang="en-NL" smtClean="0"/>
              <a:t>05/12/2024 18:42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A2267B-D81C-02A8-1D2C-82EFD28AA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082415-7BA3-3F36-3651-48605D71F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D56-EEAB-4E29-BD77-764735B2393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26256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DD2974-731C-C906-28B5-9149C90DF5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9B0376-1F3F-CA57-6233-72BEFB121F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B9E58-D399-2CC5-3F19-01A1A448C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A4740-B2F4-4195-9E2D-185401EFBD1C}" type="datetime8">
              <a:rPr lang="en-NL" smtClean="0"/>
              <a:t>05/12/2024 18:42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AAC9C-BD30-8F03-ACD4-9F22DB657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6447B-9394-4AF0-F8C6-F86699271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D56-EEAB-4E29-BD77-764735B2393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04378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2FD3F-B62B-9877-5577-252947EA4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37E4C3-5A77-6ACD-50DD-31288FC212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00BA4E-1CB9-9865-B3ED-11A663803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E9DC2-F357-487B-B810-1994C50D88D6}" type="datetime8">
              <a:rPr lang="en-NL" smtClean="0"/>
              <a:t>05/12/2024 18:42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A21552-9B54-624E-6926-8F0E45E83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DCC0CB-D8E7-BCBE-8BBA-FC0406B65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D56-EEAB-4E29-BD77-764735B2393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24830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3F3A5-BF29-7B5F-5FCB-A47C91D3F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D6D2AA-B840-4D11-A921-E6ECCBAC7C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8CE315-B01E-BE90-3D98-AA652CD94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7524-931A-4574-B1A6-03F651FC5C78}" type="datetime8">
              <a:rPr lang="en-NL" smtClean="0"/>
              <a:t>05/12/2024 18:42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F06F2-5AF4-23D5-D528-7782FC630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2BB9C-D7B6-CDD0-A74E-8EE159FCE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D56-EEAB-4E29-BD77-764735B2393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572375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52F22-2A47-33D6-EED9-9D9C6B3D4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DB5F9-F9F0-BFC6-0CF3-292D22195B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2A772F-D343-51AE-6DD0-3D99AAF313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CBE6F0-1851-1152-E484-A07C678F4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F58B8-88CE-456F-BC6F-6A87BC4115B1}" type="datetime8">
              <a:rPr lang="en-NL" smtClean="0"/>
              <a:t>05/12/2024 18:42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BDC2EE-9812-4CA1-9E14-AE30A62CF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ABAA5-FDFD-E258-E18D-DEE748841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D56-EEAB-4E29-BD77-764735B2393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557446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99396-197B-30F6-3705-F71EAE29D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4EF4BE-632D-62CB-BE73-FCEB44D00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CF4919-3AFD-A0C8-036A-04791D8F1B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85C0C3-DA95-DF38-5D9C-5234D0CC97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F1D526-53F2-9FE6-5DA5-9268A2196B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35C602-4F08-2498-EE04-549B6071A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E49FF-F940-46B6-97E1-C6249FE40CD0}" type="datetime8">
              <a:rPr lang="en-NL" smtClean="0"/>
              <a:t>05/12/2024 18:42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DF206F-D2C5-A8FA-4CD5-C04BB3EBC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426F77-E060-2828-294C-02E1BED38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D56-EEAB-4E29-BD77-764735B2393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84721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A78F8-4003-5C43-D2A5-CD42EAEA8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D2409F-2EA7-4B54-8595-AFC6BC7F5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0566-D7B5-4AC1-AEAB-87E76C7E57F3}" type="datetime8">
              <a:rPr lang="en-NL" smtClean="0"/>
              <a:t>05/12/2024 18:42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BE3EDA-4664-E14D-9B68-89CF07513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9DEB57-17EF-ECE1-181D-2B7D695F8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D56-EEAB-4E29-BD77-764735B2393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18182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92AE02-CE22-F5B7-5968-4BA8BD590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39D98-D324-4510-97E7-1B7EB0FE1FDA}" type="datetime8">
              <a:rPr lang="en-NL" smtClean="0"/>
              <a:t>05/12/2024 18:42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A3FBAF-A108-38D8-4AD9-E38428016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AC743A-DFDA-B367-45B9-77DB1D153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D56-EEAB-4E29-BD77-764735B2393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89873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D0EE5-D544-5BAA-B98A-CE8964EB2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AC62D-B671-FD5E-6676-BB75BEA6FE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872FF1-ED38-616F-5091-18E557A2E0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899607-B2B7-225D-034E-377490705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E21C9-7510-4B57-9318-291311742F4C}" type="datetime8">
              <a:rPr lang="en-NL" smtClean="0"/>
              <a:t>05/12/2024 18:42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70398A-B76C-DF14-0CB5-55741B907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2904A7-FE98-EFC8-AC23-B4C858E99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D56-EEAB-4E29-BD77-764735B2393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21950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07B5A-B984-6AEC-3E58-0D70DCAB3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2F8EB4-B423-5705-7D05-FE0EEDAF3A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571BC7-8108-1628-54DE-AD8CA59E66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38EFF7-D865-D1BA-EA35-2839504D1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B0BF-F604-45B0-9707-08BCC2DC4DDC}" type="datetime8">
              <a:rPr lang="en-NL" smtClean="0"/>
              <a:t>05/12/2024 18:42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84251A-C136-E7FB-7845-69C4959E9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000BEF-3AC6-6036-B441-808158E74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D56-EEAB-4E29-BD77-764735B2393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104542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67D781-D080-4570-3669-BE0AFD77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F6C160-F777-BB32-837F-63E913777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910171-A103-A22B-EBF2-98D4AFE38B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9C09475-8CAC-475B-93E6-C712816234FB}" type="datetime8">
              <a:rPr lang="en-NL" smtClean="0"/>
              <a:t>05/12/2024 18:42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AC4A1-A889-3950-436C-5AFCD5E1BB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CF8913-081E-CF59-DEA5-CD1404558D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5497D56-EEAB-4E29-BD77-764735B2393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967423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41428-7B17-FB52-14A7-977F78D16E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End-to-end link design</a:t>
            </a:r>
            <a:endParaRPr lang="en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8A8E3E-4DCE-5EE5-023B-49DACA576E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Jeroen Koelemeij, VU Amsterdam</a:t>
            </a:r>
          </a:p>
          <a:p>
            <a:r>
              <a:rPr lang="en-US" dirty="0"/>
              <a:t>Work in progress – open to comments</a:t>
            </a:r>
          </a:p>
          <a:p>
            <a:r>
              <a:rPr lang="en-US" dirty="0"/>
              <a:t>Dec 5, 2024 (v0)</a:t>
            </a:r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9D37B0-BADE-03C2-CF05-D147F10E6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D56-EEAB-4E29-BD77-764735B2393D}" type="slidenum">
              <a:rPr lang="en-NL" smtClean="0"/>
              <a:t>1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02919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1703512" y="802592"/>
            <a:ext cx="3827318" cy="529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06"/>
          <a:stretch/>
        </p:blipFill>
        <p:spPr bwMode="auto">
          <a:xfrm>
            <a:off x="7627822" y="802592"/>
            <a:ext cx="3076691" cy="529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6" name="Group 35"/>
          <p:cNvGrpSpPr/>
          <p:nvPr/>
        </p:nvGrpSpPr>
        <p:grpSpPr>
          <a:xfrm>
            <a:off x="5516278" y="672952"/>
            <a:ext cx="2128470" cy="1197813"/>
            <a:chOff x="3992278" y="672951"/>
            <a:chExt cx="2128470" cy="1197813"/>
          </a:xfrm>
        </p:grpSpPr>
        <p:grpSp>
          <p:nvGrpSpPr>
            <p:cNvPr id="29" name="Group 28"/>
            <p:cNvGrpSpPr/>
            <p:nvPr/>
          </p:nvGrpSpPr>
          <p:grpSpPr>
            <a:xfrm>
              <a:off x="3992278" y="1001054"/>
              <a:ext cx="2128470" cy="667187"/>
              <a:chOff x="3992278" y="1001054"/>
              <a:chExt cx="2128470" cy="667187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3995936" y="1330760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530052" y="1331726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" name="Group 16"/>
              <p:cNvGrpSpPr/>
              <p:nvPr/>
            </p:nvGrpSpPr>
            <p:grpSpPr>
              <a:xfrm>
                <a:off x="5688700" y="1034446"/>
                <a:ext cx="432048" cy="295348"/>
                <a:chOff x="5580112" y="1034446"/>
                <a:chExt cx="432048" cy="295348"/>
              </a:xfrm>
            </p:grpSpPr>
            <p:sp>
              <p:nvSpPr>
                <p:cNvPr id="14" name="Oval 13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" name="Oval 14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" name="Oval 15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3992278" y="1030788"/>
                <a:ext cx="432048" cy="295348"/>
                <a:chOff x="5580112" y="1034446"/>
                <a:chExt cx="432048" cy="295348"/>
              </a:xfrm>
            </p:grpSpPr>
            <p:sp>
              <p:nvSpPr>
                <p:cNvPr id="19" name="Oval 18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0" name="Oval 19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1" name="Oval 20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4585481" y="1001054"/>
                <a:ext cx="937254" cy="667187"/>
                <a:chOff x="4585481" y="1001054"/>
                <a:chExt cx="937254" cy="667187"/>
              </a:xfrm>
            </p:grpSpPr>
            <p:cxnSp>
              <p:nvCxnSpPr>
                <p:cNvPr id="22" name="Straight Connector 21"/>
                <p:cNvCxnSpPr/>
                <p:nvPr/>
              </p:nvCxnSpPr>
              <p:spPr>
                <a:xfrm>
                  <a:off x="4762418" y="1196752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4766624" y="1477468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" name="Isosceles Triangle 5"/>
                <p:cNvSpPr/>
                <p:nvPr/>
              </p:nvSpPr>
              <p:spPr>
                <a:xfrm rot="16200000">
                  <a:off x="4880424" y="132859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" name="Trapezoid 6"/>
                <p:cNvSpPr/>
                <p:nvPr/>
              </p:nvSpPr>
              <p:spPr>
                <a:xfrm rot="16200000">
                  <a:off x="4430566" y="1230893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" name="Isosceles Triangle 7"/>
                <p:cNvSpPr/>
                <p:nvPr/>
              </p:nvSpPr>
              <p:spPr>
                <a:xfrm rot="5400000" flipH="1">
                  <a:off x="4844959" y="104173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" name="Trapezoid 8"/>
                <p:cNvSpPr/>
                <p:nvPr/>
              </p:nvSpPr>
              <p:spPr>
                <a:xfrm rot="5400000" flipH="1">
                  <a:off x="5171435" y="1233051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sp>
          <p:nvSpPr>
            <p:cNvPr id="30" name="TextBox 29"/>
            <p:cNvSpPr txBox="1"/>
            <p:nvPr/>
          </p:nvSpPr>
          <p:spPr>
            <a:xfrm rot="16200000">
              <a:off x="4444051" y="1202456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 rot="5400000">
              <a:off x="5168969" y="1209713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884454" y="836712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860032" y="1593765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148064" y="672951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283968" y="1556792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519936" y="1750872"/>
            <a:ext cx="2128470" cy="1197813"/>
            <a:chOff x="3992278" y="672951"/>
            <a:chExt cx="2128470" cy="1197813"/>
          </a:xfrm>
        </p:grpSpPr>
        <p:grpSp>
          <p:nvGrpSpPr>
            <p:cNvPr id="38" name="Group 37"/>
            <p:cNvGrpSpPr/>
            <p:nvPr/>
          </p:nvGrpSpPr>
          <p:grpSpPr>
            <a:xfrm>
              <a:off x="3992278" y="1001054"/>
              <a:ext cx="2128470" cy="667187"/>
              <a:chOff x="3992278" y="1001054"/>
              <a:chExt cx="2128470" cy="667187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>
                <a:off x="3995936" y="1330760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5530052" y="1331726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>
              <a:xfrm>
                <a:off x="5688700" y="1034446"/>
                <a:ext cx="432048" cy="295348"/>
                <a:chOff x="5580112" y="1034446"/>
                <a:chExt cx="432048" cy="295348"/>
              </a:xfrm>
            </p:grpSpPr>
            <p:sp>
              <p:nvSpPr>
                <p:cNvPr id="59" name="Oval 58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60" name="Oval 59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61" name="Oval 60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48" name="Group 47"/>
              <p:cNvGrpSpPr/>
              <p:nvPr/>
            </p:nvGrpSpPr>
            <p:grpSpPr>
              <a:xfrm>
                <a:off x="3992278" y="1030788"/>
                <a:ext cx="432048" cy="295348"/>
                <a:chOff x="5580112" y="1034446"/>
                <a:chExt cx="432048" cy="295348"/>
              </a:xfrm>
            </p:grpSpPr>
            <p:sp>
              <p:nvSpPr>
                <p:cNvPr id="56" name="Oval 55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57" name="Oval 56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58" name="Oval 57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49" name="Group 48"/>
              <p:cNvGrpSpPr/>
              <p:nvPr/>
            </p:nvGrpSpPr>
            <p:grpSpPr>
              <a:xfrm>
                <a:off x="4585481" y="1001054"/>
                <a:ext cx="937254" cy="667187"/>
                <a:chOff x="4585481" y="1001054"/>
                <a:chExt cx="937254" cy="667187"/>
              </a:xfrm>
            </p:grpSpPr>
            <p:cxnSp>
              <p:nvCxnSpPr>
                <p:cNvPr id="50" name="Straight Connector 49"/>
                <p:cNvCxnSpPr/>
                <p:nvPr/>
              </p:nvCxnSpPr>
              <p:spPr>
                <a:xfrm>
                  <a:off x="4762418" y="1196752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>
                  <a:off x="4766624" y="1477468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Isosceles Triangle 51"/>
                <p:cNvSpPr/>
                <p:nvPr/>
              </p:nvSpPr>
              <p:spPr>
                <a:xfrm rot="16200000">
                  <a:off x="4880424" y="132859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53" name="Trapezoid 52"/>
                <p:cNvSpPr/>
                <p:nvPr/>
              </p:nvSpPr>
              <p:spPr>
                <a:xfrm rot="16200000">
                  <a:off x="4430566" y="1230893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54" name="Isosceles Triangle 53"/>
                <p:cNvSpPr/>
                <p:nvPr/>
              </p:nvSpPr>
              <p:spPr>
                <a:xfrm rot="5400000" flipH="1">
                  <a:off x="4844959" y="104173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55" name="Trapezoid 54"/>
                <p:cNvSpPr/>
                <p:nvPr/>
              </p:nvSpPr>
              <p:spPr>
                <a:xfrm rot="5400000" flipH="1">
                  <a:off x="5171435" y="1233051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sp>
          <p:nvSpPr>
            <p:cNvPr id="39" name="TextBox 38"/>
            <p:cNvSpPr txBox="1"/>
            <p:nvPr/>
          </p:nvSpPr>
          <p:spPr>
            <a:xfrm rot="16200000">
              <a:off x="4444051" y="1202456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 rot="5400000">
              <a:off x="5168969" y="1209713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884454" y="836712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860032" y="1593765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148064" y="672951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283968" y="1556792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519936" y="3702403"/>
            <a:ext cx="2128470" cy="1197813"/>
            <a:chOff x="3992278" y="672951"/>
            <a:chExt cx="2128470" cy="1197813"/>
          </a:xfrm>
        </p:grpSpPr>
        <p:grpSp>
          <p:nvGrpSpPr>
            <p:cNvPr id="63" name="Group 62"/>
            <p:cNvGrpSpPr/>
            <p:nvPr/>
          </p:nvGrpSpPr>
          <p:grpSpPr>
            <a:xfrm>
              <a:off x="3992278" y="1001054"/>
              <a:ext cx="2128470" cy="667187"/>
              <a:chOff x="3992278" y="1001054"/>
              <a:chExt cx="2128470" cy="667187"/>
            </a:xfrm>
          </p:grpSpPr>
          <p:cxnSp>
            <p:nvCxnSpPr>
              <p:cNvPr id="70" name="Straight Connector 69"/>
              <p:cNvCxnSpPr/>
              <p:nvPr/>
            </p:nvCxnSpPr>
            <p:spPr>
              <a:xfrm>
                <a:off x="3995936" y="1330760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5530052" y="1331726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2" name="Group 71"/>
              <p:cNvGrpSpPr/>
              <p:nvPr/>
            </p:nvGrpSpPr>
            <p:grpSpPr>
              <a:xfrm>
                <a:off x="5688700" y="1034446"/>
                <a:ext cx="432048" cy="295348"/>
                <a:chOff x="5580112" y="1034446"/>
                <a:chExt cx="432048" cy="295348"/>
              </a:xfrm>
            </p:grpSpPr>
            <p:sp>
              <p:nvSpPr>
                <p:cNvPr id="84" name="Oval 83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5" name="Oval 84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6" name="Oval 85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73" name="Group 72"/>
              <p:cNvGrpSpPr/>
              <p:nvPr/>
            </p:nvGrpSpPr>
            <p:grpSpPr>
              <a:xfrm>
                <a:off x="3992278" y="1030788"/>
                <a:ext cx="432048" cy="295348"/>
                <a:chOff x="5580112" y="1034446"/>
                <a:chExt cx="432048" cy="295348"/>
              </a:xfrm>
            </p:grpSpPr>
            <p:sp>
              <p:nvSpPr>
                <p:cNvPr id="81" name="Oval 80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2" name="Oval 81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3" name="Oval 82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74" name="Group 73"/>
              <p:cNvGrpSpPr/>
              <p:nvPr/>
            </p:nvGrpSpPr>
            <p:grpSpPr>
              <a:xfrm>
                <a:off x="4585481" y="1001054"/>
                <a:ext cx="937254" cy="667187"/>
                <a:chOff x="4585481" y="1001054"/>
                <a:chExt cx="937254" cy="667187"/>
              </a:xfrm>
            </p:grpSpPr>
            <p:cxnSp>
              <p:nvCxnSpPr>
                <p:cNvPr id="75" name="Straight Connector 74"/>
                <p:cNvCxnSpPr/>
                <p:nvPr/>
              </p:nvCxnSpPr>
              <p:spPr>
                <a:xfrm>
                  <a:off x="4762418" y="1196752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>
                  <a:off x="4766624" y="1477468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7" name="Isosceles Triangle 76"/>
                <p:cNvSpPr/>
                <p:nvPr/>
              </p:nvSpPr>
              <p:spPr>
                <a:xfrm rot="16200000">
                  <a:off x="4880424" y="132859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8" name="Trapezoid 77"/>
                <p:cNvSpPr/>
                <p:nvPr/>
              </p:nvSpPr>
              <p:spPr>
                <a:xfrm rot="16200000">
                  <a:off x="4430566" y="1230893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9" name="Isosceles Triangle 78"/>
                <p:cNvSpPr/>
                <p:nvPr/>
              </p:nvSpPr>
              <p:spPr>
                <a:xfrm rot="5400000" flipH="1">
                  <a:off x="4844959" y="104173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0" name="Trapezoid 79"/>
                <p:cNvSpPr/>
                <p:nvPr/>
              </p:nvSpPr>
              <p:spPr>
                <a:xfrm rot="5400000" flipH="1">
                  <a:off x="5171435" y="1233051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sp>
          <p:nvSpPr>
            <p:cNvPr id="64" name="TextBox 63"/>
            <p:cNvSpPr txBox="1"/>
            <p:nvPr/>
          </p:nvSpPr>
          <p:spPr>
            <a:xfrm rot="16200000">
              <a:off x="4444051" y="1202456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 rot="5400000">
              <a:off x="5168969" y="1209713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884454" y="836712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860032" y="1593765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148064" y="672951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283968" y="1556792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5523594" y="4780323"/>
            <a:ext cx="2128470" cy="1197813"/>
            <a:chOff x="3992278" y="672951"/>
            <a:chExt cx="2128470" cy="1197813"/>
          </a:xfrm>
        </p:grpSpPr>
        <p:grpSp>
          <p:nvGrpSpPr>
            <p:cNvPr id="88" name="Group 87"/>
            <p:cNvGrpSpPr/>
            <p:nvPr/>
          </p:nvGrpSpPr>
          <p:grpSpPr>
            <a:xfrm>
              <a:off x="3992278" y="1001054"/>
              <a:ext cx="2128470" cy="667187"/>
              <a:chOff x="3992278" y="1001054"/>
              <a:chExt cx="2128470" cy="667187"/>
            </a:xfrm>
          </p:grpSpPr>
          <p:cxnSp>
            <p:nvCxnSpPr>
              <p:cNvPr id="95" name="Straight Connector 94"/>
              <p:cNvCxnSpPr/>
              <p:nvPr/>
            </p:nvCxnSpPr>
            <p:spPr>
              <a:xfrm>
                <a:off x="3995936" y="1330760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5530052" y="1331726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7" name="Group 96"/>
              <p:cNvGrpSpPr/>
              <p:nvPr/>
            </p:nvGrpSpPr>
            <p:grpSpPr>
              <a:xfrm>
                <a:off x="5688700" y="1034446"/>
                <a:ext cx="432048" cy="295348"/>
                <a:chOff x="5580112" y="1034446"/>
                <a:chExt cx="432048" cy="295348"/>
              </a:xfrm>
            </p:grpSpPr>
            <p:sp>
              <p:nvSpPr>
                <p:cNvPr id="109" name="Oval 108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10" name="Oval 109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11" name="Oval 110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98" name="Group 97"/>
              <p:cNvGrpSpPr/>
              <p:nvPr/>
            </p:nvGrpSpPr>
            <p:grpSpPr>
              <a:xfrm>
                <a:off x="3992278" y="1030788"/>
                <a:ext cx="432048" cy="295348"/>
                <a:chOff x="5580112" y="1034446"/>
                <a:chExt cx="432048" cy="295348"/>
              </a:xfrm>
            </p:grpSpPr>
            <p:sp>
              <p:nvSpPr>
                <p:cNvPr id="106" name="Oval 105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7" name="Oval 106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8" name="Oval 107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99" name="Group 98"/>
              <p:cNvGrpSpPr/>
              <p:nvPr/>
            </p:nvGrpSpPr>
            <p:grpSpPr>
              <a:xfrm>
                <a:off x="4585481" y="1001054"/>
                <a:ext cx="937254" cy="667187"/>
                <a:chOff x="4585481" y="1001054"/>
                <a:chExt cx="937254" cy="667187"/>
              </a:xfrm>
            </p:grpSpPr>
            <p:cxnSp>
              <p:nvCxnSpPr>
                <p:cNvPr id="100" name="Straight Connector 99"/>
                <p:cNvCxnSpPr/>
                <p:nvPr/>
              </p:nvCxnSpPr>
              <p:spPr>
                <a:xfrm>
                  <a:off x="4762418" y="1196752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>
                  <a:off x="4766624" y="1477468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" name="Isosceles Triangle 101"/>
                <p:cNvSpPr/>
                <p:nvPr/>
              </p:nvSpPr>
              <p:spPr>
                <a:xfrm rot="16200000">
                  <a:off x="4880424" y="132859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3" name="Trapezoid 102"/>
                <p:cNvSpPr/>
                <p:nvPr/>
              </p:nvSpPr>
              <p:spPr>
                <a:xfrm rot="16200000">
                  <a:off x="4430566" y="1230893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4" name="Isosceles Triangle 103"/>
                <p:cNvSpPr/>
                <p:nvPr/>
              </p:nvSpPr>
              <p:spPr>
                <a:xfrm rot="5400000" flipH="1">
                  <a:off x="4844959" y="104173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5" name="Trapezoid 104"/>
                <p:cNvSpPr/>
                <p:nvPr/>
              </p:nvSpPr>
              <p:spPr>
                <a:xfrm rot="5400000" flipH="1">
                  <a:off x="5171435" y="1233051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sp>
          <p:nvSpPr>
            <p:cNvPr id="89" name="TextBox 88"/>
            <p:cNvSpPr txBox="1"/>
            <p:nvPr/>
          </p:nvSpPr>
          <p:spPr>
            <a:xfrm rot="16200000">
              <a:off x="4444051" y="1202456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 rot="5400000">
              <a:off x="5168969" y="1209713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4884454" y="836712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860032" y="1593765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5148064" y="672951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4283968" y="1556792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</p:grpSp>
      <p:sp>
        <p:nvSpPr>
          <p:cNvPr id="3" name="Freeform 2"/>
          <p:cNvSpPr/>
          <p:nvPr/>
        </p:nvSpPr>
        <p:spPr>
          <a:xfrm>
            <a:off x="3750366" y="4198289"/>
            <a:ext cx="5701085" cy="1391478"/>
          </a:xfrm>
          <a:custGeom>
            <a:avLst/>
            <a:gdLst>
              <a:gd name="connsiteX0" fmla="*/ 135172 w 5701085"/>
              <a:gd name="connsiteY0" fmla="*/ 1359673 h 1391478"/>
              <a:gd name="connsiteX1" fmla="*/ 1272209 w 5701085"/>
              <a:gd name="connsiteY1" fmla="*/ 1383527 h 1391478"/>
              <a:gd name="connsiteX2" fmla="*/ 1343771 w 5701085"/>
              <a:gd name="connsiteY2" fmla="*/ 1232452 h 1391478"/>
              <a:gd name="connsiteX3" fmla="*/ 2441051 w 5701085"/>
              <a:gd name="connsiteY3" fmla="*/ 1240403 h 1391478"/>
              <a:gd name="connsiteX4" fmla="*/ 2504661 w 5701085"/>
              <a:gd name="connsiteY4" fmla="*/ 1113182 h 1391478"/>
              <a:gd name="connsiteX5" fmla="*/ 3212327 w 5701085"/>
              <a:gd name="connsiteY5" fmla="*/ 1105231 h 1391478"/>
              <a:gd name="connsiteX6" fmla="*/ 3228230 w 5701085"/>
              <a:gd name="connsiteY6" fmla="*/ 1232452 h 1391478"/>
              <a:gd name="connsiteX7" fmla="*/ 4405023 w 5701085"/>
              <a:gd name="connsiteY7" fmla="*/ 1240403 h 1391478"/>
              <a:gd name="connsiteX8" fmla="*/ 4476585 w 5701085"/>
              <a:gd name="connsiteY8" fmla="*/ 1375575 h 1391478"/>
              <a:gd name="connsiteX9" fmla="*/ 4667416 w 5701085"/>
              <a:gd name="connsiteY9" fmla="*/ 1375575 h 1391478"/>
              <a:gd name="connsiteX10" fmla="*/ 4738978 w 5701085"/>
              <a:gd name="connsiteY10" fmla="*/ 1248354 h 1391478"/>
              <a:gd name="connsiteX11" fmla="*/ 5009322 w 5701085"/>
              <a:gd name="connsiteY11" fmla="*/ 254441 h 1391478"/>
              <a:gd name="connsiteX12" fmla="*/ 5120640 w 5701085"/>
              <a:gd name="connsiteY12" fmla="*/ 23854 h 1391478"/>
              <a:gd name="connsiteX13" fmla="*/ 5685183 w 5701085"/>
              <a:gd name="connsiteY13" fmla="*/ 0 h 1391478"/>
              <a:gd name="connsiteX14" fmla="*/ 5701085 w 5701085"/>
              <a:gd name="connsiteY14" fmla="*/ 318052 h 1391478"/>
              <a:gd name="connsiteX15" fmla="*/ 4420925 w 5701085"/>
              <a:gd name="connsiteY15" fmla="*/ 302149 h 1391478"/>
              <a:gd name="connsiteX16" fmla="*/ 4325510 w 5701085"/>
              <a:gd name="connsiteY16" fmla="*/ 174928 h 1391478"/>
              <a:gd name="connsiteX17" fmla="*/ 3260035 w 5701085"/>
              <a:gd name="connsiteY17" fmla="*/ 135172 h 1391478"/>
              <a:gd name="connsiteX18" fmla="*/ 3148717 w 5701085"/>
              <a:gd name="connsiteY18" fmla="*/ 326003 h 1391478"/>
              <a:gd name="connsiteX19" fmla="*/ 2480807 w 5701085"/>
              <a:gd name="connsiteY19" fmla="*/ 294198 h 1391478"/>
              <a:gd name="connsiteX20" fmla="*/ 2377440 w 5701085"/>
              <a:gd name="connsiteY20" fmla="*/ 182880 h 1391478"/>
              <a:gd name="connsiteX21" fmla="*/ 1375576 w 5701085"/>
              <a:gd name="connsiteY21" fmla="*/ 166977 h 1391478"/>
              <a:gd name="connsiteX22" fmla="*/ 1192696 w 5701085"/>
              <a:gd name="connsiteY22" fmla="*/ 318052 h 1391478"/>
              <a:gd name="connsiteX23" fmla="*/ 1065475 w 5701085"/>
              <a:gd name="connsiteY23" fmla="*/ 310101 h 1391478"/>
              <a:gd name="connsiteX24" fmla="*/ 922352 w 5701085"/>
              <a:gd name="connsiteY24" fmla="*/ 421419 h 1391478"/>
              <a:gd name="connsiteX25" fmla="*/ 691764 w 5701085"/>
              <a:gd name="connsiteY25" fmla="*/ 970059 h 1391478"/>
              <a:gd name="connsiteX26" fmla="*/ 548640 w 5701085"/>
              <a:gd name="connsiteY26" fmla="*/ 1097280 h 1391478"/>
              <a:gd name="connsiteX27" fmla="*/ 326004 w 5701085"/>
              <a:gd name="connsiteY27" fmla="*/ 1081377 h 1391478"/>
              <a:gd name="connsiteX28" fmla="*/ 7952 w 5701085"/>
              <a:gd name="connsiteY28" fmla="*/ 1081377 h 1391478"/>
              <a:gd name="connsiteX29" fmla="*/ 0 w 5701085"/>
              <a:gd name="connsiteY29" fmla="*/ 1383527 h 1391478"/>
              <a:gd name="connsiteX30" fmla="*/ 214685 w 5701085"/>
              <a:gd name="connsiteY30" fmla="*/ 1391478 h 1391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701085" h="1391478">
                <a:moveTo>
                  <a:pt x="135172" y="1359673"/>
                </a:moveTo>
                <a:lnTo>
                  <a:pt x="1272209" y="1383527"/>
                </a:lnTo>
                <a:lnTo>
                  <a:pt x="1343771" y="1232452"/>
                </a:lnTo>
                <a:lnTo>
                  <a:pt x="2441051" y="1240403"/>
                </a:lnTo>
                <a:lnTo>
                  <a:pt x="2504661" y="1113182"/>
                </a:lnTo>
                <a:lnTo>
                  <a:pt x="3212327" y="1105231"/>
                </a:lnTo>
                <a:lnTo>
                  <a:pt x="3228230" y="1232452"/>
                </a:lnTo>
                <a:lnTo>
                  <a:pt x="4405023" y="1240403"/>
                </a:lnTo>
                <a:lnTo>
                  <a:pt x="4476585" y="1375575"/>
                </a:lnTo>
                <a:lnTo>
                  <a:pt x="4667416" y="1375575"/>
                </a:lnTo>
                <a:lnTo>
                  <a:pt x="4738978" y="1248354"/>
                </a:lnTo>
                <a:lnTo>
                  <a:pt x="5009322" y="254441"/>
                </a:lnTo>
                <a:lnTo>
                  <a:pt x="5120640" y="23854"/>
                </a:lnTo>
                <a:lnTo>
                  <a:pt x="5685183" y="0"/>
                </a:lnTo>
                <a:lnTo>
                  <a:pt x="5701085" y="318052"/>
                </a:lnTo>
                <a:lnTo>
                  <a:pt x="4420925" y="302149"/>
                </a:lnTo>
                <a:lnTo>
                  <a:pt x="4325510" y="174928"/>
                </a:lnTo>
                <a:lnTo>
                  <a:pt x="3260035" y="135172"/>
                </a:lnTo>
                <a:lnTo>
                  <a:pt x="3148717" y="326003"/>
                </a:lnTo>
                <a:lnTo>
                  <a:pt x="2480807" y="294198"/>
                </a:lnTo>
                <a:lnTo>
                  <a:pt x="2377440" y="182880"/>
                </a:lnTo>
                <a:lnTo>
                  <a:pt x="1375576" y="166977"/>
                </a:lnTo>
                <a:lnTo>
                  <a:pt x="1192696" y="318052"/>
                </a:lnTo>
                <a:lnTo>
                  <a:pt x="1065475" y="310101"/>
                </a:lnTo>
                <a:lnTo>
                  <a:pt x="922352" y="421419"/>
                </a:lnTo>
                <a:lnTo>
                  <a:pt x="691764" y="970059"/>
                </a:lnTo>
                <a:lnTo>
                  <a:pt x="548640" y="1097280"/>
                </a:lnTo>
                <a:lnTo>
                  <a:pt x="326004" y="1081377"/>
                </a:lnTo>
                <a:lnTo>
                  <a:pt x="7952" y="1081377"/>
                </a:lnTo>
                <a:lnTo>
                  <a:pt x="0" y="1383527"/>
                </a:lnTo>
                <a:lnTo>
                  <a:pt x="214685" y="1391478"/>
                </a:lnTo>
              </a:path>
            </a:pathLst>
          </a:custGeom>
          <a:noFill/>
          <a:ln w="101600">
            <a:solidFill>
              <a:srgbClr val="C0000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2" name="Freeform 111"/>
          <p:cNvSpPr/>
          <p:nvPr/>
        </p:nvSpPr>
        <p:spPr>
          <a:xfrm>
            <a:off x="3710610" y="4198290"/>
            <a:ext cx="5748793" cy="1423283"/>
          </a:xfrm>
          <a:custGeom>
            <a:avLst/>
            <a:gdLst>
              <a:gd name="connsiteX0" fmla="*/ 540688 w 5748793"/>
              <a:gd name="connsiteY0" fmla="*/ 15902 h 1423283"/>
              <a:gd name="connsiteX1" fmla="*/ 1335819 w 5748793"/>
              <a:gd name="connsiteY1" fmla="*/ 15902 h 1423283"/>
              <a:gd name="connsiteX2" fmla="*/ 1383527 w 5748793"/>
              <a:gd name="connsiteY2" fmla="*/ 182880 h 1423283"/>
              <a:gd name="connsiteX3" fmla="*/ 2504661 w 5748793"/>
              <a:gd name="connsiteY3" fmla="*/ 151074 h 1423283"/>
              <a:gd name="connsiteX4" fmla="*/ 2544417 w 5748793"/>
              <a:gd name="connsiteY4" fmla="*/ 23854 h 1423283"/>
              <a:gd name="connsiteX5" fmla="*/ 3252083 w 5748793"/>
              <a:gd name="connsiteY5" fmla="*/ 31805 h 1423283"/>
              <a:gd name="connsiteX6" fmla="*/ 3299791 w 5748793"/>
              <a:gd name="connsiteY6" fmla="*/ 182880 h 1423283"/>
              <a:gd name="connsiteX7" fmla="*/ 4420925 w 5748793"/>
              <a:gd name="connsiteY7" fmla="*/ 143123 h 1423283"/>
              <a:gd name="connsiteX8" fmla="*/ 4603805 w 5748793"/>
              <a:gd name="connsiteY8" fmla="*/ 15902 h 1423283"/>
              <a:gd name="connsiteX9" fmla="*/ 4746928 w 5748793"/>
              <a:gd name="connsiteY9" fmla="*/ 79513 h 1423283"/>
              <a:gd name="connsiteX10" fmla="*/ 5049078 w 5748793"/>
              <a:gd name="connsiteY10" fmla="*/ 1200647 h 1423283"/>
              <a:gd name="connsiteX11" fmla="*/ 5192201 w 5748793"/>
              <a:gd name="connsiteY11" fmla="*/ 1423283 h 1423283"/>
              <a:gd name="connsiteX12" fmla="*/ 5367130 w 5748793"/>
              <a:gd name="connsiteY12" fmla="*/ 1407381 h 1423283"/>
              <a:gd name="connsiteX13" fmla="*/ 5573864 w 5748793"/>
              <a:gd name="connsiteY13" fmla="*/ 1375575 h 1423283"/>
              <a:gd name="connsiteX14" fmla="*/ 5732890 w 5748793"/>
              <a:gd name="connsiteY14" fmla="*/ 1391478 h 1423283"/>
              <a:gd name="connsiteX15" fmla="*/ 5748793 w 5748793"/>
              <a:gd name="connsiteY15" fmla="*/ 1081377 h 1423283"/>
              <a:gd name="connsiteX16" fmla="*/ 4500438 w 5748793"/>
              <a:gd name="connsiteY16" fmla="*/ 1089328 h 1423283"/>
              <a:gd name="connsiteX17" fmla="*/ 4373217 w 5748793"/>
              <a:gd name="connsiteY17" fmla="*/ 1232452 h 1423283"/>
              <a:gd name="connsiteX18" fmla="*/ 3307742 w 5748793"/>
              <a:gd name="connsiteY18" fmla="*/ 1232452 h 1423283"/>
              <a:gd name="connsiteX19" fmla="*/ 3236181 w 5748793"/>
              <a:gd name="connsiteY19" fmla="*/ 1399429 h 1423283"/>
              <a:gd name="connsiteX20" fmla="*/ 2528514 w 5748793"/>
              <a:gd name="connsiteY20" fmla="*/ 1383527 h 1423283"/>
              <a:gd name="connsiteX21" fmla="*/ 2456953 w 5748793"/>
              <a:gd name="connsiteY21" fmla="*/ 1240403 h 1423283"/>
              <a:gd name="connsiteX22" fmla="*/ 1335819 w 5748793"/>
              <a:gd name="connsiteY22" fmla="*/ 1240403 h 1423283"/>
              <a:gd name="connsiteX23" fmla="*/ 1208598 w 5748793"/>
              <a:gd name="connsiteY23" fmla="*/ 1089328 h 1423283"/>
              <a:gd name="connsiteX24" fmla="*/ 1057523 w 5748793"/>
              <a:gd name="connsiteY24" fmla="*/ 1065474 h 1423283"/>
              <a:gd name="connsiteX25" fmla="*/ 962108 w 5748793"/>
              <a:gd name="connsiteY25" fmla="*/ 985961 h 1423283"/>
              <a:gd name="connsiteX26" fmla="*/ 691763 w 5748793"/>
              <a:gd name="connsiteY26" fmla="*/ 381662 h 1423283"/>
              <a:gd name="connsiteX27" fmla="*/ 548640 w 5748793"/>
              <a:gd name="connsiteY27" fmla="*/ 310101 h 1423283"/>
              <a:gd name="connsiteX28" fmla="*/ 206734 w 5748793"/>
              <a:gd name="connsiteY28" fmla="*/ 310101 h 1423283"/>
              <a:gd name="connsiteX29" fmla="*/ 0 w 5748793"/>
              <a:gd name="connsiteY29" fmla="*/ 310101 h 1423283"/>
              <a:gd name="connsiteX30" fmla="*/ 23854 w 5748793"/>
              <a:gd name="connsiteY30" fmla="*/ 0 h 1423283"/>
              <a:gd name="connsiteX31" fmla="*/ 715617 w 5748793"/>
              <a:gd name="connsiteY31" fmla="*/ 15902 h 1423283"/>
              <a:gd name="connsiteX32" fmla="*/ 1176793 w 5748793"/>
              <a:gd name="connsiteY32" fmla="*/ 31805 h 1423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5748793" h="1423283">
                <a:moveTo>
                  <a:pt x="540688" y="15902"/>
                </a:moveTo>
                <a:lnTo>
                  <a:pt x="1335819" y="15902"/>
                </a:lnTo>
                <a:lnTo>
                  <a:pt x="1383527" y="182880"/>
                </a:lnTo>
                <a:lnTo>
                  <a:pt x="2504661" y="151074"/>
                </a:lnTo>
                <a:lnTo>
                  <a:pt x="2544417" y="23854"/>
                </a:lnTo>
                <a:lnTo>
                  <a:pt x="3252083" y="31805"/>
                </a:lnTo>
                <a:lnTo>
                  <a:pt x="3299791" y="182880"/>
                </a:lnTo>
                <a:lnTo>
                  <a:pt x="4420925" y="143123"/>
                </a:lnTo>
                <a:lnTo>
                  <a:pt x="4603805" y="15902"/>
                </a:lnTo>
                <a:lnTo>
                  <a:pt x="4746928" y="79513"/>
                </a:lnTo>
                <a:lnTo>
                  <a:pt x="5049078" y="1200647"/>
                </a:lnTo>
                <a:lnTo>
                  <a:pt x="5192201" y="1423283"/>
                </a:lnTo>
                <a:lnTo>
                  <a:pt x="5367130" y="1407381"/>
                </a:lnTo>
                <a:lnTo>
                  <a:pt x="5573864" y="1375575"/>
                </a:lnTo>
                <a:lnTo>
                  <a:pt x="5732890" y="1391478"/>
                </a:lnTo>
                <a:lnTo>
                  <a:pt x="5748793" y="1081377"/>
                </a:lnTo>
                <a:lnTo>
                  <a:pt x="4500438" y="1089328"/>
                </a:lnTo>
                <a:lnTo>
                  <a:pt x="4373217" y="1232452"/>
                </a:lnTo>
                <a:lnTo>
                  <a:pt x="3307742" y="1232452"/>
                </a:lnTo>
                <a:lnTo>
                  <a:pt x="3236181" y="1399429"/>
                </a:lnTo>
                <a:lnTo>
                  <a:pt x="2528514" y="1383527"/>
                </a:lnTo>
                <a:lnTo>
                  <a:pt x="2456953" y="1240403"/>
                </a:lnTo>
                <a:lnTo>
                  <a:pt x="1335819" y="1240403"/>
                </a:lnTo>
                <a:lnTo>
                  <a:pt x="1208598" y="1089328"/>
                </a:lnTo>
                <a:lnTo>
                  <a:pt x="1057523" y="1065474"/>
                </a:lnTo>
                <a:lnTo>
                  <a:pt x="962108" y="985961"/>
                </a:lnTo>
                <a:lnTo>
                  <a:pt x="691763" y="381662"/>
                </a:lnTo>
                <a:lnTo>
                  <a:pt x="548640" y="310101"/>
                </a:lnTo>
                <a:lnTo>
                  <a:pt x="206734" y="310101"/>
                </a:lnTo>
                <a:lnTo>
                  <a:pt x="0" y="310101"/>
                </a:lnTo>
                <a:lnTo>
                  <a:pt x="23854" y="0"/>
                </a:lnTo>
                <a:lnTo>
                  <a:pt x="715617" y="15902"/>
                </a:lnTo>
                <a:lnTo>
                  <a:pt x="1176793" y="31805"/>
                </a:lnTo>
              </a:path>
            </a:pathLst>
          </a:custGeom>
          <a:noFill/>
          <a:ln w="101600">
            <a:solidFill>
              <a:srgbClr val="4F81BD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5" name="Rectangle 114"/>
          <p:cNvSpPr/>
          <p:nvPr/>
        </p:nvSpPr>
        <p:spPr>
          <a:xfrm>
            <a:off x="1271464" y="351600"/>
            <a:ext cx="9865096" cy="31494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6" name="Content Placeholder 2"/>
          <p:cNvSpPr>
            <a:spLocks noGrp="1"/>
          </p:cNvSpPr>
          <p:nvPr>
            <p:ph idx="1"/>
          </p:nvPr>
        </p:nvSpPr>
        <p:spPr>
          <a:xfrm>
            <a:off x="1981200" y="1052737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2400" b="1" dirty="0"/>
              <a:t>Method </a:t>
            </a:r>
            <a:r>
              <a:rPr lang="nl-NL" sz="2400" b="1" dirty="0" err="1"/>
              <a:t>requires</a:t>
            </a:r>
            <a:r>
              <a:rPr lang="nl-NL" sz="2400" b="1" dirty="0"/>
              <a:t> </a:t>
            </a:r>
            <a:r>
              <a:rPr lang="nl-NL" sz="2400" b="1" dirty="0" err="1"/>
              <a:t>total</a:t>
            </a:r>
            <a:r>
              <a:rPr lang="nl-NL" sz="2400" b="1" dirty="0"/>
              <a:t> forward </a:t>
            </a:r>
            <a:r>
              <a:rPr lang="nl-NL" sz="2400" b="1" dirty="0" err="1"/>
              <a:t>and</a:t>
            </a:r>
            <a:r>
              <a:rPr lang="nl-NL" sz="2400" b="1" dirty="0"/>
              <a:t> backward </a:t>
            </a:r>
            <a:r>
              <a:rPr lang="nl-NL" sz="2400" b="1" dirty="0" err="1"/>
              <a:t>delays</a:t>
            </a:r>
            <a:r>
              <a:rPr lang="nl-NL" sz="2400" b="1" dirty="0"/>
              <a:t> </a:t>
            </a:r>
            <a:r>
              <a:rPr lang="nl-NL" sz="2400" b="1" dirty="0" err="1"/>
              <a:t>amplifiers</a:t>
            </a:r>
            <a:endParaRPr lang="nl-NL" sz="24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sz="2400" dirty="0" err="1"/>
              <a:t>Fractional</a:t>
            </a:r>
            <a:r>
              <a:rPr lang="nl-NL" sz="2400" dirty="0"/>
              <a:t> RTT </a:t>
            </a:r>
            <a:r>
              <a:rPr lang="nl-NL" sz="2400" dirty="0" err="1"/>
              <a:t>difference</a:t>
            </a:r>
            <a:r>
              <a:rPr lang="nl-NL" sz="2400" dirty="0"/>
              <a:t> </a:t>
            </a:r>
            <a:r>
              <a:rPr lang="nl-NL" sz="2400" dirty="0" err="1"/>
              <a:t>gives</a:t>
            </a:r>
            <a:r>
              <a:rPr lang="nl-NL" sz="2400" dirty="0"/>
              <a:t> </a:t>
            </a:r>
            <a:r>
              <a:rPr lang="nl-NL" sz="2400" dirty="0" err="1"/>
              <a:t>us</a:t>
            </a:r>
            <a:r>
              <a:rPr lang="nl-NL" sz="2400" dirty="0"/>
              <a:t> </a:t>
            </a:r>
            <a:r>
              <a:rPr lang="nl-NL" sz="2400" dirty="0">
                <a:latin typeface="Symbol" panose="05050102010706020507" pitchFamily="18" charset="2"/>
              </a:rPr>
              <a:t>a</a:t>
            </a:r>
            <a:r>
              <a:rPr lang="nl-NL" sz="2400" dirty="0"/>
              <a:t> </a:t>
            </a:r>
            <a:r>
              <a:rPr lang="nl-NL" sz="2400" dirty="0" err="1">
                <a:solidFill>
                  <a:schemeClr val="bg1"/>
                </a:solidFill>
              </a:rPr>
              <a:t>a</a:t>
            </a:r>
            <a:endParaRPr lang="nl-NL" sz="24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000" dirty="0" err="1">
                <a:solidFill>
                  <a:srgbClr val="C00000"/>
                </a:solidFill>
              </a:rPr>
              <a:t>Assumption</a:t>
            </a:r>
            <a:r>
              <a:rPr lang="nl-NL" sz="2000" dirty="0">
                <a:solidFill>
                  <a:srgbClr val="C00000"/>
                </a:solidFill>
              </a:rPr>
              <a:t>: fibers have </a:t>
            </a:r>
            <a:r>
              <a:rPr lang="nl-NL" sz="2000" dirty="0" err="1">
                <a:solidFill>
                  <a:srgbClr val="C00000"/>
                </a:solidFill>
              </a:rPr>
              <a:t>same</a:t>
            </a:r>
            <a:r>
              <a:rPr lang="nl-NL" sz="2000" dirty="0">
                <a:solidFill>
                  <a:srgbClr val="C00000"/>
                </a:solidFill>
              </a:rPr>
              <a:t> </a:t>
            </a:r>
            <a:r>
              <a:rPr lang="nl-NL" sz="2000" dirty="0" err="1">
                <a:solidFill>
                  <a:srgbClr val="C00000"/>
                </a:solidFill>
              </a:rPr>
              <a:t>dispersion</a:t>
            </a:r>
            <a:r>
              <a:rPr lang="nl-NL" sz="2000" dirty="0">
                <a:solidFill>
                  <a:srgbClr val="C00000"/>
                </a:solidFill>
              </a:rPr>
              <a:t> </a:t>
            </a:r>
            <a:r>
              <a:rPr lang="nl-NL" sz="2000" dirty="0" err="1">
                <a:solidFill>
                  <a:srgbClr val="C00000"/>
                </a:solidFill>
              </a:rPr>
              <a:t>properties</a:t>
            </a:r>
            <a:endParaRPr lang="nl-NL" sz="2000" dirty="0">
              <a:solidFill>
                <a:srgbClr val="C00000"/>
              </a:solidFill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1621602" y="2558322"/>
            <a:ext cx="513958" cy="623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8" name="Rectangle 117"/>
          <p:cNvSpPr/>
          <p:nvPr/>
        </p:nvSpPr>
        <p:spPr>
          <a:xfrm>
            <a:off x="1559496" y="5614218"/>
            <a:ext cx="513958" cy="623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9" name="Title 1"/>
          <p:cNvSpPr>
            <a:spLocks noGrp="1"/>
          </p:cNvSpPr>
          <p:nvPr>
            <p:ph type="title"/>
          </p:nvPr>
        </p:nvSpPr>
        <p:spPr>
          <a:xfrm>
            <a:off x="1981200" y="-99392"/>
            <a:ext cx="8229600" cy="1143000"/>
          </a:xfrm>
        </p:spPr>
        <p:txBody>
          <a:bodyPr>
            <a:normAutofit/>
          </a:bodyPr>
          <a:lstStyle/>
          <a:p>
            <a:r>
              <a:rPr lang="nl-NL" sz="3600"/>
              <a:t>In-situ </a:t>
            </a:r>
            <a:r>
              <a:rPr lang="nl-NL" sz="3600">
                <a:latin typeface="Symbol" panose="05050102010706020507" pitchFamily="18" charset="2"/>
              </a:rPr>
              <a:t>a</a:t>
            </a:r>
            <a:r>
              <a:rPr lang="nl-NL" sz="3600"/>
              <a:t> calibration</a:t>
            </a:r>
          </a:p>
        </p:txBody>
      </p:sp>
    </p:spTree>
    <p:extLst>
      <p:ext uri="{BB962C8B-B14F-4D97-AF65-F5344CB8AC3E}">
        <p14:creationId xmlns:p14="http://schemas.microsoft.com/office/powerpoint/2010/main" val="2661047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9783D-2A51-DDBB-0479-A5A04FD59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 a priori</a:t>
            </a:r>
            <a:endParaRPr lang="en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C7DE8-3E99-EB36-F8E4-072720BD1A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Considering a system of integrated time and (</a:t>
            </a:r>
            <a:r>
              <a:rPr lang="en-US" sz="2000" dirty="0" err="1"/>
              <a:t>ultrastable</a:t>
            </a:r>
            <a:r>
              <a:rPr lang="en-US" sz="2000" dirty="0"/>
              <a:t>) frequency transfer:</a:t>
            </a:r>
          </a:p>
          <a:p>
            <a:endParaRPr lang="en-US" sz="2000" dirty="0"/>
          </a:p>
          <a:p>
            <a:r>
              <a:rPr lang="en-US" sz="2000" dirty="0"/>
              <a:t>What types of intermediate </a:t>
            </a:r>
            <a:r>
              <a:rPr lang="en-US" sz="2000" dirty="0" err="1"/>
              <a:t>amplification+regeneration</a:t>
            </a:r>
            <a:r>
              <a:rPr lang="en-US" sz="2000" dirty="0"/>
              <a:t> stages may be needed?        	  </a:t>
            </a:r>
            <a:r>
              <a:rPr lang="en-US" sz="2000" dirty="0">
                <a:solidFill>
                  <a:srgbClr val="FF0000"/>
                </a:solidFill>
              </a:rPr>
              <a:t>=&gt; examples in document JHK Dec 5 (v3)</a:t>
            </a:r>
          </a:p>
          <a:p>
            <a:pPr lvl="1"/>
            <a:r>
              <a:rPr lang="en-US" sz="1600" dirty="0"/>
              <a:t>Depends on link budget, amplifier/regenerator characteristics =&gt; see slide 6</a:t>
            </a:r>
          </a:p>
          <a:p>
            <a:endParaRPr lang="en-US" sz="2000" dirty="0"/>
          </a:p>
          <a:p>
            <a:r>
              <a:rPr lang="en-US" sz="2000" dirty="0"/>
              <a:t>What types of band/</a:t>
            </a:r>
            <a:r>
              <a:rPr lang="en-US" sz="2000" dirty="0" err="1"/>
              <a:t>xWDM</a:t>
            </a:r>
            <a:r>
              <a:rPr lang="en-US" sz="2000" dirty="0"/>
              <a:t> filters are compatible with these stages?</a:t>
            </a:r>
          </a:p>
          <a:p>
            <a:pPr lvl="1"/>
            <a:r>
              <a:rPr lang="en-US" sz="1600" dirty="0"/>
              <a:t>Available calibration procedures (asymmetrical delays due to equipment, chromatic dispersion)</a:t>
            </a:r>
          </a:p>
          <a:p>
            <a:pPr lvl="1"/>
            <a:r>
              <a:rPr lang="en-US" sz="1600" dirty="0"/>
              <a:t>Service independence (swap broken device/component with minimal impact on other services)</a:t>
            </a:r>
          </a:p>
          <a:p>
            <a:pPr lvl="1"/>
            <a:endParaRPr lang="en-US" sz="1600" dirty="0"/>
          </a:p>
          <a:p>
            <a:r>
              <a:rPr lang="en-US" sz="2000" dirty="0"/>
              <a:t>Having time links in both fibers of the pair greatly simplifies delay calibration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22E52-86AA-89DD-8776-66273D3D5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D56-EEAB-4E29-BD77-764735B2393D}" type="slidenum">
              <a:rPr lang="en-NL" smtClean="0"/>
              <a:t>2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02440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C2F43-38E4-E3FA-FB70-4B35451E4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 budget and noise figure</a:t>
            </a:r>
            <a:endParaRPr lang="en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59B0B-342B-4ADC-BE05-6E9FC5E125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99719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C-TFN may have multiple types of amplifiers/regenerators at a given site</a:t>
            </a:r>
          </a:p>
          <a:p>
            <a:r>
              <a:rPr lang="en-US" sz="2000" dirty="0"/>
              <a:t>Relevant design parameters:</a:t>
            </a:r>
          </a:p>
          <a:p>
            <a:pPr lvl="1"/>
            <a:r>
              <a:rPr lang="en-US" sz="1600" dirty="0"/>
              <a:t>Gain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Minimum required input power level =&gt; one of OC/WR/</a:t>
            </a:r>
            <a:r>
              <a:rPr lang="en-US" sz="1600" dirty="0" err="1">
                <a:solidFill>
                  <a:srgbClr val="FF0000"/>
                </a:solidFill>
              </a:rPr>
              <a:t>Elstab</a:t>
            </a:r>
            <a:r>
              <a:rPr lang="en-US" sz="1600" dirty="0">
                <a:solidFill>
                  <a:srgbClr val="FF0000"/>
                </a:solidFill>
              </a:rPr>
              <a:t> will be bottleneck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Stability of cascaded WR devices (=cascaded PLLs) =&gt; constraint on number of intermediate WR devices</a:t>
            </a:r>
          </a:p>
          <a:p>
            <a:pPr lvl="1"/>
            <a:r>
              <a:rPr lang="en-US" sz="1600" dirty="0"/>
              <a:t>Noise figure</a:t>
            </a:r>
          </a:p>
          <a:p>
            <a:pPr lvl="1"/>
            <a:r>
              <a:rPr lang="en-US" sz="1600" dirty="0"/>
              <a:t>Rx sensitivity end node (-60 dBm RLS, -40 dBm WR)</a:t>
            </a:r>
          </a:p>
          <a:p>
            <a:r>
              <a:rPr lang="en-US" sz="2000" dirty="0"/>
              <a:t>Expectation: amplifier noise figure of lesser importance (scales </a:t>
            </a:r>
            <a:r>
              <a:rPr lang="en-US" sz="2000" dirty="0" err="1"/>
              <a:t>sublinearly</a:t>
            </a:r>
            <a:r>
              <a:rPr lang="en-US" sz="2000" dirty="0"/>
              <a:t> with number of amps, while link instability increases with length</a:t>
            </a:r>
            <a:r>
              <a:rPr lang="en-US" sz="2000" baseline="30000" dirty="0"/>
              <a:t>3/2</a:t>
            </a:r>
            <a:r>
              <a:rPr lang="en-US" sz="2000" dirty="0"/>
              <a:t>, and link instability dominates over amplifier noise for link lengths &gt; 10 km)</a:t>
            </a:r>
          </a:p>
          <a:p>
            <a:r>
              <a:rPr lang="en-US" sz="2000" dirty="0"/>
              <a:t>WR: high ‘gain’ (close to 40 dB) if using WR repeaters or OEO repeaters </a:t>
            </a:r>
            <a:r>
              <a:rPr lang="en-US" sz="2000" dirty="0">
                <a:sym typeface="Wingdings" panose="05000000000000000000" pitchFamily="2" charset="2"/>
              </a:rPr>
              <a:t> mismatch with ` 20 dB gain of bidirectional EDFAs</a:t>
            </a:r>
          </a:p>
          <a:p>
            <a:r>
              <a:rPr lang="en-US" sz="2000" dirty="0">
                <a:sym typeface="Wingdings" panose="05000000000000000000" pitchFamily="2" charset="2"/>
              </a:rPr>
              <a:t>Can reduce WR ‘gain’, but at expense of more intermediate repeaters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  <a:sym typeface="Wingdings" panose="05000000000000000000" pitchFamily="2" charset="2"/>
              </a:rPr>
              <a:t>WR switches as repeaters: cascaded PLLs, access to critical time infrastructure in less controlled sites, ‘NMI gear’ in GÉANT domain</a:t>
            </a:r>
          </a:p>
          <a:p>
            <a:pPr lvl="1"/>
            <a:r>
              <a:rPr lang="en-US" sz="1600" dirty="0">
                <a:sym typeface="Wingdings" panose="05000000000000000000" pitchFamily="2" charset="2"/>
              </a:rPr>
              <a:t>WR OEOs: no PLLs, no access to WR network, no NMI gear but part of GÉANT infrastructure</a:t>
            </a:r>
            <a:endParaRPr lang="en-US" sz="1600" dirty="0"/>
          </a:p>
          <a:p>
            <a:endParaRPr lang="en-US" sz="2000" dirty="0"/>
          </a:p>
          <a:p>
            <a:endParaRPr lang="en-NL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991D55-C962-11B5-AD8B-01CFF418D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D56-EEAB-4E29-BD77-764735B2393D}" type="slidenum">
              <a:rPr lang="en-NL" smtClean="0"/>
              <a:t>3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763392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A504A-DBA9-633E-F8F4-6AE730023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Asymmetrical delays and delay calibration</a:t>
            </a:r>
            <a:endParaRPr lang="en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4D092-0AAE-EA42-41E1-78AA22EBA0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/>
              <a:t>Time links must have calibrated forward and backward delays, so that: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All asymmetrical equipment/component delays must be known prior to installation and stored in a read-only, digitally accessible delay register (DR)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err="1"/>
              <a:t>xWDM</a:t>
            </a:r>
            <a:r>
              <a:rPr lang="en-US" sz="1600" dirty="0"/>
              <a:t> filters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err="1"/>
              <a:t>XskipY</a:t>
            </a:r>
            <a:r>
              <a:rPr lang="en-US" sz="1600" dirty="0"/>
              <a:t> bandpass </a:t>
            </a:r>
            <a:r>
              <a:rPr lang="en-US" sz="1600" b="1" dirty="0"/>
              <a:t>if</a:t>
            </a:r>
            <a:r>
              <a:rPr lang="en-US" sz="1600" dirty="0"/>
              <a:t> one wants to allow WR or other time link to run over different </a:t>
            </a:r>
            <a:r>
              <a:rPr lang="en-US" sz="1600" dirty="0" err="1"/>
              <a:t>XskipY</a:t>
            </a:r>
            <a:r>
              <a:rPr lang="en-US" sz="1600" dirty="0"/>
              <a:t> bands (see slides 4/5)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Avoid use of  term ‘delay asymmetry’ – one really needs to know the asymmetrical delay (total forward and backward delays as opposed to differential delay)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Interface between DR and WR, ELSTAB devices needed, to automatically correct for asymmetrical delays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WR switches: absolute calibration or relative calibration (requires ‘golden calibrator pair’)?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Installed equipment &amp; components must be traceable to DR (location, orientation)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600" dirty="0"/>
              <a:t>With adequate bookkeeping and automation, ‘mixed’ asymmetrical delays could be tolerated (e.g. ELSTAB depending on asymmetrical delays of WR repeater).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Spare equipment/components must be calibrated a priori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DR must be updated at the time of replacement of equipment/components</a:t>
            </a:r>
          </a:p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E0DC86-DDB6-D1EA-7F71-B5345E779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D56-EEAB-4E29-BD77-764735B2393D}" type="slidenum">
              <a:rPr lang="en-NL" smtClean="0"/>
              <a:t>4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72886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28B14-B001-5EDE-6D79-7F24DC7E2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asymmetrical delays </a:t>
            </a:r>
            <a:r>
              <a:rPr lang="en-US" dirty="0" err="1"/>
              <a:t>XskipY</a:t>
            </a:r>
            <a:r>
              <a:rPr lang="en-US" dirty="0"/>
              <a:t> filter</a:t>
            </a:r>
            <a:endParaRPr lang="en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A9142-C59F-08A7-F136-26EBC4947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825625"/>
            <a:ext cx="10658400" cy="1136228"/>
          </a:xfrm>
        </p:spPr>
        <p:txBody>
          <a:bodyPr>
            <a:normAutofit/>
          </a:bodyPr>
          <a:lstStyle/>
          <a:p>
            <a:r>
              <a:rPr lang="en-US" sz="2000" dirty="0"/>
              <a:t>Example: WR 4skip0 filter (</a:t>
            </a:r>
            <a:r>
              <a:rPr lang="en-US" sz="2000" dirty="0" err="1"/>
              <a:t>Iridian</a:t>
            </a:r>
            <a:r>
              <a:rPr lang="en-US" sz="2000" dirty="0"/>
              <a:t>)</a:t>
            </a:r>
          </a:p>
          <a:p>
            <a:r>
              <a:rPr lang="en-US" sz="2000" dirty="0"/>
              <a:t>Can choose not to calibrate delays </a:t>
            </a:r>
            <a:r>
              <a:rPr lang="en-US" sz="2000" dirty="0" err="1"/>
              <a:t>XskipY</a:t>
            </a:r>
            <a:r>
              <a:rPr lang="en-US" sz="2000" dirty="0"/>
              <a:t> =&gt; allows ‘intra-band’ WR lambdas only</a:t>
            </a:r>
            <a:endParaRPr lang="en-NL" sz="20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72EBA4D-4969-08CB-4A1D-7940FAC9B3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98"/>
          <a:stretch/>
        </p:blipFill>
        <p:spPr bwMode="auto">
          <a:xfrm>
            <a:off x="2265888" y="3212976"/>
            <a:ext cx="2677984" cy="282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713877D6-35D2-0EDF-F885-ABBF285814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98"/>
          <a:stretch/>
        </p:blipFill>
        <p:spPr bwMode="auto">
          <a:xfrm flipH="1">
            <a:off x="6298336" y="3212976"/>
            <a:ext cx="2677984" cy="282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8A8FD48B-48BE-4590-D695-493CD973B961}"/>
              </a:ext>
            </a:extLst>
          </p:cNvPr>
          <p:cNvGrpSpPr/>
          <p:nvPr/>
        </p:nvGrpSpPr>
        <p:grpSpPr>
          <a:xfrm flipH="1">
            <a:off x="1502599" y="3096003"/>
            <a:ext cx="855122" cy="560877"/>
            <a:chOff x="559928" y="4092316"/>
            <a:chExt cx="855122" cy="560877"/>
          </a:xfrm>
        </p:grpSpPr>
        <p:grpSp>
          <p:nvGrpSpPr>
            <p:cNvPr id="5" name="Gruppieren 12">
              <a:extLst>
                <a:ext uri="{FF2B5EF4-FFF2-40B4-BE49-F238E27FC236}">
                  <a16:creationId xmlns:a16="http://schemas.microsoft.com/office/drawing/2014/main" id="{5804EE81-29D0-A649-2516-A67346B76DA5}"/>
                </a:ext>
              </a:extLst>
            </p:cNvPr>
            <p:cNvGrpSpPr/>
            <p:nvPr/>
          </p:nvGrpSpPr>
          <p:grpSpPr>
            <a:xfrm>
              <a:off x="1054103" y="4092316"/>
              <a:ext cx="360947" cy="560877"/>
              <a:chOff x="1335834" y="4226862"/>
              <a:chExt cx="360947" cy="560877"/>
            </a:xfrm>
          </p:grpSpPr>
          <p:sp>
            <p:nvSpPr>
              <p:cNvPr id="6" name="Trapezoid 5">
                <a:extLst>
                  <a:ext uri="{FF2B5EF4-FFF2-40B4-BE49-F238E27FC236}">
                    <a16:creationId xmlns:a16="http://schemas.microsoft.com/office/drawing/2014/main" id="{945664CF-AD6E-56F5-4FDF-A4C2E77127CF}"/>
                  </a:ext>
                </a:extLst>
              </p:cNvPr>
              <p:cNvSpPr/>
              <p:nvPr/>
            </p:nvSpPr>
            <p:spPr>
              <a:xfrm rot="16200000">
                <a:off x="1205469" y="4357227"/>
                <a:ext cx="560875" cy="300145"/>
              </a:xfrm>
              <a:prstGeom prst="trapezoid">
                <a:avLst>
                  <a:gd name="adj" fmla="val 41925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7" name="Gruppieren 6">
                <a:extLst>
                  <a:ext uri="{FF2B5EF4-FFF2-40B4-BE49-F238E27FC236}">
                    <a16:creationId xmlns:a16="http://schemas.microsoft.com/office/drawing/2014/main" id="{08EC6CF6-A7D5-E22A-1CFB-AB66D8EF0CD1}"/>
                  </a:ext>
                </a:extLst>
              </p:cNvPr>
              <p:cNvGrpSpPr/>
              <p:nvPr/>
            </p:nvGrpSpPr>
            <p:grpSpPr>
              <a:xfrm flipH="1">
                <a:off x="1637816" y="4226863"/>
                <a:ext cx="58965" cy="560876"/>
                <a:chOff x="9652265" y="3622310"/>
                <a:chExt cx="57429" cy="1047215"/>
              </a:xfrm>
            </p:grpSpPr>
            <p:sp>
              <p:nvSpPr>
                <p:cNvPr id="8" name="Rechteck 9">
                  <a:extLst>
                    <a:ext uri="{FF2B5EF4-FFF2-40B4-BE49-F238E27FC236}">
                      <a16:creationId xmlns:a16="http://schemas.microsoft.com/office/drawing/2014/main" id="{97705A98-FB26-B098-54A6-EB2BE4C01875}"/>
                    </a:ext>
                  </a:extLst>
                </p:cNvPr>
                <p:cNvSpPr/>
                <p:nvPr/>
              </p:nvSpPr>
              <p:spPr>
                <a:xfrm flipH="1">
                  <a:off x="9652265" y="3622310"/>
                  <a:ext cx="57429" cy="52486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" name="Rechteck 10">
                  <a:extLst>
                    <a:ext uri="{FF2B5EF4-FFF2-40B4-BE49-F238E27FC236}">
                      <a16:creationId xmlns:a16="http://schemas.microsoft.com/office/drawing/2014/main" id="{E35DF00E-75E8-AD18-9AE7-7D2382D5D3B9}"/>
                    </a:ext>
                  </a:extLst>
                </p:cNvPr>
                <p:cNvSpPr/>
                <p:nvPr/>
              </p:nvSpPr>
              <p:spPr>
                <a:xfrm flipH="1">
                  <a:off x="9652265" y="4144664"/>
                  <a:ext cx="57429" cy="52486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cxnSp>
          <p:nvCxnSpPr>
            <p:cNvPr id="12" name="Gerader Verbinder 168">
              <a:extLst>
                <a:ext uri="{FF2B5EF4-FFF2-40B4-BE49-F238E27FC236}">
                  <a16:creationId xmlns:a16="http://schemas.microsoft.com/office/drawing/2014/main" id="{309725BF-890F-2A57-5D36-8ECB5AA484DC}"/>
                </a:ext>
              </a:extLst>
            </p:cNvPr>
            <p:cNvCxnSpPr>
              <a:cxnSpLocks/>
              <a:endCxn id="6" idx="0"/>
            </p:cNvCxnSpPr>
            <p:nvPr/>
          </p:nvCxnSpPr>
          <p:spPr>
            <a:xfrm>
              <a:off x="559928" y="4372753"/>
              <a:ext cx="494175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525F797-87E8-8664-FB28-B92FE928461D}"/>
              </a:ext>
            </a:extLst>
          </p:cNvPr>
          <p:cNvGrpSpPr/>
          <p:nvPr/>
        </p:nvGrpSpPr>
        <p:grpSpPr>
          <a:xfrm>
            <a:off x="9380790" y="3087371"/>
            <a:ext cx="360947" cy="560877"/>
            <a:chOff x="1335834" y="4226862"/>
            <a:chExt cx="360947" cy="560877"/>
          </a:xfrm>
        </p:grpSpPr>
        <p:sp>
          <p:nvSpPr>
            <p:cNvPr id="14" name="Trapezoid 13">
              <a:extLst>
                <a:ext uri="{FF2B5EF4-FFF2-40B4-BE49-F238E27FC236}">
                  <a16:creationId xmlns:a16="http://schemas.microsoft.com/office/drawing/2014/main" id="{37D61E22-0C02-01A4-6599-CF67E1CF8496}"/>
                </a:ext>
              </a:extLst>
            </p:cNvPr>
            <p:cNvSpPr/>
            <p:nvPr/>
          </p:nvSpPr>
          <p:spPr>
            <a:xfrm rot="16200000">
              <a:off x="1205469" y="4357227"/>
              <a:ext cx="560875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5" name="Gruppieren 6">
              <a:extLst>
                <a:ext uri="{FF2B5EF4-FFF2-40B4-BE49-F238E27FC236}">
                  <a16:creationId xmlns:a16="http://schemas.microsoft.com/office/drawing/2014/main" id="{DC7983CC-D687-46E6-4416-372A74059BB0}"/>
                </a:ext>
              </a:extLst>
            </p:cNvPr>
            <p:cNvGrpSpPr/>
            <p:nvPr/>
          </p:nvGrpSpPr>
          <p:grpSpPr>
            <a:xfrm flipH="1">
              <a:off x="1637816" y="4226863"/>
              <a:ext cx="58965" cy="560876"/>
              <a:chOff x="9652265" y="3622310"/>
              <a:chExt cx="57429" cy="1047215"/>
            </a:xfrm>
          </p:grpSpPr>
          <p:sp>
            <p:nvSpPr>
              <p:cNvPr id="16" name="Rechteck 9">
                <a:extLst>
                  <a:ext uri="{FF2B5EF4-FFF2-40B4-BE49-F238E27FC236}">
                    <a16:creationId xmlns:a16="http://schemas.microsoft.com/office/drawing/2014/main" id="{B0D9EE9B-B4AB-BAAF-B19D-412F6FDD0029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" name="Rechteck 10">
                <a:extLst>
                  <a:ext uri="{FF2B5EF4-FFF2-40B4-BE49-F238E27FC236}">
                    <a16:creationId xmlns:a16="http://schemas.microsoft.com/office/drawing/2014/main" id="{04C22C13-C118-6BF4-1D75-8747DBDD2DAD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cxnSp>
        <p:nvCxnSpPr>
          <p:cNvPr id="20" name="Gerader Verbinder 168">
            <a:extLst>
              <a:ext uri="{FF2B5EF4-FFF2-40B4-BE49-F238E27FC236}">
                <a16:creationId xmlns:a16="http://schemas.microsoft.com/office/drawing/2014/main" id="{743C6DE7-3D1F-11FE-B33F-2F5069659AF0}"/>
              </a:ext>
            </a:extLst>
          </p:cNvPr>
          <p:cNvCxnSpPr>
            <a:cxnSpLocks/>
          </p:cNvCxnSpPr>
          <p:nvPr/>
        </p:nvCxnSpPr>
        <p:spPr>
          <a:xfrm>
            <a:off x="8886615" y="3367139"/>
            <a:ext cx="494175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775AA0A-0363-D884-B950-C6B8908853A4}"/>
              </a:ext>
            </a:extLst>
          </p:cNvPr>
          <p:cNvCxnSpPr/>
          <p:nvPr/>
        </p:nvCxnSpPr>
        <p:spPr>
          <a:xfrm>
            <a:off x="1061577" y="3224774"/>
            <a:ext cx="442641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5C783A4-7AC2-A165-2020-8336CEBA6C10}"/>
              </a:ext>
            </a:extLst>
          </p:cNvPr>
          <p:cNvCxnSpPr/>
          <p:nvPr/>
        </p:nvCxnSpPr>
        <p:spPr>
          <a:xfrm>
            <a:off x="1055440" y="3512806"/>
            <a:ext cx="44264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C2CEC34-6AE0-7C68-C4AC-D64CAF0857E7}"/>
              </a:ext>
            </a:extLst>
          </p:cNvPr>
          <p:cNvCxnSpPr/>
          <p:nvPr/>
        </p:nvCxnSpPr>
        <p:spPr>
          <a:xfrm>
            <a:off x="9740118" y="3212976"/>
            <a:ext cx="442641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AC4DEF0-102E-B105-ED17-8EC7E256DADA}"/>
              </a:ext>
            </a:extLst>
          </p:cNvPr>
          <p:cNvCxnSpPr/>
          <p:nvPr/>
        </p:nvCxnSpPr>
        <p:spPr>
          <a:xfrm>
            <a:off x="9733981" y="3501008"/>
            <a:ext cx="44264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7B29D9C-6599-7B1C-98CB-DDA2C1126F61}"/>
              </a:ext>
            </a:extLst>
          </p:cNvPr>
          <p:cNvCxnSpPr/>
          <p:nvPr/>
        </p:nvCxnSpPr>
        <p:spPr>
          <a:xfrm>
            <a:off x="4431707" y="3392178"/>
            <a:ext cx="2461053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CA35EEB-F200-10EA-3210-8574D713F544}"/>
              </a:ext>
            </a:extLst>
          </p:cNvPr>
          <p:cNvCxnSpPr/>
          <p:nvPr/>
        </p:nvCxnSpPr>
        <p:spPr>
          <a:xfrm>
            <a:off x="4438722" y="3560742"/>
            <a:ext cx="246105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7CDECEB3-FE0B-F69F-CDBF-5AF7CE3BD168}"/>
              </a:ext>
            </a:extLst>
          </p:cNvPr>
          <p:cNvSpPr/>
          <p:nvPr/>
        </p:nvSpPr>
        <p:spPr>
          <a:xfrm>
            <a:off x="5223748" y="3212976"/>
            <a:ext cx="919712" cy="50020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Amplifier</a:t>
            </a:r>
            <a:endParaRPr lang="en-NL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9E28CB-F418-CBA6-AED8-88DF4B7EF247}"/>
              </a:ext>
            </a:extLst>
          </p:cNvPr>
          <p:cNvSpPr txBox="1"/>
          <p:nvPr/>
        </p:nvSpPr>
        <p:spPr>
          <a:xfrm>
            <a:off x="3503712" y="2708920"/>
            <a:ext cx="46231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/>
                </a:solidFill>
              </a:rPr>
              <a:t>Asymmetrical delay of only DWDM filters needs be known</a:t>
            </a:r>
            <a:endParaRPr lang="en-NL" sz="1400" dirty="0">
              <a:solidFill>
                <a:schemeClr val="accent6"/>
              </a:solidFill>
            </a:endParaRPr>
          </a:p>
        </p:txBody>
      </p:sp>
      <p:sp>
        <p:nvSpPr>
          <p:cNvPr id="31" name="Left Brace 30">
            <a:extLst>
              <a:ext uri="{FF2B5EF4-FFF2-40B4-BE49-F238E27FC236}">
                <a16:creationId xmlns:a16="http://schemas.microsoft.com/office/drawing/2014/main" id="{3B864FE3-3404-37B2-1B17-0145923583E1}"/>
              </a:ext>
            </a:extLst>
          </p:cNvPr>
          <p:cNvSpPr/>
          <p:nvPr/>
        </p:nvSpPr>
        <p:spPr>
          <a:xfrm rot="5400000">
            <a:off x="5508757" y="1099685"/>
            <a:ext cx="244307" cy="4074986"/>
          </a:xfrm>
          <a:prstGeom prst="leftBrace">
            <a:avLst>
              <a:gd name="adj1" fmla="val 49296"/>
              <a:gd name="adj2" fmla="val 50000"/>
            </a:avLst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289D771B-50E7-A7BD-2E8C-294AF1730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D56-EEAB-4E29-BD77-764735B2393D}" type="slidenum">
              <a:rPr lang="en-NL" smtClean="0"/>
              <a:t>5</a:t>
            </a:fld>
            <a:endParaRPr lang="en-NL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B72D868-364B-2CA7-0ABF-084E9DD99A62}"/>
              </a:ext>
            </a:extLst>
          </p:cNvPr>
          <p:cNvSpPr/>
          <p:nvPr/>
        </p:nvSpPr>
        <p:spPr>
          <a:xfrm>
            <a:off x="191344" y="3121225"/>
            <a:ext cx="919712" cy="50020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WRS</a:t>
            </a:r>
            <a:endParaRPr lang="en-NL" sz="14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94A92C2-DE33-EC07-6E72-EC90B027C62F}"/>
              </a:ext>
            </a:extLst>
          </p:cNvPr>
          <p:cNvSpPr/>
          <p:nvPr/>
        </p:nvSpPr>
        <p:spPr>
          <a:xfrm>
            <a:off x="10127143" y="3111473"/>
            <a:ext cx="919712" cy="50020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WRS</a:t>
            </a:r>
            <a:endParaRPr lang="en-NL" sz="1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799079A-713D-FFC1-E18E-C628F0D15A54}"/>
              </a:ext>
            </a:extLst>
          </p:cNvPr>
          <p:cNvSpPr txBox="1"/>
          <p:nvPr/>
        </p:nvSpPr>
        <p:spPr>
          <a:xfrm>
            <a:off x="1113668" y="2864734"/>
            <a:ext cx="373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Tx</a:t>
            </a:r>
            <a:endParaRPr lang="en-NL" sz="16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8ACCCA8-0579-F1F3-538F-20777EA9AF87}"/>
              </a:ext>
            </a:extLst>
          </p:cNvPr>
          <p:cNvSpPr txBox="1"/>
          <p:nvPr/>
        </p:nvSpPr>
        <p:spPr>
          <a:xfrm>
            <a:off x="1127448" y="3534292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Rx</a:t>
            </a:r>
            <a:endParaRPr lang="en-NL" sz="16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FB40340-015B-4F8E-9D56-5F4B85C594B2}"/>
              </a:ext>
            </a:extLst>
          </p:cNvPr>
          <p:cNvSpPr txBox="1"/>
          <p:nvPr/>
        </p:nvSpPr>
        <p:spPr>
          <a:xfrm>
            <a:off x="9750711" y="3501008"/>
            <a:ext cx="373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Tx</a:t>
            </a:r>
            <a:endParaRPr lang="en-NL" sz="16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F7CA595-952F-20AF-616A-E274B3CC23BE}"/>
              </a:ext>
            </a:extLst>
          </p:cNvPr>
          <p:cNvSpPr txBox="1"/>
          <p:nvPr/>
        </p:nvSpPr>
        <p:spPr>
          <a:xfrm>
            <a:off x="9764491" y="2852936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Rx</a:t>
            </a:r>
            <a:endParaRPr lang="en-NL" sz="1600" dirty="0"/>
          </a:p>
        </p:txBody>
      </p:sp>
    </p:spTree>
    <p:extLst>
      <p:ext uri="{BB962C8B-B14F-4D97-AF65-F5344CB8AC3E}">
        <p14:creationId xmlns:p14="http://schemas.microsoft.com/office/powerpoint/2010/main" val="4028795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28B14-B001-5EDE-6D79-7F24DC7E2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asymmetrical delays </a:t>
            </a:r>
            <a:r>
              <a:rPr lang="en-US" dirty="0" err="1"/>
              <a:t>XskipY</a:t>
            </a:r>
            <a:r>
              <a:rPr lang="en-US" dirty="0"/>
              <a:t> filter</a:t>
            </a:r>
            <a:endParaRPr lang="en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A9142-C59F-08A7-F136-26EBC4947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825625"/>
            <a:ext cx="10658400" cy="1136228"/>
          </a:xfrm>
        </p:spPr>
        <p:txBody>
          <a:bodyPr>
            <a:normAutofit/>
          </a:bodyPr>
          <a:lstStyle/>
          <a:p>
            <a:r>
              <a:rPr lang="en-US" sz="2000" dirty="0"/>
              <a:t>Example: WR 4skip0 filter (</a:t>
            </a:r>
            <a:r>
              <a:rPr lang="en-US" sz="2000" dirty="0" err="1"/>
              <a:t>Iridian</a:t>
            </a:r>
            <a:r>
              <a:rPr lang="en-US" sz="2000" dirty="0"/>
              <a:t>)</a:t>
            </a:r>
          </a:p>
          <a:p>
            <a:r>
              <a:rPr lang="en-US" sz="2000" dirty="0"/>
              <a:t>With calibrated delays of </a:t>
            </a:r>
            <a:r>
              <a:rPr lang="en-US" sz="2000" dirty="0" err="1"/>
              <a:t>XskipY</a:t>
            </a:r>
            <a:r>
              <a:rPr lang="en-US" sz="2000" dirty="0"/>
              <a:t>, ‘cross band’ time links become possible </a:t>
            </a:r>
            <a:endParaRPr lang="en-NL" sz="20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72EBA4D-4969-08CB-4A1D-7940FAC9B3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98"/>
          <a:stretch/>
        </p:blipFill>
        <p:spPr bwMode="auto">
          <a:xfrm>
            <a:off x="2265888" y="3212976"/>
            <a:ext cx="2677984" cy="282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713877D6-35D2-0EDF-F885-ABBF285814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98"/>
          <a:stretch/>
        </p:blipFill>
        <p:spPr bwMode="auto">
          <a:xfrm flipH="1">
            <a:off x="6298336" y="3212976"/>
            <a:ext cx="2677984" cy="282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8A8FD48B-48BE-4590-D695-493CD973B961}"/>
              </a:ext>
            </a:extLst>
          </p:cNvPr>
          <p:cNvGrpSpPr/>
          <p:nvPr/>
        </p:nvGrpSpPr>
        <p:grpSpPr>
          <a:xfrm flipH="1">
            <a:off x="1502599" y="3084205"/>
            <a:ext cx="855122" cy="560877"/>
            <a:chOff x="559928" y="4092316"/>
            <a:chExt cx="855122" cy="560877"/>
          </a:xfrm>
        </p:grpSpPr>
        <p:grpSp>
          <p:nvGrpSpPr>
            <p:cNvPr id="5" name="Gruppieren 12">
              <a:extLst>
                <a:ext uri="{FF2B5EF4-FFF2-40B4-BE49-F238E27FC236}">
                  <a16:creationId xmlns:a16="http://schemas.microsoft.com/office/drawing/2014/main" id="{5804EE81-29D0-A649-2516-A67346B76DA5}"/>
                </a:ext>
              </a:extLst>
            </p:cNvPr>
            <p:cNvGrpSpPr/>
            <p:nvPr/>
          </p:nvGrpSpPr>
          <p:grpSpPr>
            <a:xfrm>
              <a:off x="1054103" y="4092316"/>
              <a:ext cx="360947" cy="560877"/>
              <a:chOff x="1335834" y="4226862"/>
              <a:chExt cx="360947" cy="560877"/>
            </a:xfrm>
          </p:grpSpPr>
          <p:sp>
            <p:nvSpPr>
              <p:cNvPr id="6" name="Trapezoid 5">
                <a:extLst>
                  <a:ext uri="{FF2B5EF4-FFF2-40B4-BE49-F238E27FC236}">
                    <a16:creationId xmlns:a16="http://schemas.microsoft.com/office/drawing/2014/main" id="{945664CF-AD6E-56F5-4FDF-A4C2E77127CF}"/>
                  </a:ext>
                </a:extLst>
              </p:cNvPr>
              <p:cNvSpPr/>
              <p:nvPr/>
            </p:nvSpPr>
            <p:spPr>
              <a:xfrm rot="16200000">
                <a:off x="1205469" y="4357227"/>
                <a:ext cx="560875" cy="300145"/>
              </a:xfrm>
              <a:prstGeom prst="trapezoid">
                <a:avLst>
                  <a:gd name="adj" fmla="val 41925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7" name="Gruppieren 6">
                <a:extLst>
                  <a:ext uri="{FF2B5EF4-FFF2-40B4-BE49-F238E27FC236}">
                    <a16:creationId xmlns:a16="http://schemas.microsoft.com/office/drawing/2014/main" id="{08EC6CF6-A7D5-E22A-1CFB-AB66D8EF0CD1}"/>
                  </a:ext>
                </a:extLst>
              </p:cNvPr>
              <p:cNvGrpSpPr/>
              <p:nvPr/>
            </p:nvGrpSpPr>
            <p:grpSpPr>
              <a:xfrm flipH="1">
                <a:off x="1637816" y="4226863"/>
                <a:ext cx="58965" cy="560876"/>
                <a:chOff x="9652265" y="3622310"/>
                <a:chExt cx="57429" cy="1047215"/>
              </a:xfrm>
            </p:grpSpPr>
            <p:sp>
              <p:nvSpPr>
                <p:cNvPr id="8" name="Rechteck 9">
                  <a:extLst>
                    <a:ext uri="{FF2B5EF4-FFF2-40B4-BE49-F238E27FC236}">
                      <a16:creationId xmlns:a16="http://schemas.microsoft.com/office/drawing/2014/main" id="{97705A98-FB26-B098-54A6-EB2BE4C01875}"/>
                    </a:ext>
                  </a:extLst>
                </p:cNvPr>
                <p:cNvSpPr/>
                <p:nvPr/>
              </p:nvSpPr>
              <p:spPr>
                <a:xfrm flipH="1">
                  <a:off x="9652265" y="3622310"/>
                  <a:ext cx="57429" cy="52486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" name="Rechteck 10">
                  <a:extLst>
                    <a:ext uri="{FF2B5EF4-FFF2-40B4-BE49-F238E27FC236}">
                      <a16:creationId xmlns:a16="http://schemas.microsoft.com/office/drawing/2014/main" id="{E35DF00E-75E8-AD18-9AE7-7D2382D5D3B9}"/>
                    </a:ext>
                  </a:extLst>
                </p:cNvPr>
                <p:cNvSpPr/>
                <p:nvPr/>
              </p:nvSpPr>
              <p:spPr>
                <a:xfrm flipH="1">
                  <a:off x="9652265" y="4144664"/>
                  <a:ext cx="57429" cy="52486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cxnSp>
          <p:nvCxnSpPr>
            <p:cNvPr id="12" name="Gerader Verbinder 168">
              <a:extLst>
                <a:ext uri="{FF2B5EF4-FFF2-40B4-BE49-F238E27FC236}">
                  <a16:creationId xmlns:a16="http://schemas.microsoft.com/office/drawing/2014/main" id="{309725BF-890F-2A57-5D36-8ECB5AA484DC}"/>
                </a:ext>
              </a:extLst>
            </p:cNvPr>
            <p:cNvCxnSpPr>
              <a:cxnSpLocks/>
              <a:endCxn id="6" idx="0"/>
            </p:cNvCxnSpPr>
            <p:nvPr/>
          </p:nvCxnSpPr>
          <p:spPr>
            <a:xfrm>
              <a:off x="559928" y="4372753"/>
              <a:ext cx="494175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525F797-87E8-8664-FB28-B92FE928461D}"/>
              </a:ext>
            </a:extLst>
          </p:cNvPr>
          <p:cNvGrpSpPr/>
          <p:nvPr/>
        </p:nvGrpSpPr>
        <p:grpSpPr>
          <a:xfrm>
            <a:off x="9398487" y="3087371"/>
            <a:ext cx="360947" cy="560877"/>
            <a:chOff x="1335834" y="4226862"/>
            <a:chExt cx="360947" cy="560877"/>
          </a:xfrm>
        </p:grpSpPr>
        <p:sp>
          <p:nvSpPr>
            <p:cNvPr id="14" name="Trapezoid 13">
              <a:extLst>
                <a:ext uri="{FF2B5EF4-FFF2-40B4-BE49-F238E27FC236}">
                  <a16:creationId xmlns:a16="http://schemas.microsoft.com/office/drawing/2014/main" id="{37D61E22-0C02-01A4-6599-CF67E1CF8496}"/>
                </a:ext>
              </a:extLst>
            </p:cNvPr>
            <p:cNvSpPr/>
            <p:nvPr/>
          </p:nvSpPr>
          <p:spPr>
            <a:xfrm rot="16200000">
              <a:off x="1205469" y="4357227"/>
              <a:ext cx="560875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5" name="Gruppieren 6">
              <a:extLst>
                <a:ext uri="{FF2B5EF4-FFF2-40B4-BE49-F238E27FC236}">
                  <a16:creationId xmlns:a16="http://schemas.microsoft.com/office/drawing/2014/main" id="{DC7983CC-D687-46E6-4416-372A74059BB0}"/>
                </a:ext>
              </a:extLst>
            </p:cNvPr>
            <p:cNvGrpSpPr/>
            <p:nvPr/>
          </p:nvGrpSpPr>
          <p:grpSpPr>
            <a:xfrm flipH="1">
              <a:off x="1637816" y="4226863"/>
              <a:ext cx="58965" cy="560876"/>
              <a:chOff x="9652265" y="3622310"/>
              <a:chExt cx="57429" cy="1047215"/>
            </a:xfrm>
          </p:grpSpPr>
          <p:sp>
            <p:nvSpPr>
              <p:cNvPr id="16" name="Rechteck 9">
                <a:extLst>
                  <a:ext uri="{FF2B5EF4-FFF2-40B4-BE49-F238E27FC236}">
                    <a16:creationId xmlns:a16="http://schemas.microsoft.com/office/drawing/2014/main" id="{B0D9EE9B-B4AB-BAAF-B19D-412F6FDD0029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" name="Rechteck 10">
                <a:extLst>
                  <a:ext uri="{FF2B5EF4-FFF2-40B4-BE49-F238E27FC236}">
                    <a16:creationId xmlns:a16="http://schemas.microsoft.com/office/drawing/2014/main" id="{04C22C13-C118-6BF4-1D75-8747DBDD2DAD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cxnSp>
        <p:nvCxnSpPr>
          <p:cNvPr id="20" name="Gerader Verbinder 168">
            <a:extLst>
              <a:ext uri="{FF2B5EF4-FFF2-40B4-BE49-F238E27FC236}">
                <a16:creationId xmlns:a16="http://schemas.microsoft.com/office/drawing/2014/main" id="{743C6DE7-3D1F-11FE-B33F-2F5069659AF0}"/>
              </a:ext>
            </a:extLst>
          </p:cNvPr>
          <p:cNvCxnSpPr>
            <a:cxnSpLocks/>
          </p:cNvCxnSpPr>
          <p:nvPr/>
        </p:nvCxnSpPr>
        <p:spPr>
          <a:xfrm>
            <a:off x="8904312" y="3367139"/>
            <a:ext cx="494175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775AA0A-0363-D884-B950-C6B8908853A4}"/>
              </a:ext>
            </a:extLst>
          </p:cNvPr>
          <p:cNvCxnSpPr/>
          <p:nvPr/>
        </p:nvCxnSpPr>
        <p:spPr>
          <a:xfrm>
            <a:off x="1061577" y="3212976"/>
            <a:ext cx="442641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5C783A4-7AC2-A165-2020-8336CEBA6C10}"/>
              </a:ext>
            </a:extLst>
          </p:cNvPr>
          <p:cNvCxnSpPr/>
          <p:nvPr/>
        </p:nvCxnSpPr>
        <p:spPr>
          <a:xfrm>
            <a:off x="1055440" y="3501008"/>
            <a:ext cx="44264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C2CEC34-6AE0-7C68-C4AC-D64CAF0857E7}"/>
              </a:ext>
            </a:extLst>
          </p:cNvPr>
          <p:cNvCxnSpPr/>
          <p:nvPr/>
        </p:nvCxnSpPr>
        <p:spPr>
          <a:xfrm>
            <a:off x="9757815" y="3212976"/>
            <a:ext cx="442641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AC4DEF0-102E-B105-ED17-8EC7E256DADA}"/>
              </a:ext>
            </a:extLst>
          </p:cNvPr>
          <p:cNvCxnSpPr/>
          <p:nvPr/>
        </p:nvCxnSpPr>
        <p:spPr>
          <a:xfrm>
            <a:off x="9751678" y="3501008"/>
            <a:ext cx="44264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7B29D9C-6599-7B1C-98CB-DDA2C1126F61}"/>
              </a:ext>
            </a:extLst>
          </p:cNvPr>
          <p:cNvCxnSpPr/>
          <p:nvPr/>
        </p:nvCxnSpPr>
        <p:spPr>
          <a:xfrm>
            <a:off x="4431707" y="3392178"/>
            <a:ext cx="2461053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CA35EEB-F200-10EA-3210-8574D713F544}"/>
              </a:ext>
            </a:extLst>
          </p:cNvPr>
          <p:cNvCxnSpPr/>
          <p:nvPr/>
        </p:nvCxnSpPr>
        <p:spPr>
          <a:xfrm>
            <a:off x="4438722" y="4077072"/>
            <a:ext cx="246105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F9BD5AC-3853-FE1B-C1AD-ECC9676EE8CC}"/>
              </a:ext>
            </a:extLst>
          </p:cNvPr>
          <p:cNvSpPr/>
          <p:nvPr/>
        </p:nvSpPr>
        <p:spPr>
          <a:xfrm>
            <a:off x="5159896" y="3252815"/>
            <a:ext cx="919712" cy="96827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Amplifier</a:t>
            </a:r>
            <a:endParaRPr lang="en-NL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9E0407-B25A-03FC-99BE-C7B4EB19977A}"/>
              </a:ext>
            </a:extLst>
          </p:cNvPr>
          <p:cNvSpPr txBox="1"/>
          <p:nvPr/>
        </p:nvSpPr>
        <p:spPr>
          <a:xfrm>
            <a:off x="3018281" y="2636912"/>
            <a:ext cx="5594010" cy="357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/>
                </a:solidFill>
              </a:rPr>
              <a:t>Asymmetrical delay of DWDM and </a:t>
            </a:r>
            <a:r>
              <a:rPr lang="en-US" sz="1400" dirty="0" err="1">
                <a:solidFill>
                  <a:schemeClr val="accent6"/>
                </a:solidFill>
              </a:rPr>
              <a:t>XskipY</a:t>
            </a:r>
            <a:r>
              <a:rPr lang="en-US" sz="1400" dirty="0">
                <a:solidFill>
                  <a:schemeClr val="accent6"/>
                </a:solidFill>
              </a:rPr>
              <a:t> filters needs be known</a:t>
            </a:r>
            <a:endParaRPr lang="en-NL" sz="1400" dirty="0">
              <a:solidFill>
                <a:schemeClr val="accent6"/>
              </a:solidFill>
            </a:endParaRPr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ADB8E31E-902D-38B1-E62A-FB74F6ED882B}"/>
              </a:ext>
            </a:extLst>
          </p:cNvPr>
          <p:cNvSpPr/>
          <p:nvPr/>
        </p:nvSpPr>
        <p:spPr>
          <a:xfrm rot="5400000">
            <a:off x="5508757" y="136387"/>
            <a:ext cx="244307" cy="5966188"/>
          </a:xfrm>
          <a:prstGeom prst="leftBrace">
            <a:avLst>
              <a:gd name="adj1" fmla="val 49296"/>
              <a:gd name="adj2" fmla="val 50000"/>
            </a:avLst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0EF61EF-E4B1-988E-FD4F-65BD62A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D56-EEAB-4E29-BD77-764735B2393D}" type="slidenum">
              <a:rPr lang="en-NL" smtClean="0"/>
              <a:t>6</a:t>
            </a:fld>
            <a:endParaRPr lang="en-NL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D180FFC-AB72-169F-DF1C-DB1264CCE367}"/>
              </a:ext>
            </a:extLst>
          </p:cNvPr>
          <p:cNvSpPr/>
          <p:nvPr/>
        </p:nvSpPr>
        <p:spPr>
          <a:xfrm>
            <a:off x="191344" y="3121225"/>
            <a:ext cx="919712" cy="50020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WRS</a:t>
            </a:r>
            <a:endParaRPr lang="en-NL" sz="14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B4A6BC8-0B70-0421-A5FA-42136F95CD9A}"/>
              </a:ext>
            </a:extLst>
          </p:cNvPr>
          <p:cNvSpPr/>
          <p:nvPr/>
        </p:nvSpPr>
        <p:spPr>
          <a:xfrm>
            <a:off x="10127143" y="3111473"/>
            <a:ext cx="919712" cy="50020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WRS</a:t>
            </a:r>
            <a:endParaRPr lang="en-NL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835F2D0-50B3-5F2F-47AC-A411E57DD7BA}"/>
              </a:ext>
            </a:extLst>
          </p:cNvPr>
          <p:cNvSpPr txBox="1"/>
          <p:nvPr/>
        </p:nvSpPr>
        <p:spPr>
          <a:xfrm>
            <a:off x="1113668" y="2864734"/>
            <a:ext cx="373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Tx</a:t>
            </a:r>
            <a:endParaRPr lang="en-NL" sz="1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0AC756C-EE07-1A6A-DD32-1E8B85055BF0}"/>
              </a:ext>
            </a:extLst>
          </p:cNvPr>
          <p:cNvSpPr txBox="1"/>
          <p:nvPr/>
        </p:nvSpPr>
        <p:spPr>
          <a:xfrm>
            <a:off x="1127448" y="3534292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Rx</a:t>
            </a:r>
            <a:endParaRPr lang="en-NL" sz="16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ADB48A-B03B-9E47-F79A-A7272BDDD4AB}"/>
              </a:ext>
            </a:extLst>
          </p:cNvPr>
          <p:cNvSpPr txBox="1"/>
          <p:nvPr/>
        </p:nvSpPr>
        <p:spPr>
          <a:xfrm>
            <a:off x="9750711" y="3501008"/>
            <a:ext cx="373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Tx</a:t>
            </a:r>
            <a:endParaRPr lang="en-NL" sz="16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3EA4BA9-6BC5-BAC0-F3EA-6A4BAEFA8133}"/>
              </a:ext>
            </a:extLst>
          </p:cNvPr>
          <p:cNvSpPr txBox="1"/>
          <p:nvPr/>
        </p:nvSpPr>
        <p:spPr>
          <a:xfrm>
            <a:off x="9764491" y="2852936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Rx</a:t>
            </a:r>
            <a:endParaRPr lang="en-NL" sz="16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7111281-B4C5-5040-C7FE-68B20AFCED11}"/>
              </a:ext>
            </a:extLst>
          </p:cNvPr>
          <p:cNvSpPr txBox="1"/>
          <p:nvPr/>
        </p:nvSpPr>
        <p:spPr>
          <a:xfrm>
            <a:off x="1415479" y="6237312"/>
            <a:ext cx="8778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Past experience proves that seemingly irrelevant delays may unexpectedly become relevant at a later time – see slides 7-10</a:t>
            </a:r>
            <a:endParaRPr lang="en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600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EC995-71D0-9D24-DDC6-A5FC4F505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total delay instead of differential delay</a:t>
            </a:r>
            <a:endParaRPr lang="en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27F2E-662B-6FF8-64CA-9B199A25CE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From: Koelemeij, </a:t>
            </a:r>
            <a:r>
              <a:rPr lang="en-US" sz="2000" dirty="0" err="1"/>
              <a:t>Pinkert</a:t>
            </a:r>
            <a:r>
              <a:rPr lang="en-US" sz="2000" dirty="0"/>
              <a:t>, </a:t>
            </a:r>
            <a:r>
              <a:rPr lang="en-US" sz="2000" dirty="0" err="1"/>
              <a:t>Dierikx</a:t>
            </a:r>
            <a:r>
              <a:rPr lang="en-US" sz="2000" dirty="0"/>
              <a:t>, Peek, Van Tour, Smets; </a:t>
            </a:r>
            <a:r>
              <a:rPr lang="en-US" sz="2000"/>
              <a:t>PTTI Monterey CA, USA (2017).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1600" dirty="0"/>
              <a:t>Note: this is NOT a proposed method for C-TFN. It is just an example of how irrelevant delays may become relevant at some point.</a:t>
            </a:r>
            <a:endParaRPr lang="en-NL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0B0C9D-5051-19F3-8971-C318198BC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D56-EEAB-4E29-BD77-764735B2393D}" type="slidenum">
              <a:rPr lang="en-NL" smtClean="0"/>
              <a:t>7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01740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1703512" y="802592"/>
            <a:ext cx="3827318" cy="529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06"/>
          <a:stretch/>
        </p:blipFill>
        <p:spPr bwMode="auto">
          <a:xfrm>
            <a:off x="7627822" y="802592"/>
            <a:ext cx="3076691" cy="529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6" name="Group 35"/>
          <p:cNvGrpSpPr/>
          <p:nvPr/>
        </p:nvGrpSpPr>
        <p:grpSpPr>
          <a:xfrm>
            <a:off x="5516278" y="672952"/>
            <a:ext cx="2128470" cy="1197813"/>
            <a:chOff x="3992278" y="672951"/>
            <a:chExt cx="2128470" cy="1197813"/>
          </a:xfrm>
        </p:grpSpPr>
        <p:grpSp>
          <p:nvGrpSpPr>
            <p:cNvPr id="29" name="Group 28"/>
            <p:cNvGrpSpPr/>
            <p:nvPr/>
          </p:nvGrpSpPr>
          <p:grpSpPr>
            <a:xfrm>
              <a:off x="3992278" y="1001054"/>
              <a:ext cx="2128470" cy="667187"/>
              <a:chOff x="3992278" y="1001054"/>
              <a:chExt cx="2128470" cy="667187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3995936" y="1330760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530052" y="1331726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" name="Group 16"/>
              <p:cNvGrpSpPr/>
              <p:nvPr/>
            </p:nvGrpSpPr>
            <p:grpSpPr>
              <a:xfrm>
                <a:off x="5688700" y="1034446"/>
                <a:ext cx="432048" cy="295348"/>
                <a:chOff x="5580112" y="1034446"/>
                <a:chExt cx="432048" cy="295348"/>
              </a:xfrm>
            </p:grpSpPr>
            <p:sp>
              <p:nvSpPr>
                <p:cNvPr id="14" name="Oval 13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" name="Oval 14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" name="Oval 15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3992278" y="1030788"/>
                <a:ext cx="432048" cy="295348"/>
                <a:chOff x="5580112" y="1034446"/>
                <a:chExt cx="432048" cy="295348"/>
              </a:xfrm>
            </p:grpSpPr>
            <p:sp>
              <p:nvSpPr>
                <p:cNvPr id="19" name="Oval 18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0" name="Oval 19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1" name="Oval 20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4585481" y="1001054"/>
                <a:ext cx="937254" cy="667187"/>
                <a:chOff x="4585481" y="1001054"/>
                <a:chExt cx="937254" cy="667187"/>
              </a:xfrm>
            </p:grpSpPr>
            <p:cxnSp>
              <p:nvCxnSpPr>
                <p:cNvPr id="22" name="Straight Connector 21"/>
                <p:cNvCxnSpPr/>
                <p:nvPr/>
              </p:nvCxnSpPr>
              <p:spPr>
                <a:xfrm>
                  <a:off x="4762418" y="1196752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4766624" y="1477468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" name="Isosceles Triangle 5"/>
                <p:cNvSpPr/>
                <p:nvPr/>
              </p:nvSpPr>
              <p:spPr>
                <a:xfrm rot="16200000">
                  <a:off x="4880424" y="132859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" name="Trapezoid 6"/>
                <p:cNvSpPr/>
                <p:nvPr/>
              </p:nvSpPr>
              <p:spPr>
                <a:xfrm rot="16200000">
                  <a:off x="4430566" y="1230893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" name="Isosceles Triangle 7"/>
                <p:cNvSpPr/>
                <p:nvPr/>
              </p:nvSpPr>
              <p:spPr>
                <a:xfrm rot="5400000" flipH="1">
                  <a:off x="4844959" y="104173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" name="Trapezoid 8"/>
                <p:cNvSpPr/>
                <p:nvPr/>
              </p:nvSpPr>
              <p:spPr>
                <a:xfrm rot="5400000" flipH="1">
                  <a:off x="5171435" y="1233051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sp>
          <p:nvSpPr>
            <p:cNvPr id="30" name="TextBox 29"/>
            <p:cNvSpPr txBox="1"/>
            <p:nvPr/>
          </p:nvSpPr>
          <p:spPr>
            <a:xfrm rot="16200000">
              <a:off x="4444051" y="1202456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 rot="5400000">
              <a:off x="5168969" y="1209713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884454" y="836712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860032" y="1593765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148064" y="672951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283968" y="1556792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519936" y="1750872"/>
            <a:ext cx="2128470" cy="1197813"/>
            <a:chOff x="3992278" y="672951"/>
            <a:chExt cx="2128470" cy="1197813"/>
          </a:xfrm>
        </p:grpSpPr>
        <p:grpSp>
          <p:nvGrpSpPr>
            <p:cNvPr id="38" name="Group 37"/>
            <p:cNvGrpSpPr/>
            <p:nvPr/>
          </p:nvGrpSpPr>
          <p:grpSpPr>
            <a:xfrm>
              <a:off x="3992278" y="1001054"/>
              <a:ext cx="2128470" cy="667187"/>
              <a:chOff x="3992278" y="1001054"/>
              <a:chExt cx="2128470" cy="667187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>
                <a:off x="3995936" y="1330760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5530052" y="1331726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>
              <a:xfrm>
                <a:off x="5688700" y="1034446"/>
                <a:ext cx="432048" cy="295348"/>
                <a:chOff x="5580112" y="1034446"/>
                <a:chExt cx="432048" cy="295348"/>
              </a:xfrm>
            </p:grpSpPr>
            <p:sp>
              <p:nvSpPr>
                <p:cNvPr id="59" name="Oval 58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60" name="Oval 59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61" name="Oval 60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48" name="Group 47"/>
              <p:cNvGrpSpPr/>
              <p:nvPr/>
            </p:nvGrpSpPr>
            <p:grpSpPr>
              <a:xfrm>
                <a:off x="3992278" y="1030788"/>
                <a:ext cx="432048" cy="295348"/>
                <a:chOff x="5580112" y="1034446"/>
                <a:chExt cx="432048" cy="295348"/>
              </a:xfrm>
            </p:grpSpPr>
            <p:sp>
              <p:nvSpPr>
                <p:cNvPr id="56" name="Oval 55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57" name="Oval 56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58" name="Oval 57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49" name="Group 48"/>
              <p:cNvGrpSpPr/>
              <p:nvPr/>
            </p:nvGrpSpPr>
            <p:grpSpPr>
              <a:xfrm>
                <a:off x="4585481" y="1001054"/>
                <a:ext cx="937254" cy="667187"/>
                <a:chOff x="4585481" y="1001054"/>
                <a:chExt cx="937254" cy="667187"/>
              </a:xfrm>
            </p:grpSpPr>
            <p:cxnSp>
              <p:nvCxnSpPr>
                <p:cNvPr id="50" name="Straight Connector 49"/>
                <p:cNvCxnSpPr/>
                <p:nvPr/>
              </p:nvCxnSpPr>
              <p:spPr>
                <a:xfrm>
                  <a:off x="4762418" y="1196752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>
                  <a:off x="4766624" y="1477468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Isosceles Triangle 51"/>
                <p:cNvSpPr/>
                <p:nvPr/>
              </p:nvSpPr>
              <p:spPr>
                <a:xfrm rot="16200000">
                  <a:off x="4880424" y="132859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53" name="Trapezoid 52"/>
                <p:cNvSpPr/>
                <p:nvPr/>
              </p:nvSpPr>
              <p:spPr>
                <a:xfrm rot="16200000">
                  <a:off x="4430566" y="1230893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54" name="Isosceles Triangle 53"/>
                <p:cNvSpPr/>
                <p:nvPr/>
              </p:nvSpPr>
              <p:spPr>
                <a:xfrm rot="5400000" flipH="1">
                  <a:off x="4844959" y="104173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55" name="Trapezoid 54"/>
                <p:cNvSpPr/>
                <p:nvPr/>
              </p:nvSpPr>
              <p:spPr>
                <a:xfrm rot="5400000" flipH="1">
                  <a:off x="5171435" y="1233051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sp>
          <p:nvSpPr>
            <p:cNvPr id="39" name="TextBox 38"/>
            <p:cNvSpPr txBox="1"/>
            <p:nvPr/>
          </p:nvSpPr>
          <p:spPr>
            <a:xfrm rot="16200000">
              <a:off x="4444051" y="1202456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 rot="5400000">
              <a:off x="5168969" y="1209713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884454" y="836712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860032" y="1593765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148064" y="672951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283968" y="1556792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519936" y="3702403"/>
            <a:ext cx="2128470" cy="1197813"/>
            <a:chOff x="3992278" y="672951"/>
            <a:chExt cx="2128470" cy="1197813"/>
          </a:xfrm>
        </p:grpSpPr>
        <p:grpSp>
          <p:nvGrpSpPr>
            <p:cNvPr id="63" name="Group 62"/>
            <p:cNvGrpSpPr/>
            <p:nvPr/>
          </p:nvGrpSpPr>
          <p:grpSpPr>
            <a:xfrm>
              <a:off x="3992278" y="1001054"/>
              <a:ext cx="2128470" cy="667187"/>
              <a:chOff x="3992278" y="1001054"/>
              <a:chExt cx="2128470" cy="667187"/>
            </a:xfrm>
          </p:grpSpPr>
          <p:cxnSp>
            <p:nvCxnSpPr>
              <p:cNvPr id="70" name="Straight Connector 69"/>
              <p:cNvCxnSpPr/>
              <p:nvPr/>
            </p:nvCxnSpPr>
            <p:spPr>
              <a:xfrm>
                <a:off x="3995936" y="1330760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5530052" y="1331726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2" name="Group 71"/>
              <p:cNvGrpSpPr/>
              <p:nvPr/>
            </p:nvGrpSpPr>
            <p:grpSpPr>
              <a:xfrm>
                <a:off x="5688700" y="1034446"/>
                <a:ext cx="432048" cy="295348"/>
                <a:chOff x="5580112" y="1034446"/>
                <a:chExt cx="432048" cy="295348"/>
              </a:xfrm>
            </p:grpSpPr>
            <p:sp>
              <p:nvSpPr>
                <p:cNvPr id="84" name="Oval 83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5" name="Oval 84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6" name="Oval 85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73" name="Group 72"/>
              <p:cNvGrpSpPr/>
              <p:nvPr/>
            </p:nvGrpSpPr>
            <p:grpSpPr>
              <a:xfrm>
                <a:off x="3992278" y="1030788"/>
                <a:ext cx="432048" cy="295348"/>
                <a:chOff x="5580112" y="1034446"/>
                <a:chExt cx="432048" cy="295348"/>
              </a:xfrm>
            </p:grpSpPr>
            <p:sp>
              <p:nvSpPr>
                <p:cNvPr id="81" name="Oval 80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2" name="Oval 81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3" name="Oval 82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74" name="Group 73"/>
              <p:cNvGrpSpPr/>
              <p:nvPr/>
            </p:nvGrpSpPr>
            <p:grpSpPr>
              <a:xfrm>
                <a:off x="4585481" y="1001054"/>
                <a:ext cx="937254" cy="667187"/>
                <a:chOff x="4585481" y="1001054"/>
                <a:chExt cx="937254" cy="667187"/>
              </a:xfrm>
            </p:grpSpPr>
            <p:cxnSp>
              <p:nvCxnSpPr>
                <p:cNvPr id="75" name="Straight Connector 74"/>
                <p:cNvCxnSpPr/>
                <p:nvPr/>
              </p:nvCxnSpPr>
              <p:spPr>
                <a:xfrm>
                  <a:off x="4762418" y="1196752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>
                  <a:off x="4766624" y="1477468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7" name="Isosceles Triangle 76"/>
                <p:cNvSpPr/>
                <p:nvPr/>
              </p:nvSpPr>
              <p:spPr>
                <a:xfrm rot="16200000">
                  <a:off x="4880424" y="132859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8" name="Trapezoid 77"/>
                <p:cNvSpPr/>
                <p:nvPr/>
              </p:nvSpPr>
              <p:spPr>
                <a:xfrm rot="16200000">
                  <a:off x="4430566" y="1230893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9" name="Isosceles Triangle 78"/>
                <p:cNvSpPr/>
                <p:nvPr/>
              </p:nvSpPr>
              <p:spPr>
                <a:xfrm rot="5400000" flipH="1">
                  <a:off x="4844959" y="104173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0" name="Trapezoid 79"/>
                <p:cNvSpPr/>
                <p:nvPr/>
              </p:nvSpPr>
              <p:spPr>
                <a:xfrm rot="5400000" flipH="1">
                  <a:off x="5171435" y="1233051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sp>
          <p:nvSpPr>
            <p:cNvPr id="64" name="TextBox 63"/>
            <p:cNvSpPr txBox="1"/>
            <p:nvPr/>
          </p:nvSpPr>
          <p:spPr>
            <a:xfrm rot="16200000">
              <a:off x="4444051" y="1202456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 rot="5400000">
              <a:off x="5168969" y="1209713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884454" y="836712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860032" y="1593765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148064" y="672951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283968" y="1556792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5523594" y="4780323"/>
            <a:ext cx="2128470" cy="1197813"/>
            <a:chOff x="3992278" y="672951"/>
            <a:chExt cx="2128470" cy="1197813"/>
          </a:xfrm>
        </p:grpSpPr>
        <p:grpSp>
          <p:nvGrpSpPr>
            <p:cNvPr id="88" name="Group 87"/>
            <p:cNvGrpSpPr/>
            <p:nvPr/>
          </p:nvGrpSpPr>
          <p:grpSpPr>
            <a:xfrm>
              <a:off x="3992278" y="1001054"/>
              <a:ext cx="2128470" cy="667187"/>
              <a:chOff x="3992278" y="1001054"/>
              <a:chExt cx="2128470" cy="667187"/>
            </a:xfrm>
          </p:grpSpPr>
          <p:cxnSp>
            <p:nvCxnSpPr>
              <p:cNvPr id="95" name="Straight Connector 94"/>
              <p:cNvCxnSpPr/>
              <p:nvPr/>
            </p:nvCxnSpPr>
            <p:spPr>
              <a:xfrm>
                <a:off x="3995936" y="1330760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5530052" y="1331726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7" name="Group 96"/>
              <p:cNvGrpSpPr/>
              <p:nvPr/>
            </p:nvGrpSpPr>
            <p:grpSpPr>
              <a:xfrm>
                <a:off x="5688700" y="1034446"/>
                <a:ext cx="432048" cy="295348"/>
                <a:chOff x="5580112" y="1034446"/>
                <a:chExt cx="432048" cy="295348"/>
              </a:xfrm>
            </p:grpSpPr>
            <p:sp>
              <p:nvSpPr>
                <p:cNvPr id="109" name="Oval 108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10" name="Oval 109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11" name="Oval 110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98" name="Group 97"/>
              <p:cNvGrpSpPr/>
              <p:nvPr/>
            </p:nvGrpSpPr>
            <p:grpSpPr>
              <a:xfrm>
                <a:off x="3992278" y="1030788"/>
                <a:ext cx="432048" cy="295348"/>
                <a:chOff x="5580112" y="1034446"/>
                <a:chExt cx="432048" cy="295348"/>
              </a:xfrm>
            </p:grpSpPr>
            <p:sp>
              <p:nvSpPr>
                <p:cNvPr id="106" name="Oval 105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7" name="Oval 106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8" name="Oval 107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99" name="Group 98"/>
              <p:cNvGrpSpPr/>
              <p:nvPr/>
            </p:nvGrpSpPr>
            <p:grpSpPr>
              <a:xfrm>
                <a:off x="4585481" y="1001054"/>
                <a:ext cx="937254" cy="667187"/>
                <a:chOff x="4585481" y="1001054"/>
                <a:chExt cx="937254" cy="667187"/>
              </a:xfrm>
            </p:grpSpPr>
            <p:cxnSp>
              <p:nvCxnSpPr>
                <p:cNvPr id="100" name="Straight Connector 99"/>
                <p:cNvCxnSpPr/>
                <p:nvPr/>
              </p:nvCxnSpPr>
              <p:spPr>
                <a:xfrm>
                  <a:off x="4762418" y="1196752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>
                  <a:off x="4766624" y="1477468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" name="Isosceles Triangle 101"/>
                <p:cNvSpPr/>
                <p:nvPr/>
              </p:nvSpPr>
              <p:spPr>
                <a:xfrm rot="16200000">
                  <a:off x="4880424" y="132859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3" name="Trapezoid 102"/>
                <p:cNvSpPr/>
                <p:nvPr/>
              </p:nvSpPr>
              <p:spPr>
                <a:xfrm rot="16200000">
                  <a:off x="4430566" y="1230893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4" name="Isosceles Triangle 103"/>
                <p:cNvSpPr/>
                <p:nvPr/>
              </p:nvSpPr>
              <p:spPr>
                <a:xfrm rot="5400000" flipH="1">
                  <a:off x="4844959" y="104173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5" name="Trapezoid 104"/>
                <p:cNvSpPr/>
                <p:nvPr/>
              </p:nvSpPr>
              <p:spPr>
                <a:xfrm rot="5400000" flipH="1">
                  <a:off x="5171435" y="1233051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sp>
          <p:nvSpPr>
            <p:cNvPr id="89" name="TextBox 88"/>
            <p:cNvSpPr txBox="1"/>
            <p:nvPr/>
          </p:nvSpPr>
          <p:spPr>
            <a:xfrm rot="16200000">
              <a:off x="4444051" y="1202456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 rot="5400000">
              <a:off x="5168969" y="1209713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4884454" y="836712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860032" y="1593765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5148064" y="672951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4283968" y="1556792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</p:grpSp>
      <p:sp>
        <p:nvSpPr>
          <p:cNvPr id="117" name="Freeform 116"/>
          <p:cNvSpPr/>
          <p:nvPr/>
        </p:nvSpPr>
        <p:spPr>
          <a:xfrm>
            <a:off x="3710610" y="4198290"/>
            <a:ext cx="5748793" cy="1423283"/>
          </a:xfrm>
          <a:custGeom>
            <a:avLst/>
            <a:gdLst>
              <a:gd name="connsiteX0" fmla="*/ 540688 w 5748793"/>
              <a:gd name="connsiteY0" fmla="*/ 15902 h 1423283"/>
              <a:gd name="connsiteX1" fmla="*/ 1335819 w 5748793"/>
              <a:gd name="connsiteY1" fmla="*/ 15902 h 1423283"/>
              <a:gd name="connsiteX2" fmla="*/ 1383527 w 5748793"/>
              <a:gd name="connsiteY2" fmla="*/ 182880 h 1423283"/>
              <a:gd name="connsiteX3" fmla="*/ 2504661 w 5748793"/>
              <a:gd name="connsiteY3" fmla="*/ 151074 h 1423283"/>
              <a:gd name="connsiteX4" fmla="*/ 2544417 w 5748793"/>
              <a:gd name="connsiteY4" fmla="*/ 23854 h 1423283"/>
              <a:gd name="connsiteX5" fmla="*/ 3252083 w 5748793"/>
              <a:gd name="connsiteY5" fmla="*/ 31805 h 1423283"/>
              <a:gd name="connsiteX6" fmla="*/ 3299791 w 5748793"/>
              <a:gd name="connsiteY6" fmla="*/ 182880 h 1423283"/>
              <a:gd name="connsiteX7" fmla="*/ 4420925 w 5748793"/>
              <a:gd name="connsiteY7" fmla="*/ 143123 h 1423283"/>
              <a:gd name="connsiteX8" fmla="*/ 4603805 w 5748793"/>
              <a:gd name="connsiteY8" fmla="*/ 15902 h 1423283"/>
              <a:gd name="connsiteX9" fmla="*/ 4746928 w 5748793"/>
              <a:gd name="connsiteY9" fmla="*/ 79513 h 1423283"/>
              <a:gd name="connsiteX10" fmla="*/ 5049078 w 5748793"/>
              <a:gd name="connsiteY10" fmla="*/ 1200647 h 1423283"/>
              <a:gd name="connsiteX11" fmla="*/ 5192201 w 5748793"/>
              <a:gd name="connsiteY11" fmla="*/ 1423283 h 1423283"/>
              <a:gd name="connsiteX12" fmla="*/ 5367130 w 5748793"/>
              <a:gd name="connsiteY12" fmla="*/ 1407381 h 1423283"/>
              <a:gd name="connsiteX13" fmla="*/ 5573864 w 5748793"/>
              <a:gd name="connsiteY13" fmla="*/ 1375575 h 1423283"/>
              <a:gd name="connsiteX14" fmla="*/ 5732890 w 5748793"/>
              <a:gd name="connsiteY14" fmla="*/ 1391478 h 1423283"/>
              <a:gd name="connsiteX15" fmla="*/ 5748793 w 5748793"/>
              <a:gd name="connsiteY15" fmla="*/ 1081377 h 1423283"/>
              <a:gd name="connsiteX16" fmla="*/ 4500438 w 5748793"/>
              <a:gd name="connsiteY16" fmla="*/ 1089328 h 1423283"/>
              <a:gd name="connsiteX17" fmla="*/ 4373217 w 5748793"/>
              <a:gd name="connsiteY17" fmla="*/ 1232452 h 1423283"/>
              <a:gd name="connsiteX18" fmla="*/ 3307742 w 5748793"/>
              <a:gd name="connsiteY18" fmla="*/ 1232452 h 1423283"/>
              <a:gd name="connsiteX19" fmla="*/ 3236181 w 5748793"/>
              <a:gd name="connsiteY19" fmla="*/ 1399429 h 1423283"/>
              <a:gd name="connsiteX20" fmla="*/ 2528514 w 5748793"/>
              <a:gd name="connsiteY20" fmla="*/ 1383527 h 1423283"/>
              <a:gd name="connsiteX21" fmla="*/ 2456953 w 5748793"/>
              <a:gd name="connsiteY21" fmla="*/ 1240403 h 1423283"/>
              <a:gd name="connsiteX22" fmla="*/ 1335819 w 5748793"/>
              <a:gd name="connsiteY22" fmla="*/ 1240403 h 1423283"/>
              <a:gd name="connsiteX23" fmla="*/ 1208598 w 5748793"/>
              <a:gd name="connsiteY23" fmla="*/ 1089328 h 1423283"/>
              <a:gd name="connsiteX24" fmla="*/ 1057523 w 5748793"/>
              <a:gd name="connsiteY24" fmla="*/ 1065474 h 1423283"/>
              <a:gd name="connsiteX25" fmla="*/ 962108 w 5748793"/>
              <a:gd name="connsiteY25" fmla="*/ 985961 h 1423283"/>
              <a:gd name="connsiteX26" fmla="*/ 691763 w 5748793"/>
              <a:gd name="connsiteY26" fmla="*/ 381662 h 1423283"/>
              <a:gd name="connsiteX27" fmla="*/ 548640 w 5748793"/>
              <a:gd name="connsiteY27" fmla="*/ 310101 h 1423283"/>
              <a:gd name="connsiteX28" fmla="*/ 206734 w 5748793"/>
              <a:gd name="connsiteY28" fmla="*/ 310101 h 1423283"/>
              <a:gd name="connsiteX29" fmla="*/ 0 w 5748793"/>
              <a:gd name="connsiteY29" fmla="*/ 310101 h 1423283"/>
              <a:gd name="connsiteX30" fmla="*/ 23854 w 5748793"/>
              <a:gd name="connsiteY30" fmla="*/ 0 h 1423283"/>
              <a:gd name="connsiteX31" fmla="*/ 715617 w 5748793"/>
              <a:gd name="connsiteY31" fmla="*/ 15902 h 1423283"/>
              <a:gd name="connsiteX32" fmla="*/ 1176793 w 5748793"/>
              <a:gd name="connsiteY32" fmla="*/ 31805 h 1423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5748793" h="1423283">
                <a:moveTo>
                  <a:pt x="540688" y="15902"/>
                </a:moveTo>
                <a:lnTo>
                  <a:pt x="1335819" y="15902"/>
                </a:lnTo>
                <a:lnTo>
                  <a:pt x="1383527" y="182880"/>
                </a:lnTo>
                <a:lnTo>
                  <a:pt x="2504661" y="151074"/>
                </a:lnTo>
                <a:lnTo>
                  <a:pt x="2544417" y="23854"/>
                </a:lnTo>
                <a:lnTo>
                  <a:pt x="3252083" y="31805"/>
                </a:lnTo>
                <a:lnTo>
                  <a:pt x="3299791" y="182880"/>
                </a:lnTo>
                <a:lnTo>
                  <a:pt x="4420925" y="143123"/>
                </a:lnTo>
                <a:lnTo>
                  <a:pt x="4603805" y="15902"/>
                </a:lnTo>
                <a:lnTo>
                  <a:pt x="4746928" y="79513"/>
                </a:lnTo>
                <a:lnTo>
                  <a:pt x="5049078" y="1200647"/>
                </a:lnTo>
                <a:lnTo>
                  <a:pt x="5192201" y="1423283"/>
                </a:lnTo>
                <a:lnTo>
                  <a:pt x="5367130" y="1407381"/>
                </a:lnTo>
                <a:lnTo>
                  <a:pt x="5573864" y="1375575"/>
                </a:lnTo>
                <a:lnTo>
                  <a:pt x="5732890" y="1391478"/>
                </a:lnTo>
                <a:lnTo>
                  <a:pt x="5748793" y="1081377"/>
                </a:lnTo>
                <a:lnTo>
                  <a:pt x="4500438" y="1089328"/>
                </a:lnTo>
                <a:lnTo>
                  <a:pt x="4373217" y="1232452"/>
                </a:lnTo>
                <a:lnTo>
                  <a:pt x="3307742" y="1232452"/>
                </a:lnTo>
                <a:lnTo>
                  <a:pt x="3236181" y="1399429"/>
                </a:lnTo>
                <a:lnTo>
                  <a:pt x="2528514" y="1383527"/>
                </a:lnTo>
                <a:lnTo>
                  <a:pt x="2456953" y="1240403"/>
                </a:lnTo>
                <a:lnTo>
                  <a:pt x="1335819" y="1240403"/>
                </a:lnTo>
                <a:lnTo>
                  <a:pt x="1208598" y="1089328"/>
                </a:lnTo>
                <a:lnTo>
                  <a:pt x="1057523" y="1065474"/>
                </a:lnTo>
                <a:lnTo>
                  <a:pt x="962108" y="985961"/>
                </a:lnTo>
                <a:lnTo>
                  <a:pt x="691763" y="381662"/>
                </a:lnTo>
                <a:lnTo>
                  <a:pt x="548640" y="310101"/>
                </a:lnTo>
                <a:lnTo>
                  <a:pt x="206734" y="310101"/>
                </a:lnTo>
                <a:lnTo>
                  <a:pt x="0" y="310101"/>
                </a:lnTo>
                <a:lnTo>
                  <a:pt x="23854" y="0"/>
                </a:lnTo>
                <a:lnTo>
                  <a:pt x="715617" y="15902"/>
                </a:lnTo>
                <a:lnTo>
                  <a:pt x="1176793" y="31805"/>
                </a:lnTo>
              </a:path>
            </a:pathLst>
          </a:custGeom>
          <a:noFill/>
          <a:ln w="101600">
            <a:solidFill>
              <a:srgbClr val="4F81BD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8" name="Freeform 117"/>
          <p:cNvSpPr/>
          <p:nvPr/>
        </p:nvSpPr>
        <p:spPr>
          <a:xfrm>
            <a:off x="3766268" y="1176794"/>
            <a:ext cx="5645426" cy="151075"/>
          </a:xfrm>
          <a:custGeom>
            <a:avLst/>
            <a:gdLst>
              <a:gd name="connsiteX0" fmla="*/ 0 w 5645426"/>
              <a:gd name="connsiteY0" fmla="*/ 0 h 151075"/>
              <a:gd name="connsiteX1" fmla="*/ 1248355 w 5645426"/>
              <a:gd name="connsiteY1" fmla="*/ 15903 h 151075"/>
              <a:gd name="connsiteX2" fmla="*/ 1343770 w 5645426"/>
              <a:gd name="connsiteY2" fmla="*/ 151075 h 151075"/>
              <a:gd name="connsiteX3" fmla="*/ 2464904 w 5645426"/>
              <a:gd name="connsiteY3" fmla="*/ 143124 h 151075"/>
              <a:gd name="connsiteX4" fmla="*/ 2472855 w 5645426"/>
              <a:gd name="connsiteY4" fmla="*/ 23854 h 151075"/>
              <a:gd name="connsiteX5" fmla="*/ 3188473 w 5645426"/>
              <a:gd name="connsiteY5" fmla="*/ 23854 h 151075"/>
              <a:gd name="connsiteX6" fmla="*/ 3252083 w 5645426"/>
              <a:gd name="connsiteY6" fmla="*/ 151075 h 151075"/>
              <a:gd name="connsiteX7" fmla="*/ 4397071 w 5645426"/>
              <a:gd name="connsiteY7" fmla="*/ 143124 h 151075"/>
              <a:gd name="connsiteX8" fmla="*/ 4476584 w 5645426"/>
              <a:gd name="connsiteY8" fmla="*/ 15903 h 151075"/>
              <a:gd name="connsiteX9" fmla="*/ 5645426 w 5645426"/>
              <a:gd name="connsiteY9" fmla="*/ 0 h 151075"/>
              <a:gd name="connsiteX10" fmla="*/ 5645426 w 5645426"/>
              <a:gd name="connsiteY10" fmla="*/ 0 h 15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45426" h="151075">
                <a:moveTo>
                  <a:pt x="0" y="0"/>
                </a:moveTo>
                <a:lnTo>
                  <a:pt x="1248355" y="15903"/>
                </a:lnTo>
                <a:lnTo>
                  <a:pt x="1343770" y="151075"/>
                </a:lnTo>
                <a:lnTo>
                  <a:pt x="2464904" y="143124"/>
                </a:lnTo>
                <a:lnTo>
                  <a:pt x="2472855" y="23854"/>
                </a:lnTo>
                <a:lnTo>
                  <a:pt x="3188473" y="23854"/>
                </a:lnTo>
                <a:lnTo>
                  <a:pt x="3252083" y="151075"/>
                </a:lnTo>
                <a:lnTo>
                  <a:pt x="4397071" y="143124"/>
                </a:lnTo>
                <a:lnTo>
                  <a:pt x="4476584" y="15903"/>
                </a:lnTo>
                <a:lnTo>
                  <a:pt x="5645426" y="0"/>
                </a:lnTo>
                <a:lnTo>
                  <a:pt x="5645426" y="0"/>
                </a:lnTo>
              </a:path>
            </a:pathLst>
          </a:custGeom>
          <a:noFill/>
          <a:ln w="101600">
            <a:solidFill>
              <a:srgbClr val="4F81BD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2" name="Freeform 121"/>
          <p:cNvSpPr/>
          <p:nvPr/>
        </p:nvSpPr>
        <p:spPr>
          <a:xfrm flipV="1">
            <a:off x="3770893" y="1329194"/>
            <a:ext cx="5645426" cy="151075"/>
          </a:xfrm>
          <a:custGeom>
            <a:avLst/>
            <a:gdLst>
              <a:gd name="connsiteX0" fmla="*/ 0 w 5645426"/>
              <a:gd name="connsiteY0" fmla="*/ 0 h 151075"/>
              <a:gd name="connsiteX1" fmla="*/ 1248355 w 5645426"/>
              <a:gd name="connsiteY1" fmla="*/ 15903 h 151075"/>
              <a:gd name="connsiteX2" fmla="*/ 1343770 w 5645426"/>
              <a:gd name="connsiteY2" fmla="*/ 151075 h 151075"/>
              <a:gd name="connsiteX3" fmla="*/ 2464904 w 5645426"/>
              <a:gd name="connsiteY3" fmla="*/ 143124 h 151075"/>
              <a:gd name="connsiteX4" fmla="*/ 2472855 w 5645426"/>
              <a:gd name="connsiteY4" fmla="*/ 23854 h 151075"/>
              <a:gd name="connsiteX5" fmla="*/ 3188473 w 5645426"/>
              <a:gd name="connsiteY5" fmla="*/ 23854 h 151075"/>
              <a:gd name="connsiteX6" fmla="*/ 3252083 w 5645426"/>
              <a:gd name="connsiteY6" fmla="*/ 151075 h 151075"/>
              <a:gd name="connsiteX7" fmla="*/ 4397071 w 5645426"/>
              <a:gd name="connsiteY7" fmla="*/ 143124 h 151075"/>
              <a:gd name="connsiteX8" fmla="*/ 4476584 w 5645426"/>
              <a:gd name="connsiteY8" fmla="*/ 15903 h 151075"/>
              <a:gd name="connsiteX9" fmla="*/ 5645426 w 5645426"/>
              <a:gd name="connsiteY9" fmla="*/ 0 h 151075"/>
              <a:gd name="connsiteX10" fmla="*/ 5645426 w 5645426"/>
              <a:gd name="connsiteY10" fmla="*/ 0 h 15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45426" h="151075">
                <a:moveTo>
                  <a:pt x="0" y="0"/>
                </a:moveTo>
                <a:lnTo>
                  <a:pt x="1248355" y="15903"/>
                </a:lnTo>
                <a:lnTo>
                  <a:pt x="1343770" y="151075"/>
                </a:lnTo>
                <a:lnTo>
                  <a:pt x="2464904" y="143124"/>
                </a:lnTo>
                <a:lnTo>
                  <a:pt x="2472855" y="23854"/>
                </a:lnTo>
                <a:lnTo>
                  <a:pt x="3188473" y="23854"/>
                </a:lnTo>
                <a:lnTo>
                  <a:pt x="3252083" y="151075"/>
                </a:lnTo>
                <a:lnTo>
                  <a:pt x="4397071" y="143124"/>
                </a:lnTo>
                <a:lnTo>
                  <a:pt x="4476584" y="15903"/>
                </a:lnTo>
                <a:lnTo>
                  <a:pt x="5645426" y="0"/>
                </a:lnTo>
                <a:lnTo>
                  <a:pt x="5645426" y="0"/>
                </a:lnTo>
              </a:path>
            </a:pathLst>
          </a:custGeom>
          <a:noFill/>
          <a:ln w="101600">
            <a:solidFill>
              <a:srgbClr val="C0000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2" name="Rectangle 111"/>
          <p:cNvSpPr/>
          <p:nvPr/>
        </p:nvSpPr>
        <p:spPr>
          <a:xfrm>
            <a:off x="1621602" y="2558322"/>
            <a:ext cx="513958" cy="623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3" name="Rectangle 112"/>
          <p:cNvSpPr/>
          <p:nvPr/>
        </p:nvSpPr>
        <p:spPr>
          <a:xfrm>
            <a:off x="1559496" y="5614218"/>
            <a:ext cx="513958" cy="623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5" name="Title 1"/>
          <p:cNvSpPr>
            <a:spLocks noGrp="1"/>
          </p:cNvSpPr>
          <p:nvPr>
            <p:ph type="title"/>
          </p:nvPr>
        </p:nvSpPr>
        <p:spPr>
          <a:xfrm>
            <a:off x="1981200" y="-99392"/>
            <a:ext cx="8229600" cy="1143000"/>
          </a:xfrm>
        </p:spPr>
        <p:txBody>
          <a:bodyPr>
            <a:normAutofit/>
          </a:bodyPr>
          <a:lstStyle/>
          <a:p>
            <a:r>
              <a:rPr lang="nl-NL" sz="3600"/>
              <a:t>In-situ </a:t>
            </a:r>
            <a:r>
              <a:rPr lang="nl-NL" sz="3600">
                <a:latin typeface="Symbol" panose="05050102010706020507" pitchFamily="18" charset="2"/>
              </a:rPr>
              <a:t>a</a:t>
            </a:r>
            <a:r>
              <a:rPr lang="nl-NL" sz="3600"/>
              <a:t> calibration</a:t>
            </a:r>
          </a:p>
        </p:txBody>
      </p:sp>
    </p:spTree>
    <p:extLst>
      <p:ext uri="{BB962C8B-B14F-4D97-AF65-F5344CB8AC3E}">
        <p14:creationId xmlns:p14="http://schemas.microsoft.com/office/powerpoint/2010/main" val="1516116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1703512" y="802592"/>
            <a:ext cx="3827318" cy="529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06"/>
          <a:stretch/>
        </p:blipFill>
        <p:spPr bwMode="auto">
          <a:xfrm>
            <a:off x="7627822" y="802592"/>
            <a:ext cx="3076691" cy="529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6" name="Group 35"/>
          <p:cNvGrpSpPr/>
          <p:nvPr/>
        </p:nvGrpSpPr>
        <p:grpSpPr>
          <a:xfrm>
            <a:off x="5516278" y="672952"/>
            <a:ext cx="2128470" cy="1197813"/>
            <a:chOff x="3992278" y="672951"/>
            <a:chExt cx="2128470" cy="1197813"/>
          </a:xfrm>
        </p:grpSpPr>
        <p:grpSp>
          <p:nvGrpSpPr>
            <p:cNvPr id="29" name="Group 28"/>
            <p:cNvGrpSpPr/>
            <p:nvPr/>
          </p:nvGrpSpPr>
          <p:grpSpPr>
            <a:xfrm>
              <a:off x="3992278" y="1001054"/>
              <a:ext cx="2128470" cy="667187"/>
              <a:chOff x="3992278" y="1001054"/>
              <a:chExt cx="2128470" cy="667187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3995936" y="1330760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530052" y="1331726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" name="Group 16"/>
              <p:cNvGrpSpPr/>
              <p:nvPr/>
            </p:nvGrpSpPr>
            <p:grpSpPr>
              <a:xfrm>
                <a:off x="5688700" y="1034446"/>
                <a:ext cx="432048" cy="295348"/>
                <a:chOff x="5580112" y="1034446"/>
                <a:chExt cx="432048" cy="295348"/>
              </a:xfrm>
            </p:grpSpPr>
            <p:sp>
              <p:nvSpPr>
                <p:cNvPr id="14" name="Oval 13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5" name="Oval 14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6" name="Oval 15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3992278" y="1030788"/>
                <a:ext cx="432048" cy="295348"/>
                <a:chOff x="5580112" y="1034446"/>
                <a:chExt cx="432048" cy="295348"/>
              </a:xfrm>
            </p:grpSpPr>
            <p:sp>
              <p:nvSpPr>
                <p:cNvPr id="19" name="Oval 18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0" name="Oval 19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21" name="Oval 20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4585481" y="1001054"/>
                <a:ext cx="937254" cy="667187"/>
                <a:chOff x="4585481" y="1001054"/>
                <a:chExt cx="937254" cy="667187"/>
              </a:xfrm>
            </p:grpSpPr>
            <p:cxnSp>
              <p:nvCxnSpPr>
                <p:cNvPr id="22" name="Straight Connector 21"/>
                <p:cNvCxnSpPr/>
                <p:nvPr/>
              </p:nvCxnSpPr>
              <p:spPr>
                <a:xfrm>
                  <a:off x="4762418" y="1196752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4766624" y="1477468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" name="Isosceles Triangle 5"/>
                <p:cNvSpPr/>
                <p:nvPr/>
              </p:nvSpPr>
              <p:spPr>
                <a:xfrm rot="16200000">
                  <a:off x="4880424" y="132859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" name="Trapezoid 6"/>
                <p:cNvSpPr/>
                <p:nvPr/>
              </p:nvSpPr>
              <p:spPr>
                <a:xfrm rot="16200000">
                  <a:off x="4430566" y="1230893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" name="Isosceles Triangle 7"/>
                <p:cNvSpPr/>
                <p:nvPr/>
              </p:nvSpPr>
              <p:spPr>
                <a:xfrm rot="5400000" flipH="1">
                  <a:off x="4844959" y="104173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" name="Trapezoid 8"/>
                <p:cNvSpPr/>
                <p:nvPr/>
              </p:nvSpPr>
              <p:spPr>
                <a:xfrm rot="5400000" flipH="1">
                  <a:off x="5171435" y="1233051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sp>
          <p:nvSpPr>
            <p:cNvPr id="30" name="TextBox 29"/>
            <p:cNvSpPr txBox="1"/>
            <p:nvPr/>
          </p:nvSpPr>
          <p:spPr>
            <a:xfrm rot="16200000">
              <a:off x="4444051" y="1202456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 rot="5400000">
              <a:off x="5168969" y="1209713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884454" y="836712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860032" y="1593765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148064" y="672951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283968" y="1556792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519936" y="1750872"/>
            <a:ext cx="2128470" cy="1197813"/>
            <a:chOff x="3992278" y="672951"/>
            <a:chExt cx="2128470" cy="1197813"/>
          </a:xfrm>
        </p:grpSpPr>
        <p:grpSp>
          <p:nvGrpSpPr>
            <p:cNvPr id="38" name="Group 37"/>
            <p:cNvGrpSpPr/>
            <p:nvPr/>
          </p:nvGrpSpPr>
          <p:grpSpPr>
            <a:xfrm>
              <a:off x="3992278" y="1001054"/>
              <a:ext cx="2128470" cy="667187"/>
              <a:chOff x="3992278" y="1001054"/>
              <a:chExt cx="2128470" cy="667187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>
                <a:off x="3995936" y="1330760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5530052" y="1331726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>
              <a:xfrm>
                <a:off x="5688700" y="1034446"/>
                <a:ext cx="432048" cy="295348"/>
                <a:chOff x="5580112" y="1034446"/>
                <a:chExt cx="432048" cy="295348"/>
              </a:xfrm>
            </p:grpSpPr>
            <p:sp>
              <p:nvSpPr>
                <p:cNvPr id="59" name="Oval 58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60" name="Oval 59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61" name="Oval 60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48" name="Group 47"/>
              <p:cNvGrpSpPr/>
              <p:nvPr/>
            </p:nvGrpSpPr>
            <p:grpSpPr>
              <a:xfrm>
                <a:off x="3992278" y="1030788"/>
                <a:ext cx="432048" cy="295348"/>
                <a:chOff x="5580112" y="1034446"/>
                <a:chExt cx="432048" cy="295348"/>
              </a:xfrm>
            </p:grpSpPr>
            <p:sp>
              <p:nvSpPr>
                <p:cNvPr id="56" name="Oval 55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57" name="Oval 56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58" name="Oval 57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49" name="Group 48"/>
              <p:cNvGrpSpPr/>
              <p:nvPr/>
            </p:nvGrpSpPr>
            <p:grpSpPr>
              <a:xfrm>
                <a:off x="4585481" y="1001054"/>
                <a:ext cx="937254" cy="667187"/>
                <a:chOff x="4585481" y="1001054"/>
                <a:chExt cx="937254" cy="667187"/>
              </a:xfrm>
            </p:grpSpPr>
            <p:cxnSp>
              <p:nvCxnSpPr>
                <p:cNvPr id="50" name="Straight Connector 49"/>
                <p:cNvCxnSpPr/>
                <p:nvPr/>
              </p:nvCxnSpPr>
              <p:spPr>
                <a:xfrm>
                  <a:off x="4762418" y="1196752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>
                  <a:off x="4766624" y="1477468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Isosceles Triangle 51"/>
                <p:cNvSpPr/>
                <p:nvPr/>
              </p:nvSpPr>
              <p:spPr>
                <a:xfrm rot="16200000">
                  <a:off x="4880424" y="132859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53" name="Trapezoid 52"/>
                <p:cNvSpPr/>
                <p:nvPr/>
              </p:nvSpPr>
              <p:spPr>
                <a:xfrm rot="16200000">
                  <a:off x="4430566" y="1230893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54" name="Isosceles Triangle 53"/>
                <p:cNvSpPr/>
                <p:nvPr/>
              </p:nvSpPr>
              <p:spPr>
                <a:xfrm rot="5400000" flipH="1">
                  <a:off x="4844959" y="104173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55" name="Trapezoid 54"/>
                <p:cNvSpPr/>
                <p:nvPr/>
              </p:nvSpPr>
              <p:spPr>
                <a:xfrm rot="5400000" flipH="1">
                  <a:off x="5171435" y="1233051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sp>
          <p:nvSpPr>
            <p:cNvPr id="39" name="TextBox 38"/>
            <p:cNvSpPr txBox="1"/>
            <p:nvPr/>
          </p:nvSpPr>
          <p:spPr>
            <a:xfrm rot="16200000">
              <a:off x="4444051" y="1202456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 rot="5400000">
              <a:off x="5168969" y="1209713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884454" y="836712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860032" y="1593765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148064" y="672951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283968" y="1556792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519936" y="3702403"/>
            <a:ext cx="2128470" cy="1197813"/>
            <a:chOff x="3992278" y="672951"/>
            <a:chExt cx="2128470" cy="1197813"/>
          </a:xfrm>
        </p:grpSpPr>
        <p:grpSp>
          <p:nvGrpSpPr>
            <p:cNvPr id="63" name="Group 62"/>
            <p:cNvGrpSpPr/>
            <p:nvPr/>
          </p:nvGrpSpPr>
          <p:grpSpPr>
            <a:xfrm>
              <a:off x="3992278" y="1001054"/>
              <a:ext cx="2128470" cy="667187"/>
              <a:chOff x="3992278" y="1001054"/>
              <a:chExt cx="2128470" cy="667187"/>
            </a:xfrm>
          </p:grpSpPr>
          <p:cxnSp>
            <p:nvCxnSpPr>
              <p:cNvPr id="70" name="Straight Connector 69"/>
              <p:cNvCxnSpPr/>
              <p:nvPr/>
            </p:nvCxnSpPr>
            <p:spPr>
              <a:xfrm>
                <a:off x="3995936" y="1330760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5530052" y="1331726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2" name="Group 71"/>
              <p:cNvGrpSpPr/>
              <p:nvPr/>
            </p:nvGrpSpPr>
            <p:grpSpPr>
              <a:xfrm>
                <a:off x="5688700" y="1034446"/>
                <a:ext cx="432048" cy="295348"/>
                <a:chOff x="5580112" y="1034446"/>
                <a:chExt cx="432048" cy="295348"/>
              </a:xfrm>
            </p:grpSpPr>
            <p:sp>
              <p:nvSpPr>
                <p:cNvPr id="84" name="Oval 83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5" name="Oval 84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6" name="Oval 85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73" name="Group 72"/>
              <p:cNvGrpSpPr/>
              <p:nvPr/>
            </p:nvGrpSpPr>
            <p:grpSpPr>
              <a:xfrm>
                <a:off x="3992278" y="1030788"/>
                <a:ext cx="432048" cy="295348"/>
                <a:chOff x="5580112" y="1034446"/>
                <a:chExt cx="432048" cy="295348"/>
              </a:xfrm>
            </p:grpSpPr>
            <p:sp>
              <p:nvSpPr>
                <p:cNvPr id="81" name="Oval 80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2" name="Oval 81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3" name="Oval 82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74" name="Group 73"/>
              <p:cNvGrpSpPr/>
              <p:nvPr/>
            </p:nvGrpSpPr>
            <p:grpSpPr>
              <a:xfrm>
                <a:off x="4585481" y="1001054"/>
                <a:ext cx="937254" cy="667187"/>
                <a:chOff x="4585481" y="1001054"/>
                <a:chExt cx="937254" cy="667187"/>
              </a:xfrm>
            </p:grpSpPr>
            <p:cxnSp>
              <p:nvCxnSpPr>
                <p:cNvPr id="75" name="Straight Connector 74"/>
                <p:cNvCxnSpPr/>
                <p:nvPr/>
              </p:nvCxnSpPr>
              <p:spPr>
                <a:xfrm>
                  <a:off x="4762418" y="1196752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>
                  <a:off x="4766624" y="1477468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7" name="Isosceles Triangle 76"/>
                <p:cNvSpPr/>
                <p:nvPr/>
              </p:nvSpPr>
              <p:spPr>
                <a:xfrm rot="16200000">
                  <a:off x="4880424" y="132859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8" name="Trapezoid 77"/>
                <p:cNvSpPr/>
                <p:nvPr/>
              </p:nvSpPr>
              <p:spPr>
                <a:xfrm rot="16200000">
                  <a:off x="4430566" y="1230893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9" name="Isosceles Triangle 78"/>
                <p:cNvSpPr/>
                <p:nvPr/>
              </p:nvSpPr>
              <p:spPr>
                <a:xfrm rot="5400000" flipH="1">
                  <a:off x="4844959" y="104173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0" name="Trapezoid 79"/>
                <p:cNvSpPr/>
                <p:nvPr/>
              </p:nvSpPr>
              <p:spPr>
                <a:xfrm rot="5400000" flipH="1">
                  <a:off x="5171435" y="1233051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sp>
          <p:nvSpPr>
            <p:cNvPr id="64" name="TextBox 63"/>
            <p:cNvSpPr txBox="1"/>
            <p:nvPr/>
          </p:nvSpPr>
          <p:spPr>
            <a:xfrm rot="16200000">
              <a:off x="4444051" y="1202456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 rot="5400000">
              <a:off x="5168969" y="1209713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884454" y="836712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860032" y="1593765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148064" y="672951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283968" y="1556792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5523594" y="4780323"/>
            <a:ext cx="2128470" cy="1197813"/>
            <a:chOff x="3992278" y="672951"/>
            <a:chExt cx="2128470" cy="1197813"/>
          </a:xfrm>
        </p:grpSpPr>
        <p:grpSp>
          <p:nvGrpSpPr>
            <p:cNvPr id="88" name="Group 87"/>
            <p:cNvGrpSpPr/>
            <p:nvPr/>
          </p:nvGrpSpPr>
          <p:grpSpPr>
            <a:xfrm>
              <a:off x="3992278" y="1001054"/>
              <a:ext cx="2128470" cy="667187"/>
              <a:chOff x="3992278" y="1001054"/>
              <a:chExt cx="2128470" cy="667187"/>
            </a:xfrm>
          </p:grpSpPr>
          <p:cxnSp>
            <p:nvCxnSpPr>
              <p:cNvPr id="95" name="Straight Connector 94"/>
              <p:cNvCxnSpPr/>
              <p:nvPr/>
            </p:nvCxnSpPr>
            <p:spPr>
              <a:xfrm>
                <a:off x="3995936" y="1330760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5530052" y="1331726"/>
                <a:ext cx="57917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7" name="Group 96"/>
              <p:cNvGrpSpPr/>
              <p:nvPr/>
            </p:nvGrpSpPr>
            <p:grpSpPr>
              <a:xfrm>
                <a:off x="5688700" y="1034446"/>
                <a:ext cx="432048" cy="295348"/>
                <a:chOff x="5580112" y="1034446"/>
                <a:chExt cx="432048" cy="295348"/>
              </a:xfrm>
            </p:grpSpPr>
            <p:sp>
              <p:nvSpPr>
                <p:cNvPr id="109" name="Oval 108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10" name="Oval 109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11" name="Oval 110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98" name="Group 97"/>
              <p:cNvGrpSpPr/>
              <p:nvPr/>
            </p:nvGrpSpPr>
            <p:grpSpPr>
              <a:xfrm>
                <a:off x="3992278" y="1030788"/>
                <a:ext cx="432048" cy="295348"/>
                <a:chOff x="5580112" y="1034446"/>
                <a:chExt cx="432048" cy="295348"/>
              </a:xfrm>
            </p:grpSpPr>
            <p:sp>
              <p:nvSpPr>
                <p:cNvPr id="106" name="Oval 105"/>
                <p:cNvSpPr>
                  <a:spLocks noChangeAspect="1"/>
                </p:cNvSpPr>
                <p:nvPr/>
              </p:nvSpPr>
              <p:spPr>
                <a:xfrm>
                  <a:off x="5580112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7" name="Oval 106"/>
                <p:cNvSpPr>
                  <a:spLocks noChangeAspect="1"/>
                </p:cNvSpPr>
                <p:nvPr/>
              </p:nvSpPr>
              <p:spPr>
                <a:xfrm>
                  <a:off x="5652120" y="1034446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8" name="Oval 107"/>
                <p:cNvSpPr>
                  <a:spLocks noChangeAspect="1"/>
                </p:cNvSpPr>
                <p:nvPr/>
              </p:nvSpPr>
              <p:spPr>
                <a:xfrm>
                  <a:off x="5719161" y="1036795"/>
                  <a:ext cx="292999" cy="29299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99" name="Group 98"/>
              <p:cNvGrpSpPr/>
              <p:nvPr/>
            </p:nvGrpSpPr>
            <p:grpSpPr>
              <a:xfrm>
                <a:off x="4585481" y="1001054"/>
                <a:ext cx="937254" cy="667187"/>
                <a:chOff x="4585481" y="1001054"/>
                <a:chExt cx="937254" cy="667187"/>
              </a:xfrm>
            </p:grpSpPr>
            <p:cxnSp>
              <p:nvCxnSpPr>
                <p:cNvPr id="100" name="Straight Connector 99"/>
                <p:cNvCxnSpPr/>
                <p:nvPr/>
              </p:nvCxnSpPr>
              <p:spPr>
                <a:xfrm>
                  <a:off x="4762418" y="1196752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>
                  <a:off x="4766624" y="1477468"/>
                  <a:ext cx="57917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" name="Isosceles Triangle 101"/>
                <p:cNvSpPr/>
                <p:nvPr/>
              </p:nvSpPr>
              <p:spPr>
                <a:xfrm rot="16200000">
                  <a:off x="4880424" y="132859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3" name="Trapezoid 102"/>
                <p:cNvSpPr/>
                <p:nvPr/>
              </p:nvSpPr>
              <p:spPr>
                <a:xfrm rot="16200000">
                  <a:off x="4430566" y="1230893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4" name="Isosceles Triangle 103"/>
                <p:cNvSpPr/>
                <p:nvPr/>
              </p:nvSpPr>
              <p:spPr>
                <a:xfrm rot="5400000" flipH="1">
                  <a:off x="4844959" y="1041734"/>
                  <a:ext cx="380327" cy="298968"/>
                </a:xfrm>
                <a:prstGeom prst="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5" name="Trapezoid 104"/>
                <p:cNvSpPr/>
                <p:nvPr/>
              </p:nvSpPr>
              <p:spPr>
                <a:xfrm rot="5400000" flipH="1">
                  <a:off x="5171435" y="1233051"/>
                  <a:ext cx="506215" cy="196385"/>
                </a:xfrm>
                <a:prstGeom prst="trapezoid">
                  <a:avLst>
                    <a:gd name="adj" fmla="val 57334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</p:grpSp>
        <p:sp>
          <p:nvSpPr>
            <p:cNvPr id="89" name="TextBox 88"/>
            <p:cNvSpPr txBox="1"/>
            <p:nvPr/>
          </p:nvSpPr>
          <p:spPr>
            <a:xfrm rot="16200000">
              <a:off x="4444051" y="1202456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 rot="5400000">
              <a:off x="5168969" y="1209713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>
                  <a:latin typeface="Cambria" panose="02040503050406030204" pitchFamily="18" charset="0"/>
                  <a:cs typeface="Times New Roman" panose="02020603050405020304" pitchFamily="18" charset="0"/>
                </a:rPr>
                <a:t>WDM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4884454" y="836712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860032" y="1593765"/>
              <a:ext cx="454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>
                  <a:latin typeface="Cambria" panose="02040503050406030204" pitchFamily="18" charset="0"/>
                  <a:cs typeface="Times New Roman" panose="02020603050405020304" pitchFamily="18" charset="0"/>
                </a:rPr>
                <a:t>SOA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5148064" y="672951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4283968" y="1556792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>
                  <a:latin typeface="Symbol" panose="05050102010706020507" pitchFamily="18" charset="2"/>
                  <a:cs typeface="Times New Roman" panose="02020603050405020304" pitchFamily="18" charset="0"/>
                </a:rPr>
                <a:t>d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ampl,</a:t>
              </a:r>
              <a:r>
                <a:rPr lang="nl-NL" sz="1400" baseline="-2500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nl-NL" sz="1400" baseline="-25000">
                  <a:latin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</p:grpSp>
      <p:sp>
        <p:nvSpPr>
          <p:cNvPr id="3" name="Freeform 2"/>
          <p:cNvSpPr/>
          <p:nvPr/>
        </p:nvSpPr>
        <p:spPr>
          <a:xfrm>
            <a:off x="3750366" y="4198289"/>
            <a:ext cx="5701085" cy="1391478"/>
          </a:xfrm>
          <a:custGeom>
            <a:avLst/>
            <a:gdLst>
              <a:gd name="connsiteX0" fmla="*/ 135172 w 5701085"/>
              <a:gd name="connsiteY0" fmla="*/ 1359673 h 1391478"/>
              <a:gd name="connsiteX1" fmla="*/ 1272209 w 5701085"/>
              <a:gd name="connsiteY1" fmla="*/ 1383527 h 1391478"/>
              <a:gd name="connsiteX2" fmla="*/ 1343771 w 5701085"/>
              <a:gd name="connsiteY2" fmla="*/ 1232452 h 1391478"/>
              <a:gd name="connsiteX3" fmla="*/ 2441051 w 5701085"/>
              <a:gd name="connsiteY3" fmla="*/ 1240403 h 1391478"/>
              <a:gd name="connsiteX4" fmla="*/ 2504661 w 5701085"/>
              <a:gd name="connsiteY4" fmla="*/ 1113182 h 1391478"/>
              <a:gd name="connsiteX5" fmla="*/ 3212327 w 5701085"/>
              <a:gd name="connsiteY5" fmla="*/ 1105231 h 1391478"/>
              <a:gd name="connsiteX6" fmla="*/ 3228230 w 5701085"/>
              <a:gd name="connsiteY6" fmla="*/ 1232452 h 1391478"/>
              <a:gd name="connsiteX7" fmla="*/ 4405023 w 5701085"/>
              <a:gd name="connsiteY7" fmla="*/ 1240403 h 1391478"/>
              <a:gd name="connsiteX8" fmla="*/ 4476585 w 5701085"/>
              <a:gd name="connsiteY8" fmla="*/ 1375575 h 1391478"/>
              <a:gd name="connsiteX9" fmla="*/ 4667416 w 5701085"/>
              <a:gd name="connsiteY9" fmla="*/ 1375575 h 1391478"/>
              <a:gd name="connsiteX10" fmla="*/ 4738978 w 5701085"/>
              <a:gd name="connsiteY10" fmla="*/ 1248354 h 1391478"/>
              <a:gd name="connsiteX11" fmla="*/ 5009322 w 5701085"/>
              <a:gd name="connsiteY11" fmla="*/ 254441 h 1391478"/>
              <a:gd name="connsiteX12" fmla="*/ 5120640 w 5701085"/>
              <a:gd name="connsiteY12" fmla="*/ 23854 h 1391478"/>
              <a:gd name="connsiteX13" fmla="*/ 5685183 w 5701085"/>
              <a:gd name="connsiteY13" fmla="*/ 0 h 1391478"/>
              <a:gd name="connsiteX14" fmla="*/ 5701085 w 5701085"/>
              <a:gd name="connsiteY14" fmla="*/ 318052 h 1391478"/>
              <a:gd name="connsiteX15" fmla="*/ 4420925 w 5701085"/>
              <a:gd name="connsiteY15" fmla="*/ 302149 h 1391478"/>
              <a:gd name="connsiteX16" fmla="*/ 4325510 w 5701085"/>
              <a:gd name="connsiteY16" fmla="*/ 174928 h 1391478"/>
              <a:gd name="connsiteX17" fmla="*/ 3260035 w 5701085"/>
              <a:gd name="connsiteY17" fmla="*/ 135172 h 1391478"/>
              <a:gd name="connsiteX18" fmla="*/ 3148717 w 5701085"/>
              <a:gd name="connsiteY18" fmla="*/ 326003 h 1391478"/>
              <a:gd name="connsiteX19" fmla="*/ 2480807 w 5701085"/>
              <a:gd name="connsiteY19" fmla="*/ 294198 h 1391478"/>
              <a:gd name="connsiteX20" fmla="*/ 2377440 w 5701085"/>
              <a:gd name="connsiteY20" fmla="*/ 182880 h 1391478"/>
              <a:gd name="connsiteX21" fmla="*/ 1375576 w 5701085"/>
              <a:gd name="connsiteY21" fmla="*/ 166977 h 1391478"/>
              <a:gd name="connsiteX22" fmla="*/ 1192696 w 5701085"/>
              <a:gd name="connsiteY22" fmla="*/ 318052 h 1391478"/>
              <a:gd name="connsiteX23" fmla="*/ 1065475 w 5701085"/>
              <a:gd name="connsiteY23" fmla="*/ 310101 h 1391478"/>
              <a:gd name="connsiteX24" fmla="*/ 922352 w 5701085"/>
              <a:gd name="connsiteY24" fmla="*/ 421419 h 1391478"/>
              <a:gd name="connsiteX25" fmla="*/ 691764 w 5701085"/>
              <a:gd name="connsiteY25" fmla="*/ 970059 h 1391478"/>
              <a:gd name="connsiteX26" fmla="*/ 548640 w 5701085"/>
              <a:gd name="connsiteY26" fmla="*/ 1097280 h 1391478"/>
              <a:gd name="connsiteX27" fmla="*/ 326004 w 5701085"/>
              <a:gd name="connsiteY27" fmla="*/ 1081377 h 1391478"/>
              <a:gd name="connsiteX28" fmla="*/ 7952 w 5701085"/>
              <a:gd name="connsiteY28" fmla="*/ 1081377 h 1391478"/>
              <a:gd name="connsiteX29" fmla="*/ 0 w 5701085"/>
              <a:gd name="connsiteY29" fmla="*/ 1383527 h 1391478"/>
              <a:gd name="connsiteX30" fmla="*/ 214685 w 5701085"/>
              <a:gd name="connsiteY30" fmla="*/ 1391478 h 1391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701085" h="1391478">
                <a:moveTo>
                  <a:pt x="135172" y="1359673"/>
                </a:moveTo>
                <a:lnTo>
                  <a:pt x="1272209" y="1383527"/>
                </a:lnTo>
                <a:lnTo>
                  <a:pt x="1343771" y="1232452"/>
                </a:lnTo>
                <a:lnTo>
                  <a:pt x="2441051" y="1240403"/>
                </a:lnTo>
                <a:lnTo>
                  <a:pt x="2504661" y="1113182"/>
                </a:lnTo>
                <a:lnTo>
                  <a:pt x="3212327" y="1105231"/>
                </a:lnTo>
                <a:lnTo>
                  <a:pt x="3228230" y="1232452"/>
                </a:lnTo>
                <a:lnTo>
                  <a:pt x="4405023" y="1240403"/>
                </a:lnTo>
                <a:lnTo>
                  <a:pt x="4476585" y="1375575"/>
                </a:lnTo>
                <a:lnTo>
                  <a:pt x="4667416" y="1375575"/>
                </a:lnTo>
                <a:lnTo>
                  <a:pt x="4738978" y="1248354"/>
                </a:lnTo>
                <a:lnTo>
                  <a:pt x="5009322" y="254441"/>
                </a:lnTo>
                <a:lnTo>
                  <a:pt x="5120640" y="23854"/>
                </a:lnTo>
                <a:lnTo>
                  <a:pt x="5685183" y="0"/>
                </a:lnTo>
                <a:lnTo>
                  <a:pt x="5701085" y="318052"/>
                </a:lnTo>
                <a:lnTo>
                  <a:pt x="4420925" y="302149"/>
                </a:lnTo>
                <a:lnTo>
                  <a:pt x="4325510" y="174928"/>
                </a:lnTo>
                <a:lnTo>
                  <a:pt x="3260035" y="135172"/>
                </a:lnTo>
                <a:lnTo>
                  <a:pt x="3148717" y="326003"/>
                </a:lnTo>
                <a:lnTo>
                  <a:pt x="2480807" y="294198"/>
                </a:lnTo>
                <a:lnTo>
                  <a:pt x="2377440" y="182880"/>
                </a:lnTo>
                <a:lnTo>
                  <a:pt x="1375576" y="166977"/>
                </a:lnTo>
                <a:lnTo>
                  <a:pt x="1192696" y="318052"/>
                </a:lnTo>
                <a:lnTo>
                  <a:pt x="1065475" y="310101"/>
                </a:lnTo>
                <a:lnTo>
                  <a:pt x="922352" y="421419"/>
                </a:lnTo>
                <a:lnTo>
                  <a:pt x="691764" y="970059"/>
                </a:lnTo>
                <a:lnTo>
                  <a:pt x="548640" y="1097280"/>
                </a:lnTo>
                <a:lnTo>
                  <a:pt x="326004" y="1081377"/>
                </a:lnTo>
                <a:lnTo>
                  <a:pt x="7952" y="1081377"/>
                </a:lnTo>
                <a:lnTo>
                  <a:pt x="0" y="1383527"/>
                </a:lnTo>
                <a:lnTo>
                  <a:pt x="214685" y="1391478"/>
                </a:lnTo>
              </a:path>
            </a:pathLst>
          </a:custGeom>
          <a:noFill/>
          <a:ln w="101600">
            <a:solidFill>
              <a:srgbClr val="C0000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2" name="Rectangle 111"/>
          <p:cNvSpPr/>
          <p:nvPr/>
        </p:nvSpPr>
        <p:spPr>
          <a:xfrm>
            <a:off x="1621602" y="2558322"/>
            <a:ext cx="513958" cy="623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5" name="Rectangle 114"/>
          <p:cNvSpPr/>
          <p:nvPr/>
        </p:nvSpPr>
        <p:spPr>
          <a:xfrm>
            <a:off x="1559496" y="5614218"/>
            <a:ext cx="513958" cy="623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extBox 1"/>
          <p:cNvSpPr txBox="1"/>
          <p:nvPr/>
        </p:nvSpPr>
        <p:spPr>
          <a:xfrm>
            <a:off x="4626" y="3140968"/>
            <a:ext cx="12219261" cy="477763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200" i="1"/>
              <a:t>Configuration changes only needed at end nodes – leave fiber link unaltered!</a:t>
            </a:r>
          </a:p>
        </p:txBody>
      </p:sp>
      <p:sp>
        <p:nvSpPr>
          <p:cNvPr id="117" name="Title 1"/>
          <p:cNvSpPr>
            <a:spLocks noGrp="1"/>
          </p:cNvSpPr>
          <p:nvPr>
            <p:ph type="title"/>
          </p:nvPr>
        </p:nvSpPr>
        <p:spPr>
          <a:xfrm>
            <a:off x="1981200" y="-99392"/>
            <a:ext cx="8229600" cy="1143000"/>
          </a:xfrm>
        </p:spPr>
        <p:txBody>
          <a:bodyPr>
            <a:normAutofit/>
          </a:bodyPr>
          <a:lstStyle/>
          <a:p>
            <a:r>
              <a:rPr lang="nl-NL" sz="3600"/>
              <a:t>In-situ </a:t>
            </a:r>
            <a:r>
              <a:rPr lang="nl-NL" sz="3600">
                <a:latin typeface="Symbol" panose="05050102010706020507" pitchFamily="18" charset="2"/>
              </a:rPr>
              <a:t>a</a:t>
            </a:r>
            <a:r>
              <a:rPr lang="nl-NL" sz="3600"/>
              <a:t> calibration</a:t>
            </a:r>
          </a:p>
        </p:txBody>
      </p:sp>
      <p:sp>
        <p:nvSpPr>
          <p:cNvPr id="118" name="Freeform 117"/>
          <p:cNvSpPr/>
          <p:nvPr/>
        </p:nvSpPr>
        <p:spPr>
          <a:xfrm flipV="1">
            <a:off x="3767567" y="2269214"/>
            <a:ext cx="5645426" cy="288173"/>
          </a:xfrm>
          <a:custGeom>
            <a:avLst/>
            <a:gdLst>
              <a:gd name="connsiteX0" fmla="*/ 0 w 5645426"/>
              <a:gd name="connsiteY0" fmla="*/ 0 h 151075"/>
              <a:gd name="connsiteX1" fmla="*/ 1248355 w 5645426"/>
              <a:gd name="connsiteY1" fmla="*/ 15903 h 151075"/>
              <a:gd name="connsiteX2" fmla="*/ 1343770 w 5645426"/>
              <a:gd name="connsiteY2" fmla="*/ 151075 h 151075"/>
              <a:gd name="connsiteX3" fmla="*/ 2464904 w 5645426"/>
              <a:gd name="connsiteY3" fmla="*/ 143124 h 151075"/>
              <a:gd name="connsiteX4" fmla="*/ 2472855 w 5645426"/>
              <a:gd name="connsiteY4" fmla="*/ 23854 h 151075"/>
              <a:gd name="connsiteX5" fmla="*/ 3188473 w 5645426"/>
              <a:gd name="connsiteY5" fmla="*/ 23854 h 151075"/>
              <a:gd name="connsiteX6" fmla="*/ 3252083 w 5645426"/>
              <a:gd name="connsiteY6" fmla="*/ 151075 h 151075"/>
              <a:gd name="connsiteX7" fmla="*/ 4397071 w 5645426"/>
              <a:gd name="connsiteY7" fmla="*/ 143124 h 151075"/>
              <a:gd name="connsiteX8" fmla="*/ 4476584 w 5645426"/>
              <a:gd name="connsiteY8" fmla="*/ 15903 h 151075"/>
              <a:gd name="connsiteX9" fmla="*/ 5645426 w 5645426"/>
              <a:gd name="connsiteY9" fmla="*/ 0 h 151075"/>
              <a:gd name="connsiteX10" fmla="*/ 5645426 w 5645426"/>
              <a:gd name="connsiteY10" fmla="*/ 0 h 151075"/>
              <a:gd name="connsiteX0" fmla="*/ 0 w 5645426"/>
              <a:gd name="connsiteY0" fmla="*/ 0 h 288173"/>
              <a:gd name="connsiteX1" fmla="*/ 1248355 w 5645426"/>
              <a:gd name="connsiteY1" fmla="*/ 15903 h 288173"/>
              <a:gd name="connsiteX2" fmla="*/ 1343770 w 5645426"/>
              <a:gd name="connsiteY2" fmla="*/ 151075 h 288173"/>
              <a:gd name="connsiteX3" fmla="*/ 2464904 w 5645426"/>
              <a:gd name="connsiteY3" fmla="*/ 143124 h 288173"/>
              <a:gd name="connsiteX4" fmla="*/ 2475237 w 5645426"/>
              <a:gd name="connsiteY4" fmla="*/ 288173 h 288173"/>
              <a:gd name="connsiteX5" fmla="*/ 3188473 w 5645426"/>
              <a:gd name="connsiteY5" fmla="*/ 23854 h 288173"/>
              <a:gd name="connsiteX6" fmla="*/ 3252083 w 5645426"/>
              <a:gd name="connsiteY6" fmla="*/ 151075 h 288173"/>
              <a:gd name="connsiteX7" fmla="*/ 4397071 w 5645426"/>
              <a:gd name="connsiteY7" fmla="*/ 143124 h 288173"/>
              <a:gd name="connsiteX8" fmla="*/ 4476584 w 5645426"/>
              <a:gd name="connsiteY8" fmla="*/ 15903 h 288173"/>
              <a:gd name="connsiteX9" fmla="*/ 5645426 w 5645426"/>
              <a:gd name="connsiteY9" fmla="*/ 0 h 288173"/>
              <a:gd name="connsiteX10" fmla="*/ 5645426 w 5645426"/>
              <a:gd name="connsiteY10" fmla="*/ 0 h 288173"/>
              <a:gd name="connsiteX0" fmla="*/ 0 w 5645426"/>
              <a:gd name="connsiteY0" fmla="*/ 0 h 288173"/>
              <a:gd name="connsiteX1" fmla="*/ 1248355 w 5645426"/>
              <a:gd name="connsiteY1" fmla="*/ 15903 h 288173"/>
              <a:gd name="connsiteX2" fmla="*/ 1343770 w 5645426"/>
              <a:gd name="connsiteY2" fmla="*/ 151075 h 288173"/>
              <a:gd name="connsiteX3" fmla="*/ 2464904 w 5645426"/>
              <a:gd name="connsiteY3" fmla="*/ 143124 h 288173"/>
              <a:gd name="connsiteX4" fmla="*/ 2475237 w 5645426"/>
              <a:gd name="connsiteY4" fmla="*/ 288173 h 288173"/>
              <a:gd name="connsiteX5" fmla="*/ 3171804 w 5645426"/>
              <a:gd name="connsiteY5" fmla="*/ 285792 h 288173"/>
              <a:gd name="connsiteX6" fmla="*/ 3252083 w 5645426"/>
              <a:gd name="connsiteY6" fmla="*/ 151075 h 288173"/>
              <a:gd name="connsiteX7" fmla="*/ 4397071 w 5645426"/>
              <a:gd name="connsiteY7" fmla="*/ 143124 h 288173"/>
              <a:gd name="connsiteX8" fmla="*/ 4476584 w 5645426"/>
              <a:gd name="connsiteY8" fmla="*/ 15903 h 288173"/>
              <a:gd name="connsiteX9" fmla="*/ 5645426 w 5645426"/>
              <a:gd name="connsiteY9" fmla="*/ 0 h 288173"/>
              <a:gd name="connsiteX10" fmla="*/ 5645426 w 5645426"/>
              <a:gd name="connsiteY10" fmla="*/ 0 h 288173"/>
              <a:gd name="connsiteX0" fmla="*/ 0 w 5645426"/>
              <a:gd name="connsiteY0" fmla="*/ 0 h 288173"/>
              <a:gd name="connsiteX1" fmla="*/ 1248355 w 5645426"/>
              <a:gd name="connsiteY1" fmla="*/ 15903 h 288173"/>
              <a:gd name="connsiteX2" fmla="*/ 1343770 w 5645426"/>
              <a:gd name="connsiteY2" fmla="*/ 151075 h 288173"/>
              <a:gd name="connsiteX3" fmla="*/ 2429185 w 5645426"/>
              <a:gd name="connsiteY3" fmla="*/ 140743 h 288173"/>
              <a:gd name="connsiteX4" fmla="*/ 2475237 w 5645426"/>
              <a:gd name="connsiteY4" fmla="*/ 288173 h 288173"/>
              <a:gd name="connsiteX5" fmla="*/ 3171804 w 5645426"/>
              <a:gd name="connsiteY5" fmla="*/ 285792 h 288173"/>
              <a:gd name="connsiteX6" fmla="*/ 3252083 w 5645426"/>
              <a:gd name="connsiteY6" fmla="*/ 151075 h 288173"/>
              <a:gd name="connsiteX7" fmla="*/ 4397071 w 5645426"/>
              <a:gd name="connsiteY7" fmla="*/ 143124 h 288173"/>
              <a:gd name="connsiteX8" fmla="*/ 4476584 w 5645426"/>
              <a:gd name="connsiteY8" fmla="*/ 15903 h 288173"/>
              <a:gd name="connsiteX9" fmla="*/ 5645426 w 5645426"/>
              <a:gd name="connsiteY9" fmla="*/ 0 h 288173"/>
              <a:gd name="connsiteX10" fmla="*/ 5645426 w 5645426"/>
              <a:gd name="connsiteY10" fmla="*/ 0 h 288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45426" h="288173">
                <a:moveTo>
                  <a:pt x="0" y="0"/>
                </a:moveTo>
                <a:lnTo>
                  <a:pt x="1248355" y="15903"/>
                </a:lnTo>
                <a:lnTo>
                  <a:pt x="1343770" y="151075"/>
                </a:lnTo>
                <a:lnTo>
                  <a:pt x="2429185" y="140743"/>
                </a:lnTo>
                <a:lnTo>
                  <a:pt x="2475237" y="288173"/>
                </a:lnTo>
                <a:lnTo>
                  <a:pt x="3171804" y="285792"/>
                </a:lnTo>
                <a:lnTo>
                  <a:pt x="3252083" y="151075"/>
                </a:lnTo>
                <a:lnTo>
                  <a:pt x="4397071" y="143124"/>
                </a:lnTo>
                <a:lnTo>
                  <a:pt x="4476584" y="15903"/>
                </a:lnTo>
                <a:lnTo>
                  <a:pt x="5645426" y="0"/>
                </a:lnTo>
                <a:lnTo>
                  <a:pt x="5645426" y="0"/>
                </a:lnTo>
              </a:path>
            </a:pathLst>
          </a:custGeom>
          <a:noFill/>
          <a:ln w="101600">
            <a:solidFill>
              <a:srgbClr val="C0000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9" name="Freeform 118"/>
          <p:cNvSpPr/>
          <p:nvPr/>
        </p:nvSpPr>
        <p:spPr>
          <a:xfrm>
            <a:off x="3762942" y="2253912"/>
            <a:ext cx="5645426" cy="276267"/>
          </a:xfrm>
          <a:custGeom>
            <a:avLst/>
            <a:gdLst>
              <a:gd name="connsiteX0" fmla="*/ 0 w 5645426"/>
              <a:gd name="connsiteY0" fmla="*/ 0 h 151075"/>
              <a:gd name="connsiteX1" fmla="*/ 1248355 w 5645426"/>
              <a:gd name="connsiteY1" fmla="*/ 15903 h 151075"/>
              <a:gd name="connsiteX2" fmla="*/ 1343770 w 5645426"/>
              <a:gd name="connsiteY2" fmla="*/ 151075 h 151075"/>
              <a:gd name="connsiteX3" fmla="*/ 2464904 w 5645426"/>
              <a:gd name="connsiteY3" fmla="*/ 143124 h 151075"/>
              <a:gd name="connsiteX4" fmla="*/ 2472855 w 5645426"/>
              <a:gd name="connsiteY4" fmla="*/ 23854 h 151075"/>
              <a:gd name="connsiteX5" fmla="*/ 3188473 w 5645426"/>
              <a:gd name="connsiteY5" fmla="*/ 23854 h 151075"/>
              <a:gd name="connsiteX6" fmla="*/ 3252083 w 5645426"/>
              <a:gd name="connsiteY6" fmla="*/ 151075 h 151075"/>
              <a:gd name="connsiteX7" fmla="*/ 4397071 w 5645426"/>
              <a:gd name="connsiteY7" fmla="*/ 143124 h 151075"/>
              <a:gd name="connsiteX8" fmla="*/ 4476584 w 5645426"/>
              <a:gd name="connsiteY8" fmla="*/ 15903 h 151075"/>
              <a:gd name="connsiteX9" fmla="*/ 5645426 w 5645426"/>
              <a:gd name="connsiteY9" fmla="*/ 0 h 151075"/>
              <a:gd name="connsiteX10" fmla="*/ 5645426 w 5645426"/>
              <a:gd name="connsiteY10" fmla="*/ 0 h 151075"/>
              <a:gd name="connsiteX0" fmla="*/ 0 w 5645426"/>
              <a:gd name="connsiteY0" fmla="*/ 0 h 273885"/>
              <a:gd name="connsiteX1" fmla="*/ 1248355 w 5645426"/>
              <a:gd name="connsiteY1" fmla="*/ 15903 h 273885"/>
              <a:gd name="connsiteX2" fmla="*/ 1343770 w 5645426"/>
              <a:gd name="connsiteY2" fmla="*/ 151075 h 273885"/>
              <a:gd name="connsiteX3" fmla="*/ 2464904 w 5645426"/>
              <a:gd name="connsiteY3" fmla="*/ 143124 h 273885"/>
              <a:gd name="connsiteX4" fmla="*/ 2482380 w 5645426"/>
              <a:gd name="connsiteY4" fmla="*/ 273885 h 273885"/>
              <a:gd name="connsiteX5" fmla="*/ 3188473 w 5645426"/>
              <a:gd name="connsiteY5" fmla="*/ 23854 h 273885"/>
              <a:gd name="connsiteX6" fmla="*/ 3252083 w 5645426"/>
              <a:gd name="connsiteY6" fmla="*/ 151075 h 273885"/>
              <a:gd name="connsiteX7" fmla="*/ 4397071 w 5645426"/>
              <a:gd name="connsiteY7" fmla="*/ 143124 h 273885"/>
              <a:gd name="connsiteX8" fmla="*/ 4476584 w 5645426"/>
              <a:gd name="connsiteY8" fmla="*/ 15903 h 273885"/>
              <a:gd name="connsiteX9" fmla="*/ 5645426 w 5645426"/>
              <a:gd name="connsiteY9" fmla="*/ 0 h 273885"/>
              <a:gd name="connsiteX10" fmla="*/ 5645426 w 5645426"/>
              <a:gd name="connsiteY10" fmla="*/ 0 h 273885"/>
              <a:gd name="connsiteX0" fmla="*/ 0 w 5645426"/>
              <a:gd name="connsiteY0" fmla="*/ 0 h 276267"/>
              <a:gd name="connsiteX1" fmla="*/ 1248355 w 5645426"/>
              <a:gd name="connsiteY1" fmla="*/ 15903 h 276267"/>
              <a:gd name="connsiteX2" fmla="*/ 1343770 w 5645426"/>
              <a:gd name="connsiteY2" fmla="*/ 151075 h 276267"/>
              <a:gd name="connsiteX3" fmla="*/ 2464904 w 5645426"/>
              <a:gd name="connsiteY3" fmla="*/ 143124 h 276267"/>
              <a:gd name="connsiteX4" fmla="*/ 2482380 w 5645426"/>
              <a:gd name="connsiteY4" fmla="*/ 273885 h 276267"/>
              <a:gd name="connsiteX5" fmla="*/ 3188473 w 5645426"/>
              <a:gd name="connsiteY5" fmla="*/ 276267 h 276267"/>
              <a:gd name="connsiteX6" fmla="*/ 3252083 w 5645426"/>
              <a:gd name="connsiteY6" fmla="*/ 151075 h 276267"/>
              <a:gd name="connsiteX7" fmla="*/ 4397071 w 5645426"/>
              <a:gd name="connsiteY7" fmla="*/ 143124 h 276267"/>
              <a:gd name="connsiteX8" fmla="*/ 4476584 w 5645426"/>
              <a:gd name="connsiteY8" fmla="*/ 15903 h 276267"/>
              <a:gd name="connsiteX9" fmla="*/ 5645426 w 5645426"/>
              <a:gd name="connsiteY9" fmla="*/ 0 h 276267"/>
              <a:gd name="connsiteX10" fmla="*/ 5645426 w 5645426"/>
              <a:gd name="connsiteY10" fmla="*/ 0 h 276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45426" h="276267">
                <a:moveTo>
                  <a:pt x="0" y="0"/>
                </a:moveTo>
                <a:lnTo>
                  <a:pt x="1248355" y="15903"/>
                </a:lnTo>
                <a:lnTo>
                  <a:pt x="1343770" y="151075"/>
                </a:lnTo>
                <a:lnTo>
                  <a:pt x="2464904" y="143124"/>
                </a:lnTo>
                <a:lnTo>
                  <a:pt x="2482380" y="273885"/>
                </a:lnTo>
                <a:lnTo>
                  <a:pt x="3188473" y="276267"/>
                </a:lnTo>
                <a:lnTo>
                  <a:pt x="3252083" y="151075"/>
                </a:lnTo>
                <a:lnTo>
                  <a:pt x="4397071" y="143124"/>
                </a:lnTo>
                <a:lnTo>
                  <a:pt x="4476584" y="15903"/>
                </a:lnTo>
                <a:lnTo>
                  <a:pt x="5645426" y="0"/>
                </a:lnTo>
                <a:lnTo>
                  <a:pt x="5645426" y="0"/>
                </a:lnTo>
              </a:path>
            </a:pathLst>
          </a:custGeom>
          <a:noFill/>
          <a:ln w="101600">
            <a:solidFill>
              <a:srgbClr val="4F81BD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8513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852</Words>
  <Application>Microsoft Office PowerPoint</Application>
  <PresentationFormat>Widescreen</PresentationFormat>
  <Paragraphs>153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Aptos</vt:lpstr>
      <vt:lpstr>Aptos Display</vt:lpstr>
      <vt:lpstr>Arial</vt:lpstr>
      <vt:lpstr>Cambria</vt:lpstr>
      <vt:lpstr>Symbol</vt:lpstr>
      <vt:lpstr>Wingdings</vt:lpstr>
      <vt:lpstr>Office Theme</vt:lpstr>
      <vt:lpstr>End-to-end link design</vt:lpstr>
      <vt:lpstr>Considerations a priori</vt:lpstr>
      <vt:lpstr>Link budget and noise figure</vt:lpstr>
      <vt:lpstr>Asymmetrical delays and delay calibration</vt:lpstr>
      <vt:lpstr>Potential asymmetrical delays XskipY filter</vt:lpstr>
      <vt:lpstr>Potential asymmetrical delays XskipY filter</vt:lpstr>
      <vt:lpstr>Why total delay instead of differential delay</vt:lpstr>
      <vt:lpstr>In-situ a calibration</vt:lpstr>
      <vt:lpstr>In-situ a calibration</vt:lpstr>
      <vt:lpstr>In-situ a calibration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Koelemeij, J.C.J. (Jeroen)</dc:creator>
  <cp:lastModifiedBy>Koelemeij, J.C.J. (Jeroen)</cp:lastModifiedBy>
  <cp:revision>50</cp:revision>
  <dcterms:created xsi:type="dcterms:W3CDTF">2024-12-05T10:51:02Z</dcterms:created>
  <dcterms:modified xsi:type="dcterms:W3CDTF">2024-12-05T21:56:24Z</dcterms:modified>
</cp:coreProperties>
</file>