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5" r:id="rId4"/>
    <p:sldId id="267" r:id="rId5"/>
    <p:sldId id="266" r:id="rId6"/>
    <p:sldId id="260" r:id="rId7"/>
    <p:sldId id="261" r:id="rId8"/>
    <p:sldId id="259" r:id="rId9"/>
    <p:sldId id="262" r:id="rId10"/>
    <p:sldId id="263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65" autoAdjust="0"/>
  </p:normalViewPr>
  <p:slideViewPr>
    <p:cSldViewPr>
      <p:cViewPr varScale="1">
        <p:scale>
          <a:sx n="81" d="100"/>
          <a:sy n="81" d="100"/>
        </p:scale>
        <p:origin x="6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F060C-CDAC-4D3D-9C47-905936A2758C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BBA55-8532-416A-A6BE-DB4CB3125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3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BBA55-8532-416A-A6BE-DB4CB3125E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0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08FD3-B0CD-FAA6-19C6-D0D31048D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B179C-34E7-41CE-9389-9914EDB624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C489D-D699-6F28-D6C2-52346FD5C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EBAE5-45DF-B9B2-8E6A-E151E560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7B795-8917-FCDB-40E9-9EA9AEFA4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9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A138B-C006-F8D9-9DC8-91F9C2BD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B64E92-2B53-A960-5450-7FC15F25B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9D4F4-6CF8-7124-AED7-652B37C9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0AE8E-E55E-C721-25EF-A090F15C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93C3A-130B-DBB7-6CB0-787E7964D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1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2AA102-B468-B9CB-9BC6-1002FB6C9E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FDD68-E37B-2136-8C55-F4F329243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75BCA-FE25-166F-67E2-EF167E944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B82B6-640D-B6B0-01E8-B3B8BB5C7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D482C-F71D-7829-041C-380037E5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9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C825-3F23-CFBA-C98C-254BDD60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4303F-37DF-9AFB-98EB-B9CDF413A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568C-0C43-EE03-8402-7D0A8C41D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BFC25-4F1D-65D4-7017-51228BA7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3081-2AB3-2315-29D7-9855B307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7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0229F-9688-BC15-862C-6121AA3E0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DEBEC-640B-CC90-A9DD-CB2EB5EB3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D1C4F-F923-00D3-5F22-93CB27A2F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E92F-97B4-3363-B3B7-518C0D717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9B68F-FF0B-C95A-144A-2CBBCA16D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3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478A-8E4E-B298-4396-F04E54F83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534E7-E683-A6FF-8566-6CB73D494E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C5B45A-16DB-C8EB-E076-38D4BAEA1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18C16B-DCA2-71D1-FBA9-F73FD807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ED0A8-446D-51AC-FE63-6CE43C280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DED73A-445E-55BD-5127-95B64876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44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81CD7-8AB4-4A74-90AC-31A13B8A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83A64D-2E97-D336-9433-1FABBD986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44FA5-6F73-A152-7F61-67C9F8620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36235-ADCF-FB95-70C2-B339B053BA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B69E11-A263-6BC0-7BFC-837089574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9D142A-CCD2-4039-97B5-D024B8C30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6FC266-CE9E-95DD-A422-057742A7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AC98EC-8450-D616-3263-4B28CF7B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8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EBA0-82E0-2A46-7E54-29791D949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6AF2D-8DDF-A390-E9F6-431206DFF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A6E5B5-8C6F-C8C4-EBE1-B9C5553E8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01DB09-8918-6855-2AFB-3C37BDDCE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6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EE562-A4DA-952E-D426-F100B7B7D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F563B-BE51-746F-FE77-3B57EBF5F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BBB3-EC78-40A2-3279-AFF5675E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3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2C426-0A52-D1BF-11BA-F74BFAC0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63695-5216-248D-50F1-5734129FD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43F86A-1192-C233-842E-D758AAB68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F9D17-F44A-501B-3EAC-70050AA91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6778F-6762-EDAC-B59D-09773C84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7FAC12-C9A6-4D91-D714-75D9A799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0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7F60A-519D-4F4F-DE54-F6E830E66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D6CC7E-20F9-DF16-321A-40D590A96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7715B-AD30-DD8C-BE91-8FBBC90CC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6A23AE-E645-C28E-2856-F625BE34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564A3-7C81-E058-8345-4AAB3B75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27358-69ED-9E44-85B2-7DAD3E314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5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3EC089-E560-B754-D14B-920FEF5FA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999B25-13EB-EC98-D705-8F4001148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021EC-8D6A-2DCA-0430-8C32B669A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98E71-E135-4E7A-9BB5-A530E3209944}" type="datetimeFigureOut">
              <a:rPr lang="en-US" smtClean="0"/>
              <a:t>10/4/2024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A2314-0331-CC69-6DCC-E14F5C903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6A8FC-15A5-B5BB-7CF6-CCC72D4512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433FF-47A4-4367-9168-D034134F6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library.nrao.edu/public/memos/ngvla/NGVLA_22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6D9C-6AB6-C873-7AF6-E7774FE8F9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Potential International </a:t>
            </a:r>
            <a:br>
              <a:rPr lang="en-GB" dirty="0"/>
            </a:br>
            <a:r>
              <a:rPr lang="en-GB" dirty="0"/>
              <a:t>Time and Frequency </a:t>
            </a:r>
            <a:br>
              <a:rPr lang="en-GB" dirty="0"/>
            </a:br>
            <a:r>
              <a:rPr lang="en-GB" dirty="0"/>
              <a:t>Network Topologies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B7419-CB15-AF49-4A7E-A146599143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i="1" dirty="0"/>
              <a:t>Discussion document - open for comments and suggestions</a:t>
            </a:r>
          </a:p>
          <a:p>
            <a:endParaRPr lang="en-GB" dirty="0"/>
          </a:p>
          <a:p>
            <a:r>
              <a:rPr lang="en-GB" dirty="0"/>
              <a:t>Jeroen Koelemeij (VU Amsterdam)</a:t>
            </a:r>
          </a:p>
          <a:p>
            <a:r>
              <a:rPr lang="en-GB" dirty="0"/>
              <a:t>v3 – October 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483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7ECC-6FC3-B139-B589-8A9402DF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9. Frequency network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74314-FB5D-A894-8771-D300EC183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744200" cy="5033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Purpose: strictly for comparisons, i.e. there is no ubiquitous ‘reference frequency’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Distinction between sites with optical atomic clock (OC) with or without MLS, and flywheel </a:t>
            </a:r>
            <a:r>
              <a:rPr lang="en-GB" sz="1400" dirty="0" err="1"/>
              <a:t>ultrastable</a:t>
            </a:r>
            <a:r>
              <a:rPr lang="en-GB" sz="1400" dirty="0"/>
              <a:t> laser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Any ubiquitous reference frequency would virtual (cf. paper time scale), with physical realizations generated only locally by designated laboratories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Concept of virtual or ‘paper’ reference frequency does not yet exist, but would technically be feasible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frequency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If connected to at least two OCs under nominal conditions, at least one connection to OC available in case of </a:t>
            </a:r>
            <a:r>
              <a:rPr lang="en-GB" sz="1400" dirty="0" err="1"/>
              <a:t>fiber</a:t>
            </a:r>
            <a:r>
              <a:rPr lang="en-GB" sz="1400" dirty="0"/>
              <a:t> break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To-way monitoring of link performance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Practically zero enclosed area, so practically no </a:t>
            </a:r>
            <a:r>
              <a:rPr lang="en-GB" sz="1400" dirty="0" err="1"/>
              <a:t>Sagnac</a:t>
            </a:r>
            <a:r>
              <a:rPr lang="en-GB" sz="1400" dirty="0"/>
              <a:t> frequency noise (except for negligible(??) nonreciprocal noise due to east-west relative delay asymmetry of order 10</a:t>
            </a:r>
            <a:r>
              <a:rPr lang="en-GB" sz="1400" baseline="30000" dirty="0"/>
              <a:t>-6</a:t>
            </a:r>
            <a:r>
              <a:rPr lang="en-GB" sz="14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If closed loop, </a:t>
            </a:r>
            <a:r>
              <a:rPr lang="en-GB" sz="1800" dirty="0" err="1"/>
              <a:t>Sagnac</a:t>
            </a:r>
            <a:r>
              <a:rPr lang="en-GB" sz="1800" dirty="0"/>
              <a:t> phase could be determined by differencing cumulative phases in clockwise and counter-clockwise directions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Without AOM steering: flywheel sites could use post-correction data to maintain traceability to SI second of </a:t>
            </a:r>
            <a:r>
              <a:rPr lang="en-GB" sz="1800" dirty="0" err="1"/>
              <a:t>neighboring</a:t>
            </a:r>
            <a:r>
              <a:rPr lang="en-GB" sz="1800" dirty="0"/>
              <a:t> OC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With AOM steering: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Frequency-lock to </a:t>
            </a:r>
            <a:r>
              <a:rPr lang="en-GB" sz="1400" dirty="0" err="1"/>
              <a:t>neighboring</a:t>
            </a:r>
            <a:r>
              <a:rPr lang="en-GB" sz="1400" dirty="0"/>
              <a:t> MLS (and effectively copy SI second realization from typically a different nation in real time)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Or use AOM for steering to virtual reference frequency/virtual SI second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OC sites can also use AOM steering to produce virtual SI second</a:t>
            </a:r>
            <a:endParaRPr lang="en-GB" sz="1400" dirty="0"/>
          </a:p>
          <a:p>
            <a:pPr marL="971550" lvl="1" indent="-514350">
              <a:buFont typeface="+mj-lt"/>
              <a:buAutoNum type="arabicPeriod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163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C30A0-FCB7-9199-B44C-FA5C092C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10. Compatibility with European-scale applications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B22C6-F4B6-4887-2A5E-3B97BAEC8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/>
              <a:t>Especially for the time network:</a:t>
            </a:r>
          </a:p>
          <a:p>
            <a:r>
              <a:rPr lang="en-GB" sz="2000" dirty="0"/>
              <a:t>Network design with emphasis on sovereignty and national responsibility of NMIs</a:t>
            </a:r>
          </a:p>
          <a:p>
            <a:r>
              <a:rPr lang="en-GB" sz="2000" dirty="0"/>
              <a:t>Network designed for clock comparisons, not for a ‘European time dissemination’ network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But what if an application requires a cross-border time link?</a:t>
            </a:r>
          </a:p>
          <a:p>
            <a:r>
              <a:rPr lang="en-GB" sz="2000" dirty="0"/>
              <a:t>Example: radio astronomy stations (LOFAR, VLBI)</a:t>
            </a:r>
          </a:p>
          <a:p>
            <a:r>
              <a:rPr lang="en-GB" sz="2000" dirty="0"/>
              <a:t>Ideally, the </a:t>
            </a:r>
            <a:r>
              <a:rPr lang="en-GB" sz="2000" dirty="0" err="1"/>
              <a:t>Géant</a:t>
            </a:r>
            <a:r>
              <a:rPr lang="en-GB" sz="2000" dirty="0"/>
              <a:t> TFN should be designed such that it can be made ‘transparent’, enabling direct phase/time comparisons between clocks located in different member states</a:t>
            </a:r>
          </a:p>
          <a:p>
            <a:r>
              <a:rPr lang="en-GB" sz="2000" dirty="0"/>
              <a:t>Such transparency implies the need for phase comparisons at any location where a segment of the </a:t>
            </a:r>
            <a:r>
              <a:rPr lang="en-GB" sz="2000" dirty="0" err="1"/>
              <a:t>Géant</a:t>
            </a:r>
            <a:r>
              <a:rPr lang="en-GB" sz="2000" dirty="0"/>
              <a:t> TFN terminates, and a new segment starts</a:t>
            </a:r>
          </a:p>
          <a:p>
            <a:r>
              <a:rPr lang="en-GB" sz="2000" dirty="0"/>
              <a:t>In WR, such phase comparisons can be made with </a:t>
            </a:r>
            <a:r>
              <a:rPr lang="en-GB" sz="2000" dirty="0" err="1"/>
              <a:t>ps</a:t>
            </a:r>
            <a:r>
              <a:rPr lang="en-GB" sz="2000" dirty="0"/>
              <a:t> resolution via the			      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inactive WR links</a:t>
            </a:r>
            <a:r>
              <a:rPr lang="en-GB" sz="2000" dirty="0"/>
              <a:t>: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503D60-EBD9-DF42-50AC-2C9379D88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675" y="4953000"/>
            <a:ext cx="2360125" cy="17745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890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BA0A5-1664-AB08-84E5-E923E6B1E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19186-6CF0-B62E-F493-F3FDB2695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8641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strike="sngStrike" dirty="0"/>
              <a:t>Notes on </a:t>
            </a:r>
            <a:r>
              <a:rPr lang="en-GB" sz="2400" strike="sngStrike" dirty="0" err="1"/>
              <a:t>Sagnac</a:t>
            </a:r>
            <a:r>
              <a:rPr lang="en-GB" sz="2400" strike="sngStrike" dirty="0"/>
              <a:t> effect  (former discussion point)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Wavelength plan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Wavelength considerations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Amplifiers and repeaters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Time network topology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Time network considerations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Optical frequency network topology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Optical frequency network with output frequency steering of flywheel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Optical frequency network considerations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Compatibility with European-scale applications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359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D7-F48A-0036-B285-B4E819411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11049000" cy="1325563"/>
          </a:xfrm>
        </p:spPr>
        <p:txBody>
          <a:bodyPr/>
          <a:lstStyle/>
          <a:p>
            <a:r>
              <a:rPr lang="en-GB" dirty="0"/>
              <a:t>2. WDM wavelength plan for TF signals</a:t>
            </a:r>
            <a:r>
              <a:rPr lang="en-GB" sz="2400" dirty="0"/>
              <a:t> (lambdas TBD)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E93470-5CF0-7D92-D555-3CA7A9886450}"/>
              </a:ext>
            </a:extLst>
          </p:cNvPr>
          <p:cNvCxnSpPr>
            <a:cxnSpLocks/>
            <a:stCxn id="10" idx="2"/>
            <a:endCxn id="44" idx="2"/>
          </p:cNvCxnSpPr>
          <p:nvPr/>
        </p:nvCxnSpPr>
        <p:spPr>
          <a:xfrm>
            <a:off x="4429540" y="2601583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FCA0D4-B5C7-C694-DC98-DFCA59E83C22}"/>
              </a:ext>
            </a:extLst>
          </p:cNvPr>
          <p:cNvCxnSpPr/>
          <p:nvPr/>
        </p:nvCxnSpPr>
        <p:spPr>
          <a:xfrm>
            <a:off x="2831651" y="161607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F78E72-9550-B449-420D-8C589270DFC4}"/>
              </a:ext>
            </a:extLst>
          </p:cNvPr>
          <p:cNvCxnSpPr/>
          <p:nvPr/>
        </p:nvCxnSpPr>
        <p:spPr>
          <a:xfrm>
            <a:off x="2831651" y="1920875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917CED-9B14-3DBE-E985-0D4F61BCE1B8}"/>
              </a:ext>
            </a:extLst>
          </p:cNvPr>
          <p:cNvCxnSpPr/>
          <p:nvPr/>
        </p:nvCxnSpPr>
        <p:spPr>
          <a:xfrm>
            <a:off x="2831651" y="314007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09365F-FDC6-CAC1-0AFD-9CACD9183F49}"/>
              </a:ext>
            </a:extLst>
          </p:cNvPr>
          <p:cNvCxnSpPr/>
          <p:nvPr/>
        </p:nvCxnSpPr>
        <p:spPr>
          <a:xfrm>
            <a:off x="2822415" y="253047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61322F9-F3CF-583D-D39D-DAB0A0830B3F}"/>
              </a:ext>
            </a:extLst>
          </p:cNvPr>
          <p:cNvSpPr txBox="1"/>
          <p:nvPr/>
        </p:nvSpPr>
        <p:spPr>
          <a:xfrm flipH="1">
            <a:off x="1381539" y="1460698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0191E1-EF8A-0C44-7B00-7D4F1B68ADB8}"/>
              </a:ext>
            </a:extLst>
          </p:cNvPr>
          <p:cNvSpPr txBox="1"/>
          <p:nvPr/>
        </p:nvSpPr>
        <p:spPr>
          <a:xfrm flipH="1">
            <a:off x="1372288" y="1768475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9AB92F-8845-EAB0-02A5-75A9A5D62A08}"/>
              </a:ext>
            </a:extLst>
          </p:cNvPr>
          <p:cNvSpPr txBox="1"/>
          <p:nvPr/>
        </p:nvSpPr>
        <p:spPr>
          <a:xfrm flipH="1">
            <a:off x="1381539" y="2073275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5E5FF8-998C-DD43-B9C0-ACC6D3F7F203}"/>
              </a:ext>
            </a:extLst>
          </p:cNvPr>
          <p:cNvSpPr txBox="1"/>
          <p:nvPr/>
        </p:nvSpPr>
        <p:spPr>
          <a:xfrm flipH="1">
            <a:off x="1372288" y="2375098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BBDA2-27EE-9406-A599-7216820AFE63}"/>
              </a:ext>
            </a:extLst>
          </p:cNvPr>
          <p:cNvSpPr txBox="1"/>
          <p:nvPr/>
        </p:nvSpPr>
        <p:spPr>
          <a:xfrm flipH="1">
            <a:off x="4339794" y="1555199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420830-1640-79F9-7509-CC7012F5DAD4}"/>
              </a:ext>
            </a:extLst>
          </p:cNvPr>
          <p:cNvSpPr txBox="1"/>
          <p:nvPr/>
        </p:nvSpPr>
        <p:spPr>
          <a:xfrm flipH="1">
            <a:off x="5724939" y="2149475"/>
            <a:ext cx="1244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b</a:t>
            </a:r>
            <a:endParaRPr lang="en-US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C192EC-B489-3694-A95E-6D814E922957}"/>
              </a:ext>
            </a:extLst>
          </p:cNvPr>
          <p:cNvSpPr txBox="1"/>
          <p:nvPr/>
        </p:nvSpPr>
        <p:spPr>
          <a:xfrm flipH="1">
            <a:off x="1372288" y="268287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AFE552-7FCB-6D69-689D-6589640C2060}"/>
              </a:ext>
            </a:extLst>
          </p:cNvPr>
          <p:cNvSpPr txBox="1"/>
          <p:nvPr/>
        </p:nvSpPr>
        <p:spPr>
          <a:xfrm flipH="1">
            <a:off x="1372288" y="2990652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5A1BFD-F9C4-5D83-30FF-691D12FDA307}"/>
              </a:ext>
            </a:extLst>
          </p:cNvPr>
          <p:cNvSpPr txBox="1"/>
          <p:nvPr/>
        </p:nvSpPr>
        <p:spPr>
          <a:xfrm flipH="1">
            <a:off x="1381537" y="3276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3F68BFE-E96F-D9CF-E44A-6CE91183FBF0}"/>
              </a:ext>
            </a:extLst>
          </p:cNvPr>
          <p:cNvCxnSpPr/>
          <p:nvPr/>
        </p:nvCxnSpPr>
        <p:spPr>
          <a:xfrm>
            <a:off x="2829339" y="350520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00A882-D82C-A94E-04AA-B6ED95893B3C}"/>
              </a:ext>
            </a:extLst>
          </p:cNvPr>
          <p:cNvCxnSpPr/>
          <p:nvPr/>
        </p:nvCxnSpPr>
        <p:spPr>
          <a:xfrm>
            <a:off x="2829339" y="2835275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BAC2E41-5011-7109-E3B4-04EA4E0C7DEF}"/>
              </a:ext>
            </a:extLst>
          </p:cNvPr>
          <p:cNvCxnSpPr/>
          <p:nvPr/>
        </p:nvCxnSpPr>
        <p:spPr>
          <a:xfrm>
            <a:off x="2829339" y="2225675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4E648C-50E2-5A83-4F80-0AA6AD5F76C1}"/>
              </a:ext>
            </a:extLst>
          </p:cNvPr>
          <p:cNvCxnSpPr/>
          <p:nvPr/>
        </p:nvCxnSpPr>
        <p:spPr>
          <a:xfrm flipH="1">
            <a:off x="8313427" y="161607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A0B7779-8048-C2B3-9212-66FAD27CCBB9}"/>
              </a:ext>
            </a:extLst>
          </p:cNvPr>
          <p:cNvCxnSpPr/>
          <p:nvPr/>
        </p:nvCxnSpPr>
        <p:spPr>
          <a:xfrm flipH="1">
            <a:off x="8313427" y="1920874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EF94EA3-9A6C-EB5B-9DC8-785EEEEE2899}"/>
              </a:ext>
            </a:extLst>
          </p:cNvPr>
          <p:cNvCxnSpPr/>
          <p:nvPr/>
        </p:nvCxnSpPr>
        <p:spPr>
          <a:xfrm flipH="1">
            <a:off x="8313427" y="314007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3B70C4E-8963-DF7D-89F2-807EFF649E5C}"/>
              </a:ext>
            </a:extLst>
          </p:cNvPr>
          <p:cNvCxnSpPr/>
          <p:nvPr/>
        </p:nvCxnSpPr>
        <p:spPr>
          <a:xfrm flipH="1">
            <a:off x="8322663" y="253047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2DEB1154-451D-E5F5-FB81-82A60A79E775}"/>
              </a:ext>
            </a:extLst>
          </p:cNvPr>
          <p:cNvSpPr txBox="1"/>
          <p:nvPr/>
        </p:nvSpPr>
        <p:spPr>
          <a:xfrm>
            <a:off x="9915939" y="1460697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F904DFB-19C4-138C-ACD9-3952CF79A6A3}"/>
              </a:ext>
            </a:extLst>
          </p:cNvPr>
          <p:cNvSpPr txBox="1"/>
          <p:nvPr/>
        </p:nvSpPr>
        <p:spPr>
          <a:xfrm>
            <a:off x="9909125" y="1768474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46A9DE-F134-A043-ECA9-46051749A4F1}"/>
              </a:ext>
            </a:extLst>
          </p:cNvPr>
          <p:cNvSpPr txBox="1"/>
          <p:nvPr/>
        </p:nvSpPr>
        <p:spPr>
          <a:xfrm>
            <a:off x="10179935" y="2073274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9B422A-7120-06CC-16E7-FBF1AE1BF4E0}"/>
              </a:ext>
            </a:extLst>
          </p:cNvPr>
          <p:cNvSpPr txBox="1"/>
          <p:nvPr/>
        </p:nvSpPr>
        <p:spPr>
          <a:xfrm>
            <a:off x="10179936" y="2375097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6FDD5A-B0C3-B3D7-4E2A-2998B33AFF7B}"/>
              </a:ext>
            </a:extLst>
          </p:cNvPr>
          <p:cNvSpPr txBox="1"/>
          <p:nvPr/>
        </p:nvSpPr>
        <p:spPr>
          <a:xfrm>
            <a:off x="9906688" y="2682874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6B990B-5926-F06A-7EEE-4135A78A593C}"/>
              </a:ext>
            </a:extLst>
          </p:cNvPr>
          <p:cNvSpPr txBox="1"/>
          <p:nvPr/>
        </p:nvSpPr>
        <p:spPr>
          <a:xfrm>
            <a:off x="9915939" y="2990651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596E90-8BB4-18EC-55FE-C20356F196A2}"/>
              </a:ext>
            </a:extLst>
          </p:cNvPr>
          <p:cNvSpPr txBox="1"/>
          <p:nvPr/>
        </p:nvSpPr>
        <p:spPr>
          <a:xfrm>
            <a:off x="9328288" y="3292474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129D59-52B1-8E4B-8B1C-F5EA9487C608}"/>
              </a:ext>
            </a:extLst>
          </p:cNvPr>
          <p:cNvCxnSpPr/>
          <p:nvPr/>
        </p:nvCxnSpPr>
        <p:spPr>
          <a:xfrm flipH="1">
            <a:off x="8315739" y="3505200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D99709-F53E-2D1D-CC2F-845102DA7BB3}"/>
              </a:ext>
            </a:extLst>
          </p:cNvPr>
          <p:cNvCxnSpPr/>
          <p:nvPr/>
        </p:nvCxnSpPr>
        <p:spPr>
          <a:xfrm flipH="1">
            <a:off x="8315739" y="2835274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A1DFCE-1CE1-2B7F-C4D0-75204365DC76}"/>
              </a:ext>
            </a:extLst>
          </p:cNvPr>
          <p:cNvCxnSpPr/>
          <p:nvPr/>
        </p:nvCxnSpPr>
        <p:spPr>
          <a:xfrm flipH="1">
            <a:off x="8315739" y="2225674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Manual Operation 43">
            <a:extLst>
              <a:ext uri="{FF2B5EF4-FFF2-40B4-BE49-F238E27FC236}">
                <a16:creationId xmlns:a16="http://schemas.microsoft.com/office/drawing/2014/main" id="{860019FF-0412-EFC8-BBA8-48EA94FC6238}"/>
              </a:ext>
            </a:extLst>
          </p:cNvPr>
          <p:cNvSpPr/>
          <p:nvPr/>
        </p:nvSpPr>
        <p:spPr>
          <a:xfrm rot="5400000" flipH="1">
            <a:off x="6911132" y="2411083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B9DDD1-9B4D-EA39-B074-97C114F555B6}"/>
              </a:ext>
            </a:extLst>
          </p:cNvPr>
          <p:cNvSpPr txBox="1"/>
          <p:nvPr/>
        </p:nvSpPr>
        <p:spPr>
          <a:xfrm flipH="1">
            <a:off x="7494499" y="1524000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4021C1E-ADF7-C1D1-46B9-99A58B16AE14}"/>
              </a:ext>
            </a:extLst>
          </p:cNvPr>
          <p:cNvCxnSpPr>
            <a:cxnSpLocks/>
            <a:stCxn id="99" idx="2"/>
            <a:endCxn id="117" idx="2"/>
          </p:cNvCxnSpPr>
          <p:nvPr/>
        </p:nvCxnSpPr>
        <p:spPr>
          <a:xfrm>
            <a:off x="4438791" y="5339089"/>
            <a:ext cx="350519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040C25E-CBDA-F103-D0D6-8A13527F0B96}"/>
              </a:ext>
            </a:extLst>
          </p:cNvPr>
          <p:cNvCxnSpPr/>
          <p:nvPr/>
        </p:nvCxnSpPr>
        <p:spPr>
          <a:xfrm>
            <a:off x="2840902" y="435358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CC88E3B5-9089-966E-EC68-CFA5658E6469}"/>
              </a:ext>
            </a:extLst>
          </p:cNvPr>
          <p:cNvCxnSpPr/>
          <p:nvPr/>
        </p:nvCxnSpPr>
        <p:spPr>
          <a:xfrm>
            <a:off x="2840902" y="4658381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777F973A-E5D7-DA57-0A6B-2C017F46486C}"/>
              </a:ext>
            </a:extLst>
          </p:cNvPr>
          <p:cNvCxnSpPr/>
          <p:nvPr/>
        </p:nvCxnSpPr>
        <p:spPr>
          <a:xfrm>
            <a:off x="2840902" y="587758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BDB172C-8307-5319-686E-930F1937F7F9}"/>
              </a:ext>
            </a:extLst>
          </p:cNvPr>
          <p:cNvCxnSpPr/>
          <p:nvPr/>
        </p:nvCxnSpPr>
        <p:spPr>
          <a:xfrm>
            <a:off x="2831666" y="526798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96F88277-D448-0007-CA2C-8C3BDDB9A430}"/>
              </a:ext>
            </a:extLst>
          </p:cNvPr>
          <p:cNvSpPr txBox="1"/>
          <p:nvPr/>
        </p:nvSpPr>
        <p:spPr>
          <a:xfrm flipH="1">
            <a:off x="1390790" y="4198204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FDBACA-463C-96A4-EA1F-33F7948D0824}"/>
              </a:ext>
            </a:extLst>
          </p:cNvPr>
          <p:cNvSpPr txBox="1"/>
          <p:nvPr/>
        </p:nvSpPr>
        <p:spPr>
          <a:xfrm flipH="1">
            <a:off x="1381539" y="4505981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C7086A11-763D-3B53-C680-A59DF3FF2E12}"/>
              </a:ext>
            </a:extLst>
          </p:cNvPr>
          <p:cNvSpPr txBox="1"/>
          <p:nvPr/>
        </p:nvSpPr>
        <p:spPr>
          <a:xfrm flipH="1">
            <a:off x="1390790" y="4810781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A0947F-648C-B503-D778-0BD91F2469EF}"/>
              </a:ext>
            </a:extLst>
          </p:cNvPr>
          <p:cNvSpPr txBox="1"/>
          <p:nvPr/>
        </p:nvSpPr>
        <p:spPr>
          <a:xfrm flipH="1">
            <a:off x="1390292" y="5112604"/>
            <a:ext cx="641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3573740-7B20-0B07-F77F-F86156B1BE4D}"/>
              </a:ext>
            </a:extLst>
          </p:cNvPr>
          <p:cNvSpPr txBox="1"/>
          <p:nvPr/>
        </p:nvSpPr>
        <p:spPr>
          <a:xfrm flipH="1">
            <a:off x="4353339" y="4292705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FC410D6-ECC3-A212-687D-3AD4A893271A}"/>
              </a:ext>
            </a:extLst>
          </p:cNvPr>
          <p:cNvSpPr txBox="1"/>
          <p:nvPr/>
        </p:nvSpPr>
        <p:spPr>
          <a:xfrm flipH="1">
            <a:off x="5734190" y="4886981"/>
            <a:ext cx="123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Optical </a:t>
            </a:r>
            <a:r>
              <a:rPr lang="en-GB" sz="1400" b="1" dirty="0" err="1"/>
              <a:t>fiber</a:t>
            </a:r>
            <a:r>
              <a:rPr lang="en-GB" sz="1400" b="1" dirty="0"/>
              <a:t> a</a:t>
            </a:r>
            <a:endParaRPr lang="en-US" sz="14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E654B01-454F-ECFC-96A5-99389EDBF02D}"/>
              </a:ext>
            </a:extLst>
          </p:cNvPr>
          <p:cNvSpPr txBox="1"/>
          <p:nvPr/>
        </p:nvSpPr>
        <p:spPr>
          <a:xfrm flipH="1">
            <a:off x="1381539" y="5420381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87F1B60-9E74-955D-C2B7-F80C21612885}"/>
              </a:ext>
            </a:extLst>
          </p:cNvPr>
          <p:cNvSpPr txBox="1"/>
          <p:nvPr/>
        </p:nvSpPr>
        <p:spPr>
          <a:xfrm flipH="1">
            <a:off x="1381539" y="5728158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402C313-3B2C-977A-91FB-C77C1314C283}"/>
              </a:ext>
            </a:extLst>
          </p:cNvPr>
          <p:cNvSpPr txBox="1"/>
          <p:nvPr/>
        </p:nvSpPr>
        <p:spPr>
          <a:xfrm flipH="1">
            <a:off x="1390788" y="6014106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5A2E4D9-C38B-DF07-E6A9-D71E606A6477}"/>
              </a:ext>
            </a:extLst>
          </p:cNvPr>
          <p:cNvCxnSpPr/>
          <p:nvPr/>
        </p:nvCxnSpPr>
        <p:spPr>
          <a:xfrm>
            <a:off x="2838590" y="624270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9178B88-46D9-BBC8-E550-EFD23FD1B0A1}"/>
              </a:ext>
            </a:extLst>
          </p:cNvPr>
          <p:cNvCxnSpPr/>
          <p:nvPr/>
        </p:nvCxnSpPr>
        <p:spPr>
          <a:xfrm>
            <a:off x="2838590" y="5572781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BE9CFC-277C-4088-E795-1C6181EB6CFB}"/>
              </a:ext>
            </a:extLst>
          </p:cNvPr>
          <p:cNvCxnSpPr/>
          <p:nvPr/>
        </p:nvCxnSpPr>
        <p:spPr>
          <a:xfrm>
            <a:off x="2838590" y="4963181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A2B9DE0-1B25-BD6A-BA3A-A180836F3294}"/>
              </a:ext>
            </a:extLst>
          </p:cNvPr>
          <p:cNvCxnSpPr/>
          <p:nvPr/>
        </p:nvCxnSpPr>
        <p:spPr>
          <a:xfrm flipH="1">
            <a:off x="8322678" y="435358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137934D-B4CC-0AB4-13D6-17B798F6F3A2}"/>
              </a:ext>
            </a:extLst>
          </p:cNvPr>
          <p:cNvCxnSpPr/>
          <p:nvPr/>
        </p:nvCxnSpPr>
        <p:spPr>
          <a:xfrm flipH="1">
            <a:off x="8322678" y="4658380"/>
            <a:ext cx="12192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E9DF443-7545-6F20-2B39-CA236DED042D}"/>
              </a:ext>
            </a:extLst>
          </p:cNvPr>
          <p:cNvCxnSpPr/>
          <p:nvPr/>
        </p:nvCxnSpPr>
        <p:spPr>
          <a:xfrm flipH="1">
            <a:off x="8322678" y="587758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7BBBBBB-C519-9C3D-E3C0-07DC9E82FB4B}"/>
              </a:ext>
            </a:extLst>
          </p:cNvPr>
          <p:cNvCxnSpPr/>
          <p:nvPr/>
        </p:nvCxnSpPr>
        <p:spPr>
          <a:xfrm flipH="1">
            <a:off x="8331914" y="526798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8E2925C1-FE15-271E-5720-D8682EA4412D}"/>
              </a:ext>
            </a:extLst>
          </p:cNvPr>
          <p:cNvSpPr txBox="1"/>
          <p:nvPr/>
        </p:nvSpPr>
        <p:spPr>
          <a:xfrm>
            <a:off x="9925190" y="4198203"/>
            <a:ext cx="903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Tx</a:t>
            </a:r>
            <a:endParaRPr lang="en-US" sz="14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20A79E0-69E4-872C-6803-CC880247658D}"/>
              </a:ext>
            </a:extLst>
          </p:cNvPr>
          <p:cNvSpPr txBox="1"/>
          <p:nvPr/>
        </p:nvSpPr>
        <p:spPr>
          <a:xfrm>
            <a:off x="9918376" y="4505980"/>
            <a:ext cx="921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ELSTAB Rx</a:t>
            </a:r>
            <a:endParaRPr lang="en-US" sz="14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08F4520-94B1-2EA7-2745-45C80075596F}"/>
              </a:ext>
            </a:extLst>
          </p:cNvPr>
          <p:cNvSpPr txBox="1"/>
          <p:nvPr/>
        </p:nvSpPr>
        <p:spPr>
          <a:xfrm>
            <a:off x="10189186" y="4810780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Tx</a:t>
            </a:r>
            <a:endParaRPr lang="en-US" sz="14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020A399-FDC7-62D4-7E00-86D713F3E7CA}"/>
              </a:ext>
            </a:extLst>
          </p:cNvPr>
          <p:cNvSpPr txBox="1"/>
          <p:nvPr/>
        </p:nvSpPr>
        <p:spPr>
          <a:xfrm>
            <a:off x="10180434" y="5112603"/>
            <a:ext cx="659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WR Rx</a:t>
            </a:r>
            <a:endParaRPr lang="en-US" sz="14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378005-630A-1CB6-5876-4901BC888493}"/>
              </a:ext>
            </a:extLst>
          </p:cNvPr>
          <p:cNvSpPr txBox="1"/>
          <p:nvPr/>
        </p:nvSpPr>
        <p:spPr>
          <a:xfrm>
            <a:off x="9915939" y="5420380"/>
            <a:ext cx="906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Tx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81A804A-866B-F8D9-01EC-E50128EEF8B1}"/>
              </a:ext>
            </a:extLst>
          </p:cNvPr>
          <p:cNvSpPr txBox="1"/>
          <p:nvPr/>
        </p:nvSpPr>
        <p:spPr>
          <a:xfrm>
            <a:off x="9903376" y="5728157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WR Rx Cal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74C8040-E44D-7CD0-01DF-FAA7E3291C26}"/>
              </a:ext>
            </a:extLst>
          </p:cNvPr>
          <p:cNvSpPr txBox="1"/>
          <p:nvPr/>
        </p:nvSpPr>
        <p:spPr>
          <a:xfrm>
            <a:off x="9328288" y="6029980"/>
            <a:ext cx="157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CH44 </a:t>
            </a:r>
            <a:r>
              <a:rPr lang="en-GB" sz="1400" dirty="0" err="1"/>
              <a:t>ultrastable</a:t>
            </a:r>
            <a:r>
              <a:rPr lang="en-GB" sz="1400" dirty="0"/>
              <a:t> </a:t>
            </a:r>
          </a:p>
          <a:p>
            <a:pPr algn="r"/>
            <a:r>
              <a:rPr lang="en-GB" sz="1400" dirty="0"/>
              <a:t>optical carrier</a:t>
            </a:r>
            <a:endParaRPr lang="en-US" sz="14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D4752549-C99D-7E34-D3D7-8F1E1347F94C}"/>
              </a:ext>
            </a:extLst>
          </p:cNvPr>
          <p:cNvCxnSpPr/>
          <p:nvPr/>
        </p:nvCxnSpPr>
        <p:spPr>
          <a:xfrm flipH="1">
            <a:off x="8324990" y="6242706"/>
            <a:ext cx="12192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A8BA9F3-7161-EA4C-046F-6E2B4159638A}"/>
              </a:ext>
            </a:extLst>
          </p:cNvPr>
          <p:cNvCxnSpPr/>
          <p:nvPr/>
        </p:nvCxnSpPr>
        <p:spPr>
          <a:xfrm flipH="1">
            <a:off x="8324990" y="5572780"/>
            <a:ext cx="1219200" cy="0"/>
          </a:xfrm>
          <a:prstGeom prst="line">
            <a:avLst/>
          </a:prstGeom>
          <a:ln w="28575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DBC84B0-E426-DC65-9F9E-21776B5E157F}"/>
              </a:ext>
            </a:extLst>
          </p:cNvPr>
          <p:cNvCxnSpPr/>
          <p:nvPr/>
        </p:nvCxnSpPr>
        <p:spPr>
          <a:xfrm flipH="1">
            <a:off x="8324990" y="4963180"/>
            <a:ext cx="1219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lowchart: Manual Operation 116">
            <a:extLst>
              <a:ext uri="{FF2B5EF4-FFF2-40B4-BE49-F238E27FC236}">
                <a16:creationId xmlns:a16="http://schemas.microsoft.com/office/drawing/2014/main" id="{74CD065A-9FA9-D2B7-02D9-6D55416BB6DC}"/>
              </a:ext>
            </a:extLst>
          </p:cNvPr>
          <p:cNvSpPr/>
          <p:nvPr/>
        </p:nvSpPr>
        <p:spPr>
          <a:xfrm rot="5400000" flipH="1">
            <a:off x="6920383" y="5148589"/>
            <a:ext cx="2428214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93CCEAB0-37D3-C2EC-BEDC-C2DFC74928E2}"/>
              </a:ext>
            </a:extLst>
          </p:cNvPr>
          <p:cNvSpPr txBox="1"/>
          <p:nvPr/>
        </p:nvSpPr>
        <p:spPr>
          <a:xfrm flipH="1">
            <a:off x="7503750" y="4261506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MUX</a:t>
            </a:r>
            <a:endParaRPr lang="en-US" sz="1400" b="1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55326A6-0D7F-F802-CF16-5D2C833530C4}"/>
              </a:ext>
            </a:extLst>
          </p:cNvPr>
          <p:cNvCxnSpPr>
            <a:cxnSpLocks/>
          </p:cNvCxnSpPr>
          <p:nvPr/>
        </p:nvCxnSpPr>
        <p:spPr>
          <a:xfrm flipH="1">
            <a:off x="5801139" y="5334000"/>
            <a:ext cx="859547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EE090F2-AEA8-1950-C939-8E84875CEECF}"/>
              </a:ext>
            </a:extLst>
          </p:cNvPr>
          <p:cNvCxnSpPr>
            <a:cxnSpLocks/>
          </p:cNvCxnSpPr>
          <p:nvPr/>
        </p:nvCxnSpPr>
        <p:spPr>
          <a:xfrm>
            <a:off x="5420139" y="2600739"/>
            <a:ext cx="931718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975B274A-9018-651E-97A6-8B485BEE2C1E}"/>
              </a:ext>
            </a:extLst>
          </p:cNvPr>
          <p:cNvSpPr/>
          <p:nvPr/>
        </p:nvSpPr>
        <p:spPr>
          <a:xfrm>
            <a:off x="5191539" y="2209800"/>
            <a:ext cx="432958" cy="35052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F56576C-C6C8-108C-B1C4-C0724F31CE08}"/>
              </a:ext>
            </a:extLst>
          </p:cNvPr>
          <p:cNvSpPr txBox="1"/>
          <p:nvPr/>
        </p:nvSpPr>
        <p:spPr>
          <a:xfrm flipH="1">
            <a:off x="4621695" y="373082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Fiber pair</a:t>
            </a:r>
            <a:endParaRPr lang="en-US" sz="1400" b="1" dirty="0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82BB656-8AF8-E7AE-C7EC-E498BD35DD6F}"/>
              </a:ext>
            </a:extLst>
          </p:cNvPr>
          <p:cNvSpPr/>
          <p:nvPr/>
        </p:nvSpPr>
        <p:spPr>
          <a:xfrm>
            <a:off x="211183" y="1548696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B6FBA1C7-8EBA-4CD9-6DE2-F9ABFB835006}"/>
              </a:ext>
            </a:extLst>
          </p:cNvPr>
          <p:cNvSpPr/>
          <p:nvPr/>
        </p:nvSpPr>
        <p:spPr>
          <a:xfrm>
            <a:off x="211182" y="3276600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FF6AAFEC-51E9-A9EA-FF22-46696F401C36}"/>
              </a:ext>
            </a:extLst>
          </p:cNvPr>
          <p:cNvSpPr/>
          <p:nvPr/>
        </p:nvSpPr>
        <p:spPr>
          <a:xfrm>
            <a:off x="10946630" y="1553817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45F2F904-F9DC-B767-EE60-D71340AA2DE5}"/>
              </a:ext>
            </a:extLst>
          </p:cNvPr>
          <p:cNvSpPr/>
          <p:nvPr/>
        </p:nvSpPr>
        <p:spPr>
          <a:xfrm>
            <a:off x="10946629" y="3281721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46CA0EE2-A999-07AF-980E-721D61ED7DEA}"/>
              </a:ext>
            </a:extLst>
          </p:cNvPr>
          <p:cNvSpPr/>
          <p:nvPr/>
        </p:nvSpPr>
        <p:spPr>
          <a:xfrm>
            <a:off x="10946296" y="426720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Grandmaster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(GM)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8" name="Rectangle: Rounded Corners 147">
            <a:extLst>
              <a:ext uri="{FF2B5EF4-FFF2-40B4-BE49-F238E27FC236}">
                <a16:creationId xmlns:a16="http://schemas.microsoft.com/office/drawing/2014/main" id="{F3792B47-09F8-5482-C62E-C867EF7DF8AF}"/>
              </a:ext>
            </a:extLst>
          </p:cNvPr>
          <p:cNvSpPr/>
          <p:nvPr/>
        </p:nvSpPr>
        <p:spPr>
          <a:xfrm>
            <a:off x="10946295" y="599510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source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3F350D3E-94E6-3028-2C2A-7ECF327EA781}"/>
              </a:ext>
            </a:extLst>
          </p:cNvPr>
          <p:cNvSpPr/>
          <p:nvPr/>
        </p:nvSpPr>
        <p:spPr>
          <a:xfrm>
            <a:off x="202096" y="4267200"/>
            <a:ext cx="1057712" cy="1671353"/>
          </a:xfrm>
          <a:prstGeom prst="roundRect">
            <a:avLst>
              <a:gd name="adj" fmla="val 10089"/>
            </a:avLst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Time 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Slave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(S)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AAA33447-949A-FA5E-80A6-3364CF20105E}"/>
              </a:ext>
            </a:extLst>
          </p:cNvPr>
          <p:cNvSpPr/>
          <p:nvPr/>
        </p:nvSpPr>
        <p:spPr>
          <a:xfrm>
            <a:off x="202095" y="5995104"/>
            <a:ext cx="1066466" cy="484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Frequency sink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C1E41FA6-EC8C-2408-CACE-B7A2B75AAB35}"/>
              </a:ext>
            </a:extLst>
          </p:cNvPr>
          <p:cNvSpPr txBox="1"/>
          <p:nvPr/>
        </p:nvSpPr>
        <p:spPr>
          <a:xfrm flipH="1">
            <a:off x="5638800" y="3376136"/>
            <a:ext cx="24200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Open arrows indicate direction</a:t>
            </a:r>
          </a:p>
          <a:p>
            <a:r>
              <a:rPr lang="en-GB" sz="1400" i="1" dirty="0"/>
              <a:t>master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slave (time) </a:t>
            </a:r>
          </a:p>
          <a:p>
            <a:r>
              <a:rPr lang="en-GB" sz="1400" i="1" dirty="0"/>
              <a:t>or source </a:t>
            </a:r>
            <a:r>
              <a:rPr lang="en-GB" sz="1400" i="1" dirty="0">
                <a:sym typeface="Symbol" panose="05050102010706020507" pitchFamily="18" charset="2"/>
              </a:rPr>
              <a:t></a:t>
            </a:r>
            <a:r>
              <a:rPr lang="en-GB" sz="1400" i="1" dirty="0"/>
              <a:t> sink (frequency) </a:t>
            </a:r>
            <a:endParaRPr lang="en-US" sz="1400" i="1" dirty="0"/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DD639A0A-5FD7-CE89-E360-D159AE0ADF25}"/>
              </a:ext>
            </a:extLst>
          </p:cNvPr>
          <p:cNvCxnSpPr>
            <a:cxnSpLocks/>
          </p:cNvCxnSpPr>
          <p:nvPr/>
        </p:nvCxnSpPr>
        <p:spPr>
          <a:xfrm>
            <a:off x="3271857" y="1620078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2F8A705E-EEB4-EADA-B05C-C9564E1DF76B}"/>
              </a:ext>
            </a:extLst>
          </p:cNvPr>
          <p:cNvCxnSpPr>
            <a:cxnSpLocks/>
          </p:cNvCxnSpPr>
          <p:nvPr/>
        </p:nvCxnSpPr>
        <p:spPr>
          <a:xfrm>
            <a:off x="3271857" y="22296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AB02E0B-A8EC-B339-EFDF-A1433A724FF6}"/>
              </a:ext>
            </a:extLst>
          </p:cNvPr>
          <p:cNvCxnSpPr>
            <a:cxnSpLocks/>
          </p:cNvCxnSpPr>
          <p:nvPr/>
        </p:nvCxnSpPr>
        <p:spPr>
          <a:xfrm>
            <a:off x="3279912" y="2829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448F894-1736-472C-9E5D-1BF67D6C730C}"/>
              </a:ext>
            </a:extLst>
          </p:cNvPr>
          <p:cNvCxnSpPr>
            <a:cxnSpLocks/>
          </p:cNvCxnSpPr>
          <p:nvPr/>
        </p:nvCxnSpPr>
        <p:spPr>
          <a:xfrm>
            <a:off x="3173895" y="350520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29585D9-908A-1648-E602-EFAA28B5E380}"/>
              </a:ext>
            </a:extLst>
          </p:cNvPr>
          <p:cNvCxnSpPr>
            <a:cxnSpLocks/>
          </p:cNvCxnSpPr>
          <p:nvPr/>
        </p:nvCxnSpPr>
        <p:spPr>
          <a:xfrm>
            <a:off x="8812695" y="3505200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D83F567-F303-4A87-73B5-43B0A43C9AFF}"/>
              </a:ext>
            </a:extLst>
          </p:cNvPr>
          <p:cNvCxnSpPr>
            <a:cxnSpLocks/>
          </p:cNvCxnSpPr>
          <p:nvPr/>
        </p:nvCxnSpPr>
        <p:spPr>
          <a:xfrm>
            <a:off x="3173895" y="623846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3A2AD84-B0BD-0B2D-74C3-6DCA50F4640F}"/>
              </a:ext>
            </a:extLst>
          </p:cNvPr>
          <p:cNvCxnSpPr>
            <a:cxnSpLocks/>
          </p:cNvCxnSpPr>
          <p:nvPr/>
        </p:nvCxnSpPr>
        <p:spPr>
          <a:xfrm>
            <a:off x="8812695" y="6238461"/>
            <a:ext cx="395140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7C13C51-7F1A-37BD-2252-FBD003EA114A}"/>
              </a:ext>
            </a:extLst>
          </p:cNvPr>
          <p:cNvCxnSpPr>
            <a:cxnSpLocks/>
          </p:cNvCxnSpPr>
          <p:nvPr/>
        </p:nvCxnSpPr>
        <p:spPr>
          <a:xfrm>
            <a:off x="3271857" y="46581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0BD2249-327D-2421-DDB5-66AF1054D3FB}"/>
              </a:ext>
            </a:extLst>
          </p:cNvPr>
          <p:cNvCxnSpPr>
            <a:cxnSpLocks/>
          </p:cNvCxnSpPr>
          <p:nvPr/>
        </p:nvCxnSpPr>
        <p:spPr>
          <a:xfrm>
            <a:off x="3271857" y="52677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8210E915-D4DC-B103-F537-FB3432A02630}"/>
              </a:ext>
            </a:extLst>
          </p:cNvPr>
          <p:cNvCxnSpPr>
            <a:cxnSpLocks/>
          </p:cNvCxnSpPr>
          <p:nvPr/>
        </p:nvCxnSpPr>
        <p:spPr>
          <a:xfrm>
            <a:off x="3299790" y="5877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AE6FF38-569E-61E2-2A55-E04C668BFEAD}"/>
              </a:ext>
            </a:extLst>
          </p:cNvPr>
          <p:cNvCxnSpPr>
            <a:cxnSpLocks/>
          </p:cNvCxnSpPr>
          <p:nvPr/>
        </p:nvCxnSpPr>
        <p:spPr>
          <a:xfrm>
            <a:off x="8910657" y="46581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23A7022-6EA6-370D-C621-688186202F06}"/>
              </a:ext>
            </a:extLst>
          </p:cNvPr>
          <p:cNvCxnSpPr>
            <a:cxnSpLocks/>
          </p:cNvCxnSpPr>
          <p:nvPr/>
        </p:nvCxnSpPr>
        <p:spPr>
          <a:xfrm>
            <a:off x="8910657" y="52677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2CB74042-C96E-F09E-CED9-BF89D11EC48B}"/>
              </a:ext>
            </a:extLst>
          </p:cNvPr>
          <p:cNvCxnSpPr>
            <a:cxnSpLocks/>
          </p:cNvCxnSpPr>
          <p:nvPr/>
        </p:nvCxnSpPr>
        <p:spPr>
          <a:xfrm>
            <a:off x="8888895" y="58773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16BE1B42-5206-D200-7BD3-943A5F4F9E6D}"/>
              </a:ext>
            </a:extLst>
          </p:cNvPr>
          <p:cNvCxnSpPr>
            <a:cxnSpLocks/>
          </p:cNvCxnSpPr>
          <p:nvPr/>
        </p:nvCxnSpPr>
        <p:spPr>
          <a:xfrm>
            <a:off x="8910657" y="1616766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CBF8A3FA-6849-1602-110C-242EEA0602B5}"/>
              </a:ext>
            </a:extLst>
          </p:cNvPr>
          <p:cNvCxnSpPr>
            <a:cxnSpLocks/>
          </p:cNvCxnSpPr>
          <p:nvPr/>
        </p:nvCxnSpPr>
        <p:spPr>
          <a:xfrm>
            <a:off x="8910657" y="2226366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75123F92-EEF5-8D16-DF0A-B11F8FB2C723}"/>
              </a:ext>
            </a:extLst>
          </p:cNvPr>
          <p:cNvCxnSpPr>
            <a:cxnSpLocks/>
          </p:cNvCxnSpPr>
          <p:nvPr/>
        </p:nvCxnSpPr>
        <p:spPr>
          <a:xfrm>
            <a:off x="8888895" y="2835966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D2517E0F-26C4-EB11-5794-A27F4AF80060}"/>
              </a:ext>
            </a:extLst>
          </p:cNvPr>
          <p:cNvCxnSpPr>
            <a:cxnSpLocks/>
          </p:cNvCxnSpPr>
          <p:nvPr/>
        </p:nvCxnSpPr>
        <p:spPr>
          <a:xfrm flipH="1">
            <a:off x="8834457" y="19149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7B25093C-C922-8E51-08BF-CAA7EF2B52BE}"/>
              </a:ext>
            </a:extLst>
          </p:cNvPr>
          <p:cNvCxnSpPr>
            <a:cxnSpLocks/>
          </p:cNvCxnSpPr>
          <p:nvPr/>
        </p:nvCxnSpPr>
        <p:spPr>
          <a:xfrm flipH="1">
            <a:off x="8834457" y="25344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5702841-0C0E-1213-1B87-B11DBB2F7D0B}"/>
              </a:ext>
            </a:extLst>
          </p:cNvPr>
          <p:cNvCxnSpPr>
            <a:cxnSpLocks/>
          </p:cNvCxnSpPr>
          <p:nvPr/>
        </p:nvCxnSpPr>
        <p:spPr>
          <a:xfrm flipH="1">
            <a:off x="8862390" y="314407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5CB29431-0E1F-55F3-CE4C-91A3E3AB6B4A}"/>
              </a:ext>
            </a:extLst>
          </p:cNvPr>
          <p:cNvCxnSpPr>
            <a:cxnSpLocks/>
          </p:cNvCxnSpPr>
          <p:nvPr/>
        </p:nvCxnSpPr>
        <p:spPr>
          <a:xfrm flipH="1">
            <a:off x="8834457" y="43533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10D361F8-F841-F4A2-8467-7E7B4C73618E}"/>
              </a:ext>
            </a:extLst>
          </p:cNvPr>
          <p:cNvCxnSpPr>
            <a:cxnSpLocks/>
          </p:cNvCxnSpPr>
          <p:nvPr/>
        </p:nvCxnSpPr>
        <p:spPr>
          <a:xfrm flipH="1">
            <a:off x="8834457" y="49629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F7D6A558-FE00-95BA-350C-FCD6C64B569B}"/>
              </a:ext>
            </a:extLst>
          </p:cNvPr>
          <p:cNvCxnSpPr>
            <a:cxnSpLocks/>
          </p:cNvCxnSpPr>
          <p:nvPr/>
        </p:nvCxnSpPr>
        <p:spPr>
          <a:xfrm flipH="1">
            <a:off x="8842512" y="55725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ECB2596-E178-BA49-9ECB-11A4E59AE943}"/>
              </a:ext>
            </a:extLst>
          </p:cNvPr>
          <p:cNvCxnSpPr>
            <a:cxnSpLocks/>
          </p:cNvCxnSpPr>
          <p:nvPr/>
        </p:nvCxnSpPr>
        <p:spPr>
          <a:xfrm flipH="1">
            <a:off x="3271857" y="43533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BBEFAA9-8212-5F2B-175D-EA317ECFFEE0}"/>
              </a:ext>
            </a:extLst>
          </p:cNvPr>
          <p:cNvCxnSpPr>
            <a:cxnSpLocks/>
          </p:cNvCxnSpPr>
          <p:nvPr/>
        </p:nvCxnSpPr>
        <p:spPr>
          <a:xfrm flipH="1">
            <a:off x="3271857" y="4962939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28737606-7F7D-142E-C9BB-491A77038AC1}"/>
              </a:ext>
            </a:extLst>
          </p:cNvPr>
          <p:cNvCxnSpPr>
            <a:cxnSpLocks/>
          </p:cNvCxnSpPr>
          <p:nvPr/>
        </p:nvCxnSpPr>
        <p:spPr>
          <a:xfrm flipH="1">
            <a:off x="3170583" y="5572539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959EE7CE-80E5-C682-00FC-11AE726B0EDD}"/>
              </a:ext>
            </a:extLst>
          </p:cNvPr>
          <p:cNvCxnSpPr>
            <a:cxnSpLocks/>
          </p:cNvCxnSpPr>
          <p:nvPr/>
        </p:nvCxnSpPr>
        <p:spPr>
          <a:xfrm flipH="1">
            <a:off x="3195657" y="1914939"/>
            <a:ext cx="326562" cy="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386C1BF-ADDD-2E41-78CF-F50BCF199AD9}"/>
              </a:ext>
            </a:extLst>
          </p:cNvPr>
          <p:cNvCxnSpPr>
            <a:cxnSpLocks/>
          </p:cNvCxnSpPr>
          <p:nvPr/>
        </p:nvCxnSpPr>
        <p:spPr>
          <a:xfrm flipH="1">
            <a:off x="3195657" y="2534478"/>
            <a:ext cx="32656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F4BB474A-9AF5-6C1B-4F41-9C311CC788D5}"/>
              </a:ext>
            </a:extLst>
          </p:cNvPr>
          <p:cNvCxnSpPr>
            <a:cxnSpLocks/>
          </p:cNvCxnSpPr>
          <p:nvPr/>
        </p:nvCxnSpPr>
        <p:spPr>
          <a:xfrm flipH="1">
            <a:off x="3173895" y="3144078"/>
            <a:ext cx="326562" cy="0"/>
          </a:xfrm>
          <a:prstGeom prst="straightConnector1">
            <a:avLst/>
          </a:prstGeom>
          <a:ln w="28575">
            <a:solidFill>
              <a:schemeClr val="accent4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lowchart: Manual Operation 9">
            <a:extLst>
              <a:ext uri="{FF2B5EF4-FFF2-40B4-BE49-F238E27FC236}">
                <a16:creationId xmlns:a16="http://schemas.microsoft.com/office/drawing/2014/main" id="{E304D44F-8B99-41EC-BCB4-637465AFDB24}"/>
              </a:ext>
            </a:extLst>
          </p:cNvPr>
          <p:cNvSpPr/>
          <p:nvPr/>
        </p:nvSpPr>
        <p:spPr>
          <a:xfrm rot="16200000">
            <a:off x="3024933" y="2411083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lowchart: Manual Operation 98">
            <a:extLst>
              <a:ext uri="{FF2B5EF4-FFF2-40B4-BE49-F238E27FC236}">
                <a16:creationId xmlns:a16="http://schemas.microsoft.com/office/drawing/2014/main" id="{1EFECC97-20BA-44A0-E45C-55091EB4C907}"/>
              </a:ext>
            </a:extLst>
          </p:cNvPr>
          <p:cNvSpPr/>
          <p:nvPr/>
        </p:nvSpPr>
        <p:spPr>
          <a:xfrm rot="16200000">
            <a:off x="3034184" y="5148589"/>
            <a:ext cx="2428213" cy="381000"/>
          </a:xfrm>
          <a:prstGeom prst="flowChartManualOperati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B535D29D-BA9B-3B24-D368-9A60677B3724}"/>
              </a:ext>
            </a:extLst>
          </p:cNvPr>
          <p:cNvSpPr txBox="1"/>
          <p:nvPr/>
        </p:nvSpPr>
        <p:spPr>
          <a:xfrm flipH="1">
            <a:off x="1993168" y="1000780"/>
            <a:ext cx="2045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Closed arrows indicate </a:t>
            </a:r>
          </a:p>
          <a:p>
            <a:pPr algn="ctr"/>
            <a:r>
              <a:rPr lang="en-GB" sz="1400" i="1" dirty="0"/>
              <a:t>direction of optical waves</a:t>
            </a:r>
            <a:endParaRPr lang="en-US" sz="1400" i="1" dirty="0"/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A7FA04E3-97F4-2E2F-312B-5F820812609D}"/>
              </a:ext>
            </a:extLst>
          </p:cNvPr>
          <p:cNvCxnSpPr/>
          <p:nvPr/>
        </p:nvCxnSpPr>
        <p:spPr>
          <a:xfrm flipH="1" flipV="1">
            <a:off x="6218584" y="2829339"/>
            <a:ext cx="107575" cy="463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5F14F0F-78CD-6CA3-70C6-FFC758C9640E}"/>
              </a:ext>
            </a:extLst>
          </p:cNvPr>
          <p:cNvCxnSpPr>
            <a:cxnSpLocks/>
          </p:cNvCxnSpPr>
          <p:nvPr/>
        </p:nvCxnSpPr>
        <p:spPr>
          <a:xfrm flipH="1">
            <a:off x="6155634" y="4124982"/>
            <a:ext cx="172983" cy="76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2B7CC6E5-3FFB-5D46-5266-9D4A55325B46}"/>
              </a:ext>
            </a:extLst>
          </p:cNvPr>
          <p:cNvSpPr txBox="1"/>
          <p:nvPr/>
        </p:nvSpPr>
        <p:spPr>
          <a:xfrm flipH="1">
            <a:off x="4552122" y="5890736"/>
            <a:ext cx="3451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FFC000"/>
                </a:solidFill>
              </a:rPr>
              <a:t>WR calibration</a:t>
            </a:r>
            <a:r>
              <a:rPr lang="en-GB" sz="1400" i="1" dirty="0"/>
              <a:t> (</a:t>
            </a:r>
            <a:r>
              <a:rPr lang="en-GB" sz="1400" i="1" dirty="0" err="1"/>
              <a:t>cal</a:t>
            </a:r>
            <a:r>
              <a:rPr lang="en-GB" sz="1400" i="1" dirty="0"/>
              <a:t>) channels not needed</a:t>
            </a:r>
          </a:p>
          <a:p>
            <a:r>
              <a:rPr lang="en-GB" sz="1400" i="1" dirty="0"/>
              <a:t>if deploying redundant WR links (</a:t>
            </a:r>
            <a:r>
              <a:rPr lang="en-GB" sz="1400" i="1" dirty="0" err="1"/>
              <a:t>ie</a:t>
            </a:r>
            <a:r>
              <a:rPr lang="en-GB" sz="1400" i="1" dirty="0"/>
              <a:t>. one WR </a:t>
            </a:r>
          </a:p>
          <a:p>
            <a:r>
              <a:rPr lang="en-GB" sz="1400" i="1" dirty="0"/>
              <a:t>link over </a:t>
            </a:r>
            <a:r>
              <a:rPr lang="en-GB" sz="1400" i="1" dirty="0" err="1"/>
              <a:t>fiber</a:t>
            </a:r>
            <a:r>
              <a:rPr lang="en-GB" sz="1400" i="1" dirty="0"/>
              <a:t> a and one WR link over </a:t>
            </a:r>
            <a:r>
              <a:rPr lang="en-GB" sz="1400" i="1" dirty="0" err="1"/>
              <a:t>fiber</a:t>
            </a:r>
            <a:r>
              <a:rPr lang="en-GB" sz="1400" i="1" dirty="0"/>
              <a:t> b)</a:t>
            </a:r>
          </a:p>
        </p:txBody>
      </p:sp>
    </p:spTree>
    <p:extLst>
      <p:ext uri="{BB962C8B-B14F-4D97-AF65-F5344CB8AC3E}">
        <p14:creationId xmlns:p14="http://schemas.microsoft.com/office/powerpoint/2010/main" val="3305424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8EED5-B7D6-C75B-B395-37A5401EB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3. Wavelength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B3529-5422-1E20-614F-D0A922601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53975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err="1"/>
              <a:t>Ultrastable</a:t>
            </a:r>
            <a:r>
              <a:rPr lang="en-GB" sz="2400" dirty="0"/>
              <a:t> optical frequency transfer</a:t>
            </a:r>
          </a:p>
          <a:p>
            <a:pPr lvl="1"/>
            <a:r>
              <a:rPr lang="en-GB" sz="2000" dirty="0"/>
              <a:t>Ch 44 (1542.14 nm): de facto standard for </a:t>
            </a:r>
            <a:r>
              <a:rPr lang="en-GB" sz="2000" dirty="0" err="1"/>
              <a:t>ultrastable</a:t>
            </a:r>
            <a:r>
              <a:rPr lang="en-GB" sz="2000" dirty="0"/>
              <a:t> optical frequency transfer in Europe; widest choice in COTS equipment</a:t>
            </a:r>
          </a:p>
          <a:p>
            <a:r>
              <a:rPr lang="en-GB" sz="2400" dirty="0"/>
              <a:t>ELSTAB</a:t>
            </a:r>
          </a:p>
          <a:p>
            <a:pPr lvl="1"/>
            <a:r>
              <a:rPr lang="en-GB" sz="2000" dirty="0"/>
              <a:t>Suited for in-band transmission coherent DWDM system? Guard bands needed?</a:t>
            </a:r>
          </a:p>
          <a:p>
            <a:r>
              <a:rPr lang="en-GB" sz="2400" dirty="0"/>
              <a:t>WR (1.25 Gb/s OOK)</a:t>
            </a:r>
          </a:p>
          <a:p>
            <a:pPr lvl="1"/>
            <a:r>
              <a:rPr lang="en-GB" sz="1800" dirty="0"/>
              <a:t>Can operate at any wavelength for which Gigabit Ethernet SFPs are available</a:t>
            </a:r>
          </a:p>
          <a:p>
            <a:pPr lvl="1"/>
            <a:r>
              <a:rPr lang="en-GB" sz="1800" dirty="0"/>
              <a:t>In-band transmission via coherent DWDM systems: risk of channel cross talk, guard bands needed?</a:t>
            </a:r>
          </a:p>
          <a:p>
            <a:pPr lvl="1"/>
            <a:r>
              <a:rPr lang="en-GB" sz="1800" dirty="0"/>
              <a:t>Out-of-band operation: OSC band near 1511 nm. Disadvantage: SFPs with wavelengths on 100-GHz DWDM grid near 1511 nm not generally available (but have been produced in the past)</a:t>
            </a:r>
          </a:p>
          <a:p>
            <a:pPr lvl="1"/>
            <a:r>
              <a:rPr lang="en-GB" sz="1800" dirty="0"/>
              <a:t>Prefer ‘wavelength-locked’ DWDM SFPs over CWDM SFPs: DWDM SFPs have smaller wavelength drift </a:t>
            </a:r>
            <a:r>
              <a:rPr lang="en-GB" sz="1800" dirty="0">
                <a:sym typeface="Symbol" panose="05050102010706020507" pitchFamily="18" charset="2"/>
              </a:rPr>
              <a:t></a:t>
            </a:r>
            <a:r>
              <a:rPr lang="en-GB" sz="1800" dirty="0"/>
              <a:t> less nonreciprocal delay variation due chromatic dispersion (typically &lt; 0.1 ns for a 100 km link [1])</a:t>
            </a:r>
          </a:p>
          <a:p>
            <a:pPr lvl="1"/>
            <a:r>
              <a:rPr lang="en-GB" sz="1800" dirty="0"/>
              <a:t>DWDM SFPs with slightly </a:t>
            </a:r>
            <a:r>
              <a:rPr lang="en-GB" sz="1800" dirty="0" err="1"/>
              <a:t>tunable</a:t>
            </a:r>
            <a:r>
              <a:rPr lang="en-GB" sz="1800" dirty="0"/>
              <a:t> wavelength (via I2C) are commercially available (nice-to-have, could be useful for chromatic dispersion calibration)</a:t>
            </a:r>
          </a:p>
          <a:p>
            <a:r>
              <a:rPr lang="en-GB" sz="2200" b="1" dirty="0"/>
              <a:t>Before a wavelength plan is decided on, the chromatic dispersion calibration procedures for time links must have been selected (and tested, if procedure not part of current state of the art)</a:t>
            </a:r>
          </a:p>
          <a:p>
            <a:pPr lvl="1"/>
            <a:r>
              <a:rPr lang="en-GB" sz="1800" dirty="0"/>
              <a:t>Chromatic dispersion can be tested by varying wavelength over known amount (e.g. 0.08 nm) and measuring delay difference, or by swapping Tx and Rx wavelengths on both ends of a link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US" sz="1600" dirty="0"/>
              <a:t>[1] C. van Tour and J.C.J. Koelemeij, </a:t>
            </a:r>
            <a:r>
              <a:rPr lang="en-US" sz="1600" dirty="0" err="1"/>
              <a:t>ngVLA</a:t>
            </a:r>
            <a:r>
              <a:rPr lang="en-US" sz="1600" dirty="0"/>
              <a:t> Memo #22 (2017) </a:t>
            </a:r>
            <a:r>
              <a:rPr lang="en-US" sz="1600" dirty="0">
                <a:hlinkClick r:id="rId2" action="ppaction://hlinkfile"/>
              </a:rPr>
              <a:t>library.nrao.edu/public/memos/</a:t>
            </a:r>
            <a:r>
              <a:rPr lang="en-US" sz="1600" dirty="0" err="1">
                <a:hlinkClick r:id="rId2" action="ppaction://hlinkfile"/>
              </a:rPr>
              <a:t>ngvla</a:t>
            </a:r>
            <a:r>
              <a:rPr lang="en-US" sz="1600" dirty="0">
                <a:hlinkClick r:id="rId2" action="ppaction://hlinkfile"/>
              </a:rPr>
              <a:t>/NGVLA_22.pdf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248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DF68A-1CC3-3B95-E449-139C0AA83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4. Amplifiers and repeaters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26D46-CBBD-1F75-0FB1-B00F9C423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896600" cy="5168900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Amplification: EDFAs for </a:t>
            </a:r>
            <a:r>
              <a:rPr lang="en-GB" sz="2400" dirty="0" err="1"/>
              <a:t>ultrastable</a:t>
            </a:r>
            <a:r>
              <a:rPr lang="en-GB" sz="2400" dirty="0"/>
              <a:t> optical frequency and ELSTAB</a:t>
            </a:r>
          </a:p>
          <a:p>
            <a:pPr lvl="1"/>
            <a:r>
              <a:rPr lang="en-GB" sz="2000" dirty="0"/>
              <a:t>Separate or shared amplifiers?</a:t>
            </a:r>
          </a:p>
          <a:p>
            <a:pPr lvl="1"/>
            <a:r>
              <a:rPr lang="en-GB" sz="2000" dirty="0"/>
              <a:t>Gain limited to ~20 dB (bidirectional operation)</a:t>
            </a:r>
          </a:p>
          <a:p>
            <a:r>
              <a:rPr lang="en-GB" sz="2400" dirty="0"/>
              <a:t>WR: OEO repeater</a:t>
            </a:r>
          </a:p>
          <a:p>
            <a:pPr lvl="1"/>
            <a:r>
              <a:rPr lang="en-GB" sz="2000" dirty="0"/>
              <a:t>Cost-effective: SFP media converter + two SFPs</a:t>
            </a:r>
          </a:p>
          <a:p>
            <a:pPr lvl="1"/>
            <a:r>
              <a:rPr lang="en-GB" sz="2000" dirty="0"/>
              <a:t>Gain </a:t>
            </a:r>
            <a:r>
              <a:rPr lang="en-GB" sz="2000" dirty="0">
                <a:sym typeface="Symbol" panose="05050102010706020507" pitchFamily="18" charset="2"/>
              </a:rPr>
              <a:t> Rx sensitivity  35 dB possible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Performance in terms of added jitter as good as optical amplifier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Minor disadvantage: wavelength drift of DWDM SFPs in OEO  slight additional nonreciprocal delay variations due to chromatic dispersion</a:t>
            </a:r>
          </a:p>
          <a:p>
            <a:r>
              <a:rPr lang="en-GB" sz="2400" dirty="0">
                <a:sym typeface="Symbol" panose="05050102010706020507" pitchFamily="18" charset="2"/>
              </a:rPr>
              <a:t>WR alternative: EDFA or SOA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More expensive than OEO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SOA: bidirectional transmission of OOK signals can lead to cross talk via cross-gain modulation (XGM)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Using WDM filters and quasi-bidirectional amplifiers (two anti-parallel unidirectional amps) maximum amplifier gain (30-35 dB) attainable and XGM avoided (in case of SOAs)</a:t>
            </a:r>
            <a:endParaRPr lang="en-US" sz="20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00342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Oval 179">
            <a:extLst>
              <a:ext uri="{FF2B5EF4-FFF2-40B4-BE49-F238E27FC236}">
                <a16:creationId xmlns:a16="http://schemas.microsoft.com/office/drawing/2014/main" id="{F6C3C1C9-A394-0387-170C-26A8A80C9910}"/>
              </a:ext>
            </a:extLst>
          </p:cNvPr>
          <p:cNvSpPr/>
          <p:nvPr/>
        </p:nvSpPr>
        <p:spPr>
          <a:xfrm rot="6999456">
            <a:off x="3759678" y="4918827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8D44B882-E0C3-A6A6-5F7F-5B2C5797EBDE}"/>
              </a:ext>
            </a:extLst>
          </p:cNvPr>
          <p:cNvSpPr/>
          <p:nvPr/>
        </p:nvSpPr>
        <p:spPr>
          <a:xfrm rot="7038956">
            <a:off x="2713374" y="4422111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FEED7B16-4B12-8205-7E45-79C1124A118C}"/>
              </a:ext>
            </a:extLst>
          </p:cNvPr>
          <p:cNvSpPr/>
          <p:nvPr/>
        </p:nvSpPr>
        <p:spPr>
          <a:xfrm>
            <a:off x="1248653" y="3286486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585FB56-8E07-7205-9C25-71F99E397D8E}"/>
              </a:ext>
            </a:extLst>
          </p:cNvPr>
          <p:cNvSpPr/>
          <p:nvPr/>
        </p:nvSpPr>
        <p:spPr>
          <a:xfrm rot="3549152">
            <a:off x="2642513" y="2457549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7A916239-B7D4-5ED0-8912-DB6FC3053939}"/>
              </a:ext>
            </a:extLst>
          </p:cNvPr>
          <p:cNvSpPr/>
          <p:nvPr/>
        </p:nvSpPr>
        <p:spPr>
          <a:xfrm rot="4269980">
            <a:off x="3705143" y="1949913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08CBE9D1-917A-F88F-2BA7-D129F450CC0B}"/>
              </a:ext>
            </a:extLst>
          </p:cNvPr>
          <p:cNvSpPr/>
          <p:nvPr/>
        </p:nvSpPr>
        <p:spPr>
          <a:xfrm rot="18327457">
            <a:off x="4808909" y="1323699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CBFC2A5-7369-BC42-67D2-F512238FA6C0}"/>
              </a:ext>
            </a:extLst>
          </p:cNvPr>
          <p:cNvSpPr/>
          <p:nvPr/>
        </p:nvSpPr>
        <p:spPr>
          <a:xfrm rot="3167027">
            <a:off x="4938182" y="5103507"/>
            <a:ext cx="1869234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30CBAA3A-0C63-5F60-4257-41E8DB0CE0B3}"/>
              </a:ext>
            </a:extLst>
          </p:cNvPr>
          <p:cNvSpPr/>
          <p:nvPr/>
        </p:nvSpPr>
        <p:spPr>
          <a:xfrm rot="187819">
            <a:off x="5379539" y="3938182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0ED04F33-39E5-2F91-DC09-00E574456151}"/>
              </a:ext>
            </a:extLst>
          </p:cNvPr>
          <p:cNvSpPr/>
          <p:nvPr/>
        </p:nvSpPr>
        <p:spPr>
          <a:xfrm>
            <a:off x="5301596" y="2927928"/>
            <a:ext cx="1368625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6BED3E27-D1AA-7080-6089-CD75252F7D4B}"/>
              </a:ext>
            </a:extLst>
          </p:cNvPr>
          <p:cNvGrpSpPr/>
          <p:nvPr/>
        </p:nvGrpSpPr>
        <p:grpSpPr>
          <a:xfrm rot="7150034">
            <a:off x="5576369" y="4681567"/>
            <a:ext cx="704872" cy="411096"/>
            <a:chOff x="4526280" y="2161732"/>
            <a:chExt cx="704872" cy="411096"/>
          </a:xfrm>
        </p:grpSpPr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18382AC6-6343-F43C-DF7E-B2FED14FB59A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622AE387-2B08-A1D0-6D42-E60E33B3C0A9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>
                <a:extLst>
                  <a:ext uri="{FF2B5EF4-FFF2-40B4-BE49-F238E27FC236}">
                    <a16:creationId xmlns:a16="http://schemas.microsoft.com/office/drawing/2014/main" id="{F6BE816A-C4A9-9ABC-E2C6-0BA39B7026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5188AF12-8D62-FC66-B08A-902013A4D1E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83F07FF-CCA0-BC22-7E6A-FC746E0921C7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9DDE80AB-AB82-D9F7-50D1-080862DB03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560B7732-002E-2737-01AD-9CCC265E5BA3}"/>
              </a:ext>
            </a:extLst>
          </p:cNvPr>
          <p:cNvGrpSpPr/>
          <p:nvPr/>
        </p:nvGrpSpPr>
        <p:grpSpPr>
          <a:xfrm rot="6065968">
            <a:off x="5626412" y="3693078"/>
            <a:ext cx="704872" cy="411096"/>
            <a:chOff x="4526280" y="2161732"/>
            <a:chExt cx="704872" cy="411096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81B50105-51B6-0B47-C2C6-B812BA6439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C7201BBA-1049-3FAC-D79E-EB686C2B4E45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Arrow Connector 286">
                <a:extLst>
                  <a:ext uri="{FF2B5EF4-FFF2-40B4-BE49-F238E27FC236}">
                    <a16:creationId xmlns:a16="http://schemas.microsoft.com/office/drawing/2014/main" id="{67D3F9B9-D80A-B2A4-72E5-99A66A4693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877E6929-426C-C171-0683-18598A771FB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C7D4C0A2-9769-83C5-4E1A-EDF8C78F099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Arrow Connector 284">
                <a:extLst>
                  <a:ext uri="{FF2B5EF4-FFF2-40B4-BE49-F238E27FC236}">
                    <a16:creationId xmlns:a16="http://schemas.microsoft.com/office/drawing/2014/main" id="{FE18B001-5C85-3B8C-AE36-8E03C7A103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8" name="Group 287">
            <a:extLst>
              <a:ext uri="{FF2B5EF4-FFF2-40B4-BE49-F238E27FC236}">
                <a16:creationId xmlns:a16="http://schemas.microsoft.com/office/drawing/2014/main" id="{5D571724-ECE4-8173-930C-E802B8FE88C6}"/>
              </a:ext>
            </a:extLst>
          </p:cNvPr>
          <p:cNvGrpSpPr/>
          <p:nvPr/>
        </p:nvGrpSpPr>
        <p:grpSpPr>
          <a:xfrm rot="4753489">
            <a:off x="5454054" y="2624998"/>
            <a:ext cx="704872" cy="411096"/>
            <a:chOff x="4526280" y="2161732"/>
            <a:chExt cx="704872" cy="411096"/>
          </a:xfrm>
        </p:grpSpPr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FD080875-DD09-55D7-3495-BE1200F5B41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E8631518-E0FB-1FCA-1887-3812271F87F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Arrow Connector 293">
                <a:extLst>
                  <a:ext uri="{FF2B5EF4-FFF2-40B4-BE49-F238E27FC236}">
                    <a16:creationId xmlns:a16="http://schemas.microsoft.com/office/drawing/2014/main" id="{744C6B98-22D2-9392-E09B-4A72E54C9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45965C62-592F-05B9-D9EF-6F72054B37A5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F18C5ED-1BDA-ED4B-A24B-18DD4B2D3864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Arrow Connector 291">
                <a:extLst>
                  <a:ext uri="{FF2B5EF4-FFF2-40B4-BE49-F238E27FC236}">
                    <a16:creationId xmlns:a16="http://schemas.microsoft.com/office/drawing/2014/main" id="{3613E3F2-C3C7-5D88-1FED-F2CD8A55F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D02380D-CD28-9ADE-304C-6DDCAB3BB32E}"/>
              </a:ext>
            </a:extLst>
          </p:cNvPr>
          <p:cNvGrpSpPr/>
          <p:nvPr/>
        </p:nvGrpSpPr>
        <p:grpSpPr>
          <a:xfrm rot="20713067">
            <a:off x="3551676" y="2522905"/>
            <a:ext cx="704872" cy="411096"/>
            <a:chOff x="4526280" y="2161732"/>
            <a:chExt cx="704872" cy="411096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66401AEC-4E0E-CDB9-DFF7-2267D1EC66D0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15241E4C-3F62-BC90-5CA5-3BE49FD76DE0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>
                <a:extLst>
                  <a:ext uri="{FF2B5EF4-FFF2-40B4-BE49-F238E27FC236}">
                    <a16:creationId xmlns:a16="http://schemas.microsoft.com/office/drawing/2014/main" id="{3335FB38-4C75-805C-AF33-2280C2CA3F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C825EE1B-DF1B-E697-74CC-5B9ACBE74C0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05D5EA91-E100-54F3-201B-0436AD79A4B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Arrow Connector 242">
                <a:extLst>
                  <a:ext uri="{FF2B5EF4-FFF2-40B4-BE49-F238E27FC236}">
                    <a16:creationId xmlns:a16="http://schemas.microsoft.com/office/drawing/2014/main" id="{28C817E8-4586-0729-0C82-BB0CC894B9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CE18C7B0-5074-5AED-7D10-9AEE5635C7AA}"/>
              </a:ext>
            </a:extLst>
          </p:cNvPr>
          <p:cNvGrpSpPr/>
          <p:nvPr/>
        </p:nvGrpSpPr>
        <p:grpSpPr>
          <a:xfrm rot="19848896">
            <a:off x="2594231" y="3141083"/>
            <a:ext cx="704872" cy="411096"/>
            <a:chOff x="4526280" y="2161732"/>
            <a:chExt cx="704872" cy="411096"/>
          </a:xfrm>
        </p:grpSpPr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6F71144B-99E6-2EEE-2279-BE32F18666F1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7AB3BFB0-75A4-FC84-F8D3-7C95D03A8F7B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Arrow Connector 251">
                <a:extLst>
                  <a:ext uri="{FF2B5EF4-FFF2-40B4-BE49-F238E27FC236}">
                    <a16:creationId xmlns:a16="http://schemas.microsoft.com/office/drawing/2014/main" id="{B594CAC5-F891-20A8-360B-BAB8A88764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0C7ACFC8-50BE-6323-6C6F-852CB533EA26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94FCC779-D231-BA49-DCC3-A2ADC0281518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Arrow Connector 249">
                <a:extLst>
                  <a:ext uri="{FF2B5EF4-FFF2-40B4-BE49-F238E27FC236}">
                    <a16:creationId xmlns:a16="http://schemas.microsoft.com/office/drawing/2014/main" id="{11A2ACE6-F04C-4C12-E2C1-3E3C5AD2CB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28777" y="2216447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5E7F71C-E3FD-7C99-5D33-39172CEF1E99}"/>
              </a:ext>
            </a:extLst>
          </p:cNvPr>
          <p:cNvGrpSpPr/>
          <p:nvPr/>
        </p:nvGrpSpPr>
        <p:grpSpPr>
          <a:xfrm rot="2955043">
            <a:off x="2629833" y="4265746"/>
            <a:ext cx="704872" cy="411096"/>
            <a:chOff x="4526280" y="2161732"/>
            <a:chExt cx="704872" cy="411096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E0BD949C-AE68-B741-F97C-544E0B0EF84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505DDF5-1C3D-1E15-4EB2-93AB7196183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Arrow Connector 258">
                <a:extLst>
                  <a:ext uri="{FF2B5EF4-FFF2-40B4-BE49-F238E27FC236}">
                    <a16:creationId xmlns:a16="http://schemas.microsoft.com/office/drawing/2014/main" id="{DCF2DD9B-5AD7-2AA7-34AA-AEC1B6EEBF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D6CC6666-1FCE-F34B-D8AB-33291438A710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1DCB430E-052A-131D-C57A-F0CDD34A9105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Arrow Connector 256">
                <a:extLst>
                  <a:ext uri="{FF2B5EF4-FFF2-40B4-BE49-F238E27FC236}">
                    <a16:creationId xmlns:a16="http://schemas.microsoft.com/office/drawing/2014/main" id="{0D358C32-AE07-E37E-D385-E7A9597648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79A60EF-66C2-E754-C840-0623971915F6}"/>
              </a:ext>
            </a:extLst>
          </p:cNvPr>
          <p:cNvGrpSpPr/>
          <p:nvPr/>
        </p:nvGrpSpPr>
        <p:grpSpPr>
          <a:xfrm rot="2450269">
            <a:off x="3630017" y="4855026"/>
            <a:ext cx="704872" cy="411096"/>
            <a:chOff x="4526280" y="2161732"/>
            <a:chExt cx="704872" cy="411096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A929B67E-A904-35EC-09BA-56A5D8A8D5DF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2EAA3BB8-3035-C4ED-CC91-A87861511682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>
                <a:extLst>
                  <a:ext uri="{FF2B5EF4-FFF2-40B4-BE49-F238E27FC236}">
                    <a16:creationId xmlns:a16="http://schemas.microsoft.com/office/drawing/2014/main" id="{A425D4B3-CEEC-707F-2BDC-A92DF9FD89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82608" y="2483770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B3CB398D-CE80-4843-5135-351322C7E4C9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1BF794B1-2EE5-AADD-9D5A-086FE5DE4C3F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>
                <a:extLst>
                  <a:ext uri="{FF2B5EF4-FFF2-40B4-BE49-F238E27FC236}">
                    <a16:creationId xmlns:a16="http://schemas.microsoft.com/office/drawing/2014/main" id="{20C41E51-2C54-E39D-A2BE-C6B971549DC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45299" y="2219550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6256DF0F-2FB7-B6E7-48F7-0D12719867CA}"/>
              </a:ext>
            </a:extLst>
          </p:cNvPr>
          <p:cNvGrpSpPr/>
          <p:nvPr/>
        </p:nvGrpSpPr>
        <p:grpSpPr>
          <a:xfrm rot="1449512">
            <a:off x="4652072" y="5267939"/>
            <a:ext cx="704872" cy="411096"/>
            <a:chOff x="4526280" y="2161732"/>
            <a:chExt cx="704872" cy="411096"/>
          </a:xfrm>
        </p:grpSpPr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56E520D0-D32E-9E12-ABDB-FA90D886B24C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DB9C1F00-8D87-A07B-C5F2-0CB954B7030F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>
                <a:extLst>
                  <a:ext uri="{FF2B5EF4-FFF2-40B4-BE49-F238E27FC236}">
                    <a16:creationId xmlns:a16="http://schemas.microsoft.com/office/drawing/2014/main" id="{54F3D8C2-9C26-44F6-F909-FD3E0EE56D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224F78DA-8025-DAF9-3B8F-27D9884B391B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1904035F-F240-23C7-5868-B39403218790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>
                <a:extLst>
                  <a:ext uri="{FF2B5EF4-FFF2-40B4-BE49-F238E27FC236}">
                    <a16:creationId xmlns:a16="http://schemas.microsoft.com/office/drawing/2014/main" id="{D4247870-6DD7-EA48-45BF-2BCDD2BF9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38700" y="2227381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843A7397-B73F-375E-B3D8-2D183982EF2B}"/>
              </a:ext>
            </a:extLst>
          </p:cNvPr>
          <p:cNvSpPr>
            <a:spLocks noChangeAspect="1"/>
          </p:cNvSpPr>
          <p:nvPr/>
        </p:nvSpPr>
        <p:spPr>
          <a:xfrm>
            <a:off x="2136999" y="1560826"/>
            <a:ext cx="4738256" cy="473825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C4D5CCCC-E26F-B4FF-2595-A010A5F5C0A2}"/>
              </a:ext>
            </a:extLst>
          </p:cNvPr>
          <p:cNvSpPr>
            <a:spLocks noChangeAspect="1"/>
          </p:cNvSpPr>
          <p:nvPr/>
        </p:nvSpPr>
        <p:spPr>
          <a:xfrm>
            <a:off x="1882832" y="1326622"/>
            <a:ext cx="5212081" cy="521208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7715861-A3EB-BEDC-9CE1-08954E41D963}"/>
              </a:ext>
            </a:extLst>
          </p:cNvPr>
          <p:cNvSpPr/>
          <p:nvPr/>
        </p:nvSpPr>
        <p:spPr>
          <a:xfrm>
            <a:off x="1859888" y="3657551"/>
            <a:ext cx="377930" cy="6250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5. Time network topology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430129" y="537416"/>
            <a:ext cx="656926" cy="656926"/>
          </a:xfrm>
          <a:prstGeom prst="roundRect">
            <a:avLst/>
          </a:prstGeom>
          <a:solidFill>
            <a:srgbClr val="FF99FF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err="1">
                <a:solidFill>
                  <a:schemeClr val="tx1"/>
                </a:solidFill>
              </a:rPr>
              <a:t>P</a:t>
            </a:r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524524" y="381000"/>
            <a:ext cx="1905476" cy="870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 + </a:t>
            </a:r>
          </a:p>
          <a:p>
            <a:r>
              <a:rPr lang="en-GB" dirty="0"/>
              <a:t>Primary frequency standard </a:t>
            </a:r>
            <a:r>
              <a:rPr lang="en-GB" i="1" dirty="0"/>
              <a:t>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414846" y="1447800"/>
            <a:ext cx="656925" cy="6569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 err="1">
                <a:solidFill>
                  <a:schemeClr val="tx1"/>
                </a:solidFill>
              </a:rPr>
              <a:t>k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N</a:t>
            </a:r>
            <a:endParaRPr lang="en-US" sz="2000" b="1" i="1" baseline="-250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524524" y="1483276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UTC(</a:t>
            </a:r>
            <a:r>
              <a:rPr lang="en-GB" i="1" dirty="0" err="1"/>
              <a:t>k</a:t>
            </a:r>
            <a:r>
              <a:rPr lang="en-GB" i="1" baseline="-25000" dirty="0" err="1"/>
              <a:t>N</a:t>
            </a:r>
            <a:r>
              <a:rPr lang="en-GB" dirty="0"/>
              <a:t>)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259847" y="1837162"/>
            <a:ext cx="131053" cy="7672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00400" y="1578082"/>
            <a:ext cx="173182" cy="8607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7081520" y="4029552"/>
            <a:ext cx="12466" cy="18039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852920" y="4071610"/>
            <a:ext cx="12800" cy="171853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429000" y="6034991"/>
            <a:ext cx="99690" cy="6175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342640" y="6260473"/>
            <a:ext cx="107399" cy="64869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2F7C9C3B-79A3-026B-3DA5-11748047383E}"/>
              </a:ext>
            </a:extLst>
          </p:cNvPr>
          <p:cNvGrpSpPr/>
          <p:nvPr/>
        </p:nvGrpSpPr>
        <p:grpSpPr>
          <a:xfrm rot="21156078">
            <a:off x="4531360" y="2126613"/>
            <a:ext cx="704872" cy="411096"/>
            <a:chOff x="4526280" y="2161732"/>
            <a:chExt cx="704872" cy="411096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752C5BA3-19D1-13E6-87AE-0FB96103FD9E}"/>
                </a:ext>
              </a:extLst>
            </p:cNvPr>
            <p:cNvGrpSpPr/>
            <p:nvPr/>
          </p:nvGrpSpPr>
          <p:grpSpPr>
            <a:xfrm>
              <a:off x="4572000" y="2438400"/>
              <a:ext cx="659152" cy="134428"/>
              <a:chOff x="4572000" y="2438400"/>
              <a:chExt cx="659152" cy="134428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D943F22-7ECA-CE5F-8DDF-A19AB2AE9094}"/>
                  </a:ext>
                </a:extLst>
              </p:cNvPr>
              <p:cNvCxnSpPr/>
              <p:nvPr/>
            </p:nvCxnSpPr>
            <p:spPr>
              <a:xfrm flipV="1">
                <a:off x="4572000" y="2438400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46249596-6E9F-5A52-1AA8-0EA7B20CD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7691" y="2477389"/>
                <a:ext cx="108371" cy="205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61D6F6D7-E077-CB94-C89D-CF2418A3556C}"/>
                </a:ext>
              </a:extLst>
            </p:cNvPr>
            <p:cNvGrpSpPr/>
            <p:nvPr/>
          </p:nvGrpSpPr>
          <p:grpSpPr>
            <a:xfrm>
              <a:off x="4526280" y="2161732"/>
              <a:ext cx="659152" cy="134428"/>
              <a:chOff x="4526280" y="2161732"/>
              <a:chExt cx="659152" cy="13442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8067D9A-CEF2-157E-072F-65F9FF613EF3}"/>
                  </a:ext>
                </a:extLst>
              </p:cNvPr>
              <p:cNvCxnSpPr/>
              <p:nvPr/>
            </p:nvCxnSpPr>
            <p:spPr>
              <a:xfrm flipV="1">
                <a:off x="4526280" y="2161732"/>
                <a:ext cx="659152" cy="13442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1151297-9C3A-A31A-B048-B75974BB3C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70383" y="2213169"/>
                <a:ext cx="157566" cy="2897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350806" y="4345262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524524" y="3962400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ELSTAB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382000" y="5326435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524524" y="4876800"/>
            <a:ext cx="2438876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WR link</a:t>
            </a:r>
          </a:p>
          <a:p>
            <a:r>
              <a:rPr lang="en-GB" dirty="0"/>
              <a:t>west, GM; east, S</a:t>
            </a:r>
          </a:p>
          <a:p>
            <a:r>
              <a:rPr lang="en-GB" dirty="0"/>
              <a:t>includes amps, muxes,…</a:t>
            </a:r>
            <a:endParaRPr lang="en-US" dirty="0"/>
          </a:p>
          <a:p>
            <a:endParaRPr lang="en-US" dirty="0"/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A412AB61-D212-3E83-A527-BB8E213C70F8}"/>
              </a:ext>
            </a:extLst>
          </p:cNvPr>
          <p:cNvGrpSpPr/>
          <p:nvPr/>
        </p:nvGrpSpPr>
        <p:grpSpPr>
          <a:xfrm rot="10800000">
            <a:off x="2961640" y="2393422"/>
            <a:ext cx="764541" cy="992145"/>
            <a:chOff x="3058716" y="2706759"/>
            <a:chExt cx="764541" cy="992145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53F99CA-B4B6-401C-954D-42638464B82F}"/>
                </a:ext>
              </a:extLst>
            </p:cNvPr>
            <p:cNvSpPr/>
            <p:nvPr/>
          </p:nvSpPr>
          <p:spPr>
            <a:xfrm>
              <a:off x="3270642" y="3101863"/>
              <a:ext cx="355764" cy="33288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774CB7C-6CD6-0BDD-F56F-0A4C0FCFA2BF}"/>
                </a:ext>
              </a:extLst>
            </p:cNvPr>
            <p:cNvSpPr/>
            <p:nvPr/>
          </p:nvSpPr>
          <p:spPr>
            <a:xfrm rot="17880222" flipH="1">
              <a:off x="3609350" y="3277776"/>
              <a:ext cx="124694" cy="128341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87AA6D0-2238-4C60-1B3D-85303FEEDB9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3544657" y="3420304"/>
              <a:ext cx="278600" cy="27860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2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36AEE8B-F163-5E00-6050-D881BF3FB84A}"/>
                </a:ext>
              </a:extLst>
            </p:cNvPr>
            <p:cNvSpPr/>
            <p:nvPr/>
          </p:nvSpPr>
          <p:spPr>
            <a:xfrm>
              <a:off x="3058716" y="2706759"/>
              <a:ext cx="323850" cy="226335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9CD780D-B9F4-EF96-7C2D-D96B7562B4F8}"/>
              </a:ext>
            </a:extLst>
          </p:cNvPr>
          <p:cNvSpPr/>
          <p:nvPr/>
        </p:nvSpPr>
        <p:spPr>
          <a:xfrm rot="20732049">
            <a:off x="1743399" y="4012540"/>
            <a:ext cx="150879" cy="187679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5E6D9D0-2780-B70B-C508-299507FFC7B9}"/>
              </a:ext>
            </a:extLst>
          </p:cNvPr>
          <p:cNvSpPr/>
          <p:nvPr/>
        </p:nvSpPr>
        <p:spPr>
          <a:xfrm rot="2487871" flipH="1">
            <a:off x="2747754" y="3769882"/>
            <a:ext cx="323850" cy="382950"/>
          </a:xfrm>
          <a:custGeom>
            <a:avLst/>
            <a:gdLst>
              <a:gd name="connsiteX0" fmla="*/ 0 w 323850"/>
              <a:gd name="connsiteY0" fmla="*/ 226335 h 226335"/>
              <a:gd name="connsiteX1" fmla="*/ 26670 w 323850"/>
              <a:gd name="connsiteY1" fmla="*/ 104415 h 226335"/>
              <a:gd name="connsiteX2" fmla="*/ 152400 w 323850"/>
              <a:gd name="connsiteY2" fmla="*/ 9165 h 226335"/>
              <a:gd name="connsiteX3" fmla="*/ 323850 w 323850"/>
              <a:gd name="connsiteY3" fmla="*/ 9165 h 226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226335">
                <a:moveTo>
                  <a:pt x="0" y="226335"/>
                </a:moveTo>
                <a:cubicBezTo>
                  <a:pt x="635" y="183472"/>
                  <a:pt x="1270" y="140610"/>
                  <a:pt x="26670" y="104415"/>
                </a:cubicBezTo>
                <a:cubicBezTo>
                  <a:pt x="52070" y="68220"/>
                  <a:pt x="102870" y="25040"/>
                  <a:pt x="152400" y="9165"/>
                </a:cubicBezTo>
                <a:cubicBezTo>
                  <a:pt x="201930" y="-6710"/>
                  <a:pt x="262890" y="1227"/>
                  <a:pt x="323850" y="9165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60059A5-2996-6611-6AB6-6E0190DE9000}"/>
              </a:ext>
            </a:extLst>
          </p:cNvPr>
          <p:cNvSpPr/>
          <p:nvPr/>
        </p:nvSpPr>
        <p:spPr>
          <a:xfrm rot="20732049">
            <a:off x="1807482" y="3890340"/>
            <a:ext cx="693282" cy="443065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D11E637-CDEE-2C77-4278-82D7384CE38F}"/>
              </a:ext>
            </a:extLst>
          </p:cNvPr>
          <p:cNvSpPr/>
          <p:nvPr/>
        </p:nvSpPr>
        <p:spPr>
          <a:xfrm rot="174557" flipV="1">
            <a:off x="1775634" y="3688466"/>
            <a:ext cx="1015034" cy="275108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7FEEE079-6538-D19B-E743-C9A8EFC414AD}"/>
              </a:ext>
            </a:extLst>
          </p:cNvPr>
          <p:cNvSpPr/>
          <p:nvPr/>
        </p:nvSpPr>
        <p:spPr>
          <a:xfrm rot="174557" flipV="1">
            <a:off x="1758093" y="3633562"/>
            <a:ext cx="430474" cy="227362"/>
          </a:xfrm>
          <a:custGeom>
            <a:avLst/>
            <a:gdLst>
              <a:gd name="connsiteX0" fmla="*/ 355764 w 355764"/>
              <a:gd name="connsiteY0" fmla="*/ 332881 h 332881"/>
              <a:gd name="connsiteX1" fmla="*/ 203364 w 355764"/>
              <a:gd name="connsiteY1" fmla="*/ 130951 h 332881"/>
              <a:gd name="connsiteX2" fmla="*/ 16674 w 355764"/>
              <a:gd name="connsiteY2" fmla="*/ 9031 h 332881"/>
              <a:gd name="connsiteX3" fmla="*/ 9054 w 355764"/>
              <a:gd name="connsiteY3" fmla="*/ 9031 h 332881"/>
              <a:gd name="connsiteX4" fmla="*/ 9054 w 355764"/>
              <a:gd name="connsiteY4" fmla="*/ 9031 h 3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764" h="332881">
                <a:moveTo>
                  <a:pt x="355764" y="332881"/>
                </a:moveTo>
                <a:cubicBezTo>
                  <a:pt x="307821" y="258903"/>
                  <a:pt x="259879" y="184926"/>
                  <a:pt x="203364" y="130951"/>
                </a:cubicBezTo>
                <a:cubicBezTo>
                  <a:pt x="146849" y="76976"/>
                  <a:pt x="16674" y="9031"/>
                  <a:pt x="16674" y="9031"/>
                </a:cubicBezTo>
                <a:cubicBezTo>
                  <a:pt x="-15711" y="-11289"/>
                  <a:pt x="9054" y="9031"/>
                  <a:pt x="9054" y="9031"/>
                </a:cubicBezTo>
                <a:lnTo>
                  <a:pt x="9054" y="9031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E29FA6-BDF0-A57D-5501-F6B8B7187808}"/>
              </a:ext>
            </a:extLst>
          </p:cNvPr>
          <p:cNvSpPr>
            <a:spLocks noChangeAspect="1"/>
          </p:cNvSpPr>
          <p:nvPr/>
        </p:nvSpPr>
        <p:spPr>
          <a:xfrm>
            <a:off x="2679192" y="39797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3229127-E7F7-5A8B-BFDA-34EE8EC920BA}"/>
              </a:ext>
            </a:extLst>
          </p:cNvPr>
          <p:cNvSpPr>
            <a:spLocks noChangeAspect="1"/>
          </p:cNvSpPr>
          <p:nvPr/>
        </p:nvSpPr>
        <p:spPr>
          <a:xfrm>
            <a:off x="2403046" y="415516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2EC1A90-30E7-10E1-5526-AC69959D46E5}"/>
              </a:ext>
            </a:extLst>
          </p:cNvPr>
          <p:cNvSpPr>
            <a:spLocks noChangeAspect="1"/>
          </p:cNvSpPr>
          <p:nvPr/>
        </p:nvSpPr>
        <p:spPr>
          <a:xfrm>
            <a:off x="1447800" y="3749782"/>
            <a:ext cx="337106" cy="337106"/>
          </a:xfrm>
          <a:prstGeom prst="roundRect">
            <a:avLst/>
          </a:prstGeom>
          <a:solidFill>
            <a:srgbClr val="FF99FF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P</a:t>
            </a:r>
            <a:r>
              <a:rPr lang="en-GB" sz="1400" b="1" i="1" dirty="0">
                <a:solidFill>
                  <a:schemeClr val="tx1"/>
                </a:solidFill>
              </a:rPr>
              <a:t>k</a:t>
            </a:r>
            <a:r>
              <a:rPr lang="en-GB" sz="1400" b="1" baseline="-25000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D650EF1-5EFE-DB06-51A1-575F39166BDE}"/>
              </a:ext>
            </a:extLst>
          </p:cNvPr>
          <p:cNvSpPr>
            <a:spLocks noChangeAspect="1"/>
          </p:cNvSpPr>
          <p:nvPr/>
        </p:nvSpPr>
        <p:spPr>
          <a:xfrm>
            <a:off x="2630726" y="3578667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87" name="Hexagon 86">
            <a:extLst>
              <a:ext uri="{FF2B5EF4-FFF2-40B4-BE49-F238E27FC236}">
                <a16:creationId xmlns:a16="http://schemas.microsoft.com/office/drawing/2014/main" id="{3559A52B-2551-18D4-3F7E-FDF43AEB79C5}"/>
              </a:ext>
            </a:extLst>
          </p:cNvPr>
          <p:cNvSpPr>
            <a:spLocks noChangeAspect="1"/>
          </p:cNvSpPr>
          <p:nvPr/>
        </p:nvSpPr>
        <p:spPr>
          <a:xfrm>
            <a:off x="1688592" y="3377926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2" name="Hexagon 91">
            <a:extLst>
              <a:ext uri="{FF2B5EF4-FFF2-40B4-BE49-F238E27FC236}">
                <a16:creationId xmlns:a16="http://schemas.microsoft.com/office/drawing/2014/main" id="{6A95D390-A8A5-1B3E-62B8-A9FA2E3A3EC6}"/>
              </a:ext>
            </a:extLst>
          </p:cNvPr>
          <p:cNvSpPr>
            <a:spLocks noChangeAspect="1"/>
          </p:cNvSpPr>
          <p:nvPr/>
        </p:nvSpPr>
        <p:spPr>
          <a:xfrm>
            <a:off x="2012902" y="335963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7EFE7EBF-7ACC-7BB1-A534-34079B59946F}"/>
              </a:ext>
            </a:extLst>
          </p:cNvPr>
          <p:cNvSpPr>
            <a:spLocks noChangeAspect="1"/>
          </p:cNvSpPr>
          <p:nvPr/>
        </p:nvSpPr>
        <p:spPr>
          <a:xfrm>
            <a:off x="2043548" y="4180938"/>
            <a:ext cx="306460" cy="306460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94" name="Hexagon 93">
            <a:extLst>
              <a:ext uri="{FF2B5EF4-FFF2-40B4-BE49-F238E27FC236}">
                <a16:creationId xmlns:a16="http://schemas.microsoft.com/office/drawing/2014/main" id="{1DD62915-2674-314E-88BA-B7D7DFBB537C}"/>
              </a:ext>
            </a:extLst>
          </p:cNvPr>
          <p:cNvSpPr>
            <a:spLocks noChangeAspect="1"/>
          </p:cNvSpPr>
          <p:nvPr/>
        </p:nvSpPr>
        <p:spPr>
          <a:xfrm>
            <a:off x="1688592" y="4156388"/>
            <a:ext cx="337106" cy="337106"/>
          </a:xfrm>
          <a:prstGeom prst="hexagon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8841524-4B5E-0861-30D8-66A65CDE2862}"/>
              </a:ext>
            </a:extLst>
          </p:cNvPr>
          <p:cNvSpPr>
            <a:spLocks noChangeAspect="1"/>
          </p:cNvSpPr>
          <p:nvPr/>
        </p:nvSpPr>
        <p:spPr>
          <a:xfrm>
            <a:off x="2406260" y="3370170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S1b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B53FEF7-44EC-3943-1591-F651D6A442DC}"/>
              </a:ext>
            </a:extLst>
          </p:cNvPr>
          <p:cNvGrpSpPr/>
          <p:nvPr/>
        </p:nvGrpSpPr>
        <p:grpSpPr>
          <a:xfrm rot="14121758">
            <a:off x="5028047" y="5144176"/>
            <a:ext cx="1610475" cy="1133856"/>
            <a:chOff x="1600200" y="3602736"/>
            <a:chExt cx="1610475" cy="1133856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6B212C6-F37B-E7F1-B055-850EA7E6BBAF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796BFE6-08E8-9CE0-31C9-96D7701AECB7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84F8DE5-4B62-7CB9-2CF5-4EDC29B483B2}"/>
                </a:ext>
              </a:extLst>
            </p:cNvPr>
            <p:cNvSpPr/>
            <p:nvPr/>
          </p:nvSpPr>
          <p:spPr>
            <a:xfrm rot="2078242" flipH="1">
              <a:off x="2886825" y="3979451"/>
              <a:ext cx="323850" cy="348136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EA305C6-6BD7-54C5-D9EA-A97A67D11E3F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67C6007-3DB0-F191-7D31-A42F19CD9381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81F8139-1F22-876F-CA02-6B2F7AB71F26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3A2979A-870A-7B6F-4241-FDDDAA4DD72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2539013-36D1-884B-E172-196ACF05B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2" name="Rectangle: Rounded Corners 151">
              <a:extLst>
                <a:ext uri="{FF2B5EF4-FFF2-40B4-BE49-F238E27FC236}">
                  <a16:creationId xmlns:a16="http://schemas.microsoft.com/office/drawing/2014/main" id="{C994BDA3-FCAD-061F-5A08-3E6B3D941EC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600200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7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1FA2FCF6-FDDC-4ECF-FAEB-71B90433B357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783126" y="382176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0" name="Hexagon 159">
              <a:extLst>
                <a:ext uri="{FF2B5EF4-FFF2-40B4-BE49-F238E27FC236}">
                  <a16:creationId xmlns:a16="http://schemas.microsoft.com/office/drawing/2014/main" id="{EA2045F3-4403-9B6B-3374-F806D2C9D8DE}"/>
                </a:ext>
              </a:extLst>
            </p:cNvPr>
            <p:cNvSpPr>
              <a:spLocks noChangeAspect="1"/>
            </p:cNvSpPr>
            <p:nvPr/>
          </p:nvSpPr>
          <p:spPr>
            <a:xfrm rot="7643098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1" name="Hexagon 160">
              <a:extLst>
                <a:ext uri="{FF2B5EF4-FFF2-40B4-BE49-F238E27FC236}">
                  <a16:creationId xmlns:a16="http://schemas.microsoft.com/office/drawing/2014/main" id="{6F25EC4B-94CE-C8FD-D88D-35C615B615F0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2" name="Hexagon 161">
              <a:extLst>
                <a:ext uri="{FF2B5EF4-FFF2-40B4-BE49-F238E27FC236}">
                  <a16:creationId xmlns:a16="http://schemas.microsoft.com/office/drawing/2014/main" id="{EEE52529-503F-F206-F11E-6E214A9738E3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3" name="Hexagon 162">
              <a:extLst>
                <a:ext uri="{FF2B5EF4-FFF2-40B4-BE49-F238E27FC236}">
                  <a16:creationId xmlns:a16="http://schemas.microsoft.com/office/drawing/2014/main" id="{668F8C3C-7BA8-1259-379F-E3DB01958E54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6AB3B65-260B-A1A6-7F1A-CCD008A42F12}"/>
                </a:ext>
              </a:extLst>
            </p:cNvPr>
            <p:cNvSpPr>
              <a:spLocks noChangeAspect="1"/>
            </p:cNvSpPr>
            <p:nvPr/>
          </p:nvSpPr>
          <p:spPr>
            <a:xfrm rot="747824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S7b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410A5805-714D-43E0-D3B6-80263C8D74F4}"/>
              </a:ext>
            </a:extLst>
          </p:cNvPr>
          <p:cNvGrpSpPr/>
          <p:nvPr/>
        </p:nvGrpSpPr>
        <p:grpSpPr>
          <a:xfrm rot="7682188">
            <a:off x="4887055" y="1485475"/>
            <a:ext cx="1644490" cy="1133856"/>
            <a:chOff x="1600201" y="3602736"/>
            <a:chExt cx="1644490" cy="1133856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CBE266A3-6641-F69E-BF99-EF54CE04630A}"/>
                </a:ext>
              </a:extLst>
            </p:cNvPr>
            <p:cNvSpPr/>
            <p:nvPr/>
          </p:nvSpPr>
          <p:spPr>
            <a:xfrm>
              <a:off x="1987210" y="3883325"/>
              <a:ext cx="377930" cy="6250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8D13C98-D90C-ADDD-B1E8-4D235BC408FD}"/>
                </a:ext>
              </a:extLst>
            </p:cNvPr>
            <p:cNvSpPr/>
            <p:nvPr/>
          </p:nvSpPr>
          <p:spPr>
            <a:xfrm rot="20732049">
              <a:off x="1895799" y="4255638"/>
              <a:ext cx="150879" cy="187679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2CC3BE8A-A0B3-657E-ADED-F976EF40E424}"/>
                </a:ext>
              </a:extLst>
            </p:cNvPr>
            <p:cNvSpPr/>
            <p:nvPr/>
          </p:nvSpPr>
          <p:spPr>
            <a:xfrm rot="2707895" flipH="1">
              <a:off x="2939243" y="4046009"/>
              <a:ext cx="294409" cy="316487"/>
            </a:xfrm>
            <a:custGeom>
              <a:avLst/>
              <a:gdLst>
                <a:gd name="connsiteX0" fmla="*/ 0 w 323850"/>
                <a:gd name="connsiteY0" fmla="*/ 226335 h 226335"/>
                <a:gd name="connsiteX1" fmla="*/ 26670 w 323850"/>
                <a:gd name="connsiteY1" fmla="*/ 104415 h 226335"/>
                <a:gd name="connsiteX2" fmla="*/ 152400 w 323850"/>
                <a:gd name="connsiteY2" fmla="*/ 9165 h 226335"/>
                <a:gd name="connsiteX3" fmla="*/ 323850 w 323850"/>
                <a:gd name="connsiteY3" fmla="*/ 9165 h 22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50" h="226335">
                  <a:moveTo>
                    <a:pt x="0" y="226335"/>
                  </a:moveTo>
                  <a:cubicBezTo>
                    <a:pt x="635" y="183472"/>
                    <a:pt x="1270" y="140610"/>
                    <a:pt x="26670" y="104415"/>
                  </a:cubicBezTo>
                  <a:cubicBezTo>
                    <a:pt x="52070" y="68220"/>
                    <a:pt x="102870" y="25040"/>
                    <a:pt x="152400" y="9165"/>
                  </a:cubicBezTo>
                  <a:cubicBezTo>
                    <a:pt x="201930" y="-6710"/>
                    <a:pt x="262890" y="1227"/>
                    <a:pt x="323850" y="9165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3C6F0C8-1F18-8F38-F4BC-76E4DD244DB3}"/>
                </a:ext>
              </a:extLst>
            </p:cNvPr>
            <p:cNvSpPr/>
            <p:nvPr/>
          </p:nvSpPr>
          <p:spPr>
            <a:xfrm rot="20732049">
              <a:off x="1959882" y="4133438"/>
              <a:ext cx="693282" cy="443065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83566DC-278A-AD89-E8D7-98322FB0937D}"/>
                </a:ext>
              </a:extLst>
            </p:cNvPr>
            <p:cNvSpPr/>
            <p:nvPr/>
          </p:nvSpPr>
          <p:spPr>
            <a:xfrm rot="174557" flipV="1">
              <a:off x="1928034" y="3931564"/>
              <a:ext cx="1015034" cy="275108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316C88A0-1007-445E-27AF-643C87FF1B04}"/>
                </a:ext>
              </a:extLst>
            </p:cNvPr>
            <p:cNvSpPr/>
            <p:nvPr/>
          </p:nvSpPr>
          <p:spPr>
            <a:xfrm rot="174557" flipV="1">
              <a:off x="1910493" y="3876660"/>
              <a:ext cx="430474" cy="227362"/>
            </a:xfrm>
            <a:custGeom>
              <a:avLst/>
              <a:gdLst>
                <a:gd name="connsiteX0" fmla="*/ 355764 w 355764"/>
                <a:gd name="connsiteY0" fmla="*/ 332881 h 332881"/>
                <a:gd name="connsiteX1" fmla="*/ 203364 w 355764"/>
                <a:gd name="connsiteY1" fmla="*/ 130951 h 332881"/>
                <a:gd name="connsiteX2" fmla="*/ 16674 w 355764"/>
                <a:gd name="connsiteY2" fmla="*/ 9031 h 332881"/>
                <a:gd name="connsiteX3" fmla="*/ 9054 w 355764"/>
                <a:gd name="connsiteY3" fmla="*/ 9031 h 332881"/>
                <a:gd name="connsiteX4" fmla="*/ 9054 w 355764"/>
                <a:gd name="connsiteY4" fmla="*/ 9031 h 33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764" h="332881">
                  <a:moveTo>
                    <a:pt x="355764" y="332881"/>
                  </a:moveTo>
                  <a:cubicBezTo>
                    <a:pt x="307821" y="258903"/>
                    <a:pt x="259879" y="184926"/>
                    <a:pt x="203364" y="130951"/>
                  </a:cubicBezTo>
                  <a:cubicBezTo>
                    <a:pt x="146849" y="76976"/>
                    <a:pt x="16674" y="9031"/>
                    <a:pt x="16674" y="9031"/>
                  </a:cubicBezTo>
                  <a:cubicBezTo>
                    <a:pt x="-15711" y="-11289"/>
                    <a:pt x="9054" y="9031"/>
                    <a:pt x="9054" y="9031"/>
                  </a:cubicBezTo>
                  <a:lnTo>
                    <a:pt x="9054" y="9031"/>
                  </a:lnTo>
                </a:path>
              </a:pathLst>
            </a:cu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0BD52F9-7ED6-B9E7-7EBC-478E9E5615A8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831592" y="42228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E83255F-D18F-324F-A6FA-FCAE308086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5446" y="43982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6326670A-3B6D-1C72-DED1-B16BE39FA2F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600201" y="3992880"/>
              <a:ext cx="337106" cy="337106"/>
            </a:xfrm>
            <a:prstGeom prst="roundRect">
              <a:avLst/>
            </a:prstGeom>
            <a:solidFill>
              <a:srgbClr val="FF99FF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P</a:t>
              </a:r>
              <a:r>
                <a:rPr lang="en-GB" sz="1400" b="1" i="1" dirty="0">
                  <a:solidFill>
                    <a:schemeClr val="tx1"/>
                  </a:solidFill>
                </a:rPr>
                <a:t>k</a:t>
              </a:r>
              <a:r>
                <a:rPr lang="en-GB" sz="1400" b="1" baseline="-25000" dirty="0">
                  <a:solidFill>
                    <a:schemeClr val="tx1"/>
                  </a:solidFill>
                </a:rPr>
                <a:t>4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0CCDEEA9-E021-396D-DD8C-06A5124E6B4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783126" y="382176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7" name="Hexagon 226">
              <a:extLst>
                <a:ext uri="{FF2B5EF4-FFF2-40B4-BE49-F238E27FC236}">
                  <a16:creationId xmlns:a16="http://schemas.microsoft.com/office/drawing/2014/main" id="{2C944D6B-BB68-B955-0598-A225270F22AE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3621024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8" name="Hexagon 227">
              <a:extLst>
                <a:ext uri="{FF2B5EF4-FFF2-40B4-BE49-F238E27FC236}">
                  <a16:creationId xmlns:a16="http://schemas.microsoft.com/office/drawing/2014/main" id="{70532DE4-8BCC-E0F9-205B-2EB9F156571C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65302" y="360273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9" name="Hexagon 228">
              <a:extLst>
                <a:ext uri="{FF2B5EF4-FFF2-40B4-BE49-F238E27FC236}">
                  <a16:creationId xmlns:a16="http://schemas.microsoft.com/office/drawing/2014/main" id="{EDB744C2-B451-2190-E069-0A05023B70D9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195948" y="4424036"/>
              <a:ext cx="306460" cy="306460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0" name="Hexagon 229">
              <a:extLst>
                <a:ext uri="{FF2B5EF4-FFF2-40B4-BE49-F238E27FC236}">
                  <a16:creationId xmlns:a16="http://schemas.microsoft.com/office/drawing/2014/main" id="{5B2690B3-1437-0C9E-4431-6CC59A01A450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1840992" y="4399486"/>
              <a:ext cx="337106" cy="337106"/>
            </a:xfrm>
            <a:prstGeom prst="hexagon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3DD3308-9E2F-6D5A-9DB8-DC85239A01AA}"/>
                </a:ext>
              </a:extLst>
            </p:cNvPr>
            <p:cNvSpPr>
              <a:spLocks noChangeAspect="1"/>
            </p:cNvSpPr>
            <p:nvPr/>
          </p:nvSpPr>
          <p:spPr>
            <a:xfrm rot="13917812">
              <a:off x="2558660" y="36132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S4b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89918B24-A3FF-AB3C-89D3-2FB603507CF0}"/>
              </a:ext>
            </a:extLst>
          </p:cNvPr>
          <p:cNvSpPr>
            <a:spLocks noChangeAspect="1"/>
          </p:cNvSpPr>
          <p:nvPr/>
        </p:nvSpPr>
        <p:spPr>
          <a:xfrm>
            <a:off x="3307719" y="2575615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442887-EEF6-9BC9-404C-69DA870D6200}"/>
              </a:ext>
            </a:extLst>
          </p:cNvPr>
          <p:cNvSpPr>
            <a:spLocks noChangeAspect="1"/>
          </p:cNvSpPr>
          <p:nvPr/>
        </p:nvSpPr>
        <p:spPr>
          <a:xfrm>
            <a:off x="3157303" y="3104099"/>
            <a:ext cx="306460" cy="30646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406D379-41B0-AB6C-067B-D1BF18DB6F6E}"/>
              </a:ext>
            </a:extLst>
          </p:cNvPr>
          <p:cNvSpPr>
            <a:spLocks noChangeAspect="1"/>
          </p:cNvSpPr>
          <p:nvPr/>
        </p:nvSpPr>
        <p:spPr>
          <a:xfrm>
            <a:off x="2971800" y="2816440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2b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305E0C-7CB0-F94F-49B7-202AB04C41F1}"/>
              </a:ext>
            </a:extLst>
          </p:cNvPr>
          <p:cNvSpPr>
            <a:spLocks noChangeAspect="1"/>
          </p:cNvSpPr>
          <p:nvPr/>
        </p:nvSpPr>
        <p:spPr>
          <a:xfrm>
            <a:off x="3463846" y="2842396"/>
            <a:ext cx="337106" cy="33710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GM</a:t>
            </a:r>
          </a:p>
          <a:p>
            <a:pPr algn="ctr"/>
            <a:r>
              <a:rPr lang="en-GB" sz="1050" b="1" dirty="0">
                <a:solidFill>
                  <a:schemeClr val="tx1"/>
                </a:solidFill>
              </a:rPr>
              <a:t>2a</a:t>
            </a:r>
            <a:endParaRPr lang="en-US" sz="1050" b="1" baseline="-25000" dirty="0">
              <a:solidFill>
                <a:schemeClr val="tx1"/>
              </a:solidFill>
            </a:endParaRPr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1AC77F20-B186-01F8-EC99-32CF05670452}"/>
              </a:ext>
            </a:extLst>
          </p:cNvPr>
          <p:cNvGrpSpPr/>
          <p:nvPr/>
        </p:nvGrpSpPr>
        <p:grpSpPr>
          <a:xfrm>
            <a:off x="3981633" y="1849862"/>
            <a:ext cx="860902" cy="1041037"/>
            <a:chOff x="3981633" y="1940560"/>
            <a:chExt cx="860902" cy="1041037"/>
          </a:xfrm>
        </p:grpSpPr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B89E7538-2028-28CF-0D31-B40D3DC0D8E1}"/>
                </a:ext>
              </a:extLst>
            </p:cNvPr>
            <p:cNvGrpSpPr/>
            <p:nvPr/>
          </p:nvGrpSpPr>
          <p:grpSpPr>
            <a:xfrm rot="10800000">
              <a:off x="4048760" y="1940560"/>
              <a:ext cx="644949" cy="1041037"/>
              <a:chOff x="4109400" y="2146478"/>
              <a:chExt cx="644949" cy="1041037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57DAB81-0B62-881A-430C-2594F32AE260}"/>
                  </a:ext>
                </a:extLst>
              </p:cNvPr>
              <p:cNvSpPr/>
              <p:nvPr/>
            </p:nvSpPr>
            <p:spPr>
              <a:xfrm rot="539431">
                <a:off x="4243950" y="25739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068125-74BF-8175-73C5-C9477DF28497}"/>
                  </a:ext>
                </a:extLst>
              </p:cNvPr>
              <p:cNvSpPr/>
              <p:nvPr/>
            </p:nvSpPr>
            <p:spPr>
              <a:xfrm rot="18635633" flipH="1">
                <a:off x="4593815" y="2791787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75C8BA8-A769-C22D-D75F-B08E90ECF6ED}"/>
                  </a:ext>
                </a:extLst>
              </p:cNvPr>
              <p:cNvSpPr/>
              <p:nvPr/>
            </p:nvSpPr>
            <p:spPr>
              <a:xfrm rot="615624">
                <a:off x="4109400" y="214647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B1332AA-051C-156E-A861-FF4AE50398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475749" y="2908915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3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2ADC3E5-2BB3-A7A5-2A85-41DC2D0775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5022" y="2199374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B673549-C9CD-9366-B8BA-450793CBE5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2686" y="265157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81533C79-48FA-630A-89C2-A030C047E9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81633" y="233732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BB08645-020E-4EE2-D4BB-CA65DB2C65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05429" y="248012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3a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78C311FE-C400-CEA3-4F5A-F928341299CA}"/>
              </a:ext>
            </a:extLst>
          </p:cNvPr>
          <p:cNvGrpSpPr/>
          <p:nvPr/>
        </p:nvGrpSpPr>
        <p:grpSpPr>
          <a:xfrm>
            <a:off x="3017780" y="4322407"/>
            <a:ext cx="844916" cy="1093061"/>
            <a:chOff x="3029355" y="4424680"/>
            <a:chExt cx="844916" cy="1093061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D5FCD4D8-B953-58BB-CE13-86871A03D6CB}"/>
                </a:ext>
              </a:extLst>
            </p:cNvPr>
            <p:cNvGrpSpPr/>
            <p:nvPr/>
          </p:nvGrpSpPr>
          <p:grpSpPr>
            <a:xfrm rot="10800000">
              <a:off x="3069672" y="4424680"/>
              <a:ext cx="664128" cy="1093061"/>
              <a:chOff x="3177063" y="4205821"/>
              <a:chExt cx="664128" cy="1093061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46FCCD8-704D-EC84-932C-0AD7563CC1A5}"/>
                  </a:ext>
                </a:extLst>
              </p:cNvPr>
              <p:cNvSpPr/>
              <p:nvPr/>
            </p:nvSpPr>
            <p:spPr>
              <a:xfrm rot="14557188">
                <a:off x="3407634" y="4559464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2C5E9D2-BC5B-DB51-1325-2C1694CE1689}"/>
                  </a:ext>
                </a:extLst>
              </p:cNvPr>
              <p:cNvSpPr/>
              <p:nvPr/>
            </p:nvSpPr>
            <p:spPr>
              <a:xfrm rot="10837410" flipH="1">
                <a:off x="3487198" y="4439219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9C27AE3F-CD88-54BD-D0AD-353D0BEEBEC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3562591" y="4205821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9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41D4755-ABBD-15D2-ABB1-A0F60847404F}"/>
                  </a:ext>
                </a:extLst>
              </p:cNvPr>
              <p:cNvSpPr/>
              <p:nvPr/>
            </p:nvSpPr>
            <p:spPr>
              <a:xfrm rot="14557188">
                <a:off x="3128306" y="5023789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DC3D2CF2-933B-7209-B7BF-439F52AC00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29355" y="47775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BA635BA-4FD9-812A-6527-55D8721EE1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67811" y="466806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FC951E3-8E44-1160-9E83-82232EE11C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88925" y="492910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8A3062A-B6A1-6BE2-F449-4F5984344C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5685" y="4480245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9a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8A1E3477-8DA2-6FC9-42AE-8AE52CFC7E32}"/>
              </a:ext>
            </a:extLst>
          </p:cNvPr>
          <p:cNvGrpSpPr/>
          <p:nvPr/>
        </p:nvGrpSpPr>
        <p:grpSpPr>
          <a:xfrm>
            <a:off x="4050485" y="4828227"/>
            <a:ext cx="830328" cy="1098044"/>
            <a:chOff x="4073635" y="4942075"/>
            <a:chExt cx="830328" cy="109804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90E65F06-68E4-9248-7DC4-05B95442DB91}"/>
                </a:ext>
              </a:extLst>
            </p:cNvPr>
            <p:cNvGrpSpPr/>
            <p:nvPr/>
          </p:nvGrpSpPr>
          <p:grpSpPr>
            <a:xfrm rot="10800000">
              <a:off x="4169358" y="4942075"/>
              <a:ext cx="580442" cy="1098044"/>
              <a:chOff x="4245272" y="4714169"/>
              <a:chExt cx="580442" cy="109804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BDEB5C2-51A3-739A-059B-235F6AAB4F64}"/>
                  </a:ext>
                </a:extLst>
              </p:cNvPr>
              <p:cNvSpPr/>
              <p:nvPr/>
            </p:nvSpPr>
            <p:spPr>
              <a:xfrm rot="14193163">
                <a:off x="4433055" y="5077980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AB72681A-7F1A-B077-0375-A2DC59AE1236}"/>
                  </a:ext>
                </a:extLst>
              </p:cNvPr>
              <p:cNvSpPr/>
              <p:nvPr/>
            </p:nvSpPr>
            <p:spPr>
              <a:xfrm rot="10473385" flipH="1">
                <a:off x="4484250" y="496332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: Rounded Corners 186">
                <a:extLst>
                  <a:ext uri="{FF2B5EF4-FFF2-40B4-BE49-F238E27FC236}">
                    <a16:creationId xmlns:a16="http://schemas.microsoft.com/office/drawing/2014/main" id="{62DCEB93-3980-D087-393D-1004BC60A0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4547114" y="4714169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8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25029489-3844-F060-3909-E89E05C164BB}"/>
                  </a:ext>
                </a:extLst>
              </p:cNvPr>
              <p:cNvSpPr/>
              <p:nvPr/>
            </p:nvSpPr>
            <p:spPr>
              <a:xfrm rot="14193163">
                <a:off x="4196515" y="5537120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C01ADE6-0409-E9B8-F8CD-AF0A46BF31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73635" y="5338040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45DDD058-BF2A-5F0B-D396-E37245530D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7503" y="517226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AA5A5E0-E769-6ECE-3451-D1E1DBDB7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48743" y="544903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372C4BD-A435-6381-BEAC-92925DAA9C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9200" y="502417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8a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8D9780EE-EB6D-AE03-03DE-71670BBB86BE}"/>
              </a:ext>
            </a:extLst>
          </p:cNvPr>
          <p:cNvGrpSpPr/>
          <p:nvPr/>
        </p:nvGrpSpPr>
        <p:grpSpPr>
          <a:xfrm>
            <a:off x="5572324" y="4024061"/>
            <a:ext cx="1077396" cy="735504"/>
            <a:chOff x="5572324" y="4114759"/>
            <a:chExt cx="1077396" cy="735504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5EF52E28-97BA-2EB1-C9C1-6729D56D1A49}"/>
                </a:ext>
              </a:extLst>
            </p:cNvPr>
            <p:cNvGrpSpPr/>
            <p:nvPr/>
          </p:nvGrpSpPr>
          <p:grpSpPr>
            <a:xfrm rot="10800000">
              <a:off x="5572324" y="4318000"/>
              <a:ext cx="1077396" cy="404041"/>
              <a:chOff x="5266826" y="4260225"/>
              <a:chExt cx="1077396" cy="404041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96B7228C-4692-60E6-44A6-E31DCA7A4F2F}"/>
                  </a:ext>
                </a:extLst>
              </p:cNvPr>
              <p:cNvSpPr/>
              <p:nvPr/>
            </p:nvSpPr>
            <p:spPr>
              <a:xfrm rot="7381526">
                <a:off x="5616824" y="4271666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5B912E-A54C-BB43-E98D-EDC902A07EDB}"/>
                  </a:ext>
                </a:extLst>
              </p:cNvPr>
              <p:cNvSpPr/>
              <p:nvPr/>
            </p:nvSpPr>
            <p:spPr>
              <a:xfrm rot="3661748" flipH="1">
                <a:off x="5559146" y="4519523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0" name="Rectangle: Rounded Corners 209">
                <a:extLst>
                  <a:ext uri="{FF2B5EF4-FFF2-40B4-BE49-F238E27FC236}">
                    <a16:creationId xmlns:a16="http://schemas.microsoft.com/office/drawing/2014/main" id="{818AB554-F4E8-3BF0-F1B8-AAA7B645E2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66826" y="4385666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6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2C4E568-6A8C-DA2F-8CAA-2FD1B51A37F5}"/>
                  </a:ext>
                </a:extLst>
              </p:cNvPr>
              <p:cNvSpPr/>
              <p:nvPr/>
            </p:nvSpPr>
            <p:spPr>
              <a:xfrm rot="7381526">
                <a:off x="6069130" y="4379411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C20D07D-DECF-CA93-CCD3-843DB8EEE0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21121" y="4538482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7CBA8D78-4D58-1CF8-B86C-FC7E12301E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0004" y="4124339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9B184BC2-F82E-316D-A765-D2845C8A0D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5765" y="4114759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DD257338-8107-439B-FFEB-13AF25184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5833" y="4513157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6a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A875D60F-2711-D1C9-92A9-D2969FBD2033}"/>
              </a:ext>
            </a:extLst>
          </p:cNvPr>
          <p:cNvGrpSpPr/>
          <p:nvPr/>
        </p:nvGrpSpPr>
        <p:grpSpPr>
          <a:xfrm>
            <a:off x="5506720" y="3008728"/>
            <a:ext cx="1072316" cy="735504"/>
            <a:chOff x="5506720" y="3099426"/>
            <a:chExt cx="1072316" cy="735504"/>
          </a:xfrm>
        </p:grpSpPr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38C383B3-A3FA-1F29-78A5-4E98509962AC}"/>
                </a:ext>
              </a:extLst>
            </p:cNvPr>
            <p:cNvGrpSpPr/>
            <p:nvPr/>
          </p:nvGrpSpPr>
          <p:grpSpPr>
            <a:xfrm rot="10800000">
              <a:off x="5506720" y="3304359"/>
              <a:ext cx="1072316" cy="404041"/>
              <a:chOff x="5205865" y="3244892"/>
              <a:chExt cx="1072316" cy="404041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8D9B486-2B4C-0E73-3F75-E533163EA4A4}"/>
                  </a:ext>
                </a:extLst>
              </p:cNvPr>
              <p:cNvSpPr/>
              <p:nvPr/>
            </p:nvSpPr>
            <p:spPr>
              <a:xfrm rot="7381526">
                <a:off x="5555863" y="3256333"/>
                <a:ext cx="355764" cy="33288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4637CCE0-AE3E-4DAD-3849-02EDC0BC7471}"/>
                  </a:ext>
                </a:extLst>
              </p:cNvPr>
              <p:cNvSpPr/>
              <p:nvPr/>
            </p:nvSpPr>
            <p:spPr>
              <a:xfrm rot="3661748" flipH="1">
                <a:off x="5498186" y="3504190"/>
                <a:ext cx="124694" cy="128341"/>
              </a:xfrm>
              <a:custGeom>
                <a:avLst/>
                <a:gdLst>
                  <a:gd name="connsiteX0" fmla="*/ 355764 w 355764"/>
                  <a:gd name="connsiteY0" fmla="*/ 332881 h 332881"/>
                  <a:gd name="connsiteX1" fmla="*/ 203364 w 355764"/>
                  <a:gd name="connsiteY1" fmla="*/ 130951 h 332881"/>
                  <a:gd name="connsiteX2" fmla="*/ 16674 w 355764"/>
                  <a:gd name="connsiteY2" fmla="*/ 9031 h 332881"/>
                  <a:gd name="connsiteX3" fmla="*/ 9054 w 355764"/>
                  <a:gd name="connsiteY3" fmla="*/ 9031 h 332881"/>
                  <a:gd name="connsiteX4" fmla="*/ 9054 w 355764"/>
                  <a:gd name="connsiteY4" fmla="*/ 9031 h 33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764" h="332881">
                    <a:moveTo>
                      <a:pt x="355764" y="332881"/>
                    </a:moveTo>
                    <a:cubicBezTo>
                      <a:pt x="307821" y="258903"/>
                      <a:pt x="259879" y="184926"/>
                      <a:pt x="203364" y="130951"/>
                    </a:cubicBezTo>
                    <a:cubicBezTo>
                      <a:pt x="146849" y="76976"/>
                      <a:pt x="16674" y="9031"/>
                      <a:pt x="16674" y="9031"/>
                    </a:cubicBezTo>
                    <a:cubicBezTo>
                      <a:pt x="-15711" y="-11289"/>
                      <a:pt x="9054" y="9031"/>
                      <a:pt x="9054" y="9031"/>
                    </a:cubicBezTo>
                    <a:lnTo>
                      <a:pt x="9054" y="9031"/>
                    </a:lnTo>
                  </a:path>
                </a:pathLst>
              </a:cu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id="{BC766F4F-2B46-CC29-2392-9E80F5CEBD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5205865" y="3370333"/>
                <a:ext cx="278600" cy="27860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400" b="1" i="1" dirty="0">
                    <a:solidFill>
                      <a:schemeClr val="tx1"/>
                    </a:solidFill>
                  </a:rPr>
                  <a:t>k</a:t>
                </a:r>
                <a:r>
                  <a:rPr lang="en-GB" sz="1400" b="1" baseline="-25000" dirty="0">
                    <a:solidFill>
                      <a:schemeClr val="tx1"/>
                    </a:solidFill>
                  </a:rPr>
                  <a:t>5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12887C1-8B4B-290E-3DA3-88FEE1A54A42}"/>
                  </a:ext>
                </a:extLst>
              </p:cNvPr>
              <p:cNvSpPr/>
              <p:nvPr/>
            </p:nvSpPr>
            <p:spPr>
              <a:xfrm rot="7509475">
                <a:off x="6003089" y="3369158"/>
                <a:ext cx="323850" cy="226335"/>
              </a:xfrm>
              <a:custGeom>
                <a:avLst/>
                <a:gdLst>
                  <a:gd name="connsiteX0" fmla="*/ 0 w 323850"/>
                  <a:gd name="connsiteY0" fmla="*/ 226335 h 226335"/>
                  <a:gd name="connsiteX1" fmla="*/ 26670 w 323850"/>
                  <a:gd name="connsiteY1" fmla="*/ 104415 h 226335"/>
                  <a:gd name="connsiteX2" fmla="*/ 152400 w 323850"/>
                  <a:gd name="connsiteY2" fmla="*/ 9165 h 226335"/>
                  <a:gd name="connsiteX3" fmla="*/ 323850 w 323850"/>
                  <a:gd name="connsiteY3" fmla="*/ 9165 h 226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3850" h="226335">
                    <a:moveTo>
                      <a:pt x="0" y="226335"/>
                    </a:moveTo>
                    <a:cubicBezTo>
                      <a:pt x="635" y="183472"/>
                      <a:pt x="1270" y="140610"/>
                      <a:pt x="26670" y="104415"/>
                    </a:cubicBezTo>
                    <a:cubicBezTo>
                      <a:pt x="52070" y="68220"/>
                      <a:pt x="102870" y="25040"/>
                      <a:pt x="152400" y="9165"/>
                    </a:cubicBezTo>
                    <a:cubicBezTo>
                      <a:pt x="201930" y="-6710"/>
                      <a:pt x="262890" y="1227"/>
                      <a:pt x="323850" y="9165"/>
                    </a:cubicBezTo>
                  </a:path>
                </a:pathLst>
              </a:cu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12B76D49-978C-EB82-228D-ACBFEFB8C9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0160" y="3523148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F5C62351-8C33-CE46-86D3-F26EC069BE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9044" y="3109005"/>
              <a:ext cx="306460" cy="3064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S5a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29AC7DA-8F76-A2C0-C530-9D707B5A4E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04804" y="3099426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5b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4D63A3F0-3BAB-A34B-8619-FE31E889CC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14872" y="3497824"/>
              <a:ext cx="337106" cy="3371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GM</a:t>
              </a:r>
            </a:p>
            <a:p>
              <a:pPr algn="ctr"/>
              <a:r>
                <a:rPr lang="en-GB" sz="1050" b="1" dirty="0">
                  <a:solidFill>
                    <a:schemeClr val="tx1"/>
                  </a:solidFill>
                </a:rPr>
                <a:t>5a</a:t>
              </a:r>
              <a:endParaRPr lang="en-US" sz="1050" b="1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0" name="Hexagon 309">
            <a:extLst>
              <a:ext uri="{FF2B5EF4-FFF2-40B4-BE49-F238E27FC236}">
                <a16:creationId xmlns:a16="http://schemas.microsoft.com/office/drawing/2014/main" id="{C7E6B52F-73AE-5CC6-C66E-FE9FB47DFD86}"/>
              </a:ext>
            </a:extLst>
          </p:cNvPr>
          <p:cNvSpPr>
            <a:spLocks noChangeAspect="1"/>
          </p:cNvSpPr>
          <p:nvPr/>
        </p:nvSpPr>
        <p:spPr>
          <a:xfrm>
            <a:off x="8414846" y="2362200"/>
            <a:ext cx="656925" cy="656925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2B9328A1-6AAE-3088-0793-B7A386FD37FF}"/>
              </a:ext>
            </a:extLst>
          </p:cNvPr>
          <p:cNvSpPr txBox="1"/>
          <p:nvPr/>
        </p:nvSpPr>
        <p:spPr>
          <a:xfrm>
            <a:off x="9525000" y="2366171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ELSTAB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4C609DDD-B2FF-6386-A5FC-CDE04F8ED134}"/>
              </a:ext>
            </a:extLst>
          </p:cNvPr>
          <p:cNvSpPr>
            <a:spLocks noChangeAspect="1"/>
          </p:cNvSpPr>
          <p:nvPr/>
        </p:nvSpPr>
        <p:spPr>
          <a:xfrm>
            <a:off x="8414846" y="3276600"/>
            <a:ext cx="656925" cy="65692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X</a:t>
            </a:r>
            <a:r>
              <a:rPr lang="en-GB" sz="2000" b="1" i="1" dirty="0">
                <a:solidFill>
                  <a:schemeClr val="tx1"/>
                </a:solidFill>
              </a:rPr>
              <a:t>N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F2EF6156-F820-7C0C-4688-105D6D1879A2}"/>
              </a:ext>
            </a:extLst>
          </p:cNvPr>
          <p:cNvSpPr txBox="1"/>
          <p:nvPr/>
        </p:nvSpPr>
        <p:spPr>
          <a:xfrm>
            <a:off x="9525000" y="3280571"/>
            <a:ext cx="1905476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WR endpoint</a:t>
            </a:r>
          </a:p>
          <a:p>
            <a:r>
              <a:rPr lang="en-GB" dirty="0"/>
              <a:t>X = GM, S</a:t>
            </a:r>
            <a:endParaRPr lang="en-US" dirty="0"/>
          </a:p>
        </p:txBody>
      </p:sp>
      <p:cxnSp>
        <p:nvCxnSpPr>
          <p:cNvPr id="316" name="Straight Connector 315">
            <a:extLst>
              <a:ext uri="{FF2B5EF4-FFF2-40B4-BE49-F238E27FC236}">
                <a16:creationId xmlns:a16="http://schemas.microsoft.com/office/drawing/2014/main" id="{60320EBA-5E75-7A3A-1DB3-D38CC3593FDD}"/>
              </a:ext>
            </a:extLst>
          </p:cNvPr>
          <p:cNvCxnSpPr/>
          <p:nvPr/>
        </p:nvCxnSpPr>
        <p:spPr>
          <a:xfrm>
            <a:off x="8414846" y="6046370"/>
            <a:ext cx="867267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xtBox 316">
            <a:extLst>
              <a:ext uri="{FF2B5EF4-FFF2-40B4-BE49-F238E27FC236}">
                <a16:creationId xmlns:a16="http://schemas.microsoft.com/office/drawing/2014/main" id="{2891DE88-56EE-6C0A-0158-C123CB579AC2}"/>
              </a:ext>
            </a:extLst>
          </p:cNvPr>
          <p:cNvSpPr txBox="1"/>
          <p:nvPr/>
        </p:nvSpPr>
        <p:spPr>
          <a:xfrm>
            <a:off x="9525000" y="5867400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Non-WR Ethernet link</a:t>
            </a:r>
            <a:endParaRPr lang="en-US" dirty="0"/>
          </a:p>
        </p:txBody>
      </p:sp>
      <p:cxnSp>
        <p:nvCxnSpPr>
          <p:cNvPr id="318" name="Straight Connector 317">
            <a:extLst>
              <a:ext uri="{FF2B5EF4-FFF2-40B4-BE49-F238E27FC236}">
                <a16:creationId xmlns:a16="http://schemas.microsoft.com/office/drawing/2014/main" id="{A86AE779-3EEF-496F-0BD8-3AA2EC35E286}"/>
              </a:ext>
            </a:extLst>
          </p:cNvPr>
          <p:cNvCxnSpPr/>
          <p:nvPr/>
        </p:nvCxnSpPr>
        <p:spPr>
          <a:xfrm>
            <a:off x="8382000" y="6502400"/>
            <a:ext cx="867267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D47BEA9A-9443-6DEE-2D58-3800D6D49617}"/>
              </a:ext>
            </a:extLst>
          </p:cNvPr>
          <p:cNvSpPr txBox="1"/>
          <p:nvPr/>
        </p:nvSpPr>
        <p:spPr>
          <a:xfrm>
            <a:off x="9525000" y="6324734"/>
            <a:ext cx="2438400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PPS/10 MHz/</a:t>
            </a:r>
            <a:r>
              <a:rPr lang="en-GB" dirty="0" err="1"/>
              <a:t>ToD</a:t>
            </a:r>
            <a:endParaRPr lang="en-US" dirty="0"/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2905F2D2-63E8-C6BF-4933-A06051CF6AA9}"/>
              </a:ext>
            </a:extLst>
          </p:cNvPr>
          <p:cNvSpPr txBox="1"/>
          <p:nvPr/>
        </p:nvSpPr>
        <p:spPr>
          <a:xfrm flipH="1">
            <a:off x="292395" y="1166336"/>
            <a:ext cx="29033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Signals  ELSTAB (a) and WR (a) travel </a:t>
            </a:r>
          </a:p>
          <a:p>
            <a:pPr algn="ctr"/>
            <a:r>
              <a:rPr lang="en-GB" sz="1400" i="1" dirty="0"/>
              <a:t>through the same </a:t>
            </a:r>
            <a:r>
              <a:rPr lang="en-GB" sz="1400" i="1" dirty="0" err="1"/>
              <a:t>fiber</a:t>
            </a:r>
            <a:r>
              <a:rPr lang="en-GB" sz="1400" i="1" dirty="0"/>
              <a:t>. Likewise for</a:t>
            </a:r>
          </a:p>
          <a:p>
            <a:pPr algn="ctr"/>
            <a:r>
              <a:rPr lang="en-GB" sz="1400" i="1" dirty="0"/>
              <a:t>ELSTAB (b) and WR (b)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05727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7ECC-6FC3-B139-B589-8A9402DF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6. Time network considerations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74314-FB5D-A894-8771-D300EC183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000"/>
            <a:ext cx="10744200" cy="5033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/>
              <a:t>Purpose: strictly for comparisons, i.e. there is no physical ‘grandmaster network time’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Only distinction made is between UTC(</a:t>
            </a:r>
            <a:r>
              <a:rPr lang="en-GB" sz="1400" i="1" dirty="0"/>
              <a:t>k</a:t>
            </a:r>
            <a:r>
              <a:rPr lang="en-GB" sz="1400" dirty="0"/>
              <a:t>) sites with and without primary frequency standards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Any ubiquitous time scale is virtual (cf. paper time scale), with physical realizations generated only locally by designated laboratories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All time links have (practically) zero enclosed area </a:t>
            </a:r>
            <a:r>
              <a:rPr lang="en-GB" sz="1800" dirty="0">
                <a:sym typeface="Symbol" panose="05050102010706020507" pitchFamily="18" charset="2"/>
              </a:rPr>
              <a:t> only ‘east-west’ </a:t>
            </a:r>
            <a:r>
              <a:rPr lang="en-GB" sz="1800" dirty="0" err="1">
                <a:sym typeface="Symbol" panose="05050102010706020507" pitchFamily="18" charset="2"/>
              </a:rPr>
              <a:t>Sagnac</a:t>
            </a:r>
            <a:r>
              <a:rPr lang="en-GB" sz="1800" dirty="0">
                <a:sym typeface="Symbol" panose="05050102010706020507" pitchFamily="18" charset="2"/>
              </a:rPr>
              <a:t> delay needs be taken into account</a:t>
            </a:r>
            <a:endParaRPr lang="en-GB" sz="1800" dirty="0"/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Sites with primary frequency standards directly compared via high-stability, high-accuracy ELSTAB 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High stability and accuracy for an optimal connection between TAI and SI second (future: </a:t>
            </a:r>
            <a:r>
              <a:rPr lang="en-GB" sz="1400" dirty="0" err="1"/>
              <a:t>ultrastable</a:t>
            </a:r>
            <a:r>
              <a:rPr lang="en-GB" sz="1400" dirty="0"/>
              <a:t> optical frequency links and SI second based on optical clocks)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ELSTAB sites form high-accuracy pivot points to assess ‘end-to-end’ (or rather pivot-to-pivot) accuracy and stability of WR links (and other TF transfer methods, including satellite)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ELSTAB time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If connected to at least two </a:t>
            </a:r>
            <a:r>
              <a:rPr lang="en-GB" sz="1400" dirty="0" err="1"/>
              <a:t>neighbors</a:t>
            </a:r>
            <a:r>
              <a:rPr lang="en-GB" sz="1400" dirty="0"/>
              <a:t> under nominal conditions, at least one connection to </a:t>
            </a:r>
            <a:r>
              <a:rPr lang="en-GB" sz="1400" dirty="0" err="1"/>
              <a:t>neighbor</a:t>
            </a:r>
            <a:r>
              <a:rPr lang="en-GB" sz="1400" dirty="0"/>
              <a:t> remains available in case of a </a:t>
            </a:r>
            <a:r>
              <a:rPr lang="en-GB" sz="1400" dirty="0" err="1"/>
              <a:t>fiber</a:t>
            </a:r>
            <a:r>
              <a:rPr lang="en-GB" sz="1400" dirty="0"/>
              <a:t> break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Two-way monitoring of link performance &amp; determination of ‘east-west’ </a:t>
            </a:r>
            <a:r>
              <a:rPr lang="en-GB" sz="1400" dirty="0" err="1"/>
              <a:t>Sagnac</a:t>
            </a:r>
            <a:r>
              <a:rPr lang="en-GB" sz="1400" dirty="0"/>
              <a:t> delay (practically zero enclosed area)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Nearest-</a:t>
            </a:r>
            <a:r>
              <a:rPr lang="en-GB" sz="1800" dirty="0" err="1"/>
              <a:t>neighbor</a:t>
            </a:r>
            <a:r>
              <a:rPr lang="en-GB" sz="1800" dirty="0"/>
              <a:t> comparisons via WR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Redundant </a:t>
            </a:r>
            <a:r>
              <a:rPr lang="en-GB" sz="1800" dirty="0" err="1"/>
              <a:t>fiber</a:t>
            </a:r>
            <a:r>
              <a:rPr lang="en-GB" sz="1800" dirty="0"/>
              <a:t> pairs with opposite WR time flows: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Redundancy: a given UTC(</a:t>
            </a:r>
            <a:r>
              <a:rPr lang="en-GB" sz="1400" i="1" dirty="0"/>
              <a:t>k</a:t>
            </a:r>
            <a:r>
              <a:rPr lang="en-GB" sz="1400" dirty="0"/>
              <a:t>) site will be connected to at least one </a:t>
            </a:r>
            <a:r>
              <a:rPr lang="en-GB" sz="1400" dirty="0" err="1"/>
              <a:t>neighbor</a:t>
            </a:r>
            <a:r>
              <a:rPr lang="en-GB" sz="1400" dirty="0"/>
              <a:t> in case of </a:t>
            </a:r>
            <a:r>
              <a:rPr lang="en-GB" sz="1400" dirty="0" err="1"/>
              <a:t>fiber</a:t>
            </a:r>
            <a:r>
              <a:rPr lang="en-GB" sz="1400" dirty="0"/>
              <a:t> break, and to at least two </a:t>
            </a:r>
            <a:r>
              <a:rPr lang="en-GB" sz="1400" dirty="0" err="1"/>
              <a:t>neighbors</a:t>
            </a:r>
            <a:endParaRPr lang="en-GB" sz="1400" dirty="0"/>
          </a:p>
          <a:p>
            <a:pPr marL="971550" lvl="1" indent="-514350">
              <a:buFont typeface="+mj-lt"/>
              <a:buAutoNum type="arabicPeriod"/>
            </a:pPr>
            <a:r>
              <a:rPr lang="en-GB" sz="1400" dirty="0"/>
              <a:t>Two-way monitoring of link performance &amp; determination of </a:t>
            </a:r>
            <a:r>
              <a:rPr lang="en-GB" sz="1400" dirty="0" err="1"/>
              <a:t>Sagnac</a:t>
            </a:r>
            <a:r>
              <a:rPr lang="en-GB" sz="1400" dirty="0"/>
              <a:t> delay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/>
              <a:t>Segmented GM-S WR links may be networked together via local non-WR Ethernet links</a:t>
            </a:r>
          </a:p>
        </p:txBody>
      </p:sp>
    </p:spTree>
    <p:extLst>
      <p:ext uri="{BB962C8B-B14F-4D97-AF65-F5344CB8AC3E}">
        <p14:creationId xmlns:p14="http://schemas.microsoft.com/office/powerpoint/2010/main" val="4006343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744200" cy="1325563"/>
          </a:xfrm>
        </p:spPr>
        <p:txBody>
          <a:bodyPr/>
          <a:lstStyle/>
          <a:p>
            <a:r>
              <a:rPr lang="en-GB" dirty="0"/>
              <a:t>7. Optical frequency network topology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02409" y="1066800"/>
            <a:ext cx="874367" cy="87436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MLS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763000" y="2096783"/>
            <a:ext cx="722617" cy="722617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2165105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257699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4724400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C94E409-5B87-89FA-114F-224B953D73FE}"/>
              </a:ext>
            </a:extLst>
          </p:cNvPr>
          <p:cNvGrpSpPr/>
          <p:nvPr/>
        </p:nvGrpSpPr>
        <p:grpSpPr>
          <a:xfrm>
            <a:off x="304800" y="3687358"/>
            <a:ext cx="2400798" cy="1303542"/>
            <a:chOff x="304800" y="3687358"/>
            <a:chExt cx="2400798" cy="1303542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AE90276-095C-62B4-5CFD-698BD1855366}"/>
                </a:ext>
              </a:extLst>
            </p:cNvPr>
            <p:cNvSpPr/>
            <p:nvPr/>
          </p:nvSpPr>
          <p:spPr>
            <a:xfrm>
              <a:off x="1069794" y="3741420"/>
              <a:ext cx="911406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EC00313-8C09-5AE6-6BCC-055CA6DDBD92}"/>
                </a:ext>
              </a:extLst>
            </p:cNvPr>
            <p:cNvSpPr/>
            <p:nvPr/>
          </p:nvSpPr>
          <p:spPr>
            <a:xfrm rot="11613802">
              <a:off x="1160412" y="4256230"/>
              <a:ext cx="1137522" cy="734670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120170-1BA4-1F8E-C9CB-6359190E7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672" y="4078741"/>
              <a:ext cx="656926" cy="656926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MLS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FD9688D-4075-D78D-506F-86A1C72B74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2838" y="3687358"/>
              <a:ext cx="493558" cy="49355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RLS</a:t>
              </a:r>
            </a:p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1b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F8B99A2-B769-3D52-FE07-B7700071006B}"/>
                </a:ext>
              </a:extLst>
            </p:cNvPr>
            <p:cNvGrpSpPr/>
            <p:nvPr/>
          </p:nvGrpSpPr>
          <p:grpSpPr>
            <a:xfrm>
              <a:off x="304800" y="4167026"/>
              <a:ext cx="1180102" cy="709774"/>
              <a:chOff x="440005" y="4074088"/>
              <a:chExt cx="1180102" cy="709774"/>
            </a:xfrm>
          </p:grpSpPr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6E360D8-F284-99F8-51D6-B79E9B3C9453}"/>
                  </a:ext>
                </a:extLst>
              </p:cNvPr>
              <p:cNvSpPr/>
              <p:nvPr/>
            </p:nvSpPr>
            <p:spPr>
              <a:xfrm>
                <a:off x="440005" y="4074088"/>
                <a:ext cx="1180102" cy="709774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8" descr="Science Symbols Vector Art, Icons, and Graphics for Free Download">
                <a:extLst>
                  <a:ext uri="{FF2B5EF4-FFF2-40B4-BE49-F238E27FC236}">
                    <a16:creationId xmlns:a16="http://schemas.microsoft.com/office/drawing/2014/main" id="{1873EB5A-5302-DFA2-A7AA-915359111B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280" y="4180840"/>
                <a:ext cx="523192" cy="5231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EE8C84DE-E2D5-602B-8AFD-7183457C48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82980" y="4114800"/>
                <a:ext cx="556486" cy="295965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293628A2-DDF1-9B90-684E-DF43BE0449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22457" y="4427220"/>
                <a:ext cx="425343" cy="297328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DB73C61-53AE-719F-A024-179F4BCCB4DA}"/>
                </a:ext>
              </a:extLst>
            </p:cNvPr>
            <p:cNvSpPr txBox="1"/>
            <p:nvPr/>
          </p:nvSpPr>
          <p:spPr>
            <a:xfrm>
              <a:off x="1528088" y="4495800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seed</a:t>
              </a:r>
              <a:endParaRPr lang="en-US" sz="12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CF8C3A9-8833-0920-35E8-5A526CD36C21}"/>
                </a:ext>
              </a:extLst>
            </p:cNvPr>
            <p:cNvSpPr txBox="1"/>
            <p:nvPr/>
          </p:nvSpPr>
          <p:spPr>
            <a:xfrm>
              <a:off x="347360" y="3877127"/>
              <a:ext cx="4908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OC1</a:t>
              </a:r>
              <a:endParaRPr lang="en-US" sz="1400" b="1" dirty="0"/>
            </a:p>
          </p:txBody>
        </p: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781394" y="3124200"/>
            <a:ext cx="666136" cy="533264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3048000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27139" y="3962400"/>
            <a:ext cx="1072820" cy="645249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4038600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BE93D39-363F-628E-29CD-A73C2E255124}"/>
              </a:ext>
            </a:extLst>
          </p:cNvPr>
          <p:cNvGrpSpPr/>
          <p:nvPr/>
        </p:nvGrpSpPr>
        <p:grpSpPr>
          <a:xfrm>
            <a:off x="8763000" y="6245636"/>
            <a:ext cx="900113" cy="903"/>
            <a:chOff x="8458200" y="4244340"/>
            <a:chExt cx="990124" cy="903"/>
          </a:xfrm>
        </p:grpSpPr>
        <p:cxnSp>
          <p:nvCxnSpPr>
            <p:cNvPr id="287" name="Straight Arrow Connector 286">
              <a:extLst>
                <a:ext uri="{FF2B5EF4-FFF2-40B4-BE49-F238E27FC236}">
                  <a16:creationId xmlns:a16="http://schemas.microsoft.com/office/drawing/2014/main" id="{8292F945-9FBD-60F3-3314-7E32D78F7BB2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Arrow Connector 287">
              <a:extLst>
                <a:ext uri="{FF2B5EF4-FFF2-40B4-BE49-F238E27FC236}">
                  <a16:creationId xmlns:a16="http://schemas.microsoft.com/office/drawing/2014/main" id="{2C36D966-C671-A14A-9EB7-72BD12AD3DF7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TextBox 288">
            <a:extLst>
              <a:ext uri="{FF2B5EF4-FFF2-40B4-BE49-F238E27FC236}">
                <a16:creationId xmlns:a16="http://schemas.microsoft.com/office/drawing/2014/main" id="{5728D402-C122-3E95-0ACB-3D0192EF6C92}"/>
              </a:ext>
            </a:extLst>
          </p:cNvPr>
          <p:cNvSpPr txBox="1"/>
          <p:nvPr/>
        </p:nvSpPr>
        <p:spPr>
          <a:xfrm>
            <a:off x="9705449" y="5796001"/>
            <a:ext cx="2420511" cy="9095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70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Oval 100">
            <a:extLst>
              <a:ext uri="{FF2B5EF4-FFF2-40B4-BE49-F238E27FC236}">
                <a16:creationId xmlns:a16="http://schemas.microsoft.com/office/drawing/2014/main" id="{663345D2-1706-BB89-9535-776C6243F26B}"/>
              </a:ext>
            </a:extLst>
          </p:cNvPr>
          <p:cNvSpPr/>
          <p:nvPr/>
        </p:nvSpPr>
        <p:spPr>
          <a:xfrm>
            <a:off x="4465983" y="4638261"/>
            <a:ext cx="1160648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33152BA-D860-C6A8-723C-A7B714C2D78F}"/>
              </a:ext>
            </a:extLst>
          </p:cNvPr>
          <p:cNvSpPr/>
          <p:nvPr/>
        </p:nvSpPr>
        <p:spPr>
          <a:xfrm>
            <a:off x="2683566" y="3829878"/>
            <a:ext cx="1544822" cy="89720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DBFCFDD-8E1B-B399-6371-5D0DC5A7DC2F}"/>
              </a:ext>
            </a:extLst>
          </p:cNvPr>
          <p:cNvSpPr/>
          <p:nvPr/>
        </p:nvSpPr>
        <p:spPr>
          <a:xfrm>
            <a:off x="358096" y="1315641"/>
            <a:ext cx="1699304" cy="98692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550213BB-6B78-5E46-B37F-F5D242E6C1AA}"/>
              </a:ext>
            </a:extLst>
          </p:cNvPr>
          <p:cNvSpPr/>
          <p:nvPr/>
        </p:nvSpPr>
        <p:spPr>
          <a:xfrm rot="17561662">
            <a:off x="3025985" y="5591803"/>
            <a:ext cx="1544822" cy="81564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6538219F-862E-6097-E925-FB483A9250C6}"/>
              </a:ext>
            </a:extLst>
          </p:cNvPr>
          <p:cNvSpPr/>
          <p:nvPr/>
        </p:nvSpPr>
        <p:spPr>
          <a:xfrm rot="4356122">
            <a:off x="3100728" y="1749279"/>
            <a:ext cx="2736745" cy="144495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44AEC39B-A77B-8939-2305-6BB79D248070}"/>
              </a:ext>
            </a:extLst>
          </p:cNvPr>
          <p:cNvSpPr/>
          <p:nvPr/>
        </p:nvSpPr>
        <p:spPr>
          <a:xfrm rot="1773925">
            <a:off x="4983292" y="4700205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3DCE760D-138A-E8EF-35A0-D333E56E1CEC}"/>
              </a:ext>
            </a:extLst>
          </p:cNvPr>
          <p:cNvSpPr/>
          <p:nvPr/>
        </p:nvSpPr>
        <p:spPr>
          <a:xfrm>
            <a:off x="5019040" y="3344143"/>
            <a:ext cx="3311462" cy="108561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895F4E81-E4BA-40B6-BBC9-ABB05DE5DFF7}"/>
              </a:ext>
            </a:extLst>
          </p:cNvPr>
          <p:cNvSpPr/>
          <p:nvPr/>
        </p:nvSpPr>
        <p:spPr>
          <a:xfrm rot="3062853">
            <a:off x="1304930" y="1894854"/>
            <a:ext cx="3010420" cy="131359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18001B80-AE46-C70C-02A1-EB024A30A32F}"/>
              </a:ext>
            </a:extLst>
          </p:cNvPr>
          <p:cNvSpPr/>
          <p:nvPr/>
        </p:nvSpPr>
        <p:spPr>
          <a:xfrm rot="21087614">
            <a:off x="5267529" y="1223716"/>
            <a:ext cx="3010420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CFD31462-1BC9-573E-B058-C32BBB92BA8F}"/>
              </a:ext>
            </a:extLst>
          </p:cNvPr>
          <p:cNvSpPr/>
          <p:nvPr/>
        </p:nvSpPr>
        <p:spPr>
          <a:xfrm>
            <a:off x="66040" y="3517462"/>
            <a:ext cx="3311462" cy="19232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6047123-C670-1B68-7C99-BFF3E884F47E}"/>
              </a:ext>
            </a:extLst>
          </p:cNvPr>
          <p:cNvGrpSpPr/>
          <p:nvPr/>
        </p:nvGrpSpPr>
        <p:grpSpPr>
          <a:xfrm rot="18798477">
            <a:off x="6755997" y="2343588"/>
            <a:ext cx="753228" cy="420136"/>
            <a:chOff x="6048369" y="6112082"/>
            <a:chExt cx="753228" cy="420136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FD11F3D-8B3E-E368-B5EF-A8211F4075F8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0" name="Straight Arrow Connector 249">
              <a:extLst>
                <a:ext uri="{FF2B5EF4-FFF2-40B4-BE49-F238E27FC236}">
                  <a16:creationId xmlns:a16="http://schemas.microsoft.com/office/drawing/2014/main" id="{51B688AB-A528-5292-464F-A9B5F6BC04B1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5B51BD3-5FE2-A629-61C6-0863D5C075B8}"/>
              </a:ext>
            </a:extLst>
          </p:cNvPr>
          <p:cNvGrpSpPr/>
          <p:nvPr/>
        </p:nvGrpSpPr>
        <p:grpSpPr>
          <a:xfrm rot="17571626">
            <a:off x="6235656" y="1830136"/>
            <a:ext cx="461396" cy="940101"/>
            <a:chOff x="6561196" y="5189332"/>
            <a:chExt cx="461396" cy="940101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0B59FE76-08D7-4C72-F355-C1B08587E708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3" name="Straight Arrow Connector 252">
              <a:extLst>
                <a:ext uri="{FF2B5EF4-FFF2-40B4-BE49-F238E27FC236}">
                  <a16:creationId xmlns:a16="http://schemas.microsoft.com/office/drawing/2014/main" id="{6F00F9FA-4AB3-AB4A-422A-F0866D234F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3B9E85DC-E4D5-F086-BFDB-BEC555595EB2}"/>
              </a:ext>
            </a:extLst>
          </p:cNvPr>
          <p:cNvGrpSpPr/>
          <p:nvPr/>
        </p:nvGrpSpPr>
        <p:grpSpPr>
          <a:xfrm rot="18027727">
            <a:off x="6157748" y="1282767"/>
            <a:ext cx="377002" cy="1514041"/>
            <a:chOff x="6673712" y="4709641"/>
            <a:chExt cx="377002" cy="1514041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64601AA-4777-AB41-73E8-E7873A50D547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7" name="Straight Arrow Connector 246">
              <a:extLst>
                <a:ext uri="{FF2B5EF4-FFF2-40B4-BE49-F238E27FC236}">
                  <a16:creationId xmlns:a16="http://schemas.microsoft.com/office/drawing/2014/main" id="{D518BFBA-FC8F-7A25-1BF1-BD847773DD9A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567822C-3BEF-E1D0-DA94-EDCC8920C193}"/>
              </a:ext>
            </a:extLst>
          </p:cNvPr>
          <p:cNvGrpSpPr/>
          <p:nvPr/>
        </p:nvGrpSpPr>
        <p:grpSpPr>
          <a:xfrm rot="19529277">
            <a:off x="5941201" y="3496083"/>
            <a:ext cx="286959" cy="386525"/>
            <a:chOff x="2395322" y="1860846"/>
            <a:chExt cx="286959" cy="386525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A61FA3D0-69D7-1603-8516-235008571865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F2B23D5-7C43-6534-3E7C-5A3F3B89CA5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DA12C1D9-13E9-FEE4-2428-06EA75535995}"/>
              </a:ext>
            </a:extLst>
          </p:cNvPr>
          <p:cNvGrpSpPr/>
          <p:nvPr/>
        </p:nvGrpSpPr>
        <p:grpSpPr>
          <a:xfrm>
            <a:off x="2407514" y="1940094"/>
            <a:ext cx="286959" cy="386525"/>
            <a:chOff x="2395322" y="1860846"/>
            <a:chExt cx="286959" cy="38652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6146AD1-8A8C-D438-559B-A97E9434597B}"/>
                </a:ext>
              </a:extLst>
            </p:cNvPr>
            <p:cNvSpPr/>
            <p:nvPr/>
          </p:nvSpPr>
          <p:spPr>
            <a:xfrm rot="4305189">
              <a:off x="2345539" y="1910629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8C59976C-DB64-F76D-6C48-C141EFEC25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38400" y="1939012"/>
              <a:ext cx="180897" cy="668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C0EDAF2-5BD0-CBB1-58C9-42F09F842E89}"/>
              </a:ext>
            </a:extLst>
          </p:cNvPr>
          <p:cNvGrpSpPr/>
          <p:nvPr/>
        </p:nvGrpSpPr>
        <p:grpSpPr>
          <a:xfrm rot="19514852">
            <a:off x="7029806" y="3485086"/>
            <a:ext cx="292780" cy="386525"/>
            <a:chOff x="3329899" y="2778408"/>
            <a:chExt cx="292780" cy="386525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F6487597-D0E2-BA3B-0518-8ECF5F9104B7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1E667415-0641-88B2-4A42-B60FD976F71D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5473D97-BC65-A48C-F9C0-5F3479CFE808}"/>
              </a:ext>
            </a:extLst>
          </p:cNvPr>
          <p:cNvGrpSpPr/>
          <p:nvPr/>
        </p:nvGrpSpPr>
        <p:grpSpPr>
          <a:xfrm rot="941721">
            <a:off x="3164928" y="2821103"/>
            <a:ext cx="292780" cy="386525"/>
            <a:chOff x="3329899" y="2778408"/>
            <a:chExt cx="292780" cy="386525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53AFA8A-4275-765A-2409-BC81C75F49E4}"/>
                </a:ext>
              </a:extLst>
            </p:cNvPr>
            <p:cNvSpPr/>
            <p:nvPr/>
          </p:nvSpPr>
          <p:spPr>
            <a:xfrm rot="4305189">
              <a:off x="3280116" y="28281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7CDE1159-8376-AF8E-667F-050DA779F03C}"/>
                </a:ext>
              </a:extLst>
            </p:cNvPr>
            <p:cNvCxnSpPr>
              <a:cxnSpLocks/>
            </p:cNvCxnSpPr>
            <p:nvPr/>
          </p:nvCxnSpPr>
          <p:spPr>
            <a:xfrm>
              <a:off x="3528060" y="29114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021B9C-24A2-398C-238F-DC5CFB95A5DC}"/>
              </a:ext>
            </a:extLst>
          </p:cNvPr>
          <p:cNvGrpSpPr/>
          <p:nvPr/>
        </p:nvGrpSpPr>
        <p:grpSpPr>
          <a:xfrm>
            <a:off x="6104772" y="5943600"/>
            <a:ext cx="753228" cy="420136"/>
            <a:chOff x="6048369" y="6112082"/>
            <a:chExt cx="753228" cy="420136"/>
          </a:xfrm>
        </p:grpSpPr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A275FDC-FC75-AD60-CD14-DD4AB1A9926E}"/>
                </a:ext>
              </a:extLst>
            </p:cNvPr>
            <p:cNvSpPr/>
            <p:nvPr/>
          </p:nvSpPr>
          <p:spPr>
            <a:xfrm rot="13110440">
              <a:off x="6048369" y="6112082"/>
              <a:ext cx="753228" cy="420136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2F79700D-8FED-1810-378E-7A854671C25B}"/>
                </a:ext>
              </a:extLst>
            </p:cNvPr>
            <p:cNvCxnSpPr>
              <a:cxnSpLocks/>
            </p:cNvCxnSpPr>
            <p:nvPr/>
          </p:nvCxnSpPr>
          <p:spPr>
            <a:xfrm>
              <a:off x="6314871" y="6429056"/>
              <a:ext cx="106404" cy="199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2628423-AC3C-1930-65BA-A0DE6F453306}"/>
              </a:ext>
            </a:extLst>
          </p:cNvPr>
          <p:cNvGrpSpPr/>
          <p:nvPr/>
        </p:nvGrpSpPr>
        <p:grpSpPr>
          <a:xfrm>
            <a:off x="6673712" y="4709641"/>
            <a:ext cx="377002" cy="1514041"/>
            <a:chOff x="6673712" y="4709641"/>
            <a:chExt cx="377002" cy="1514041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640C198F-084C-BB24-4C3E-83D42CDAAFA2}"/>
                </a:ext>
              </a:extLst>
            </p:cNvPr>
            <p:cNvSpPr/>
            <p:nvPr/>
          </p:nvSpPr>
          <p:spPr>
            <a:xfrm rot="3492026">
              <a:off x="6105192" y="5278161"/>
              <a:ext cx="1514041" cy="37700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811BA509-6CCD-ED2B-7285-F4AEA3C6D073}"/>
                </a:ext>
              </a:extLst>
            </p:cNvPr>
            <p:cNvCxnSpPr>
              <a:cxnSpLocks/>
            </p:cNvCxnSpPr>
            <p:nvPr/>
          </p:nvCxnSpPr>
          <p:spPr>
            <a:xfrm>
              <a:off x="6920079" y="5276152"/>
              <a:ext cx="114705" cy="133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0489F61-04DE-B8A5-A7B1-1018A3282D8B}"/>
              </a:ext>
            </a:extLst>
          </p:cNvPr>
          <p:cNvGrpSpPr/>
          <p:nvPr/>
        </p:nvGrpSpPr>
        <p:grpSpPr>
          <a:xfrm>
            <a:off x="6489192" y="5189332"/>
            <a:ext cx="461396" cy="940101"/>
            <a:chOff x="6561196" y="5189332"/>
            <a:chExt cx="461396" cy="940101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12AFBF-3B96-A620-FD07-41FB5CB79F33}"/>
                </a:ext>
              </a:extLst>
            </p:cNvPr>
            <p:cNvSpPr/>
            <p:nvPr/>
          </p:nvSpPr>
          <p:spPr>
            <a:xfrm rot="3185195">
              <a:off x="6319231" y="5431297"/>
              <a:ext cx="940101" cy="456172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  <a:gd name="connsiteX0" fmla="*/ 793484 w 793484"/>
                <a:gd name="connsiteY0" fmla="*/ 0 h 477008"/>
                <a:gd name="connsiteX1" fmla="*/ 404864 w 793484"/>
                <a:gd name="connsiteY1" fmla="*/ 68580 h 477008"/>
                <a:gd name="connsiteX2" fmla="*/ 77204 w 793484"/>
                <a:gd name="connsiteY2" fmla="*/ 365760 h 477008"/>
                <a:gd name="connsiteX3" fmla="*/ 6142 w 793484"/>
                <a:gd name="connsiteY3" fmla="*/ 476924 h 477008"/>
                <a:gd name="connsiteX0" fmla="*/ 940101 w 940101"/>
                <a:gd name="connsiteY0" fmla="*/ 18269 h 431055"/>
                <a:gd name="connsiteX1" fmla="*/ 404864 w 940101"/>
                <a:gd name="connsiteY1" fmla="*/ 22627 h 431055"/>
                <a:gd name="connsiteX2" fmla="*/ 77204 w 940101"/>
                <a:gd name="connsiteY2" fmla="*/ 319807 h 431055"/>
                <a:gd name="connsiteX3" fmla="*/ 6142 w 940101"/>
                <a:gd name="connsiteY3" fmla="*/ 430971 h 431055"/>
                <a:gd name="connsiteX0" fmla="*/ 940101 w 940101"/>
                <a:gd name="connsiteY0" fmla="*/ 43386 h 456172"/>
                <a:gd name="connsiteX1" fmla="*/ 404864 w 940101"/>
                <a:gd name="connsiteY1" fmla="*/ 47744 h 456172"/>
                <a:gd name="connsiteX2" fmla="*/ 77204 w 940101"/>
                <a:gd name="connsiteY2" fmla="*/ 344924 h 456172"/>
                <a:gd name="connsiteX3" fmla="*/ 6142 w 940101"/>
                <a:gd name="connsiteY3" fmla="*/ 456088 h 4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0101" h="456172">
                  <a:moveTo>
                    <a:pt x="940101" y="43386"/>
                  </a:moveTo>
                  <a:cubicBezTo>
                    <a:pt x="754883" y="-26253"/>
                    <a:pt x="548680" y="-2512"/>
                    <a:pt x="404864" y="47744"/>
                  </a:cubicBezTo>
                  <a:cubicBezTo>
                    <a:pt x="261048" y="98000"/>
                    <a:pt x="134354" y="286504"/>
                    <a:pt x="77204" y="344924"/>
                  </a:cubicBezTo>
                  <a:cubicBezTo>
                    <a:pt x="20054" y="403344"/>
                    <a:pt x="-14813" y="458628"/>
                    <a:pt x="6142" y="45608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0002C6BE-78CD-CEC5-AFA0-5C9E5F0E8F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95896" y="5492496"/>
              <a:ext cx="126696" cy="969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3B904C5-C298-BAF9-038A-5AAB3B577A27}"/>
              </a:ext>
            </a:extLst>
          </p:cNvPr>
          <p:cNvSpPr/>
          <p:nvPr/>
        </p:nvSpPr>
        <p:spPr>
          <a:xfrm rot="11999639">
            <a:off x="887437" y="4602484"/>
            <a:ext cx="1665445" cy="607165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08D0C75-C731-E89B-658C-A2B88E75CC80}"/>
              </a:ext>
            </a:extLst>
          </p:cNvPr>
          <p:cNvGrpSpPr/>
          <p:nvPr/>
        </p:nvGrpSpPr>
        <p:grpSpPr>
          <a:xfrm rot="1314934">
            <a:off x="4288115" y="2246409"/>
            <a:ext cx="292780" cy="386525"/>
            <a:chOff x="4384142" y="2321208"/>
            <a:chExt cx="292780" cy="386525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6E2642-A880-1811-AFE0-A92CF0530581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88CB71D6-30D5-A689-5AE7-B2DF33D76E0C}"/>
                </a:ext>
              </a:extLst>
            </p:cNvPr>
            <p:cNvCxnSpPr>
              <a:cxnSpLocks/>
            </p:cNvCxnSpPr>
            <p:nvPr/>
          </p:nvCxnSpPr>
          <p:spPr>
            <a:xfrm>
              <a:off x="4582303" y="2454200"/>
              <a:ext cx="94619" cy="8739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1B87B117-FDE1-7669-D61D-CF3AC7C7F948}"/>
              </a:ext>
            </a:extLst>
          </p:cNvPr>
          <p:cNvSpPr>
            <a:spLocks noChangeAspect="1"/>
          </p:cNvSpPr>
          <p:nvPr/>
        </p:nvSpPr>
        <p:spPr>
          <a:xfrm>
            <a:off x="2119745" y="1654233"/>
            <a:ext cx="4738255" cy="473825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D9D6567-C02F-B3CC-14BF-DD190C120E4A}"/>
              </a:ext>
            </a:extLst>
          </p:cNvPr>
          <p:cNvSpPr>
            <a:spLocks noChangeAspect="1"/>
          </p:cNvSpPr>
          <p:nvPr/>
        </p:nvSpPr>
        <p:spPr>
          <a:xfrm>
            <a:off x="2548170" y="2062695"/>
            <a:ext cx="3915914" cy="391591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0B9402-39EF-8C10-ACA6-784A54EEB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497" y="0"/>
            <a:ext cx="11676704" cy="1325563"/>
          </a:xfrm>
        </p:spPr>
        <p:txBody>
          <a:bodyPr/>
          <a:lstStyle/>
          <a:p>
            <a:r>
              <a:rPr lang="en-GB" dirty="0"/>
              <a:t>8. Optical frequency network topology w/ steering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912DF0-551C-BE54-61AA-8E5B7558497D}"/>
              </a:ext>
            </a:extLst>
          </p:cNvPr>
          <p:cNvSpPr>
            <a:spLocks noChangeAspect="1"/>
          </p:cNvSpPr>
          <p:nvPr/>
        </p:nvSpPr>
        <p:spPr>
          <a:xfrm>
            <a:off x="8778284" y="1066800"/>
            <a:ext cx="722617" cy="722617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  <a:endParaRPr lang="en-GB" sz="1600" b="1" dirty="0">
              <a:solidFill>
                <a:schemeClr val="tx1"/>
              </a:solidFill>
            </a:endParaRPr>
          </a:p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N</a:t>
            </a:r>
            <a:endParaRPr lang="en-US" sz="1600" b="1" i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374F5F-376C-7C1A-8B24-08CE47F99557}"/>
              </a:ext>
            </a:extLst>
          </p:cNvPr>
          <p:cNvSpPr txBox="1"/>
          <p:nvPr/>
        </p:nvSpPr>
        <p:spPr>
          <a:xfrm>
            <a:off x="9705449" y="1083504"/>
            <a:ext cx="2305626" cy="613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Multi-branch 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0294C4-F0F8-1F73-A8DA-9FD7046B4895}"/>
              </a:ext>
            </a:extLst>
          </p:cNvPr>
          <p:cNvSpPr>
            <a:spLocks noChangeAspect="1"/>
          </p:cNvSpPr>
          <p:nvPr/>
        </p:nvSpPr>
        <p:spPr>
          <a:xfrm>
            <a:off x="8825706" y="1981200"/>
            <a:ext cx="597205" cy="59720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N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665F06-5B0E-D746-8C22-6243F57FD7B4}"/>
              </a:ext>
            </a:extLst>
          </p:cNvPr>
          <p:cNvSpPr txBox="1"/>
          <p:nvPr/>
        </p:nvSpPr>
        <p:spPr>
          <a:xfrm>
            <a:off x="9705449" y="1986816"/>
            <a:ext cx="2106027" cy="6542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Repeater laser station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6C6AB7F-5999-6A5E-31A3-942F36F33594}"/>
              </a:ext>
            </a:extLst>
          </p:cNvPr>
          <p:cNvCxnSpPr>
            <a:cxnSpLocks/>
          </p:cNvCxnSpPr>
          <p:nvPr/>
        </p:nvCxnSpPr>
        <p:spPr>
          <a:xfrm flipV="1">
            <a:off x="3528930" y="2249471"/>
            <a:ext cx="122720" cy="6150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D5FD71E-DC7F-8F98-7776-475DB6A549C0}"/>
              </a:ext>
            </a:extLst>
          </p:cNvPr>
          <p:cNvCxnSpPr>
            <a:cxnSpLocks/>
          </p:cNvCxnSpPr>
          <p:nvPr/>
        </p:nvCxnSpPr>
        <p:spPr>
          <a:xfrm flipH="1">
            <a:off x="3264980" y="1900724"/>
            <a:ext cx="171831" cy="87367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59EED6D-1301-5899-5C87-468B3FCC6E3B}"/>
              </a:ext>
            </a:extLst>
          </p:cNvPr>
          <p:cNvCxnSpPr>
            <a:cxnSpLocks/>
          </p:cNvCxnSpPr>
          <p:nvPr/>
        </p:nvCxnSpPr>
        <p:spPr>
          <a:xfrm flipV="1">
            <a:off x="6769608" y="4449769"/>
            <a:ext cx="52071" cy="19843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D1D2C3E-C62D-7370-DFC2-052378496C7F}"/>
              </a:ext>
            </a:extLst>
          </p:cNvPr>
          <p:cNvCxnSpPr>
            <a:cxnSpLocks/>
          </p:cNvCxnSpPr>
          <p:nvPr/>
        </p:nvCxnSpPr>
        <p:spPr>
          <a:xfrm flipH="1">
            <a:off x="6398204" y="4328615"/>
            <a:ext cx="30184" cy="15623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F4A1ECD-1BCD-F48C-C2CE-5F18C1C4851D}"/>
              </a:ext>
            </a:extLst>
          </p:cNvPr>
          <p:cNvCxnSpPr>
            <a:cxnSpLocks/>
          </p:cNvCxnSpPr>
          <p:nvPr/>
        </p:nvCxnSpPr>
        <p:spPr>
          <a:xfrm flipH="1" flipV="1">
            <a:off x="3160411" y="5481951"/>
            <a:ext cx="132688" cy="9041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12931B9-A89F-D968-42DF-C5B4DDE5CD81}"/>
              </a:ext>
            </a:extLst>
          </p:cNvPr>
          <p:cNvCxnSpPr>
            <a:cxnSpLocks/>
          </p:cNvCxnSpPr>
          <p:nvPr/>
        </p:nvCxnSpPr>
        <p:spPr>
          <a:xfrm>
            <a:off x="3019436" y="5874706"/>
            <a:ext cx="142948" cy="114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CFCC750-8621-7E2D-B0D7-8B02644A9F53}"/>
              </a:ext>
            </a:extLst>
          </p:cNvPr>
          <p:cNvGrpSpPr/>
          <p:nvPr/>
        </p:nvGrpSpPr>
        <p:grpSpPr>
          <a:xfrm>
            <a:off x="8731806" y="5703357"/>
            <a:ext cx="900113" cy="903"/>
            <a:chOff x="8458200" y="4244340"/>
            <a:chExt cx="990124" cy="903"/>
          </a:xfrm>
        </p:grpSpPr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32596EE2-9411-37F5-4AFE-7B6BA8754665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D144DC2B-CB91-13DC-30E7-D122DA770609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F33F5BB5-3C8C-7202-F8E0-9A2E0894A85B}"/>
              </a:ext>
            </a:extLst>
          </p:cNvPr>
          <p:cNvSpPr txBox="1"/>
          <p:nvPr/>
        </p:nvSpPr>
        <p:spPr>
          <a:xfrm>
            <a:off x="9705449" y="5246258"/>
            <a:ext cx="2486551" cy="91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Single-</a:t>
            </a:r>
            <a:r>
              <a:rPr lang="en-GB" dirty="0" err="1"/>
              <a:t>fiber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B3E626C3-04EA-2868-9C52-C9CE2FF86AA5}"/>
              </a:ext>
            </a:extLst>
          </p:cNvPr>
          <p:cNvGrpSpPr/>
          <p:nvPr/>
        </p:nvGrpSpPr>
        <p:grpSpPr>
          <a:xfrm>
            <a:off x="8763000" y="6530558"/>
            <a:ext cx="900113" cy="903"/>
            <a:chOff x="8458200" y="4244340"/>
            <a:chExt cx="990124" cy="903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E7E85642-78AF-93FC-50F0-5C6539718068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5D6BC465-0826-BBD8-41C5-4F65EF3E8D62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71F92B6B-B702-95FD-DA58-4FF7F8DBD37D}"/>
              </a:ext>
            </a:extLst>
          </p:cNvPr>
          <p:cNvSpPr txBox="1"/>
          <p:nvPr/>
        </p:nvSpPr>
        <p:spPr>
          <a:xfrm>
            <a:off x="9705449" y="6194377"/>
            <a:ext cx="2420511" cy="567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Local link</a:t>
            </a:r>
          </a:p>
          <a:p>
            <a:r>
              <a:rPr lang="en-GB" dirty="0"/>
              <a:t>west, source; east, sink</a:t>
            </a:r>
            <a:endParaRPr lang="en-US" dirty="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663AA71-8F24-28FD-2E80-0EE1D1A5D4B1}"/>
              </a:ext>
            </a:extLst>
          </p:cNvPr>
          <p:cNvGrpSpPr/>
          <p:nvPr/>
        </p:nvGrpSpPr>
        <p:grpSpPr>
          <a:xfrm>
            <a:off x="3152795" y="3104551"/>
            <a:ext cx="550525" cy="400649"/>
            <a:chOff x="3244330" y="3283463"/>
            <a:chExt cx="550525" cy="400649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8FF3D014-7C80-0EE9-9245-DB719B12B42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FCDA23C-9FE4-8B00-21B4-B77A37242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5A3F1EF-9243-48E0-D48C-7F79DEAAF6F9}"/>
              </a:ext>
            </a:extLst>
          </p:cNvPr>
          <p:cNvSpPr>
            <a:spLocks noChangeAspect="1"/>
          </p:cNvSpPr>
          <p:nvPr/>
        </p:nvSpPr>
        <p:spPr>
          <a:xfrm>
            <a:off x="2453564" y="21658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6BA03D1-B6AB-0F55-7290-238837D819E0}"/>
              </a:ext>
            </a:extLst>
          </p:cNvPr>
          <p:cNvSpPr>
            <a:spLocks noChangeAspect="1"/>
          </p:cNvSpPr>
          <p:nvPr/>
        </p:nvSpPr>
        <p:spPr>
          <a:xfrm>
            <a:off x="2822742" y="2519466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2a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18FA811-2485-7F38-5777-8280D3EA003D}"/>
              </a:ext>
            </a:extLst>
          </p:cNvPr>
          <p:cNvSpPr>
            <a:spLocks noChangeAspect="1"/>
          </p:cNvSpPr>
          <p:nvPr/>
        </p:nvSpPr>
        <p:spPr>
          <a:xfrm>
            <a:off x="3947084" y="185957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94D2E-F1DE-E299-2930-088A9E3C34FA}"/>
              </a:ext>
            </a:extLst>
          </p:cNvPr>
          <p:cNvCxnSpPr>
            <a:cxnSpLocks/>
          </p:cNvCxnSpPr>
          <p:nvPr/>
        </p:nvCxnSpPr>
        <p:spPr>
          <a:xfrm flipV="1">
            <a:off x="2617470" y="3421380"/>
            <a:ext cx="22860" cy="9714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7621B33-0ED2-46E5-E173-2AAFE64EFFC0}"/>
              </a:ext>
            </a:extLst>
          </p:cNvPr>
          <p:cNvCxnSpPr>
            <a:cxnSpLocks/>
          </p:cNvCxnSpPr>
          <p:nvPr/>
        </p:nvCxnSpPr>
        <p:spPr>
          <a:xfrm flipH="1">
            <a:off x="2179320" y="3352800"/>
            <a:ext cx="30480" cy="12192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7D4FA1A-E23A-90C1-1277-8705294A45A1}"/>
              </a:ext>
            </a:extLst>
          </p:cNvPr>
          <p:cNvCxnSpPr>
            <a:cxnSpLocks/>
          </p:cNvCxnSpPr>
          <p:nvPr/>
        </p:nvCxnSpPr>
        <p:spPr>
          <a:xfrm flipH="1">
            <a:off x="1351280" y="3830148"/>
            <a:ext cx="118382" cy="75154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A2CA229-35E3-3D7E-5539-B7EDF72051B3}"/>
              </a:ext>
            </a:extLst>
          </p:cNvPr>
          <p:cNvCxnSpPr>
            <a:cxnSpLocks/>
          </p:cNvCxnSpPr>
          <p:nvPr/>
        </p:nvCxnSpPr>
        <p:spPr>
          <a:xfrm flipV="1">
            <a:off x="1729679" y="4850130"/>
            <a:ext cx="154065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AB5E3C13-27FD-F714-E80F-FA97A31476F8}"/>
              </a:ext>
            </a:extLst>
          </p:cNvPr>
          <p:cNvSpPr txBox="1"/>
          <p:nvPr/>
        </p:nvSpPr>
        <p:spPr>
          <a:xfrm>
            <a:off x="1016629" y="35052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AE90276-095C-62B4-5CFD-698BD1855366}"/>
              </a:ext>
            </a:extLst>
          </p:cNvPr>
          <p:cNvSpPr/>
          <p:nvPr/>
        </p:nvSpPr>
        <p:spPr>
          <a:xfrm>
            <a:off x="1069794" y="3741420"/>
            <a:ext cx="911406" cy="420136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228" h="420136">
                <a:moveTo>
                  <a:pt x="753228" y="0"/>
                </a:moveTo>
                <a:cubicBezTo>
                  <a:pt x="618608" y="3810"/>
                  <a:pt x="483988" y="7620"/>
                  <a:pt x="364608" y="68580"/>
                </a:cubicBezTo>
                <a:cubicBezTo>
                  <a:pt x="245228" y="129540"/>
                  <a:pt x="94098" y="307340"/>
                  <a:pt x="36948" y="365760"/>
                </a:cubicBezTo>
                <a:cubicBezTo>
                  <a:pt x="-20202" y="424180"/>
                  <a:pt x="753" y="421640"/>
                  <a:pt x="21708" y="41910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EC00313-8C09-5AE6-6BCC-055CA6DDBD92}"/>
              </a:ext>
            </a:extLst>
          </p:cNvPr>
          <p:cNvSpPr/>
          <p:nvPr/>
        </p:nvSpPr>
        <p:spPr>
          <a:xfrm rot="11613802">
            <a:off x="1160412" y="4256230"/>
            <a:ext cx="1137522" cy="734670"/>
          </a:xfrm>
          <a:custGeom>
            <a:avLst/>
            <a:gdLst>
              <a:gd name="connsiteX0" fmla="*/ 753228 w 753228"/>
              <a:gd name="connsiteY0" fmla="*/ 0 h 420136"/>
              <a:gd name="connsiteX1" fmla="*/ 364608 w 753228"/>
              <a:gd name="connsiteY1" fmla="*/ 68580 h 420136"/>
              <a:gd name="connsiteX2" fmla="*/ 36948 w 753228"/>
              <a:gd name="connsiteY2" fmla="*/ 365760 h 420136"/>
              <a:gd name="connsiteX3" fmla="*/ 21708 w 753228"/>
              <a:gd name="connsiteY3" fmla="*/ 419100 h 420136"/>
              <a:gd name="connsiteX0" fmla="*/ 793484 w 793484"/>
              <a:gd name="connsiteY0" fmla="*/ 0 h 477008"/>
              <a:gd name="connsiteX1" fmla="*/ 404864 w 793484"/>
              <a:gd name="connsiteY1" fmla="*/ 68580 h 477008"/>
              <a:gd name="connsiteX2" fmla="*/ 77204 w 793484"/>
              <a:gd name="connsiteY2" fmla="*/ 365760 h 477008"/>
              <a:gd name="connsiteX3" fmla="*/ 6142 w 793484"/>
              <a:gd name="connsiteY3" fmla="*/ 476924 h 477008"/>
              <a:gd name="connsiteX0" fmla="*/ 940101 w 940101"/>
              <a:gd name="connsiteY0" fmla="*/ 18269 h 431055"/>
              <a:gd name="connsiteX1" fmla="*/ 404864 w 940101"/>
              <a:gd name="connsiteY1" fmla="*/ 22627 h 431055"/>
              <a:gd name="connsiteX2" fmla="*/ 77204 w 940101"/>
              <a:gd name="connsiteY2" fmla="*/ 319807 h 431055"/>
              <a:gd name="connsiteX3" fmla="*/ 6142 w 940101"/>
              <a:gd name="connsiteY3" fmla="*/ 430971 h 431055"/>
              <a:gd name="connsiteX0" fmla="*/ 940101 w 940101"/>
              <a:gd name="connsiteY0" fmla="*/ 43386 h 456172"/>
              <a:gd name="connsiteX1" fmla="*/ 404864 w 940101"/>
              <a:gd name="connsiteY1" fmla="*/ 47744 h 456172"/>
              <a:gd name="connsiteX2" fmla="*/ 77204 w 940101"/>
              <a:gd name="connsiteY2" fmla="*/ 344924 h 456172"/>
              <a:gd name="connsiteX3" fmla="*/ 6142 w 940101"/>
              <a:gd name="connsiteY3" fmla="*/ 456088 h 45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101" h="456172">
                <a:moveTo>
                  <a:pt x="940101" y="43386"/>
                </a:moveTo>
                <a:cubicBezTo>
                  <a:pt x="754883" y="-26253"/>
                  <a:pt x="548680" y="-2512"/>
                  <a:pt x="404864" y="47744"/>
                </a:cubicBezTo>
                <a:cubicBezTo>
                  <a:pt x="261048" y="98000"/>
                  <a:pt x="134354" y="286504"/>
                  <a:pt x="77204" y="344924"/>
                </a:cubicBezTo>
                <a:cubicBezTo>
                  <a:pt x="20054" y="403344"/>
                  <a:pt x="-14813" y="458628"/>
                  <a:pt x="6142" y="4560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FD9688D-4075-D78D-506F-86A1C72B7459}"/>
              </a:ext>
            </a:extLst>
          </p:cNvPr>
          <p:cNvSpPr>
            <a:spLocks noChangeAspect="1"/>
          </p:cNvSpPr>
          <p:nvPr/>
        </p:nvSpPr>
        <p:spPr>
          <a:xfrm>
            <a:off x="1812838" y="368735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F8B99A2-B769-3D52-FE07-B7700071006B}"/>
              </a:ext>
            </a:extLst>
          </p:cNvPr>
          <p:cNvGrpSpPr/>
          <p:nvPr/>
        </p:nvGrpSpPr>
        <p:grpSpPr>
          <a:xfrm>
            <a:off x="304800" y="4167026"/>
            <a:ext cx="1180102" cy="709774"/>
            <a:chOff x="440005" y="4074088"/>
            <a:chExt cx="1180102" cy="709774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36E360D8-F284-99F8-51D6-B79E9B3C9453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1873EB5A-5302-DFA2-A7AA-915359111B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EE8C84DE-E2D5-602B-8AFD-7183457C4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293628A2-DDF1-9B90-684E-DF43BE044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DB73C61-53AE-719F-A024-179F4BCCB4DA}"/>
              </a:ext>
            </a:extLst>
          </p:cNvPr>
          <p:cNvSpPr txBox="1"/>
          <p:nvPr/>
        </p:nvSpPr>
        <p:spPr>
          <a:xfrm>
            <a:off x="1528088" y="449580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CF8C3A9-8833-0920-35E8-5A526CD36C21}"/>
              </a:ext>
            </a:extLst>
          </p:cNvPr>
          <p:cNvSpPr txBox="1"/>
          <p:nvPr/>
        </p:nvSpPr>
        <p:spPr>
          <a:xfrm>
            <a:off x="347360" y="3877127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OC1</a:t>
            </a:r>
            <a:endParaRPr lang="en-US" sz="1400" b="1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0B17288-E670-7AF6-8ADD-334DD82E20FC}"/>
              </a:ext>
            </a:extLst>
          </p:cNvPr>
          <p:cNvSpPr>
            <a:spLocks noChangeAspect="1"/>
          </p:cNvSpPr>
          <p:nvPr/>
        </p:nvSpPr>
        <p:spPr>
          <a:xfrm>
            <a:off x="5774354" y="2240280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A360E5EE-B015-FE1C-3436-2C1D5F5307DB}"/>
              </a:ext>
            </a:extLst>
          </p:cNvPr>
          <p:cNvSpPr txBox="1"/>
          <p:nvPr/>
        </p:nvSpPr>
        <p:spPr>
          <a:xfrm>
            <a:off x="2409131" y="176008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60D9008-68C9-6D80-228F-C62FFC86B7E7}"/>
              </a:ext>
            </a:extLst>
          </p:cNvPr>
          <p:cNvSpPr txBox="1"/>
          <p:nvPr/>
        </p:nvSpPr>
        <p:spPr>
          <a:xfrm>
            <a:off x="3272149" y="265416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BE74115-7D61-F359-4C45-E23BFBD6B17B}"/>
              </a:ext>
            </a:extLst>
          </p:cNvPr>
          <p:cNvSpPr txBox="1"/>
          <p:nvPr/>
        </p:nvSpPr>
        <p:spPr>
          <a:xfrm>
            <a:off x="1828800" y="144482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FW2b</a:t>
            </a:r>
            <a:endParaRPr lang="en-US" sz="14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96D11116-0F2F-19F1-6EC2-89F682C49428}"/>
              </a:ext>
            </a:extLst>
          </p:cNvPr>
          <p:cNvSpPr txBox="1"/>
          <p:nvPr/>
        </p:nvSpPr>
        <p:spPr>
          <a:xfrm>
            <a:off x="3124200" y="349714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FW2a</a:t>
            </a:r>
            <a:endParaRPr lang="en-US" sz="14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37F3815-005D-319D-5F6E-CC0287D6FBC7}"/>
              </a:ext>
            </a:extLst>
          </p:cNvPr>
          <p:cNvSpPr txBox="1"/>
          <p:nvPr/>
        </p:nvSpPr>
        <p:spPr>
          <a:xfrm>
            <a:off x="4693920" y="228600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OC3</a:t>
            </a:r>
            <a:endParaRPr lang="en-US" sz="1400" b="1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80562E9-8A07-F78D-2257-204B4B54BB89}"/>
              </a:ext>
            </a:extLst>
          </p:cNvPr>
          <p:cNvGrpSpPr/>
          <p:nvPr/>
        </p:nvGrpSpPr>
        <p:grpSpPr>
          <a:xfrm rot="716380">
            <a:off x="4235389" y="1574178"/>
            <a:ext cx="524948" cy="1102803"/>
            <a:chOff x="4384142" y="2321208"/>
            <a:chExt cx="325951" cy="38652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5EB99F9-C505-D3A1-F15A-D5CD0A228678}"/>
                </a:ext>
              </a:extLst>
            </p:cNvPr>
            <p:cNvSpPr/>
            <p:nvPr/>
          </p:nvSpPr>
          <p:spPr>
            <a:xfrm rot="4305189">
              <a:off x="4334359" y="2370991"/>
              <a:ext cx="386525" cy="286959"/>
            </a:xfrm>
            <a:custGeom>
              <a:avLst/>
              <a:gdLst>
                <a:gd name="connsiteX0" fmla="*/ 753228 w 753228"/>
                <a:gd name="connsiteY0" fmla="*/ 0 h 420136"/>
                <a:gd name="connsiteX1" fmla="*/ 364608 w 753228"/>
                <a:gd name="connsiteY1" fmla="*/ 68580 h 420136"/>
                <a:gd name="connsiteX2" fmla="*/ 36948 w 753228"/>
                <a:gd name="connsiteY2" fmla="*/ 365760 h 420136"/>
                <a:gd name="connsiteX3" fmla="*/ 21708 w 753228"/>
                <a:gd name="connsiteY3" fmla="*/ 419100 h 42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3228" h="420136">
                  <a:moveTo>
                    <a:pt x="753228" y="0"/>
                  </a:moveTo>
                  <a:cubicBezTo>
                    <a:pt x="618608" y="3810"/>
                    <a:pt x="483988" y="7620"/>
                    <a:pt x="364608" y="68580"/>
                  </a:cubicBezTo>
                  <a:cubicBezTo>
                    <a:pt x="245228" y="129540"/>
                    <a:pt x="94098" y="307340"/>
                    <a:pt x="36948" y="365760"/>
                  </a:cubicBezTo>
                  <a:cubicBezTo>
                    <a:pt x="-20202" y="424180"/>
                    <a:pt x="753" y="421640"/>
                    <a:pt x="21708" y="41910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033EAF4E-57B0-B063-9F91-1B05115FF464}"/>
                </a:ext>
              </a:extLst>
            </p:cNvPr>
            <p:cNvCxnSpPr>
              <a:cxnSpLocks/>
            </p:cNvCxnSpPr>
            <p:nvPr/>
          </p:nvCxnSpPr>
          <p:spPr>
            <a:xfrm>
              <a:off x="4651343" y="2518294"/>
              <a:ext cx="58750" cy="596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730371B7-88B9-0BBF-E8EE-FAD19CC66DD4}"/>
              </a:ext>
            </a:extLst>
          </p:cNvPr>
          <p:cNvSpPr>
            <a:spLocks noChangeAspect="1"/>
          </p:cNvSpPr>
          <p:nvPr/>
        </p:nvSpPr>
        <p:spPr>
          <a:xfrm>
            <a:off x="3853104" y="137341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3b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3DB287AE-B8D1-7D8F-DF3C-A163A76A3A8D}"/>
              </a:ext>
            </a:extLst>
          </p:cNvPr>
          <p:cNvGrpSpPr/>
          <p:nvPr/>
        </p:nvGrpSpPr>
        <p:grpSpPr>
          <a:xfrm>
            <a:off x="4038600" y="2560320"/>
            <a:ext cx="1180102" cy="709774"/>
            <a:chOff x="440005" y="4074088"/>
            <a:chExt cx="1180102" cy="709774"/>
          </a:xfrm>
        </p:grpSpPr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70AC9879-9BFD-8E72-B4CE-08BA70F6F1C6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0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4113FF5E-A3DF-617F-F363-84D63B255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51ACEF18-9795-81CD-C1AB-816458C137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54F0527F-7705-D3F4-2A48-C5C7A1938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81" name="TextBox 180">
            <a:extLst>
              <a:ext uri="{FF2B5EF4-FFF2-40B4-BE49-F238E27FC236}">
                <a16:creationId xmlns:a16="http://schemas.microsoft.com/office/drawing/2014/main" id="{9235ED7C-2384-FD69-CD57-83E9330DFEC1}"/>
              </a:ext>
            </a:extLst>
          </p:cNvPr>
          <p:cNvSpPr txBox="1"/>
          <p:nvPr/>
        </p:nvSpPr>
        <p:spPr>
          <a:xfrm>
            <a:off x="3759829" y="23138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8744F62-F54B-57F2-8107-30FD0D708936}"/>
              </a:ext>
            </a:extLst>
          </p:cNvPr>
          <p:cNvSpPr txBox="1"/>
          <p:nvPr/>
        </p:nvSpPr>
        <p:spPr>
          <a:xfrm>
            <a:off x="7473058" y="1368623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OC4</a:t>
            </a:r>
            <a:endParaRPr lang="en-US" sz="1400" b="1" dirty="0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71343CE0-2A5C-7778-A3F8-DB2FAD9F358D}"/>
              </a:ext>
            </a:extLst>
          </p:cNvPr>
          <p:cNvGrpSpPr/>
          <p:nvPr/>
        </p:nvGrpSpPr>
        <p:grpSpPr>
          <a:xfrm>
            <a:off x="6820898" y="1676400"/>
            <a:ext cx="1180102" cy="709774"/>
            <a:chOff x="440005" y="4074088"/>
            <a:chExt cx="1180102" cy="709774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7AC54CD6-E39F-DF5D-0813-FA5285C589E8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5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279790D2-F24C-FFB7-D046-C870BA2BF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FCA3580A-B219-37EB-B76C-D014D179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B9EB8E8B-D90B-A87F-7AD6-5FBEF87E8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191" name="Oval 190">
            <a:extLst>
              <a:ext uri="{FF2B5EF4-FFF2-40B4-BE49-F238E27FC236}">
                <a16:creationId xmlns:a16="http://schemas.microsoft.com/office/drawing/2014/main" id="{3FC03E8B-52C2-0F68-11E0-CAD3D230DC4F}"/>
              </a:ext>
            </a:extLst>
          </p:cNvPr>
          <p:cNvSpPr>
            <a:spLocks noChangeAspect="1"/>
          </p:cNvSpPr>
          <p:nvPr/>
        </p:nvSpPr>
        <p:spPr>
          <a:xfrm>
            <a:off x="5756366" y="572719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D2C2FEC2-73C5-3C9C-E60D-EADFC3C50081}"/>
              </a:ext>
            </a:extLst>
          </p:cNvPr>
          <p:cNvSpPr txBox="1"/>
          <p:nvPr/>
        </p:nvSpPr>
        <p:spPr>
          <a:xfrm>
            <a:off x="6400800" y="5483423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954343AF-87B3-E729-4C9D-5EB01074E9F1}"/>
              </a:ext>
            </a:extLst>
          </p:cNvPr>
          <p:cNvSpPr txBox="1"/>
          <p:nvPr/>
        </p:nvSpPr>
        <p:spPr>
          <a:xfrm>
            <a:off x="7510160" y="5586984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OC6</a:t>
            </a:r>
            <a:endParaRPr lang="en-US" sz="1400" b="1" dirty="0"/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2D17E24-6837-D55C-9C19-F4F62EA9F74C}"/>
              </a:ext>
            </a:extLst>
          </p:cNvPr>
          <p:cNvGrpSpPr/>
          <p:nvPr/>
        </p:nvGrpSpPr>
        <p:grpSpPr>
          <a:xfrm>
            <a:off x="6799955" y="5867400"/>
            <a:ext cx="1180102" cy="709774"/>
            <a:chOff x="440005" y="4074088"/>
            <a:chExt cx="1180102" cy="709774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315A41DC-B861-AD81-B8F8-2E916F0B728D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9556AC56-A9BD-7DC0-13B4-1AD54B41A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280" y="418084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E98B5AED-D31D-A555-8392-CBF2F1ACE3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83D62B05-EE71-9F5F-B29C-266E6DF7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A5CD7385-1822-5B99-446E-2646D36C06DA}"/>
              </a:ext>
            </a:extLst>
          </p:cNvPr>
          <p:cNvSpPr txBox="1"/>
          <p:nvPr/>
        </p:nvSpPr>
        <p:spPr>
          <a:xfrm>
            <a:off x="6031992" y="6260592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28D0CD6-2059-B98C-676A-36193DC7A136}"/>
              </a:ext>
            </a:extLst>
          </p:cNvPr>
          <p:cNvSpPr>
            <a:spLocks noChangeAspect="1"/>
          </p:cNvSpPr>
          <p:nvPr/>
        </p:nvSpPr>
        <p:spPr>
          <a:xfrm>
            <a:off x="2513878" y="4591598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CFCAD7C-A3A5-A0EB-43BE-1F0EA432FE7F}"/>
              </a:ext>
            </a:extLst>
          </p:cNvPr>
          <p:cNvSpPr>
            <a:spLocks noChangeAspect="1"/>
          </p:cNvSpPr>
          <p:nvPr/>
        </p:nvSpPr>
        <p:spPr>
          <a:xfrm>
            <a:off x="6033987" y="45966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D14B33B7-A6B2-92FC-C334-30F689BD2163}"/>
              </a:ext>
            </a:extLst>
          </p:cNvPr>
          <p:cNvCxnSpPr>
            <a:cxnSpLocks/>
          </p:cNvCxnSpPr>
          <p:nvPr/>
        </p:nvCxnSpPr>
        <p:spPr>
          <a:xfrm flipH="1" flipV="1">
            <a:off x="1363980" y="5098766"/>
            <a:ext cx="217801" cy="550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0FB5CE8-AF7E-073E-61E8-E6C9B66D88D0}"/>
              </a:ext>
            </a:extLst>
          </p:cNvPr>
          <p:cNvSpPr txBox="1"/>
          <p:nvPr/>
        </p:nvSpPr>
        <p:spPr>
          <a:xfrm>
            <a:off x="1066800" y="5178623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70190B0-10F6-4661-78F5-C6EB3D45906E}"/>
              </a:ext>
            </a:extLst>
          </p:cNvPr>
          <p:cNvSpPr txBox="1"/>
          <p:nvPr/>
        </p:nvSpPr>
        <p:spPr>
          <a:xfrm>
            <a:off x="7086600" y="5209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48F6C1F3-E33E-791E-5C67-C4A9A58E3553}"/>
              </a:ext>
            </a:extLst>
          </p:cNvPr>
          <p:cNvSpPr>
            <a:spLocks noChangeAspect="1"/>
          </p:cNvSpPr>
          <p:nvPr/>
        </p:nvSpPr>
        <p:spPr>
          <a:xfrm>
            <a:off x="5315930" y="2109434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FC897FBA-F38E-D907-37FF-E21C94E3617D}"/>
              </a:ext>
            </a:extLst>
          </p:cNvPr>
          <p:cNvSpPr>
            <a:spLocks noChangeAspect="1"/>
          </p:cNvSpPr>
          <p:nvPr/>
        </p:nvSpPr>
        <p:spPr>
          <a:xfrm>
            <a:off x="6364442" y="2590800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4b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C5096FF5-DB0E-A052-93CA-B14E577193FB}"/>
              </a:ext>
            </a:extLst>
          </p:cNvPr>
          <p:cNvGrpSpPr/>
          <p:nvPr/>
        </p:nvGrpSpPr>
        <p:grpSpPr>
          <a:xfrm>
            <a:off x="5374787" y="3657600"/>
            <a:ext cx="550525" cy="400649"/>
            <a:chOff x="3244330" y="3283463"/>
            <a:chExt cx="550525" cy="400649"/>
          </a:xfrm>
        </p:grpSpPr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4A47708A-ABEA-F414-FE10-E4481C2A9566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C7AC79C1-F369-30BA-5562-37AB7A0D7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F21BB59E-8E52-83AB-5843-EB55EF75162F}"/>
              </a:ext>
            </a:extLst>
          </p:cNvPr>
          <p:cNvSpPr txBox="1"/>
          <p:nvPr/>
        </p:nvSpPr>
        <p:spPr>
          <a:xfrm>
            <a:off x="5346192" y="40501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FW5a</a:t>
            </a:r>
            <a:endParaRPr lang="en-US" sz="1400" b="1" dirty="0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8AFF247-81DD-CD62-631E-D11AF0A42C97}"/>
              </a:ext>
            </a:extLst>
          </p:cNvPr>
          <p:cNvGrpSpPr/>
          <p:nvPr/>
        </p:nvGrpSpPr>
        <p:grpSpPr>
          <a:xfrm>
            <a:off x="7348742" y="3657600"/>
            <a:ext cx="550525" cy="400649"/>
            <a:chOff x="3244330" y="3283463"/>
            <a:chExt cx="550525" cy="400649"/>
          </a:xfrm>
        </p:grpSpPr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A09E1AD7-E5EB-2D6F-5E04-8C76113487A0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Picture 229">
              <a:extLst>
                <a:ext uri="{FF2B5EF4-FFF2-40B4-BE49-F238E27FC236}">
                  <a16:creationId xmlns:a16="http://schemas.microsoft.com/office/drawing/2014/main" id="{919B9A7B-B83E-0710-542B-21E416462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31" name="TextBox 230">
            <a:extLst>
              <a:ext uri="{FF2B5EF4-FFF2-40B4-BE49-F238E27FC236}">
                <a16:creationId xmlns:a16="http://schemas.microsoft.com/office/drawing/2014/main" id="{6965A1E9-C502-C8A4-EF3F-3F5A378FD865}"/>
              </a:ext>
            </a:extLst>
          </p:cNvPr>
          <p:cNvSpPr txBox="1"/>
          <p:nvPr/>
        </p:nvSpPr>
        <p:spPr>
          <a:xfrm>
            <a:off x="7320147" y="4050192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FW5b</a:t>
            </a:r>
            <a:endParaRPr lang="en-US" sz="1400" b="1" dirty="0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103F7C5F-881A-5901-FCBA-86B5B5B03FAC}"/>
              </a:ext>
            </a:extLst>
          </p:cNvPr>
          <p:cNvSpPr>
            <a:spLocks noChangeAspect="1"/>
          </p:cNvSpPr>
          <p:nvPr/>
        </p:nvSpPr>
        <p:spPr>
          <a:xfrm>
            <a:off x="6160008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23A0D1F9-9A0C-0165-ABFD-CD2599A8A6A5}"/>
              </a:ext>
            </a:extLst>
          </p:cNvPr>
          <p:cNvSpPr>
            <a:spLocks noChangeAspect="1"/>
          </p:cNvSpPr>
          <p:nvPr/>
        </p:nvSpPr>
        <p:spPr>
          <a:xfrm>
            <a:off x="6657050" y="362124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5b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B7DC616F-E596-46C8-C4BE-E6D0EFE03126}"/>
              </a:ext>
            </a:extLst>
          </p:cNvPr>
          <p:cNvSpPr txBox="1"/>
          <p:nvPr/>
        </p:nvSpPr>
        <p:spPr>
          <a:xfrm>
            <a:off x="4419600" y="16764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80555F94-40A9-DA48-0980-889F43E80FF8}"/>
              </a:ext>
            </a:extLst>
          </p:cNvPr>
          <p:cNvSpPr txBox="1"/>
          <p:nvPr/>
        </p:nvSpPr>
        <p:spPr>
          <a:xfrm>
            <a:off x="5556504" y="3337929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F333C895-7822-91E0-1EC9-8D79C596F8F7}"/>
              </a:ext>
            </a:extLst>
          </p:cNvPr>
          <p:cNvSpPr txBox="1"/>
          <p:nvPr/>
        </p:nvSpPr>
        <p:spPr>
          <a:xfrm>
            <a:off x="6807829" y="3304401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3A05184A-23E0-1365-B9AF-084B4C472AC9}"/>
              </a:ext>
            </a:extLst>
          </p:cNvPr>
          <p:cNvSpPr txBox="1"/>
          <p:nvPr/>
        </p:nvSpPr>
        <p:spPr>
          <a:xfrm>
            <a:off x="7239000" y="25146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CBD3529A-8502-C452-78C1-B95A5B79E8EF}"/>
              </a:ext>
            </a:extLst>
          </p:cNvPr>
          <p:cNvSpPr txBox="1"/>
          <p:nvPr/>
        </p:nvSpPr>
        <p:spPr>
          <a:xfrm>
            <a:off x="5867400" y="1524000"/>
            <a:ext cx="735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compare</a:t>
            </a:r>
            <a:endParaRPr lang="en-US" sz="1200" dirty="0"/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3CF9557D-B237-2ED6-C32F-AC68C28DB044}"/>
              </a:ext>
            </a:extLst>
          </p:cNvPr>
          <p:cNvSpPr txBox="1"/>
          <p:nvPr/>
        </p:nvSpPr>
        <p:spPr>
          <a:xfrm>
            <a:off x="6347902" y="20777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seed</a:t>
            </a:r>
            <a:endParaRPr lang="en-US" sz="1200" dirty="0"/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DEC665FF-F643-9FD4-E672-43FE5542DBAD}"/>
              </a:ext>
            </a:extLst>
          </p:cNvPr>
          <p:cNvGrpSpPr/>
          <p:nvPr/>
        </p:nvGrpSpPr>
        <p:grpSpPr>
          <a:xfrm rot="3158734">
            <a:off x="5065681" y="1778000"/>
            <a:ext cx="386670" cy="410249"/>
            <a:chOff x="5175930" y="1752600"/>
            <a:chExt cx="386670" cy="410249"/>
          </a:xfrm>
        </p:grpSpPr>
        <p:cxnSp>
          <p:nvCxnSpPr>
            <p:cNvPr id="257" name="Straight Arrow Connector 256">
              <a:extLst>
                <a:ext uri="{FF2B5EF4-FFF2-40B4-BE49-F238E27FC236}">
                  <a16:creationId xmlns:a16="http://schemas.microsoft.com/office/drawing/2014/main" id="{D25C5278-1295-E5E4-1F4F-5D3B3C5D9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Arrow Connector 257">
              <a:extLst>
                <a:ext uri="{FF2B5EF4-FFF2-40B4-BE49-F238E27FC236}">
                  <a16:creationId xmlns:a16="http://schemas.microsoft.com/office/drawing/2014/main" id="{2525055C-96A9-9BB6-DBA0-0CF9389A3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5930" y="1752600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1D7F821-1598-3DEB-A125-CDA7C3A93B77}"/>
              </a:ext>
            </a:extLst>
          </p:cNvPr>
          <p:cNvGrpSpPr/>
          <p:nvPr/>
        </p:nvGrpSpPr>
        <p:grpSpPr>
          <a:xfrm rot="6024854">
            <a:off x="6395522" y="3149597"/>
            <a:ext cx="341701" cy="418514"/>
            <a:chOff x="5220899" y="1744335"/>
            <a:chExt cx="341701" cy="418514"/>
          </a:xfrm>
        </p:grpSpPr>
        <p:cxnSp>
          <p:nvCxnSpPr>
            <p:cNvPr id="261" name="Straight Arrow Connector 260">
              <a:extLst>
                <a:ext uri="{FF2B5EF4-FFF2-40B4-BE49-F238E27FC236}">
                  <a16:creationId xmlns:a16="http://schemas.microsoft.com/office/drawing/2014/main" id="{AF51BBD7-60B0-20C0-577C-81329C5A3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9880" y="210134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11DAEC73-ED46-910F-3D0A-DCD1201F15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899" y="1744335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8EED5077-D5E9-B462-2056-15D72214066B}"/>
              </a:ext>
            </a:extLst>
          </p:cNvPr>
          <p:cNvSpPr>
            <a:spLocks noChangeAspect="1"/>
          </p:cNvSpPr>
          <p:nvPr/>
        </p:nvSpPr>
        <p:spPr>
          <a:xfrm>
            <a:off x="3642360" y="551100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7a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BEA734E0-6278-289D-C2A2-3ACC525E87F2}"/>
              </a:ext>
            </a:extLst>
          </p:cNvPr>
          <p:cNvSpPr>
            <a:spLocks noChangeAspect="1"/>
          </p:cNvSpPr>
          <p:nvPr/>
        </p:nvSpPr>
        <p:spPr>
          <a:xfrm>
            <a:off x="3448522" y="5973282"/>
            <a:ext cx="493558" cy="4935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7b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7111B26-868D-891A-F1FE-E5E8EA4ED988}"/>
              </a:ext>
            </a:extLst>
          </p:cNvPr>
          <p:cNvGrpSpPr/>
          <p:nvPr/>
        </p:nvGrpSpPr>
        <p:grpSpPr>
          <a:xfrm rot="11587453">
            <a:off x="4815232" y="5934603"/>
            <a:ext cx="388953" cy="417518"/>
            <a:chOff x="5171364" y="1738061"/>
            <a:chExt cx="388953" cy="417518"/>
          </a:xfrm>
        </p:grpSpPr>
        <p:cxnSp>
          <p:nvCxnSpPr>
            <p:cNvPr id="266" name="Straight Arrow Connector 265">
              <a:extLst>
                <a:ext uri="{FF2B5EF4-FFF2-40B4-BE49-F238E27FC236}">
                  <a16:creationId xmlns:a16="http://schemas.microsoft.com/office/drawing/2014/main" id="{440B1BDE-542D-855D-C96D-575505327A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7597" y="2094077"/>
              <a:ext cx="122720" cy="61502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Arrow Connector 266">
              <a:extLst>
                <a:ext uri="{FF2B5EF4-FFF2-40B4-BE49-F238E27FC236}">
                  <a16:creationId xmlns:a16="http://schemas.microsoft.com/office/drawing/2014/main" id="{1865D02A-46B1-5F45-3DE5-C28450F8C5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71364" y="1738061"/>
              <a:ext cx="171831" cy="8736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05ADF9BE-85DF-959F-97E3-4327D543E60C}"/>
              </a:ext>
            </a:extLst>
          </p:cNvPr>
          <p:cNvGrpSpPr>
            <a:grpSpLocks noChangeAspect="1"/>
          </p:cNvGrpSpPr>
          <p:nvPr/>
        </p:nvGrpSpPr>
        <p:grpSpPr>
          <a:xfrm>
            <a:off x="8811673" y="2900738"/>
            <a:ext cx="605578" cy="484785"/>
            <a:chOff x="3244330" y="3283463"/>
            <a:chExt cx="550525" cy="400649"/>
          </a:xfrm>
        </p:grpSpPr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3E30E2C5-BC92-B2AA-F524-FCFFFA70AFBB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7" name="Picture 276">
              <a:extLst>
                <a:ext uri="{FF2B5EF4-FFF2-40B4-BE49-F238E27FC236}">
                  <a16:creationId xmlns:a16="http://schemas.microsoft.com/office/drawing/2014/main" id="{7E1AC257-71EE-93B2-566B-8BB1BE19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A6B1AD3B-16BD-0397-ABED-2CD55DFC0019}"/>
              </a:ext>
            </a:extLst>
          </p:cNvPr>
          <p:cNvSpPr txBox="1"/>
          <p:nvPr/>
        </p:nvSpPr>
        <p:spPr>
          <a:xfrm>
            <a:off x="9753600" y="2800298"/>
            <a:ext cx="2106027" cy="8573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Flywheel (</a:t>
            </a:r>
            <a:r>
              <a:rPr lang="en-GB" dirty="0" err="1"/>
              <a:t>ultrastable</a:t>
            </a:r>
            <a:r>
              <a:rPr lang="en-GB" dirty="0"/>
              <a:t> laser) </a:t>
            </a:r>
            <a:r>
              <a:rPr lang="en-GB" i="1" dirty="0"/>
              <a:t>N</a:t>
            </a:r>
            <a:endParaRPr lang="en-US" i="1" dirty="0"/>
          </a:p>
        </p:txBody>
      </p: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000C11C8-2B0B-2702-F5EF-5AC0E1625C25}"/>
              </a:ext>
            </a:extLst>
          </p:cNvPr>
          <p:cNvGrpSpPr>
            <a:grpSpLocks noChangeAspect="1"/>
          </p:cNvGrpSpPr>
          <p:nvPr/>
        </p:nvGrpSpPr>
        <p:grpSpPr>
          <a:xfrm>
            <a:off x="8675904" y="3703495"/>
            <a:ext cx="975291" cy="586590"/>
            <a:chOff x="440005" y="4074088"/>
            <a:chExt cx="1180102" cy="709774"/>
          </a:xfrm>
        </p:grpSpPr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3EFC074D-6CE5-4D7C-9C9C-21757883DE1B}"/>
                </a:ext>
              </a:extLst>
            </p:cNvPr>
            <p:cNvSpPr/>
            <p:nvPr/>
          </p:nvSpPr>
          <p:spPr>
            <a:xfrm>
              <a:off x="440005" y="4074088"/>
              <a:ext cx="1180102" cy="7097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2" name="Picture 8" descr="Science Symbols Vector Art, Icons, and Graphics for Free Download">
              <a:extLst>
                <a:ext uri="{FF2B5EF4-FFF2-40B4-BE49-F238E27FC236}">
                  <a16:creationId xmlns:a16="http://schemas.microsoft.com/office/drawing/2014/main" id="{A31CA3DD-5E73-86DA-2842-98DB8AAE7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92" y="4191000"/>
              <a:ext cx="523192" cy="523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3" name="Picture 282">
              <a:extLst>
                <a:ext uri="{FF2B5EF4-FFF2-40B4-BE49-F238E27FC236}">
                  <a16:creationId xmlns:a16="http://schemas.microsoft.com/office/drawing/2014/main" id="{203B3AEC-4CEE-1C01-D84F-724870E9B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2980" y="4114800"/>
              <a:ext cx="556486" cy="295965"/>
            </a:xfrm>
            <a:prstGeom prst="rect">
              <a:avLst/>
            </a:prstGeom>
          </p:spPr>
        </p:pic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BB8F1247-18C9-EE71-A770-C82A47C2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2457" y="4427220"/>
              <a:ext cx="425343" cy="297328"/>
            </a:xfrm>
            <a:prstGeom prst="rect">
              <a:avLst/>
            </a:prstGeom>
          </p:spPr>
        </p:pic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5E774B1D-AA7F-A78C-B8F5-7AC397D5DCB9}"/>
              </a:ext>
            </a:extLst>
          </p:cNvPr>
          <p:cNvSpPr txBox="1"/>
          <p:nvPr/>
        </p:nvSpPr>
        <p:spPr>
          <a:xfrm>
            <a:off x="9753600" y="3780183"/>
            <a:ext cx="2106027" cy="4062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Optical clock </a:t>
            </a:r>
            <a:r>
              <a:rPr lang="en-GB" i="1" dirty="0"/>
              <a:t>N</a:t>
            </a:r>
            <a:endParaRPr lang="en-US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0FD9E4E-D912-FF99-A0A9-6E75F5009460}"/>
              </a:ext>
            </a:extLst>
          </p:cNvPr>
          <p:cNvCxnSpPr/>
          <p:nvPr/>
        </p:nvCxnSpPr>
        <p:spPr>
          <a:xfrm>
            <a:off x="3505200" y="4014423"/>
            <a:ext cx="0" cy="272655"/>
          </a:xfrm>
          <a:prstGeom prst="straightConnector1">
            <a:avLst/>
          </a:prstGeom>
          <a:ln w="381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216C45C-522E-44E5-1953-793D75B956CD}"/>
              </a:ext>
            </a:extLst>
          </p:cNvPr>
          <p:cNvGrpSpPr/>
          <p:nvPr/>
        </p:nvGrpSpPr>
        <p:grpSpPr>
          <a:xfrm>
            <a:off x="2600332" y="4418697"/>
            <a:ext cx="676268" cy="903"/>
            <a:chOff x="8458200" y="4244340"/>
            <a:chExt cx="990124" cy="903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70313EF-77BC-FEFC-8D6A-BF732124DE93}"/>
                </a:ext>
              </a:extLst>
            </p:cNvPr>
            <p:cNvCxnSpPr/>
            <p:nvPr/>
          </p:nvCxnSpPr>
          <p:spPr>
            <a:xfrm>
              <a:off x="8458200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13C7166-41F9-81A5-3889-451BE727101E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71F95F-7DDD-CBFA-3E6B-B6EFED3D285B}"/>
              </a:ext>
            </a:extLst>
          </p:cNvPr>
          <p:cNvGrpSpPr/>
          <p:nvPr/>
        </p:nvGrpSpPr>
        <p:grpSpPr>
          <a:xfrm>
            <a:off x="3505198" y="4419600"/>
            <a:ext cx="533852" cy="903"/>
            <a:chOff x="7978249" y="4244340"/>
            <a:chExt cx="1144360" cy="903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6268995-6FDA-71D3-F228-9AEA502E9715}"/>
                </a:ext>
              </a:extLst>
            </p:cNvPr>
            <p:cNvCxnSpPr/>
            <p:nvPr/>
          </p:nvCxnSpPr>
          <p:spPr>
            <a:xfrm>
              <a:off x="7978249" y="4245243"/>
              <a:ext cx="99012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987838E-09F5-2E8A-A6DE-E0A4642AF53F}"/>
                </a:ext>
              </a:extLst>
            </p:cNvPr>
            <p:cNvCxnSpPr>
              <a:cxnSpLocks/>
            </p:cNvCxnSpPr>
            <p:nvPr/>
          </p:nvCxnSpPr>
          <p:spPr>
            <a:xfrm>
              <a:off x="8939421" y="4244340"/>
              <a:ext cx="183188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B7CA73-FCC2-0874-48B4-8A9243299F41}"/>
              </a:ext>
            </a:extLst>
          </p:cNvPr>
          <p:cNvSpPr/>
          <p:nvPr/>
        </p:nvSpPr>
        <p:spPr>
          <a:xfrm>
            <a:off x="3200400" y="4270986"/>
            <a:ext cx="550525" cy="30101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AOM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120170-1BA4-1F8E-C9CB-6359190E715D}"/>
              </a:ext>
            </a:extLst>
          </p:cNvPr>
          <p:cNvSpPr>
            <a:spLocks noChangeAspect="1"/>
          </p:cNvSpPr>
          <p:nvPr/>
        </p:nvSpPr>
        <p:spPr>
          <a:xfrm>
            <a:off x="2048672" y="4078741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1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116CC8-5671-A923-B9B0-FAF883FA610F}"/>
              </a:ext>
            </a:extLst>
          </p:cNvPr>
          <p:cNvSpPr txBox="1"/>
          <p:nvPr/>
        </p:nvSpPr>
        <p:spPr>
          <a:xfrm>
            <a:off x="3120888" y="3801357"/>
            <a:ext cx="801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steering 1</a:t>
            </a:r>
            <a:endParaRPr lang="en-US" sz="12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66D8F77-4B3D-1917-A236-726C26E51B83}"/>
              </a:ext>
            </a:extLst>
          </p:cNvPr>
          <p:cNvGrpSpPr/>
          <p:nvPr/>
        </p:nvGrpSpPr>
        <p:grpSpPr>
          <a:xfrm flipH="1">
            <a:off x="506038" y="1335156"/>
            <a:ext cx="1438718" cy="770643"/>
            <a:chOff x="2752732" y="3953757"/>
            <a:chExt cx="1438718" cy="770643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B7C790-D892-5D5F-DECA-BF6A51A5A77A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CC13381-6236-F692-0ECA-31475D7A7B34}"/>
                </a:ext>
              </a:extLst>
            </p:cNvPr>
            <p:cNvGrpSpPr/>
            <p:nvPr/>
          </p:nvGrpSpPr>
          <p:grpSpPr>
            <a:xfrm>
              <a:off x="2752732" y="4572000"/>
              <a:ext cx="676268" cy="9036"/>
              <a:chOff x="8458200" y="4245243"/>
              <a:chExt cx="990124" cy="9036"/>
            </a:xfrm>
          </p:grpSpPr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65B98E67-C679-E1C9-ADC7-D1EFBB58874A}"/>
                  </a:ext>
                </a:extLst>
              </p:cNvPr>
              <p:cNvCxnSpPr/>
              <p:nvPr/>
            </p:nvCxnSpPr>
            <p:spPr>
              <a:xfrm>
                <a:off x="8458200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Arrow Connector 285">
                <a:extLst>
                  <a:ext uri="{FF2B5EF4-FFF2-40B4-BE49-F238E27FC236}">
                    <a16:creationId xmlns:a16="http://schemas.microsoft.com/office/drawing/2014/main" id="{9D279828-8009-1876-4696-6C74BB845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0" y="4254279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202AF7E8-5F2A-F1F0-654D-B28C1AB855C7}"/>
                </a:ext>
              </a:extLst>
            </p:cNvPr>
            <p:cNvGrpSpPr/>
            <p:nvPr/>
          </p:nvGrpSpPr>
          <p:grpSpPr>
            <a:xfrm>
              <a:off x="3657598" y="4572000"/>
              <a:ext cx="533852" cy="903"/>
              <a:chOff x="7978249" y="4244340"/>
              <a:chExt cx="1144360" cy="903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5C19874B-096B-AE12-0B84-9B672F9BD314}"/>
                  </a:ext>
                </a:extLst>
              </p:cNvPr>
              <p:cNvCxnSpPr/>
              <p:nvPr/>
            </p:nvCxnSpPr>
            <p:spPr>
              <a:xfrm>
                <a:off x="7978249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C689579-0CEB-BD31-5286-6E71494C47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6620F18-28C7-8469-1D33-0D5D56311E25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AOM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C7B640B-ADC3-44CC-93F1-1DDE24F42AAD}"/>
                </a:ext>
              </a:extLst>
            </p:cNvPr>
            <p:cNvSpPr txBox="1"/>
            <p:nvPr/>
          </p:nvSpPr>
          <p:spPr>
            <a:xfrm>
              <a:off x="3193138" y="3953757"/>
              <a:ext cx="881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steering 2b</a:t>
              </a:r>
              <a:endParaRPr lang="en-US" sz="1200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94F6C-CCC1-AE83-27E1-D90A7C87A0A1}"/>
              </a:ext>
            </a:extLst>
          </p:cNvPr>
          <p:cNvGrpSpPr/>
          <p:nvPr/>
        </p:nvGrpSpPr>
        <p:grpSpPr>
          <a:xfrm>
            <a:off x="1862440" y="1752600"/>
            <a:ext cx="550525" cy="400649"/>
            <a:chOff x="3244330" y="3283463"/>
            <a:chExt cx="550525" cy="400649"/>
          </a:xfrm>
        </p:grpSpPr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18B42B3-D65B-EE72-6B21-7DFC32B60957}"/>
                </a:ext>
              </a:extLst>
            </p:cNvPr>
            <p:cNvSpPr/>
            <p:nvPr/>
          </p:nvSpPr>
          <p:spPr>
            <a:xfrm>
              <a:off x="3244330" y="3283463"/>
              <a:ext cx="550525" cy="400649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22D799FF-3DBF-3E69-9BC8-36E3BE70D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4263" y="3329052"/>
              <a:ext cx="425343" cy="297328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33F3F4-B83E-D740-EDC1-6FBD156793B9}"/>
              </a:ext>
            </a:extLst>
          </p:cNvPr>
          <p:cNvGrpSpPr/>
          <p:nvPr/>
        </p:nvGrpSpPr>
        <p:grpSpPr>
          <a:xfrm flipH="1">
            <a:off x="4572000" y="4639557"/>
            <a:ext cx="1438718" cy="770643"/>
            <a:chOff x="2752732" y="3953757"/>
            <a:chExt cx="1438718" cy="770643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B0B0CF2-E5B5-6CA9-124A-D941785C0B48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30CCEC2-213F-98E8-D4EC-D4F60253D8B7}"/>
                </a:ext>
              </a:extLst>
            </p:cNvPr>
            <p:cNvGrpSpPr/>
            <p:nvPr/>
          </p:nvGrpSpPr>
          <p:grpSpPr>
            <a:xfrm>
              <a:off x="2752732" y="4571097"/>
              <a:ext cx="676268" cy="903"/>
              <a:chOff x="8458200" y="4244340"/>
              <a:chExt cx="990124" cy="903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EF56188E-CDC7-A444-5950-91380F62B9CE}"/>
                  </a:ext>
                </a:extLst>
              </p:cNvPr>
              <p:cNvCxnSpPr/>
              <p:nvPr/>
            </p:nvCxnSpPr>
            <p:spPr>
              <a:xfrm>
                <a:off x="8458200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2839FDAC-FE89-DA3B-5698-0AF60968A6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0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B6B44B5-BCC9-9D7C-5093-B687CB971CDF}"/>
                </a:ext>
              </a:extLst>
            </p:cNvPr>
            <p:cNvGrpSpPr/>
            <p:nvPr/>
          </p:nvGrpSpPr>
          <p:grpSpPr>
            <a:xfrm>
              <a:off x="3657598" y="4572000"/>
              <a:ext cx="533852" cy="903"/>
              <a:chOff x="7978249" y="4244340"/>
              <a:chExt cx="1144360" cy="903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5B25677B-FD8E-63B4-E640-CE805EC7A244}"/>
                  </a:ext>
                </a:extLst>
              </p:cNvPr>
              <p:cNvCxnSpPr/>
              <p:nvPr/>
            </p:nvCxnSpPr>
            <p:spPr>
              <a:xfrm>
                <a:off x="7978249" y="4245243"/>
                <a:ext cx="990124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C74B1AA-8D81-EB88-E6A2-F6A7DF1F15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E6A00267-EE41-05EE-D16B-8FF6114BDBA5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</a:rPr>
                <a:t>AOM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AE47C0A-69B4-244A-8AF2-7685843FC906}"/>
                </a:ext>
              </a:extLst>
            </p:cNvPr>
            <p:cNvSpPr txBox="1"/>
            <p:nvPr/>
          </p:nvSpPr>
          <p:spPr>
            <a:xfrm>
              <a:off x="3273288" y="3953757"/>
              <a:ext cx="801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steering 6</a:t>
              </a:r>
              <a:endParaRPr lang="en-US" sz="1200" dirty="0"/>
            </a:p>
          </p:txBody>
        </p:sp>
      </p:grpSp>
      <p:sp>
        <p:nvSpPr>
          <p:cNvPr id="190" name="Oval 189">
            <a:extLst>
              <a:ext uri="{FF2B5EF4-FFF2-40B4-BE49-F238E27FC236}">
                <a16:creationId xmlns:a16="http://schemas.microsoft.com/office/drawing/2014/main" id="{10E8879E-04B9-3CB8-67CD-473544B75B58}"/>
              </a:ext>
            </a:extLst>
          </p:cNvPr>
          <p:cNvSpPr>
            <a:spLocks noChangeAspect="1"/>
          </p:cNvSpPr>
          <p:nvPr/>
        </p:nvSpPr>
        <p:spPr>
          <a:xfrm>
            <a:off x="5822263" y="5083925"/>
            <a:ext cx="656926" cy="65692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MLS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</a:rPr>
              <a:t>6</a:t>
            </a:r>
            <a:endParaRPr lang="en-US" sz="1400" b="1" baseline="-25000" dirty="0">
              <a:solidFill>
                <a:schemeClr val="tx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5214E6A-AF29-98B5-7327-CEE12C3734F1}"/>
              </a:ext>
            </a:extLst>
          </p:cNvPr>
          <p:cNvGrpSpPr>
            <a:grpSpLocks noChangeAspect="1"/>
          </p:cNvGrpSpPr>
          <p:nvPr/>
        </p:nvGrpSpPr>
        <p:grpSpPr>
          <a:xfrm>
            <a:off x="8685616" y="4580701"/>
            <a:ext cx="948515" cy="460807"/>
            <a:chOff x="3043750" y="4166823"/>
            <a:chExt cx="1147702" cy="557577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781ADB10-A608-37B8-F9EE-1A7B38C25EB8}"/>
                </a:ext>
              </a:extLst>
            </p:cNvPr>
            <p:cNvCxnSpPr/>
            <p:nvPr/>
          </p:nvCxnSpPr>
          <p:spPr>
            <a:xfrm>
              <a:off x="3657600" y="4166823"/>
              <a:ext cx="0" cy="272655"/>
            </a:xfrm>
            <a:prstGeom prst="straightConnector1">
              <a:avLst/>
            </a:prstGeom>
            <a:ln w="38100">
              <a:solidFill>
                <a:srgbClr val="00B0F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4BB7D00-CC78-3395-0C5C-B570F23C0895}"/>
                </a:ext>
              </a:extLst>
            </p:cNvPr>
            <p:cNvGrpSpPr/>
            <p:nvPr/>
          </p:nvGrpSpPr>
          <p:grpSpPr>
            <a:xfrm>
              <a:off x="3043750" y="4571097"/>
              <a:ext cx="461900" cy="903"/>
              <a:chOff x="8884282" y="4244340"/>
              <a:chExt cx="676268" cy="903"/>
            </a:xfrm>
          </p:grpSpPr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6274ECAA-02CC-B1AA-2B23-928556C39282}"/>
                  </a:ext>
                </a:extLst>
              </p:cNvPr>
              <p:cNvCxnSpPr/>
              <p:nvPr/>
            </p:nvCxnSpPr>
            <p:spPr>
              <a:xfrm>
                <a:off x="8884282" y="4245243"/>
                <a:ext cx="67626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B20E03B-0F7C-F240-5D84-0C8D7F716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1772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C9743AF-21A0-44D0-7337-8FA40C5F31FE}"/>
                </a:ext>
              </a:extLst>
            </p:cNvPr>
            <p:cNvGrpSpPr/>
            <p:nvPr/>
          </p:nvGrpSpPr>
          <p:grpSpPr>
            <a:xfrm>
              <a:off x="3681652" y="4572000"/>
              <a:ext cx="509800" cy="903"/>
              <a:chOff x="8029807" y="4244340"/>
              <a:chExt cx="1092802" cy="903"/>
            </a:xfrm>
          </p:grpSpPr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84DD561-4809-802F-30AB-95E8F52BC5BA}"/>
                  </a:ext>
                </a:extLst>
              </p:cNvPr>
              <p:cNvCxnSpPr/>
              <p:nvPr/>
            </p:nvCxnSpPr>
            <p:spPr>
              <a:xfrm>
                <a:off x="8029807" y="4245243"/>
                <a:ext cx="990123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55132C1-CE5C-F43A-87F6-0C3E8EEF57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421" y="4244340"/>
                <a:ext cx="183188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A178A671-36A4-C860-A44A-4B21EE89A0BC}"/>
                </a:ext>
              </a:extLst>
            </p:cNvPr>
            <p:cNvSpPr/>
            <p:nvPr/>
          </p:nvSpPr>
          <p:spPr>
            <a:xfrm>
              <a:off x="3352800" y="4423386"/>
              <a:ext cx="550525" cy="30101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100" b="1" dirty="0">
                  <a:solidFill>
                    <a:schemeClr val="tx1"/>
                  </a:solidFill>
                </a:rPr>
                <a:t>AOM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8797CE07-FEF4-6639-172F-2FB7E00A668E}"/>
              </a:ext>
            </a:extLst>
          </p:cNvPr>
          <p:cNvSpPr txBox="1"/>
          <p:nvPr/>
        </p:nvSpPr>
        <p:spPr>
          <a:xfrm>
            <a:off x="9753600" y="4495800"/>
            <a:ext cx="2106027" cy="6352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/>
              <a:t>Steered acousto-optic modulator </a:t>
            </a:r>
            <a:r>
              <a:rPr lang="en-GB" i="1" dirty="0"/>
              <a:t>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071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8949</TotalTime>
  <Words>1728</Words>
  <Application>Microsoft Office PowerPoint</Application>
  <PresentationFormat>Widescreen</PresentationFormat>
  <Paragraphs>401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Potential International  Time and Frequency  Network Topologies</vt:lpstr>
      <vt:lpstr>Contents</vt:lpstr>
      <vt:lpstr>2. WDM wavelength plan for TF signals (lambdas TBD)</vt:lpstr>
      <vt:lpstr>3. Wavelength considerations</vt:lpstr>
      <vt:lpstr>4. Amplifiers and repeaters</vt:lpstr>
      <vt:lpstr>5. Time network topology</vt:lpstr>
      <vt:lpstr>6. Time network considerations</vt:lpstr>
      <vt:lpstr>7. Optical frequency network topology</vt:lpstr>
      <vt:lpstr>8. Optical frequency network topology w/ steering</vt:lpstr>
      <vt:lpstr>9. Frequency network considerations</vt:lpstr>
      <vt:lpstr>10. Compatibility with European-scale applications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and Frequency Network Topologies</dc:title>
  <dc:creator>Jeroen Koelemeij</dc:creator>
  <cp:lastModifiedBy>Jeroen Koelemeij</cp:lastModifiedBy>
  <cp:revision>383</cp:revision>
  <dcterms:created xsi:type="dcterms:W3CDTF">2024-08-01T15:56:48Z</dcterms:created>
  <dcterms:modified xsi:type="dcterms:W3CDTF">2024-10-04T10:58:15Z</dcterms:modified>
</cp:coreProperties>
</file>