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73" r:id="rId3"/>
    <p:sldId id="274" r:id="rId4"/>
    <p:sldId id="277" r:id="rId5"/>
    <p:sldId id="294" r:id="rId6"/>
    <p:sldId id="304" r:id="rId7"/>
    <p:sldId id="305" r:id="rId8"/>
    <p:sldId id="295" r:id="rId9"/>
    <p:sldId id="298" r:id="rId10"/>
    <p:sldId id="299" r:id="rId11"/>
    <p:sldId id="300" r:id="rId12"/>
    <p:sldId id="289" r:id="rId13"/>
    <p:sldId id="290" r:id="rId14"/>
    <p:sldId id="288" r:id="rId15"/>
    <p:sldId id="291" r:id="rId16"/>
    <p:sldId id="301" r:id="rId17"/>
    <p:sldId id="302" r:id="rId18"/>
    <p:sldId id="303" r:id="rId19"/>
    <p:sldId id="292" r:id="rId20"/>
    <p:sldId id="293" r:id="rId21"/>
    <p:sldId id="287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F5E"/>
    <a:srgbClr val="ED0E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83" autoAdjust="0"/>
    <p:restoredTop sz="94660"/>
  </p:normalViewPr>
  <p:slideViewPr>
    <p:cSldViewPr snapToGrid="0">
      <p:cViewPr varScale="1">
        <p:scale>
          <a:sx n="61" d="100"/>
          <a:sy n="61" d="100"/>
        </p:scale>
        <p:origin x="248" y="7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1E6249-9417-4AAA-829F-DE5FEB4C1B89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634E090-9576-4A48-9EB9-D5BEBAF5F54D}">
      <dgm:prSet phldrT="[Text]"/>
      <dgm:spPr>
        <a:solidFill>
          <a:srgbClr val="1C4161"/>
        </a:solidFill>
      </dgm:spPr>
      <dgm:t>
        <a:bodyPr/>
        <a:lstStyle/>
        <a:p>
          <a:r>
            <a:rPr lang="en-GB" dirty="0" smtClean="0"/>
            <a:t>Find out what we want  to do</a:t>
          </a:r>
          <a:endParaRPr lang="en-GB" dirty="0"/>
        </a:p>
      </dgm:t>
    </dgm:pt>
    <dgm:pt modelId="{E505E269-18C6-492B-A946-C8ABFCEC36CD}" type="parTrans" cxnId="{4387B278-DFE4-49C0-8B88-315729E790F5}">
      <dgm:prSet/>
      <dgm:spPr/>
      <dgm:t>
        <a:bodyPr/>
        <a:lstStyle/>
        <a:p>
          <a:endParaRPr lang="en-GB"/>
        </a:p>
      </dgm:t>
    </dgm:pt>
    <dgm:pt modelId="{FCBD71B2-B86A-4F22-9A81-09D727C742ED}" type="sibTrans" cxnId="{4387B278-DFE4-49C0-8B88-315729E790F5}">
      <dgm:prSet/>
      <dgm:spPr/>
      <dgm:t>
        <a:bodyPr/>
        <a:lstStyle/>
        <a:p>
          <a:endParaRPr lang="en-GB"/>
        </a:p>
      </dgm:t>
    </dgm:pt>
    <dgm:pt modelId="{953713C8-B257-4160-BF23-52B836764A52}">
      <dgm:prSet phldrT="[Text]" custT="1"/>
      <dgm:spPr/>
      <dgm:t>
        <a:bodyPr/>
        <a:lstStyle/>
        <a:p>
          <a:r>
            <a:rPr lang="en-GB" sz="1100" dirty="0" smtClean="0"/>
            <a:t>… - Dec 2017</a:t>
          </a:r>
          <a:endParaRPr lang="en-GB" sz="1100" dirty="0"/>
        </a:p>
      </dgm:t>
    </dgm:pt>
    <dgm:pt modelId="{2BDF3FAD-3F06-41BE-B6A4-7EA342886653}" type="parTrans" cxnId="{26DAFA70-995C-40F4-9E89-1908F0307841}">
      <dgm:prSet/>
      <dgm:spPr/>
      <dgm:t>
        <a:bodyPr/>
        <a:lstStyle/>
        <a:p>
          <a:endParaRPr lang="en-GB"/>
        </a:p>
      </dgm:t>
    </dgm:pt>
    <dgm:pt modelId="{EB028519-81AF-4677-A13D-C1B77E7AA329}" type="sibTrans" cxnId="{26DAFA70-995C-40F4-9E89-1908F0307841}">
      <dgm:prSet/>
      <dgm:spPr/>
      <dgm:t>
        <a:bodyPr/>
        <a:lstStyle/>
        <a:p>
          <a:endParaRPr lang="en-GB"/>
        </a:p>
      </dgm:t>
    </dgm:pt>
    <dgm:pt modelId="{06751518-D9D0-41FB-B497-65379EABFA15}">
      <dgm:prSet phldrT="[Text]"/>
      <dgm:spPr>
        <a:solidFill>
          <a:srgbClr val="1C4161"/>
        </a:solidFill>
      </dgm:spPr>
      <dgm:t>
        <a:bodyPr/>
        <a:lstStyle/>
        <a:p>
          <a:r>
            <a:rPr lang="en-GB" dirty="0" smtClean="0"/>
            <a:t>Get NRENs feedback</a:t>
          </a:r>
        </a:p>
        <a:p>
          <a:r>
            <a:rPr lang="en-GB" dirty="0" smtClean="0"/>
            <a:t>+ NIFs for missing ideas</a:t>
          </a:r>
          <a:endParaRPr lang="en-GB" dirty="0"/>
        </a:p>
      </dgm:t>
    </dgm:pt>
    <dgm:pt modelId="{0454EF38-0BF0-4A22-8ADD-FE60450A3877}" type="parTrans" cxnId="{F290822D-D613-4049-9AEA-A254B1A37048}">
      <dgm:prSet/>
      <dgm:spPr/>
      <dgm:t>
        <a:bodyPr/>
        <a:lstStyle/>
        <a:p>
          <a:endParaRPr lang="en-GB"/>
        </a:p>
      </dgm:t>
    </dgm:pt>
    <dgm:pt modelId="{7CD00BF3-0A9D-422E-8710-90537F722E72}" type="sibTrans" cxnId="{F290822D-D613-4049-9AEA-A254B1A37048}">
      <dgm:prSet/>
      <dgm:spPr/>
      <dgm:t>
        <a:bodyPr/>
        <a:lstStyle/>
        <a:p>
          <a:endParaRPr lang="en-GB"/>
        </a:p>
      </dgm:t>
    </dgm:pt>
    <dgm:pt modelId="{CF99FD17-D2D5-4346-9467-2109FAA4CA9B}">
      <dgm:prSet phldrT="[Text]" custT="1"/>
      <dgm:spPr/>
      <dgm:t>
        <a:bodyPr/>
        <a:lstStyle/>
        <a:p>
          <a:r>
            <a:rPr lang="en-GB" sz="1100" dirty="0" smtClean="0"/>
            <a:t>Jan-Feb 2018</a:t>
          </a:r>
          <a:endParaRPr lang="en-GB" sz="1100" dirty="0"/>
        </a:p>
      </dgm:t>
    </dgm:pt>
    <dgm:pt modelId="{7A43D3A8-277B-4222-92FF-B5AEA47A3379}" type="parTrans" cxnId="{633FB633-0EAE-4010-AD4B-FC2EAA9AA16B}">
      <dgm:prSet/>
      <dgm:spPr/>
      <dgm:t>
        <a:bodyPr/>
        <a:lstStyle/>
        <a:p>
          <a:endParaRPr lang="en-GB"/>
        </a:p>
      </dgm:t>
    </dgm:pt>
    <dgm:pt modelId="{23B7C265-BBE0-45D2-B83C-C031C757B6C3}" type="sibTrans" cxnId="{633FB633-0EAE-4010-AD4B-FC2EAA9AA16B}">
      <dgm:prSet/>
      <dgm:spPr/>
      <dgm:t>
        <a:bodyPr/>
        <a:lstStyle/>
        <a:p>
          <a:endParaRPr lang="en-GB"/>
        </a:p>
      </dgm:t>
    </dgm:pt>
    <dgm:pt modelId="{175AF642-DE50-4516-AE79-51BF78C848D0}">
      <dgm:prSet phldrT="[Text]"/>
      <dgm:spPr>
        <a:solidFill>
          <a:srgbClr val="1C4161"/>
        </a:solidFill>
      </dgm:spPr>
      <dgm:t>
        <a:bodyPr/>
        <a:lstStyle/>
        <a:p>
          <a:r>
            <a:rPr lang="en-GB" dirty="0" smtClean="0"/>
            <a:t>Select the GN4-3 project elements</a:t>
          </a:r>
          <a:endParaRPr lang="en-GB" dirty="0"/>
        </a:p>
      </dgm:t>
    </dgm:pt>
    <dgm:pt modelId="{ABCB981A-3501-442E-A40C-6658CA780A9F}" type="parTrans" cxnId="{26CAD741-903B-485F-954E-68E71318810D}">
      <dgm:prSet/>
      <dgm:spPr/>
      <dgm:t>
        <a:bodyPr/>
        <a:lstStyle/>
        <a:p>
          <a:endParaRPr lang="en-GB"/>
        </a:p>
      </dgm:t>
    </dgm:pt>
    <dgm:pt modelId="{652469F5-9C52-4B0E-B622-087ADEA95D7E}" type="sibTrans" cxnId="{26CAD741-903B-485F-954E-68E71318810D}">
      <dgm:prSet/>
      <dgm:spPr/>
      <dgm:t>
        <a:bodyPr/>
        <a:lstStyle/>
        <a:p>
          <a:endParaRPr lang="en-GB"/>
        </a:p>
      </dgm:t>
    </dgm:pt>
    <dgm:pt modelId="{F5FE4BCD-992E-4E9B-B9F2-940CC0744476}">
      <dgm:prSet phldrT="[Text]" custT="1"/>
      <dgm:spPr/>
      <dgm:t>
        <a:bodyPr/>
        <a:lstStyle/>
        <a:p>
          <a:r>
            <a:rPr lang="en-GB" sz="1100" dirty="0" smtClean="0"/>
            <a:t>Mar 2018</a:t>
          </a:r>
          <a:endParaRPr lang="en-GB" sz="1100" dirty="0"/>
        </a:p>
      </dgm:t>
    </dgm:pt>
    <dgm:pt modelId="{C8EDC7C8-4291-41D5-9755-CB97D273731C}" type="parTrans" cxnId="{7A32A248-D01C-4F7B-89C1-7C21424762C3}">
      <dgm:prSet/>
      <dgm:spPr/>
      <dgm:t>
        <a:bodyPr/>
        <a:lstStyle/>
        <a:p>
          <a:endParaRPr lang="en-GB"/>
        </a:p>
      </dgm:t>
    </dgm:pt>
    <dgm:pt modelId="{AEB01D53-BC35-4EAC-BCC2-A8B41CFBE439}" type="sibTrans" cxnId="{7A32A248-D01C-4F7B-89C1-7C21424762C3}">
      <dgm:prSet/>
      <dgm:spPr/>
      <dgm:t>
        <a:bodyPr/>
        <a:lstStyle/>
        <a:p>
          <a:endParaRPr lang="en-GB"/>
        </a:p>
      </dgm:t>
    </dgm:pt>
    <dgm:pt modelId="{D51F0607-21C5-480D-805C-3CA9CD9557C1}">
      <dgm:prSet phldrT="[Text]"/>
      <dgm:spPr>
        <a:solidFill>
          <a:srgbClr val="1C4161"/>
        </a:solidFill>
      </dgm:spPr>
      <dgm:t>
        <a:bodyPr/>
        <a:lstStyle/>
        <a:p>
          <a:r>
            <a:rPr lang="en-GB" dirty="0" smtClean="0"/>
            <a:t>Write the Work Packages</a:t>
          </a:r>
          <a:endParaRPr lang="en-GB" dirty="0"/>
        </a:p>
      </dgm:t>
    </dgm:pt>
    <dgm:pt modelId="{2B7ED68A-0D23-4E56-AF37-840514AFE7C9}" type="parTrans" cxnId="{A000F8CB-9470-47D8-8BAF-0E037FF94DC1}">
      <dgm:prSet/>
      <dgm:spPr/>
      <dgm:t>
        <a:bodyPr/>
        <a:lstStyle/>
        <a:p>
          <a:endParaRPr lang="en-GB"/>
        </a:p>
      </dgm:t>
    </dgm:pt>
    <dgm:pt modelId="{810B6568-75D8-492C-87C2-5924D9365B46}" type="sibTrans" cxnId="{A000F8CB-9470-47D8-8BAF-0E037FF94DC1}">
      <dgm:prSet/>
      <dgm:spPr/>
      <dgm:t>
        <a:bodyPr/>
        <a:lstStyle/>
        <a:p>
          <a:endParaRPr lang="en-GB"/>
        </a:p>
      </dgm:t>
    </dgm:pt>
    <dgm:pt modelId="{8F0B7955-EBE2-4AB7-AE95-82822CE0D0E3}">
      <dgm:prSet phldrT="[Text]" custT="1"/>
      <dgm:spPr/>
      <dgm:t>
        <a:bodyPr/>
        <a:lstStyle/>
        <a:p>
          <a:r>
            <a:rPr lang="en-GB" sz="1100" dirty="0" smtClean="0"/>
            <a:t>Apr – Jul 2018</a:t>
          </a:r>
          <a:endParaRPr lang="en-GB" sz="1100" dirty="0"/>
        </a:p>
      </dgm:t>
    </dgm:pt>
    <dgm:pt modelId="{200EB3F2-5CD1-4660-93FC-D82558922DD9}" type="parTrans" cxnId="{F49E59DC-47D9-484E-AEA6-F8C9406EE0D1}">
      <dgm:prSet/>
      <dgm:spPr/>
      <dgm:t>
        <a:bodyPr/>
        <a:lstStyle/>
        <a:p>
          <a:endParaRPr lang="en-GB"/>
        </a:p>
      </dgm:t>
    </dgm:pt>
    <dgm:pt modelId="{388DA848-41A8-40EB-B6C9-18F824E9AE9F}" type="sibTrans" cxnId="{F49E59DC-47D9-484E-AEA6-F8C9406EE0D1}">
      <dgm:prSet/>
      <dgm:spPr/>
      <dgm:t>
        <a:bodyPr/>
        <a:lstStyle/>
        <a:p>
          <a:endParaRPr lang="en-GB"/>
        </a:p>
      </dgm:t>
    </dgm:pt>
    <dgm:pt modelId="{7D215592-5DD0-49AA-ACD9-E9224395604E}">
      <dgm:prSet phldrT="[Text]"/>
      <dgm:spPr>
        <a:solidFill>
          <a:srgbClr val="1C4161"/>
        </a:solidFill>
      </dgm:spPr>
      <dgm:t>
        <a:bodyPr/>
        <a:lstStyle/>
        <a:p>
          <a:r>
            <a:rPr lang="en-GB" dirty="0" smtClean="0"/>
            <a:t>Finalise – Submit GN4-3 </a:t>
          </a:r>
          <a:endParaRPr lang="en-GB" dirty="0"/>
        </a:p>
      </dgm:t>
    </dgm:pt>
    <dgm:pt modelId="{C2EC2165-1B59-4A0D-BBEC-F301FF31DD26}" type="parTrans" cxnId="{CF2DAA31-BD60-45A6-9C9B-5F97E501CA2F}">
      <dgm:prSet/>
      <dgm:spPr/>
      <dgm:t>
        <a:bodyPr/>
        <a:lstStyle/>
        <a:p>
          <a:endParaRPr lang="en-GB"/>
        </a:p>
      </dgm:t>
    </dgm:pt>
    <dgm:pt modelId="{E135A2AA-6FBA-442D-AF2A-4FB2BAD90604}" type="sibTrans" cxnId="{CF2DAA31-BD60-45A6-9C9B-5F97E501CA2F}">
      <dgm:prSet/>
      <dgm:spPr/>
      <dgm:t>
        <a:bodyPr/>
        <a:lstStyle/>
        <a:p>
          <a:endParaRPr lang="en-GB"/>
        </a:p>
      </dgm:t>
    </dgm:pt>
    <dgm:pt modelId="{2568E3BE-0EAF-4CC9-AEC0-6E020E88892C}">
      <dgm:prSet phldrT="[Text]" custT="1"/>
      <dgm:spPr/>
      <dgm:t>
        <a:bodyPr/>
        <a:lstStyle/>
        <a:p>
          <a:r>
            <a:rPr lang="en-GB" sz="1100" dirty="0" smtClean="0"/>
            <a:t> Sep – Oct 2018</a:t>
          </a:r>
          <a:endParaRPr lang="en-GB" sz="1100" dirty="0"/>
        </a:p>
      </dgm:t>
    </dgm:pt>
    <dgm:pt modelId="{D7DAD96D-8DD2-4F55-AC7F-D1FF31F061BE}" type="parTrans" cxnId="{2C7F8367-F5A5-43D0-8906-800FCCD91EE3}">
      <dgm:prSet/>
      <dgm:spPr/>
      <dgm:t>
        <a:bodyPr/>
        <a:lstStyle/>
        <a:p>
          <a:endParaRPr lang="en-GB"/>
        </a:p>
      </dgm:t>
    </dgm:pt>
    <dgm:pt modelId="{B324A997-084F-4862-B038-380D4D9B00F9}" type="sibTrans" cxnId="{2C7F8367-F5A5-43D0-8906-800FCCD91EE3}">
      <dgm:prSet/>
      <dgm:spPr/>
      <dgm:t>
        <a:bodyPr/>
        <a:lstStyle/>
        <a:p>
          <a:endParaRPr lang="en-GB"/>
        </a:p>
      </dgm:t>
    </dgm:pt>
    <dgm:pt modelId="{0D7B8317-A786-4E30-8A9A-F774045FBFEE}" type="pres">
      <dgm:prSet presAssocID="{DC1E6249-9417-4AAA-829F-DE5FEB4C1B89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6D922BDF-11FC-4ED4-B876-35D6F22EAD2E}" type="pres">
      <dgm:prSet presAssocID="{5634E090-9576-4A48-9EB9-D5BEBAF5F54D}" presName="composite" presStyleCnt="0"/>
      <dgm:spPr/>
    </dgm:pt>
    <dgm:pt modelId="{DD98EA25-A263-485C-ADA4-8FFF81C1ED59}" type="pres">
      <dgm:prSet presAssocID="{5634E090-9576-4A48-9EB9-D5BEBAF5F54D}" presName="bentUpArrow1" presStyleLbl="alignImgPlace1" presStyleIdx="0" presStyleCnt="4"/>
      <dgm:spPr/>
    </dgm:pt>
    <dgm:pt modelId="{F1145F33-13CF-4E2B-A3EB-3BCA6676D2CC}" type="pres">
      <dgm:prSet presAssocID="{5634E090-9576-4A48-9EB9-D5BEBAF5F54D}" presName="ParentText" presStyleLbl="node1" presStyleIdx="0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B792CC8-AAB4-45A5-978B-DA7D06E2F70D}" type="pres">
      <dgm:prSet presAssocID="{5634E090-9576-4A48-9EB9-D5BEBAF5F54D}" presName="ChildText" presStyleLbl="revTx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71445C6-2AC7-42E5-9FB3-6F5785113B39}" type="pres">
      <dgm:prSet presAssocID="{FCBD71B2-B86A-4F22-9A81-09D727C742ED}" presName="sibTrans" presStyleCnt="0"/>
      <dgm:spPr/>
    </dgm:pt>
    <dgm:pt modelId="{0EEADA0A-DDBB-40B9-ADC4-655D014B80D9}" type="pres">
      <dgm:prSet presAssocID="{06751518-D9D0-41FB-B497-65379EABFA15}" presName="composite" presStyleCnt="0"/>
      <dgm:spPr/>
    </dgm:pt>
    <dgm:pt modelId="{35A9567A-DA4F-4330-892E-8AE1DC508E50}" type="pres">
      <dgm:prSet presAssocID="{06751518-D9D0-41FB-B497-65379EABFA15}" presName="bentUpArrow1" presStyleLbl="alignImgPlace1" presStyleIdx="1" presStyleCnt="4"/>
      <dgm:spPr/>
    </dgm:pt>
    <dgm:pt modelId="{A3CC9AED-9418-4F5F-96E5-DCEE33A382C8}" type="pres">
      <dgm:prSet presAssocID="{06751518-D9D0-41FB-B497-65379EABFA15}" presName="ParentText" presStyleLbl="node1" presStyleIdx="1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E93C72C-0230-483D-8DFD-5ECDAF0B7309}" type="pres">
      <dgm:prSet presAssocID="{06751518-D9D0-41FB-B497-65379EABFA15}" presName="ChildText" presStyleLbl="revTx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6FB426E-AB69-4505-B950-73FF391BF7E7}" type="pres">
      <dgm:prSet presAssocID="{7CD00BF3-0A9D-422E-8710-90537F722E72}" presName="sibTrans" presStyleCnt="0"/>
      <dgm:spPr/>
    </dgm:pt>
    <dgm:pt modelId="{F1374B81-1492-4295-8752-8A253DFEA0A0}" type="pres">
      <dgm:prSet presAssocID="{175AF642-DE50-4516-AE79-51BF78C848D0}" presName="composite" presStyleCnt="0"/>
      <dgm:spPr/>
    </dgm:pt>
    <dgm:pt modelId="{35ED20EE-EFC5-4122-82B4-732F28337367}" type="pres">
      <dgm:prSet presAssocID="{175AF642-DE50-4516-AE79-51BF78C848D0}" presName="bentUpArrow1" presStyleLbl="alignImgPlace1" presStyleIdx="2" presStyleCnt="4"/>
      <dgm:spPr/>
    </dgm:pt>
    <dgm:pt modelId="{B689B221-5535-433B-81AA-381C2F9D7EC1}" type="pres">
      <dgm:prSet presAssocID="{175AF642-DE50-4516-AE79-51BF78C848D0}" presName="ParentText" presStyleLbl="node1" presStyleIdx="2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2793F79-2664-4049-A220-E7F7B5FB89A4}" type="pres">
      <dgm:prSet presAssocID="{175AF642-DE50-4516-AE79-51BF78C848D0}" presName="ChildText" presStyleLbl="revTx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8299FEB-93CE-4DD5-A5AD-6FD1A0B5C250}" type="pres">
      <dgm:prSet presAssocID="{652469F5-9C52-4B0E-B622-087ADEA95D7E}" presName="sibTrans" presStyleCnt="0"/>
      <dgm:spPr/>
    </dgm:pt>
    <dgm:pt modelId="{7108EB7D-9683-4829-B509-8EB1B3914873}" type="pres">
      <dgm:prSet presAssocID="{D51F0607-21C5-480D-805C-3CA9CD9557C1}" presName="composite" presStyleCnt="0"/>
      <dgm:spPr/>
    </dgm:pt>
    <dgm:pt modelId="{0C3449E3-5995-4494-AFB6-67EF1C34538A}" type="pres">
      <dgm:prSet presAssocID="{D51F0607-21C5-480D-805C-3CA9CD9557C1}" presName="bentUpArrow1" presStyleLbl="alignImgPlace1" presStyleIdx="3" presStyleCnt="4"/>
      <dgm:spPr/>
    </dgm:pt>
    <dgm:pt modelId="{15F67832-8E6E-4718-9D2D-CF153AD36EA6}" type="pres">
      <dgm:prSet presAssocID="{D51F0607-21C5-480D-805C-3CA9CD9557C1}" presName="ParentText" presStyleLbl="node1" presStyleIdx="3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EC2D603-D3C1-41EA-B4F0-9EB8B1E922DA}" type="pres">
      <dgm:prSet presAssocID="{D51F0607-21C5-480D-805C-3CA9CD9557C1}" presName="ChildText" presStyleLbl="revTx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54CF7D7-3C8A-4EE0-AED0-BFFDCD176658}" type="pres">
      <dgm:prSet presAssocID="{810B6568-75D8-492C-87C2-5924D9365B46}" presName="sibTrans" presStyleCnt="0"/>
      <dgm:spPr/>
    </dgm:pt>
    <dgm:pt modelId="{BECFE5A9-4344-4A16-A046-F36B2FE00D56}" type="pres">
      <dgm:prSet presAssocID="{7D215592-5DD0-49AA-ACD9-E9224395604E}" presName="composite" presStyleCnt="0"/>
      <dgm:spPr/>
    </dgm:pt>
    <dgm:pt modelId="{18BF559C-AF6A-4497-A335-D1FD1153B358}" type="pres">
      <dgm:prSet presAssocID="{7D215592-5DD0-49AA-ACD9-E9224395604E}" presName="ParentText" presStyleLbl="node1" presStyleIdx="4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1583F79-AB32-4C7F-B106-B6060E126219}" type="pres">
      <dgm:prSet presAssocID="{7D215592-5DD0-49AA-ACD9-E9224395604E}" presName="FinalChildText" presStyleLbl="revTx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F49E59DC-47D9-484E-AEA6-F8C9406EE0D1}" srcId="{D51F0607-21C5-480D-805C-3CA9CD9557C1}" destId="{8F0B7955-EBE2-4AB7-AE95-82822CE0D0E3}" srcOrd="0" destOrd="0" parTransId="{200EB3F2-5CD1-4660-93FC-D82558922DD9}" sibTransId="{388DA848-41A8-40EB-B6C9-18F824E9AE9F}"/>
    <dgm:cxn modelId="{2C7F8367-F5A5-43D0-8906-800FCCD91EE3}" srcId="{7D215592-5DD0-49AA-ACD9-E9224395604E}" destId="{2568E3BE-0EAF-4CC9-AEC0-6E020E88892C}" srcOrd="0" destOrd="0" parTransId="{D7DAD96D-8DD2-4F55-AC7F-D1FF31F061BE}" sibTransId="{B324A997-084F-4862-B038-380D4D9B00F9}"/>
    <dgm:cxn modelId="{F290822D-D613-4049-9AEA-A254B1A37048}" srcId="{DC1E6249-9417-4AAA-829F-DE5FEB4C1B89}" destId="{06751518-D9D0-41FB-B497-65379EABFA15}" srcOrd="1" destOrd="0" parTransId="{0454EF38-0BF0-4A22-8ADD-FE60450A3877}" sibTransId="{7CD00BF3-0A9D-422E-8710-90537F722E72}"/>
    <dgm:cxn modelId="{CFB08BAF-5B3F-4F11-83F8-4DC0ABBAA2A1}" type="presOf" srcId="{7D215592-5DD0-49AA-ACD9-E9224395604E}" destId="{18BF559C-AF6A-4497-A335-D1FD1153B358}" srcOrd="0" destOrd="0" presId="urn:microsoft.com/office/officeart/2005/8/layout/StepDownProcess"/>
    <dgm:cxn modelId="{26DAFA70-995C-40F4-9E89-1908F0307841}" srcId="{5634E090-9576-4A48-9EB9-D5BEBAF5F54D}" destId="{953713C8-B257-4160-BF23-52B836764A52}" srcOrd="0" destOrd="0" parTransId="{2BDF3FAD-3F06-41BE-B6A4-7EA342886653}" sibTransId="{EB028519-81AF-4677-A13D-C1B77E7AA329}"/>
    <dgm:cxn modelId="{EEA62C99-8476-46EC-8E28-427B0BD8C707}" type="presOf" srcId="{953713C8-B257-4160-BF23-52B836764A52}" destId="{2B792CC8-AAB4-45A5-978B-DA7D06E2F70D}" srcOrd="0" destOrd="0" presId="urn:microsoft.com/office/officeart/2005/8/layout/StepDownProcess"/>
    <dgm:cxn modelId="{FF246017-FCFD-4464-A06C-0CA2FB29A08B}" type="presOf" srcId="{CF99FD17-D2D5-4346-9467-2109FAA4CA9B}" destId="{5E93C72C-0230-483D-8DFD-5ECDAF0B7309}" srcOrd="0" destOrd="0" presId="urn:microsoft.com/office/officeart/2005/8/layout/StepDownProcess"/>
    <dgm:cxn modelId="{30E565EF-82EE-4AD1-B0CA-B426D708EADB}" type="presOf" srcId="{D51F0607-21C5-480D-805C-3CA9CD9557C1}" destId="{15F67832-8E6E-4718-9D2D-CF153AD36EA6}" srcOrd="0" destOrd="0" presId="urn:microsoft.com/office/officeart/2005/8/layout/StepDownProcess"/>
    <dgm:cxn modelId="{59223C8C-B881-4532-8DE0-67CA27859364}" type="presOf" srcId="{5634E090-9576-4A48-9EB9-D5BEBAF5F54D}" destId="{F1145F33-13CF-4E2B-A3EB-3BCA6676D2CC}" srcOrd="0" destOrd="0" presId="urn:microsoft.com/office/officeart/2005/8/layout/StepDownProcess"/>
    <dgm:cxn modelId="{633FB633-0EAE-4010-AD4B-FC2EAA9AA16B}" srcId="{06751518-D9D0-41FB-B497-65379EABFA15}" destId="{CF99FD17-D2D5-4346-9467-2109FAA4CA9B}" srcOrd="0" destOrd="0" parTransId="{7A43D3A8-277B-4222-92FF-B5AEA47A3379}" sibTransId="{23B7C265-BBE0-45D2-B83C-C031C757B6C3}"/>
    <dgm:cxn modelId="{1B30C479-25E7-41C5-9BA1-30532F4C6150}" type="presOf" srcId="{2568E3BE-0EAF-4CC9-AEC0-6E020E88892C}" destId="{A1583F79-AB32-4C7F-B106-B6060E126219}" srcOrd="0" destOrd="0" presId="urn:microsoft.com/office/officeart/2005/8/layout/StepDownProcess"/>
    <dgm:cxn modelId="{D7117FE9-E21E-4A61-9E9B-52807CE87A04}" type="presOf" srcId="{F5FE4BCD-992E-4E9B-B9F2-940CC0744476}" destId="{62793F79-2664-4049-A220-E7F7B5FB89A4}" srcOrd="0" destOrd="0" presId="urn:microsoft.com/office/officeart/2005/8/layout/StepDownProcess"/>
    <dgm:cxn modelId="{DC2B31F0-8752-4EE6-A02E-C3ADC76BB6FF}" type="presOf" srcId="{8F0B7955-EBE2-4AB7-AE95-82822CE0D0E3}" destId="{2EC2D603-D3C1-41EA-B4F0-9EB8B1E922DA}" srcOrd="0" destOrd="0" presId="urn:microsoft.com/office/officeart/2005/8/layout/StepDownProcess"/>
    <dgm:cxn modelId="{08A9660B-DDC5-444B-A8DB-21AF481EEF2D}" type="presOf" srcId="{DC1E6249-9417-4AAA-829F-DE5FEB4C1B89}" destId="{0D7B8317-A786-4E30-8A9A-F774045FBFEE}" srcOrd="0" destOrd="0" presId="urn:microsoft.com/office/officeart/2005/8/layout/StepDownProcess"/>
    <dgm:cxn modelId="{CF2DAA31-BD60-45A6-9C9B-5F97E501CA2F}" srcId="{DC1E6249-9417-4AAA-829F-DE5FEB4C1B89}" destId="{7D215592-5DD0-49AA-ACD9-E9224395604E}" srcOrd="4" destOrd="0" parTransId="{C2EC2165-1B59-4A0D-BBEC-F301FF31DD26}" sibTransId="{E135A2AA-6FBA-442D-AF2A-4FB2BAD90604}"/>
    <dgm:cxn modelId="{385D4980-8F2D-49A7-A891-38A1DEBEE58D}" type="presOf" srcId="{175AF642-DE50-4516-AE79-51BF78C848D0}" destId="{B689B221-5535-433B-81AA-381C2F9D7EC1}" srcOrd="0" destOrd="0" presId="urn:microsoft.com/office/officeart/2005/8/layout/StepDownProcess"/>
    <dgm:cxn modelId="{26CAD741-903B-485F-954E-68E71318810D}" srcId="{DC1E6249-9417-4AAA-829F-DE5FEB4C1B89}" destId="{175AF642-DE50-4516-AE79-51BF78C848D0}" srcOrd="2" destOrd="0" parTransId="{ABCB981A-3501-442E-A40C-6658CA780A9F}" sibTransId="{652469F5-9C52-4B0E-B622-087ADEA95D7E}"/>
    <dgm:cxn modelId="{A000F8CB-9470-47D8-8BAF-0E037FF94DC1}" srcId="{DC1E6249-9417-4AAA-829F-DE5FEB4C1B89}" destId="{D51F0607-21C5-480D-805C-3CA9CD9557C1}" srcOrd="3" destOrd="0" parTransId="{2B7ED68A-0D23-4E56-AF37-840514AFE7C9}" sibTransId="{810B6568-75D8-492C-87C2-5924D9365B46}"/>
    <dgm:cxn modelId="{890CE345-CF02-4F52-A59C-C0032844E41F}" type="presOf" srcId="{06751518-D9D0-41FB-B497-65379EABFA15}" destId="{A3CC9AED-9418-4F5F-96E5-DCEE33A382C8}" srcOrd="0" destOrd="0" presId="urn:microsoft.com/office/officeart/2005/8/layout/StepDownProcess"/>
    <dgm:cxn modelId="{7A32A248-D01C-4F7B-89C1-7C21424762C3}" srcId="{175AF642-DE50-4516-AE79-51BF78C848D0}" destId="{F5FE4BCD-992E-4E9B-B9F2-940CC0744476}" srcOrd="0" destOrd="0" parTransId="{C8EDC7C8-4291-41D5-9755-CB97D273731C}" sibTransId="{AEB01D53-BC35-4EAC-BCC2-A8B41CFBE439}"/>
    <dgm:cxn modelId="{4387B278-DFE4-49C0-8B88-315729E790F5}" srcId="{DC1E6249-9417-4AAA-829F-DE5FEB4C1B89}" destId="{5634E090-9576-4A48-9EB9-D5BEBAF5F54D}" srcOrd="0" destOrd="0" parTransId="{E505E269-18C6-492B-A946-C8ABFCEC36CD}" sibTransId="{FCBD71B2-B86A-4F22-9A81-09D727C742ED}"/>
    <dgm:cxn modelId="{96965D61-4516-4297-BAE1-A011803B6DA2}" type="presParOf" srcId="{0D7B8317-A786-4E30-8A9A-F774045FBFEE}" destId="{6D922BDF-11FC-4ED4-B876-35D6F22EAD2E}" srcOrd="0" destOrd="0" presId="urn:microsoft.com/office/officeart/2005/8/layout/StepDownProcess"/>
    <dgm:cxn modelId="{AD132DAF-99EB-4F49-9E88-68B3361BB834}" type="presParOf" srcId="{6D922BDF-11FC-4ED4-B876-35D6F22EAD2E}" destId="{DD98EA25-A263-485C-ADA4-8FFF81C1ED59}" srcOrd="0" destOrd="0" presId="urn:microsoft.com/office/officeart/2005/8/layout/StepDownProcess"/>
    <dgm:cxn modelId="{0042B348-0740-49EF-B856-51E36D4D0036}" type="presParOf" srcId="{6D922BDF-11FC-4ED4-B876-35D6F22EAD2E}" destId="{F1145F33-13CF-4E2B-A3EB-3BCA6676D2CC}" srcOrd="1" destOrd="0" presId="urn:microsoft.com/office/officeart/2005/8/layout/StepDownProcess"/>
    <dgm:cxn modelId="{61EC4612-425F-4174-AD35-C570EDE804A0}" type="presParOf" srcId="{6D922BDF-11FC-4ED4-B876-35D6F22EAD2E}" destId="{2B792CC8-AAB4-45A5-978B-DA7D06E2F70D}" srcOrd="2" destOrd="0" presId="urn:microsoft.com/office/officeart/2005/8/layout/StepDownProcess"/>
    <dgm:cxn modelId="{9DDFA380-AA81-46DF-9E45-E3F0DB06C7F7}" type="presParOf" srcId="{0D7B8317-A786-4E30-8A9A-F774045FBFEE}" destId="{A71445C6-2AC7-42E5-9FB3-6F5785113B39}" srcOrd="1" destOrd="0" presId="urn:microsoft.com/office/officeart/2005/8/layout/StepDownProcess"/>
    <dgm:cxn modelId="{2A1ABED8-1FD9-4DC5-B5B1-96DE00D08D00}" type="presParOf" srcId="{0D7B8317-A786-4E30-8A9A-F774045FBFEE}" destId="{0EEADA0A-DDBB-40B9-ADC4-655D014B80D9}" srcOrd="2" destOrd="0" presId="urn:microsoft.com/office/officeart/2005/8/layout/StepDownProcess"/>
    <dgm:cxn modelId="{9E08AE7B-73B3-43C8-9E88-9FD1654525CE}" type="presParOf" srcId="{0EEADA0A-DDBB-40B9-ADC4-655D014B80D9}" destId="{35A9567A-DA4F-4330-892E-8AE1DC508E50}" srcOrd="0" destOrd="0" presId="urn:microsoft.com/office/officeart/2005/8/layout/StepDownProcess"/>
    <dgm:cxn modelId="{44C8DB62-E981-4A53-B104-2B3A84FA45AE}" type="presParOf" srcId="{0EEADA0A-DDBB-40B9-ADC4-655D014B80D9}" destId="{A3CC9AED-9418-4F5F-96E5-DCEE33A382C8}" srcOrd="1" destOrd="0" presId="urn:microsoft.com/office/officeart/2005/8/layout/StepDownProcess"/>
    <dgm:cxn modelId="{B0EEB335-FE83-4F85-B41A-8B05C9DF602F}" type="presParOf" srcId="{0EEADA0A-DDBB-40B9-ADC4-655D014B80D9}" destId="{5E93C72C-0230-483D-8DFD-5ECDAF0B7309}" srcOrd="2" destOrd="0" presId="urn:microsoft.com/office/officeart/2005/8/layout/StepDownProcess"/>
    <dgm:cxn modelId="{88B0DB6C-D08C-4D69-A55C-3A9797E84CE2}" type="presParOf" srcId="{0D7B8317-A786-4E30-8A9A-F774045FBFEE}" destId="{E6FB426E-AB69-4505-B950-73FF391BF7E7}" srcOrd="3" destOrd="0" presId="urn:microsoft.com/office/officeart/2005/8/layout/StepDownProcess"/>
    <dgm:cxn modelId="{01593A46-AABA-4F5B-BFF5-C80B904E5927}" type="presParOf" srcId="{0D7B8317-A786-4E30-8A9A-F774045FBFEE}" destId="{F1374B81-1492-4295-8752-8A253DFEA0A0}" srcOrd="4" destOrd="0" presId="urn:microsoft.com/office/officeart/2005/8/layout/StepDownProcess"/>
    <dgm:cxn modelId="{0C2FFC42-75D0-4A15-BF44-350CBE12617E}" type="presParOf" srcId="{F1374B81-1492-4295-8752-8A253DFEA0A0}" destId="{35ED20EE-EFC5-4122-82B4-732F28337367}" srcOrd="0" destOrd="0" presId="urn:microsoft.com/office/officeart/2005/8/layout/StepDownProcess"/>
    <dgm:cxn modelId="{EDFF4F4A-A6A4-49CE-BAB2-4656C6B72AC1}" type="presParOf" srcId="{F1374B81-1492-4295-8752-8A253DFEA0A0}" destId="{B689B221-5535-433B-81AA-381C2F9D7EC1}" srcOrd="1" destOrd="0" presId="urn:microsoft.com/office/officeart/2005/8/layout/StepDownProcess"/>
    <dgm:cxn modelId="{CCB6FDFE-3BCE-4AC1-90B8-0C466AD897F2}" type="presParOf" srcId="{F1374B81-1492-4295-8752-8A253DFEA0A0}" destId="{62793F79-2664-4049-A220-E7F7B5FB89A4}" srcOrd="2" destOrd="0" presId="urn:microsoft.com/office/officeart/2005/8/layout/StepDownProcess"/>
    <dgm:cxn modelId="{F98286D1-E15D-406C-80FA-757C9D1A5FE5}" type="presParOf" srcId="{0D7B8317-A786-4E30-8A9A-F774045FBFEE}" destId="{08299FEB-93CE-4DD5-A5AD-6FD1A0B5C250}" srcOrd="5" destOrd="0" presId="urn:microsoft.com/office/officeart/2005/8/layout/StepDownProcess"/>
    <dgm:cxn modelId="{F6E34104-7CCC-40D8-AE1C-44F75C5AD5B4}" type="presParOf" srcId="{0D7B8317-A786-4E30-8A9A-F774045FBFEE}" destId="{7108EB7D-9683-4829-B509-8EB1B3914873}" srcOrd="6" destOrd="0" presId="urn:microsoft.com/office/officeart/2005/8/layout/StepDownProcess"/>
    <dgm:cxn modelId="{D3C974BB-C898-4DF0-A440-822F613D3826}" type="presParOf" srcId="{7108EB7D-9683-4829-B509-8EB1B3914873}" destId="{0C3449E3-5995-4494-AFB6-67EF1C34538A}" srcOrd="0" destOrd="0" presId="urn:microsoft.com/office/officeart/2005/8/layout/StepDownProcess"/>
    <dgm:cxn modelId="{BCFCCB84-E63D-460D-99B0-8D1F30266B39}" type="presParOf" srcId="{7108EB7D-9683-4829-B509-8EB1B3914873}" destId="{15F67832-8E6E-4718-9D2D-CF153AD36EA6}" srcOrd="1" destOrd="0" presId="urn:microsoft.com/office/officeart/2005/8/layout/StepDownProcess"/>
    <dgm:cxn modelId="{8C0F8584-B20D-44E7-91F0-DF8F63086D62}" type="presParOf" srcId="{7108EB7D-9683-4829-B509-8EB1B3914873}" destId="{2EC2D603-D3C1-41EA-B4F0-9EB8B1E922DA}" srcOrd="2" destOrd="0" presId="urn:microsoft.com/office/officeart/2005/8/layout/StepDownProcess"/>
    <dgm:cxn modelId="{26E49CCA-8DA3-4D31-80CF-24B46923C798}" type="presParOf" srcId="{0D7B8317-A786-4E30-8A9A-F774045FBFEE}" destId="{F54CF7D7-3C8A-4EE0-AED0-BFFDCD176658}" srcOrd="7" destOrd="0" presId="urn:microsoft.com/office/officeart/2005/8/layout/StepDownProcess"/>
    <dgm:cxn modelId="{F55335BC-B9C6-441C-944B-72F714412866}" type="presParOf" srcId="{0D7B8317-A786-4E30-8A9A-F774045FBFEE}" destId="{BECFE5A9-4344-4A16-A046-F36B2FE00D56}" srcOrd="8" destOrd="0" presId="urn:microsoft.com/office/officeart/2005/8/layout/StepDownProcess"/>
    <dgm:cxn modelId="{4D48F4A6-B11E-401D-8248-A17A8F7DD884}" type="presParOf" srcId="{BECFE5A9-4344-4A16-A046-F36B2FE00D56}" destId="{18BF559C-AF6A-4497-A335-D1FD1153B358}" srcOrd="0" destOrd="0" presId="urn:microsoft.com/office/officeart/2005/8/layout/StepDownProcess"/>
    <dgm:cxn modelId="{98DFE0D7-D388-4C76-A636-447DBCCAFD71}" type="presParOf" srcId="{BECFE5A9-4344-4A16-A046-F36B2FE00D56}" destId="{A1583F79-AB32-4C7F-B106-B6060E126219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98EA25-A263-485C-ADA4-8FFF81C1ED59}">
      <dsp:nvSpPr>
        <dsp:cNvPr id="0" name=""/>
        <dsp:cNvSpPr/>
      </dsp:nvSpPr>
      <dsp:spPr>
        <a:xfrm rot="5400000">
          <a:off x="175737" y="1118512"/>
          <a:ext cx="657829" cy="748915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145F33-13CF-4E2B-A3EB-3BCA6676D2CC}">
      <dsp:nvSpPr>
        <dsp:cNvPr id="0" name=""/>
        <dsp:cNvSpPr/>
      </dsp:nvSpPr>
      <dsp:spPr>
        <a:xfrm>
          <a:off x="1452" y="389295"/>
          <a:ext cx="1107397" cy="775142"/>
        </a:xfrm>
        <a:prstGeom prst="roundRect">
          <a:avLst>
            <a:gd name="adj" fmla="val 16670"/>
          </a:avLst>
        </a:prstGeom>
        <a:solidFill>
          <a:srgbClr val="1C416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Find out what we want  to do</a:t>
          </a:r>
          <a:endParaRPr lang="en-GB" sz="1000" kern="1200" dirty="0"/>
        </a:p>
      </dsp:txBody>
      <dsp:txXfrm>
        <a:off x="39298" y="427141"/>
        <a:ext cx="1031705" cy="699450"/>
      </dsp:txXfrm>
    </dsp:sp>
    <dsp:sp modelId="{2B792CC8-AAB4-45A5-978B-DA7D06E2F70D}">
      <dsp:nvSpPr>
        <dsp:cNvPr id="0" name=""/>
        <dsp:cNvSpPr/>
      </dsp:nvSpPr>
      <dsp:spPr>
        <a:xfrm>
          <a:off x="1108850" y="463222"/>
          <a:ext cx="805415" cy="6265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100" kern="1200" dirty="0" smtClean="0"/>
            <a:t>… - Dec 2017</a:t>
          </a:r>
          <a:endParaRPr lang="en-GB" sz="1100" kern="1200" dirty="0"/>
        </a:p>
      </dsp:txBody>
      <dsp:txXfrm>
        <a:off x="1108850" y="463222"/>
        <a:ext cx="805415" cy="626504"/>
      </dsp:txXfrm>
    </dsp:sp>
    <dsp:sp modelId="{35A9567A-DA4F-4330-892E-8AE1DC508E50}">
      <dsp:nvSpPr>
        <dsp:cNvPr id="0" name=""/>
        <dsp:cNvSpPr/>
      </dsp:nvSpPr>
      <dsp:spPr>
        <a:xfrm rot="5400000">
          <a:off x="1093887" y="1989252"/>
          <a:ext cx="657829" cy="748915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CC9AED-9418-4F5F-96E5-DCEE33A382C8}">
      <dsp:nvSpPr>
        <dsp:cNvPr id="0" name=""/>
        <dsp:cNvSpPr/>
      </dsp:nvSpPr>
      <dsp:spPr>
        <a:xfrm>
          <a:off x="919602" y="1260035"/>
          <a:ext cx="1107397" cy="775142"/>
        </a:xfrm>
        <a:prstGeom prst="roundRect">
          <a:avLst>
            <a:gd name="adj" fmla="val 16670"/>
          </a:avLst>
        </a:prstGeom>
        <a:solidFill>
          <a:srgbClr val="1C416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Get NRENs feedback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+ NIFs for missing ideas</a:t>
          </a:r>
          <a:endParaRPr lang="en-GB" sz="1000" kern="1200" dirty="0"/>
        </a:p>
      </dsp:txBody>
      <dsp:txXfrm>
        <a:off x="957448" y="1297881"/>
        <a:ext cx="1031705" cy="699450"/>
      </dsp:txXfrm>
    </dsp:sp>
    <dsp:sp modelId="{5E93C72C-0230-483D-8DFD-5ECDAF0B7309}">
      <dsp:nvSpPr>
        <dsp:cNvPr id="0" name=""/>
        <dsp:cNvSpPr/>
      </dsp:nvSpPr>
      <dsp:spPr>
        <a:xfrm>
          <a:off x="2027000" y="1333963"/>
          <a:ext cx="805415" cy="6265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100" kern="1200" dirty="0" smtClean="0"/>
            <a:t>Jan-Feb 2018</a:t>
          </a:r>
          <a:endParaRPr lang="en-GB" sz="1100" kern="1200" dirty="0"/>
        </a:p>
      </dsp:txBody>
      <dsp:txXfrm>
        <a:off x="2027000" y="1333963"/>
        <a:ext cx="805415" cy="626504"/>
      </dsp:txXfrm>
    </dsp:sp>
    <dsp:sp modelId="{35ED20EE-EFC5-4122-82B4-732F28337367}">
      <dsp:nvSpPr>
        <dsp:cNvPr id="0" name=""/>
        <dsp:cNvSpPr/>
      </dsp:nvSpPr>
      <dsp:spPr>
        <a:xfrm rot="5400000">
          <a:off x="2012037" y="2859993"/>
          <a:ext cx="657829" cy="748915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89B221-5535-433B-81AA-381C2F9D7EC1}">
      <dsp:nvSpPr>
        <dsp:cNvPr id="0" name=""/>
        <dsp:cNvSpPr/>
      </dsp:nvSpPr>
      <dsp:spPr>
        <a:xfrm>
          <a:off x="1837753" y="2130776"/>
          <a:ext cx="1107397" cy="775142"/>
        </a:xfrm>
        <a:prstGeom prst="roundRect">
          <a:avLst>
            <a:gd name="adj" fmla="val 16670"/>
          </a:avLst>
        </a:prstGeom>
        <a:solidFill>
          <a:srgbClr val="1C416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Select the GN4-3 project elements</a:t>
          </a:r>
          <a:endParaRPr lang="en-GB" sz="1000" kern="1200" dirty="0"/>
        </a:p>
      </dsp:txBody>
      <dsp:txXfrm>
        <a:off x="1875599" y="2168622"/>
        <a:ext cx="1031705" cy="699450"/>
      </dsp:txXfrm>
    </dsp:sp>
    <dsp:sp modelId="{62793F79-2664-4049-A220-E7F7B5FB89A4}">
      <dsp:nvSpPr>
        <dsp:cNvPr id="0" name=""/>
        <dsp:cNvSpPr/>
      </dsp:nvSpPr>
      <dsp:spPr>
        <a:xfrm>
          <a:off x="2945150" y="2204703"/>
          <a:ext cx="805415" cy="6265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100" kern="1200" dirty="0" smtClean="0"/>
            <a:t>Mar 2018</a:t>
          </a:r>
          <a:endParaRPr lang="en-GB" sz="1100" kern="1200" dirty="0"/>
        </a:p>
      </dsp:txBody>
      <dsp:txXfrm>
        <a:off x="2945150" y="2204703"/>
        <a:ext cx="805415" cy="626504"/>
      </dsp:txXfrm>
    </dsp:sp>
    <dsp:sp modelId="{0C3449E3-5995-4494-AFB6-67EF1C34538A}">
      <dsp:nvSpPr>
        <dsp:cNvPr id="0" name=""/>
        <dsp:cNvSpPr/>
      </dsp:nvSpPr>
      <dsp:spPr>
        <a:xfrm rot="5400000">
          <a:off x="2930188" y="3730733"/>
          <a:ext cx="657829" cy="748915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F67832-8E6E-4718-9D2D-CF153AD36EA6}">
      <dsp:nvSpPr>
        <dsp:cNvPr id="0" name=""/>
        <dsp:cNvSpPr/>
      </dsp:nvSpPr>
      <dsp:spPr>
        <a:xfrm>
          <a:off x="2755903" y="3001516"/>
          <a:ext cx="1107397" cy="775142"/>
        </a:xfrm>
        <a:prstGeom prst="roundRect">
          <a:avLst>
            <a:gd name="adj" fmla="val 16670"/>
          </a:avLst>
        </a:prstGeom>
        <a:solidFill>
          <a:srgbClr val="1C416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Write the Work Packages</a:t>
          </a:r>
          <a:endParaRPr lang="en-GB" sz="1000" kern="1200" dirty="0"/>
        </a:p>
      </dsp:txBody>
      <dsp:txXfrm>
        <a:off x="2793749" y="3039362"/>
        <a:ext cx="1031705" cy="699450"/>
      </dsp:txXfrm>
    </dsp:sp>
    <dsp:sp modelId="{2EC2D603-D3C1-41EA-B4F0-9EB8B1E922DA}">
      <dsp:nvSpPr>
        <dsp:cNvPr id="0" name=""/>
        <dsp:cNvSpPr/>
      </dsp:nvSpPr>
      <dsp:spPr>
        <a:xfrm>
          <a:off x="3863300" y="3075444"/>
          <a:ext cx="805415" cy="6265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100" kern="1200" dirty="0" smtClean="0"/>
            <a:t>Apr – Jul 2018</a:t>
          </a:r>
          <a:endParaRPr lang="en-GB" sz="1100" kern="1200" dirty="0"/>
        </a:p>
      </dsp:txBody>
      <dsp:txXfrm>
        <a:off x="3863300" y="3075444"/>
        <a:ext cx="805415" cy="626504"/>
      </dsp:txXfrm>
    </dsp:sp>
    <dsp:sp modelId="{18BF559C-AF6A-4497-A335-D1FD1153B358}">
      <dsp:nvSpPr>
        <dsp:cNvPr id="0" name=""/>
        <dsp:cNvSpPr/>
      </dsp:nvSpPr>
      <dsp:spPr>
        <a:xfrm>
          <a:off x="3674053" y="3872257"/>
          <a:ext cx="1107397" cy="775142"/>
        </a:xfrm>
        <a:prstGeom prst="roundRect">
          <a:avLst>
            <a:gd name="adj" fmla="val 16670"/>
          </a:avLst>
        </a:prstGeom>
        <a:solidFill>
          <a:srgbClr val="1C416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Finalise – Submit GN4-3 </a:t>
          </a:r>
          <a:endParaRPr lang="en-GB" sz="1000" kern="1200" dirty="0"/>
        </a:p>
      </dsp:txBody>
      <dsp:txXfrm>
        <a:off x="3711899" y="3910103"/>
        <a:ext cx="1031705" cy="699450"/>
      </dsp:txXfrm>
    </dsp:sp>
    <dsp:sp modelId="{A1583F79-AB32-4C7F-B106-B6060E126219}">
      <dsp:nvSpPr>
        <dsp:cNvPr id="0" name=""/>
        <dsp:cNvSpPr/>
      </dsp:nvSpPr>
      <dsp:spPr>
        <a:xfrm>
          <a:off x="4781450" y="3946184"/>
          <a:ext cx="805415" cy="6265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100" kern="1200" dirty="0" smtClean="0"/>
            <a:t> Sep – Oct 2018</a:t>
          </a:r>
          <a:endParaRPr lang="en-GB" sz="1100" kern="1200" dirty="0"/>
        </a:p>
      </dsp:txBody>
      <dsp:txXfrm>
        <a:off x="4781450" y="3946184"/>
        <a:ext cx="805415" cy="6265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C97343-42D9-4018-83A6-89D304F47CDE}" type="datetimeFigureOut">
              <a:rPr lang="en-GB" smtClean="0"/>
              <a:t>07/12/2017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42D888-68BB-46C0-BE52-2EF9D63561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97537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0171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g"/><Relationship Id="rId3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79"/>
          <a:stretch/>
        </p:blipFill>
        <p:spPr>
          <a:xfrm>
            <a:off x="-59267" y="2128672"/>
            <a:ext cx="12310533" cy="4729328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85559" y="272717"/>
            <a:ext cx="12031580" cy="1195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411184" y="633663"/>
            <a:ext cx="2091451" cy="1114928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930192" y="2448122"/>
            <a:ext cx="5096933" cy="375289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930191" y="4552755"/>
            <a:ext cx="5003271" cy="43634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930192" y="1830668"/>
            <a:ext cx="5012795" cy="503459"/>
          </a:xfrm>
        </p:spPr>
        <p:txBody>
          <a:bodyPr>
            <a:normAutofit/>
          </a:bodyPr>
          <a:lstStyle>
            <a:lvl1pPr marL="0" indent="0">
              <a:buNone/>
              <a:defRPr sz="260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30192" y="1331495"/>
            <a:ext cx="5012795" cy="473243"/>
          </a:xfrm>
        </p:spPr>
        <p:txBody>
          <a:bodyPr>
            <a:noAutofit/>
          </a:bodyPr>
          <a:lstStyle>
            <a:lvl1pPr marL="0" indent="0">
              <a:buNone/>
              <a:defRPr sz="32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930191" y="4921725"/>
            <a:ext cx="5003271" cy="42831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930192" y="2821102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930191" y="3166007"/>
            <a:ext cx="6706556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 Home Organisation, Organisation Name (if applicable)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115093" y="3682168"/>
            <a:ext cx="914400" cy="190399"/>
          </a:xfr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27566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1716838"/>
            <a:ext cx="6172200" cy="4144217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716837"/>
            <a:ext cx="4314825" cy="4152155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C5841-03AD-400D-8902-5CCCFE578DA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1527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E78C5841-03AD-400D-8902-5CCCFE578DA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489285" y="304801"/>
            <a:ext cx="55533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003F5D"/>
                </a:solidFill>
              </a:rPr>
              <a:t>Style</a:t>
            </a:r>
            <a:r>
              <a:rPr lang="en-GB" sz="24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24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2400" dirty="0">
              <a:solidFill>
                <a:srgbClr val="ED155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5273" y="1331500"/>
            <a:ext cx="10476539" cy="52641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sz="1867" dirty="0" smtClean="0">
                <a:solidFill>
                  <a:srgbClr val="003F5D"/>
                </a:solidFill>
              </a:rPr>
              <a:t>This template is a dual purpose template for use both to</a:t>
            </a:r>
            <a:r>
              <a:rPr lang="en-GB" sz="1867" baseline="0" dirty="0" smtClean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sz="1867" baseline="0" dirty="0" smtClean="0">
                <a:solidFill>
                  <a:srgbClr val="003F5D"/>
                </a:solidFill>
              </a:rPr>
              <a:t>Because of this there are two end slide versions: </a:t>
            </a:r>
          </a:p>
          <a:p>
            <a:pPr marL="742932" lvl="1" indent="-285744">
              <a:buFont typeface="Arial" panose="020B0604020202020204" pitchFamily="34" charset="0"/>
              <a:buChar char="•"/>
            </a:pPr>
            <a:r>
              <a:rPr lang="en-GB" sz="1867" baseline="0" dirty="0" smtClean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742932" lvl="1" indent="-285744">
              <a:buFont typeface="Arial" panose="020B0604020202020204" pitchFamily="34" charset="0"/>
              <a:buChar char="•"/>
            </a:pPr>
            <a:r>
              <a:rPr lang="en-GB" sz="1867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285744" marR="0" lvl="0" indent="-285744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867" baseline="0" dirty="0" smtClean="0">
                <a:solidFill>
                  <a:srgbClr val="003F5D"/>
                </a:solidFill>
              </a:rPr>
              <a:t>All slide packs must include the correct end slide. In general, project participants should use the GN4-1 version with the EU funding statement.  Staff from the GÉANT offices should confirm which end slide they should use. If in doubt contact your line manager/activity leader for clarification on which version to use</a:t>
            </a:r>
          </a:p>
          <a:p>
            <a:pPr marL="285744" marR="0" lvl="0" indent="-285744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867" baseline="0" dirty="0" smtClean="0">
              <a:solidFill>
                <a:srgbClr val="003F5D"/>
              </a:solidFill>
            </a:endParaRPr>
          </a:p>
          <a:p>
            <a:pPr marL="285744" marR="0" lvl="0" indent="-285744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867" baseline="0" dirty="0" smtClean="0">
                <a:solidFill>
                  <a:srgbClr val="003F5D"/>
                </a:solidFill>
              </a:rPr>
              <a:t>The title slide has space for the speaker’s own role in their organisation, organisation name and an optional organisation logo which should be no larger than the main GÉANT logo 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sz="1867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sz="1867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sz="1867" baseline="0" dirty="0" smtClean="0">
                <a:solidFill>
                  <a:srgbClr val="003F5D"/>
                </a:solidFill>
              </a:rPr>
              <a:t>If the colours are not shown in PowerPoint use the </a:t>
            </a:r>
            <a:r>
              <a:rPr lang="en-GB" sz="1867" baseline="0" dirty="0" err="1" smtClean="0">
                <a:solidFill>
                  <a:srgbClr val="003F5D"/>
                </a:solidFill>
              </a:rPr>
              <a:t>eyedrop</a:t>
            </a:r>
            <a:r>
              <a:rPr lang="en-GB" sz="1867" baseline="0" dirty="0" smtClean="0">
                <a:solidFill>
                  <a:srgbClr val="003F5D"/>
                </a:solidFill>
              </a:rPr>
              <a:t> colour picker to select the correct colour from these samples</a:t>
            </a:r>
            <a:endParaRPr lang="en-GB" sz="1867" baseline="0" dirty="0" smtClean="0">
              <a:solidFill>
                <a:srgbClr val="ED1556"/>
              </a:solidFill>
            </a:endParaRPr>
          </a:p>
          <a:p>
            <a:pPr marL="285744" indent="-285744">
              <a:buFont typeface="Arial" panose="020B0604020202020204" pitchFamily="34" charset="0"/>
              <a:buChar char="•"/>
            </a:pPr>
            <a:endParaRPr lang="en-GB" sz="1867" baseline="0" dirty="0" smtClean="0">
              <a:solidFill>
                <a:srgbClr val="ED1556"/>
              </a:solidFill>
            </a:endParaRPr>
          </a:p>
          <a:p>
            <a:pPr marL="285744" indent="-285744">
              <a:buFont typeface="Arial" panose="020B0604020202020204" pitchFamily="34" charset="0"/>
              <a:buChar char="•"/>
            </a:pPr>
            <a:endParaRPr lang="en-GB" sz="1867" baseline="0" dirty="0" smtClean="0">
              <a:solidFill>
                <a:srgbClr val="003F5D"/>
              </a:solidFill>
            </a:endParaRPr>
          </a:p>
          <a:p>
            <a:pPr marL="457189" lvl="1" indent="0">
              <a:buFont typeface="Arial" panose="020B0604020202020204" pitchFamily="34" charset="0"/>
              <a:buNone/>
            </a:pPr>
            <a:r>
              <a:rPr lang="en-GB" sz="1867" baseline="0" dirty="0" smtClean="0">
                <a:solidFill>
                  <a:srgbClr val="003F5D"/>
                </a:solidFill>
              </a:rPr>
              <a:t> </a:t>
            </a:r>
          </a:p>
        </p:txBody>
      </p:sp>
      <p:sp>
        <p:nvSpPr>
          <p:cNvPr id="9" name="Oval 8"/>
          <p:cNvSpPr/>
          <p:nvPr/>
        </p:nvSpPr>
        <p:spPr>
          <a:xfrm>
            <a:off x="9702143" y="5398027"/>
            <a:ext cx="912376" cy="885543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10" name="Oval 9"/>
          <p:cNvSpPr/>
          <p:nvPr/>
        </p:nvSpPr>
        <p:spPr>
          <a:xfrm>
            <a:off x="8546231" y="5398027"/>
            <a:ext cx="912376" cy="885543"/>
          </a:xfrm>
          <a:prstGeom prst="ellipse">
            <a:avLst/>
          </a:prstGeom>
          <a:solidFill>
            <a:srgbClr val="EC0E51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</p:spTree>
    <p:extLst>
      <p:ext uri="{BB962C8B-B14F-4D97-AF65-F5344CB8AC3E}">
        <p14:creationId xmlns:p14="http://schemas.microsoft.com/office/powerpoint/2010/main" val="8062972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8C5841-03AD-400D-8902-5CCCFE578DA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 dirty="0"/>
          </a:p>
        </p:txBody>
      </p:sp>
      <p:sp>
        <p:nvSpPr>
          <p:cNvPr id="14" name="Title 3"/>
          <p:cNvSpPr txBox="1">
            <a:spLocks/>
          </p:cNvSpPr>
          <p:nvPr/>
        </p:nvSpPr>
        <p:spPr>
          <a:xfrm>
            <a:off x="0" y="2970259"/>
            <a:ext cx="12192000" cy="589228"/>
          </a:xfrm>
          <a:prstGeom prst="rect">
            <a:avLst/>
          </a:prstGeom>
        </p:spPr>
        <p:txBody>
          <a:bodyPr vert="horz" lIns="68580" tIns="34291" rIns="68580" bIns="34291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</a:t>
            </a:r>
            <a:r>
              <a:rPr lang="en-GB" sz="2100" b="0" dirty="0" smtClean="0">
                <a:solidFill>
                  <a:schemeClr val="bg1"/>
                </a:solidFill>
              </a:rPr>
              <a:t>you</a:t>
            </a:r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294576" y="997227"/>
            <a:ext cx="5602848" cy="3984691"/>
          </a:xfrm>
          <a:prstGeom prst="rect">
            <a:avLst/>
          </a:prstGeom>
          <a:blipFill dpi="0" rotWithShape="1">
            <a:blip r:embed="rId2" cstate="print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grpSp>
        <p:nvGrpSpPr>
          <p:cNvPr id="29" name="Group 28"/>
          <p:cNvGrpSpPr/>
          <p:nvPr/>
        </p:nvGrpSpPr>
        <p:grpSpPr>
          <a:xfrm>
            <a:off x="4018845" y="4773548"/>
            <a:ext cx="4154312" cy="1167623"/>
            <a:chOff x="4003396" y="4773547"/>
            <a:chExt cx="4154312" cy="1167623"/>
          </a:xfrm>
        </p:grpSpPr>
        <p:sp>
          <p:nvSpPr>
            <p:cNvPr id="21" name="TextBox 20"/>
            <p:cNvSpPr txBox="1"/>
            <p:nvPr userDrawn="1"/>
          </p:nvSpPr>
          <p:spPr>
            <a:xfrm>
              <a:off x="4003396" y="5294839"/>
              <a:ext cx="41543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12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1200" i="0" baseline="0" dirty="0" smtClean="0">
                  <a:solidFill>
                    <a:schemeClr val="bg1"/>
                  </a:solidFill>
                </a:rPr>
                <a:t> </a:t>
              </a:r>
              <a:endParaRPr lang="en-GB" sz="1200" i="0" dirty="0">
                <a:solidFill>
                  <a:schemeClr val="bg1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4773547"/>
              <a:ext cx="1219200" cy="529760"/>
            </a:xfrm>
            <a:prstGeom prst="rect">
              <a:avLst/>
            </a:prstGeom>
          </p:spPr>
        </p:pic>
      </p:grpSp>
      <p:sp>
        <p:nvSpPr>
          <p:cNvPr id="30" name="TextBox 29"/>
          <p:cNvSpPr txBox="1"/>
          <p:nvPr/>
        </p:nvSpPr>
        <p:spPr>
          <a:xfrm>
            <a:off x="2118282" y="6201843"/>
            <a:ext cx="7786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8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GEANT Limited on behalf of the GN4 Phase 1 project (GN4-1).</a:t>
            </a:r>
          </a:p>
          <a:p>
            <a:pPr algn="l"/>
            <a:r>
              <a:rPr lang="en-GB" sz="8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 the European Union’s Horizon 2020 research and innovation programme under Grant Agreement No. 691567 (GN4-1).</a:t>
            </a:r>
            <a:endParaRPr lang="en-GB" sz="800" dirty="0">
              <a:solidFill>
                <a:schemeClr val="bg1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9745" y="6190066"/>
            <a:ext cx="578233" cy="392885"/>
          </a:xfrm>
          <a:prstGeom prst="rect">
            <a:avLst/>
          </a:prstGeom>
        </p:spPr>
      </p:pic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565358" y="4090834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3594100" y="3559176"/>
            <a:ext cx="5003800" cy="428625"/>
          </a:xfrm>
        </p:spPr>
        <p:txBody>
          <a:bodyPr>
            <a:noAutofit/>
          </a:bodyPr>
          <a:lstStyle>
            <a:lvl1pPr marL="0" indent="0" algn="ctr">
              <a:buNone/>
              <a:defRPr sz="2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</p:spTree>
    <p:extLst>
      <p:ext uri="{BB962C8B-B14F-4D97-AF65-F5344CB8AC3E}">
        <p14:creationId xmlns:p14="http://schemas.microsoft.com/office/powerpoint/2010/main" val="41158079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8C5841-03AD-400D-8902-5CCCFE578DA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0" y="-7"/>
            <a:ext cx="12192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 dirty="0"/>
          </a:p>
        </p:txBody>
      </p:sp>
      <p:sp>
        <p:nvSpPr>
          <p:cNvPr id="12" name="Rectangle 11"/>
          <p:cNvSpPr/>
          <p:nvPr/>
        </p:nvSpPr>
        <p:spPr>
          <a:xfrm>
            <a:off x="0" y="857251"/>
            <a:ext cx="12192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14" name="Title 3"/>
          <p:cNvSpPr txBox="1">
            <a:spLocks/>
          </p:cNvSpPr>
          <p:nvPr/>
        </p:nvSpPr>
        <p:spPr>
          <a:xfrm>
            <a:off x="0" y="2970259"/>
            <a:ext cx="12192000" cy="589228"/>
          </a:xfrm>
          <a:prstGeom prst="rect">
            <a:avLst/>
          </a:prstGeom>
        </p:spPr>
        <p:txBody>
          <a:bodyPr vert="horz" lIns="68580" tIns="34291" rIns="68580" bIns="34291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</a:t>
            </a:r>
            <a:r>
              <a:rPr lang="en-GB" sz="2100" b="0" dirty="0" smtClean="0">
                <a:solidFill>
                  <a:schemeClr val="bg1"/>
                </a:solidFill>
              </a:rPr>
              <a:t>you</a:t>
            </a:r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294576" y="1024187"/>
            <a:ext cx="5602848" cy="3984691"/>
          </a:xfrm>
          <a:prstGeom prst="rect">
            <a:avLst/>
          </a:prstGeom>
          <a:blipFill dpi="0" rotWithShape="1">
            <a:blip r:embed="rId2" cstate="print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grpSp>
        <p:nvGrpSpPr>
          <p:cNvPr id="4" name="Group 3"/>
          <p:cNvGrpSpPr/>
          <p:nvPr/>
        </p:nvGrpSpPr>
        <p:grpSpPr>
          <a:xfrm>
            <a:off x="4018844" y="5126472"/>
            <a:ext cx="4154312" cy="1167623"/>
            <a:chOff x="4003396" y="5126471"/>
            <a:chExt cx="4154312" cy="1167623"/>
          </a:xfrm>
        </p:grpSpPr>
        <p:sp>
          <p:nvSpPr>
            <p:cNvPr id="18" name="TextBox 17"/>
            <p:cNvSpPr txBox="1"/>
            <p:nvPr userDrawn="1"/>
          </p:nvSpPr>
          <p:spPr>
            <a:xfrm>
              <a:off x="4003396" y="5647763"/>
              <a:ext cx="41543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12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1200" i="0" baseline="0" dirty="0" smtClean="0">
                  <a:solidFill>
                    <a:schemeClr val="bg1"/>
                  </a:solidFill>
                </a:rPr>
                <a:t> </a:t>
              </a:r>
              <a:endParaRPr lang="en-GB" sz="1200" i="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5126471"/>
              <a:ext cx="1219200" cy="529760"/>
            </a:xfrm>
            <a:prstGeom prst="rect">
              <a:avLst/>
            </a:prstGeom>
          </p:spPr>
        </p:pic>
      </p:grpSp>
      <p:sp>
        <p:nvSpPr>
          <p:cNvPr id="11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565359" y="4218058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3594100" y="3559176"/>
            <a:ext cx="5003800" cy="428625"/>
          </a:xfrm>
        </p:spPr>
        <p:txBody>
          <a:bodyPr>
            <a:noAutofit/>
          </a:bodyPr>
          <a:lstStyle>
            <a:lvl1pPr marL="0" indent="0" algn="ctr">
              <a:buNone/>
              <a:defRPr sz="2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</p:spTree>
    <p:extLst>
      <p:ext uri="{BB962C8B-B14F-4D97-AF65-F5344CB8AC3E}">
        <p14:creationId xmlns:p14="http://schemas.microsoft.com/office/powerpoint/2010/main" val="25065040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78D5EE-1A58-4B3E-93C2-8D61D2B1B10E}" type="datetimeFigureOut">
              <a:rPr lang="en-GB" smtClean="0"/>
              <a:pPr/>
              <a:t>07/12/2017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C5841-03AD-400D-8902-5CCCFE578DA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61338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022" y="1502908"/>
            <a:ext cx="10515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11000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E78C5841-03AD-400D-8902-5CCCFE578DA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6031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5625"/>
            <a:ext cx="5562600" cy="4351339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C5841-03AD-400D-8902-5CCCFE578DA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7696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2605" y="1681163"/>
            <a:ext cx="551497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601" y="2489206"/>
            <a:ext cx="5553075" cy="3700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C5841-03AD-400D-8902-5CCCFE578DA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0963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4501" y="1524004"/>
            <a:ext cx="7864123" cy="4652963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E78C5841-03AD-400D-8902-5CCCFE578DA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8319911" y="153246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8602125" y="1532466"/>
            <a:ext cx="3" cy="4682067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6068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C5841-03AD-400D-8902-5CCCFE578DA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7614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C5841-03AD-400D-8902-5CCCFE578DA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0" y="1676401"/>
            <a:ext cx="12192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70573" y="4083051"/>
            <a:ext cx="11208083" cy="21813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1384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C5841-03AD-400D-8902-5CCCFE578DA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0" y="3858127"/>
            <a:ext cx="12192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48287" y="1524585"/>
            <a:ext cx="11315924" cy="210093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2400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651519"/>
            <a:ext cx="6172200" cy="420953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642188"/>
            <a:ext cx="4314825" cy="4226800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C5841-03AD-400D-8902-5CCCFE578DA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1088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jpeg"/><Relationship Id="rId18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6935" y="203200"/>
            <a:ext cx="9040688" cy="9277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4503" y="1524004"/>
            <a:ext cx="10909300" cy="4652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61812" y="6406021"/>
            <a:ext cx="741021" cy="274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C5841-03AD-400D-8902-5CCCFE578DA6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3" name="Straight Connector 12"/>
          <p:cNvCxnSpPr/>
          <p:nvPr/>
        </p:nvCxnSpPr>
        <p:spPr>
          <a:xfrm>
            <a:off x="569169" y="6413247"/>
            <a:ext cx="11150083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74132" y="6457891"/>
            <a:ext cx="4154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 smtClean="0">
                <a:solidFill>
                  <a:srgbClr val="003F5E"/>
                </a:solidFill>
              </a:rPr>
              <a:t>Networks </a:t>
            </a:r>
            <a:r>
              <a:rPr lang="en-GB" sz="100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100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1000" baseline="0" dirty="0" smtClean="0">
                <a:solidFill>
                  <a:srgbClr val="003F5E"/>
                </a:solidFill>
              </a:rPr>
              <a:t> </a:t>
            </a:r>
            <a:endParaRPr lang="en-GB" sz="1000" dirty="0">
              <a:solidFill>
                <a:srgbClr val="003F5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453" y="1015679"/>
            <a:ext cx="11571704" cy="31402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6526" y="219648"/>
            <a:ext cx="1691439" cy="759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522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9.tif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T&amp;I Meeting, Amsterdam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Trust &amp; Identity Whitepaper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 smtClean="0"/>
              <a:t>7/12/2017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930192" y="2821102"/>
            <a:ext cx="5096933" cy="879057"/>
          </a:xfrm>
        </p:spPr>
        <p:txBody>
          <a:bodyPr>
            <a:normAutofit/>
          </a:bodyPr>
          <a:lstStyle/>
          <a:p>
            <a:r>
              <a:rPr lang="en-GB" dirty="0" smtClean="0"/>
              <a:t>Ann Harding, Nicole Harris, Marina </a:t>
            </a:r>
            <a:r>
              <a:rPr lang="en-GB" dirty="0" err="1" smtClean="0"/>
              <a:t>Adomeit</a:t>
            </a:r>
            <a:r>
              <a:rPr lang="en-GB" dirty="0" smtClean="0"/>
              <a:t>, </a:t>
            </a:r>
            <a:r>
              <a:rPr lang="en-GB" dirty="0" err="1" smtClean="0"/>
              <a:t>Licia</a:t>
            </a:r>
            <a:r>
              <a:rPr lang="en-GB" dirty="0"/>
              <a:t> Florio, Klaas </a:t>
            </a:r>
            <a:r>
              <a:rPr lang="en-GB" dirty="0" smtClean="0"/>
              <a:t>Wierenga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1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188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What’s the impact on </a:t>
            </a:r>
            <a:r>
              <a:rPr lang="en-GB" dirty="0" err="1" smtClean="0"/>
              <a:t>eduGAIN</a:t>
            </a:r>
            <a:r>
              <a:rPr lang="en-GB" dirty="0" smtClean="0"/>
              <a:t> ? </a:t>
            </a:r>
          </a:p>
          <a:p>
            <a:r>
              <a:rPr lang="en-GB" dirty="0" smtClean="0"/>
              <a:t>If </a:t>
            </a:r>
            <a:r>
              <a:rPr lang="en-GB" dirty="0" err="1" smtClean="0"/>
              <a:t>IdPs</a:t>
            </a:r>
            <a:r>
              <a:rPr lang="en-GB" dirty="0" smtClean="0"/>
              <a:t> become </a:t>
            </a:r>
            <a:r>
              <a:rPr lang="en-GB" dirty="0" err="1" smtClean="0"/>
              <a:t>attr</a:t>
            </a:r>
            <a:r>
              <a:rPr lang="en-GB" dirty="0" smtClean="0"/>
              <a:t> </a:t>
            </a:r>
            <a:r>
              <a:rPr lang="en-GB" dirty="0" err="1" smtClean="0"/>
              <a:t>prov</a:t>
            </a:r>
            <a:r>
              <a:rPr lang="en-GB" dirty="0" smtClean="0"/>
              <a:t>, how do we discover them? </a:t>
            </a:r>
          </a:p>
          <a:p>
            <a:r>
              <a:rPr lang="en-GB" dirty="0" smtClean="0"/>
              <a:t>MDQ not sufficiently mature yet </a:t>
            </a:r>
            <a:r>
              <a:rPr lang="mr-IN" dirty="0" smtClean="0"/>
              <a:t>–</a:t>
            </a:r>
            <a:r>
              <a:rPr lang="en-GB" dirty="0" smtClean="0"/>
              <a:t> will it be mature by mid 2019? </a:t>
            </a:r>
          </a:p>
          <a:p>
            <a:r>
              <a:rPr lang="en-GB" dirty="0" smtClean="0"/>
              <a:t>OIDC we need to turn it into an opportunity to gain more services that are no in </a:t>
            </a:r>
            <a:r>
              <a:rPr lang="en-GB" dirty="0" err="1" smtClean="0"/>
              <a:t>eduGAIN</a:t>
            </a:r>
            <a:r>
              <a:rPr lang="en-GB" dirty="0" smtClean="0"/>
              <a:t> to date. 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1" dirty="0" err="1"/>
              <a:t>eduGAIN</a:t>
            </a:r>
            <a:r>
              <a:rPr lang="en-US" b="0" i="1" dirty="0"/>
              <a:t> Disruptive </a:t>
            </a:r>
            <a:r>
              <a:rPr lang="en-US" b="0" i="1" dirty="0" smtClean="0"/>
              <a:t/>
            </a:r>
            <a:br>
              <a:rPr lang="en-US" b="0" i="1" dirty="0" smtClean="0"/>
            </a:br>
            <a:r>
              <a:rPr lang="en-GB" dirty="0" smtClean="0"/>
              <a:t>What 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5658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1" dirty="0" err="1"/>
              <a:t>eduGAIN</a:t>
            </a:r>
            <a:r>
              <a:rPr lang="en-US" b="0" i="1" dirty="0"/>
              <a:t> Disruptive </a:t>
            </a:r>
            <a:r>
              <a:rPr lang="en-US" b="0" i="1" dirty="0" smtClean="0"/>
              <a:t/>
            </a:r>
            <a:br>
              <a:rPr lang="en-US" b="0" i="1" dirty="0" smtClean="0"/>
            </a:br>
            <a:r>
              <a:rPr lang="en-GB" dirty="0" smtClean="0"/>
              <a:t>What</a:t>
            </a:r>
            <a:endParaRPr lang="en-GB" dirty="0"/>
          </a:p>
        </p:txBody>
      </p:sp>
      <p:pic>
        <p:nvPicPr>
          <p:cNvPr id="2052" name="Picture 4" descr="https://lh4.googleusercontent.com/hTd0jw5h-TMMtNjip2yahD0uZiULyU_oDhTOTgghldFtafkMSAhH2Rn1r73FbQyE_59h_4TksyvIJ8VWKZO8i3x96NeBlypVf62nKgFK_m-rF7W89CVwZVTTNnqfDFYH0vkN32_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32" y="1220667"/>
            <a:ext cx="12098368" cy="5536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8461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88386" y="1400212"/>
            <a:ext cx="4495487" cy="4652963"/>
          </a:xfrm>
        </p:spPr>
        <p:txBody>
          <a:bodyPr/>
          <a:lstStyle/>
          <a:p>
            <a:r>
              <a:rPr lang="en-US" dirty="0" smtClean="0"/>
              <a:t>eduGAIN speaks for itself</a:t>
            </a:r>
          </a:p>
          <a:p>
            <a:pPr lvl="1"/>
            <a:r>
              <a:rPr lang="en-US" dirty="0" smtClean="0"/>
              <a:t>But it is not one of these</a:t>
            </a:r>
          </a:p>
          <a:p>
            <a:r>
              <a:rPr lang="en-US" dirty="0" smtClean="0"/>
              <a:t>To participate, some infrastructure is needed</a:t>
            </a:r>
          </a:p>
          <a:p>
            <a:pPr lvl="1"/>
            <a:r>
              <a:rPr lang="en-US" dirty="0" smtClean="0"/>
              <a:t>Federation</a:t>
            </a:r>
          </a:p>
          <a:p>
            <a:pPr lvl="1"/>
            <a:r>
              <a:rPr lang="en-US" dirty="0" smtClean="0"/>
              <a:t>Campus</a:t>
            </a:r>
          </a:p>
          <a:p>
            <a:r>
              <a:rPr lang="en-US" dirty="0" smtClean="0"/>
              <a:t>Sometimes eduGAIN is not enough</a:t>
            </a:r>
          </a:p>
          <a:p>
            <a:pPr lvl="1"/>
            <a:r>
              <a:rPr lang="en-US" dirty="0" smtClean="0"/>
              <a:t>Additional sources of attributes</a:t>
            </a:r>
          </a:p>
          <a:p>
            <a:pPr lvl="1"/>
            <a:r>
              <a:rPr lang="en-US" dirty="0" smtClean="0"/>
              <a:t>Groups</a:t>
            </a:r>
          </a:p>
          <a:p>
            <a:pPr lvl="1"/>
            <a:r>
              <a:rPr lang="en-US" smtClean="0"/>
              <a:t>Assurance</a:t>
            </a:r>
            <a:endParaRPr lang="en-US" dirty="0" smtClean="0"/>
          </a:p>
          <a:p>
            <a:r>
              <a:rPr lang="en-US" dirty="0" smtClean="0"/>
              <a:t>Sometimes eduGAIN is too much</a:t>
            </a:r>
          </a:p>
          <a:p>
            <a:pPr lvl="1"/>
            <a:r>
              <a:rPr lang="en-US" dirty="0" smtClean="0"/>
              <a:t>Only want validation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i="1" dirty="0"/>
              <a:t>Above and below </a:t>
            </a:r>
            <a:r>
              <a:rPr lang="en-GB" b="0" i="1" dirty="0" err="1"/>
              <a:t>eduGAIN</a:t>
            </a:r>
            <a:r>
              <a:rPr lang="en-GB" b="0" i="1" dirty="0"/>
              <a:t/>
            </a:r>
            <a:br>
              <a:rPr lang="en-GB" b="0" i="1" dirty="0"/>
            </a:br>
            <a:r>
              <a:rPr lang="en-US" dirty="0" smtClean="0"/>
              <a:t>Why?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7689" y="1273515"/>
            <a:ext cx="6813394" cy="5100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5969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i="1" dirty="0"/>
              <a:t>Above and below </a:t>
            </a:r>
            <a:r>
              <a:rPr lang="en-GB" b="0" i="1" dirty="0" err="1"/>
              <a:t>eduGAIN</a:t>
            </a:r>
            <a:r>
              <a:rPr lang="en-GB" b="0" i="1" dirty="0"/>
              <a:t/>
            </a:r>
            <a:br>
              <a:rPr lang="en-GB" b="0" i="1" dirty="0"/>
            </a:br>
            <a:r>
              <a:rPr lang="en-US" dirty="0" smtClean="0"/>
              <a:t>What?</a:t>
            </a:r>
            <a:endParaRPr lang="en-US" dirty="0"/>
          </a:p>
        </p:txBody>
      </p:sp>
      <p:pic>
        <p:nvPicPr>
          <p:cNvPr id="1026" name="Picture 2" descr="https://lh3.googleusercontent.com/EASNAI62FJpAyZEaeqfV6nmAQ-2pEN1ux5-ESSJz6w3OsJ75goLE1U6Bfw14hjc0rlNLF9piIlmUpynjfE5u37s0GHwrZCT8quZcEPcGED4dU9yU0QKGH2d9GPUFO19fwrN4XvPZ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51" y="1836233"/>
            <a:ext cx="12199132" cy="4096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44585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Continue to improve the service.</a:t>
            </a:r>
          </a:p>
          <a:p>
            <a:r>
              <a:rPr lang="en-US" dirty="0" smtClean="0"/>
              <a:t>Address problems with adoption:</a:t>
            </a:r>
          </a:p>
          <a:p>
            <a:pPr lvl="1"/>
            <a:r>
              <a:rPr lang="en-US" dirty="0" smtClean="0"/>
              <a:t>End-users  </a:t>
            </a:r>
          </a:p>
          <a:p>
            <a:pPr lvl="1"/>
            <a:r>
              <a:rPr lang="en-US" dirty="0" smtClean="0"/>
              <a:t>(small) </a:t>
            </a:r>
            <a:r>
              <a:rPr lang="en-US" dirty="0" err="1" smtClean="0"/>
              <a:t>IdPs</a:t>
            </a:r>
            <a:endParaRPr lang="en-US" dirty="0" smtClean="0"/>
          </a:p>
          <a:p>
            <a:pPr lvl="1"/>
            <a:r>
              <a:rPr lang="en-US" dirty="0" smtClean="0"/>
              <a:t>SPs</a:t>
            </a:r>
          </a:p>
          <a:p>
            <a:r>
              <a:rPr lang="en-US" dirty="0" smtClean="0"/>
              <a:t>Deal with emerging </a:t>
            </a:r>
            <a:r>
              <a:rPr lang="en-US" dirty="0" err="1" smtClean="0"/>
              <a:t>WiFi</a:t>
            </a:r>
            <a:r>
              <a:rPr lang="en-US" dirty="0" smtClean="0"/>
              <a:t> deployments</a:t>
            </a:r>
          </a:p>
          <a:p>
            <a:pPr lvl="1"/>
            <a:r>
              <a:rPr lang="en-US" dirty="0" smtClean="0"/>
              <a:t>City </a:t>
            </a:r>
            <a:r>
              <a:rPr lang="en-US" dirty="0" err="1" smtClean="0"/>
              <a:t>WiFi</a:t>
            </a:r>
            <a:endParaRPr lang="en-US" dirty="0" smtClean="0"/>
          </a:p>
          <a:p>
            <a:pPr lvl="1"/>
            <a:r>
              <a:rPr lang="en-US" dirty="0" err="1"/>
              <a:t>g</a:t>
            </a:r>
            <a:r>
              <a:rPr lang="en-US" dirty="0" err="1" smtClean="0"/>
              <a:t>ovroam</a:t>
            </a:r>
            <a:endParaRPr lang="en-US" dirty="0" smtClean="0"/>
          </a:p>
          <a:p>
            <a:pPr lvl="1"/>
            <a:r>
              <a:rPr lang="en-US" dirty="0" smtClean="0"/>
              <a:t>Hotspot 2.0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i="1" dirty="0"/>
              <a:t>Above and below </a:t>
            </a:r>
            <a:r>
              <a:rPr lang="en-GB" b="0" i="1" dirty="0" err="1"/>
              <a:t>eduGAIN</a:t>
            </a:r>
            <a:r>
              <a:rPr lang="en-GB" b="0" i="1" dirty="0"/>
              <a:t/>
            </a:r>
            <a:br>
              <a:rPr lang="en-GB" b="0" i="1" dirty="0"/>
            </a:br>
            <a:r>
              <a:rPr lang="en-US" dirty="0" err="1" smtClean="0"/>
              <a:t>eduroam</a:t>
            </a:r>
            <a:endParaRPr lang="en-US" dirty="0"/>
          </a:p>
        </p:txBody>
      </p:sp>
      <p:pic>
        <p:nvPicPr>
          <p:cNvPr id="9" name="Picture 8" descr="eduroam1bill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5757" y="2093119"/>
            <a:ext cx="6326723" cy="3255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8220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i="1" dirty="0"/>
              <a:t>Above and below </a:t>
            </a:r>
            <a:r>
              <a:rPr lang="en-GB" b="0" i="1" dirty="0" err="1"/>
              <a:t>eduGAIN</a:t>
            </a:r>
            <a:r>
              <a:rPr lang="en-GB" b="0" i="1" dirty="0"/>
              <a:t/>
            </a:r>
            <a:br>
              <a:rPr lang="en-GB" b="0" i="1" dirty="0"/>
            </a:br>
            <a:r>
              <a:rPr lang="en-US" dirty="0" smtClean="0"/>
              <a:t>What?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21756"/>
            <a:ext cx="12192000" cy="341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0472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71261" y="1400212"/>
            <a:ext cx="4495487" cy="4652963"/>
          </a:xfrm>
        </p:spPr>
        <p:txBody>
          <a:bodyPr/>
          <a:lstStyle/>
          <a:p>
            <a:r>
              <a:rPr lang="en-US" dirty="0" smtClean="0"/>
              <a:t>We do need certificates/PKI for nearly everything</a:t>
            </a:r>
          </a:p>
          <a:p>
            <a:r>
              <a:rPr lang="en-US" dirty="0" smtClean="0"/>
              <a:t>GÉANT/NRENs offer certificates services for years</a:t>
            </a:r>
          </a:p>
          <a:p>
            <a:pPr lvl="1"/>
            <a:r>
              <a:rPr lang="en-US" dirty="0" smtClean="0"/>
              <a:t>TCS, </a:t>
            </a:r>
            <a:r>
              <a:rPr lang="en-US" dirty="0" err="1" smtClean="0"/>
              <a:t>eduPKI</a:t>
            </a:r>
            <a:r>
              <a:rPr lang="en-US" dirty="0" smtClean="0"/>
              <a:t>, </a:t>
            </a:r>
            <a:r>
              <a:rPr lang="en-US" dirty="0" err="1" smtClean="0"/>
              <a:t>ettc</a:t>
            </a:r>
            <a:endParaRPr lang="en-US" dirty="0" smtClean="0"/>
          </a:p>
          <a:p>
            <a:r>
              <a:rPr lang="en-US" dirty="0" smtClean="0"/>
              <a:t>New technologies and pilots/services:</a:t>
            </a:r>
          </a:p>
          <a:p>
            <a:pPr lvl="1"/>
            <a:r>
              <a:rPr lang="en-US" dirty="0" smtClean="0"/>
              <a:t>Certificate transparencies </a:t>
            </a:r>
          </a:p>
          <a:p>
            <a:pPr lvl="1"/>
            <a:r>
              <a:rPr lang="en-US" dirty="0" err="1"/>
              <a:t>Certbot</a:t>
            </a:r>
            <a:r>
              <a:rPr lang="en-US" dirty="0"/>
              <a:t>/Let’s Encrypt, </a:t>
            </a:r>
            <a:r>
              <a:rPr lang="en-US" dirty="0" err="1" smtClean="0"/>
              <a:t>letsradsec</a:t>
            </a:r>
            <a:endParaRPr lang="en-US" dirty="0" smtClean="0"/>
          </a:p>
          <a:p>
            <a:r>
              <a:rPr lang="en-US" dirty="0" smtClean="0"/>
              <a:t>Shouldn’t we consider this area in a more strategic way?</a:t>
            </a:r>
          </a:p>
          <a:p>
            <a:pPr lvl="1"/>
            <a:r>
              <a:rPr lang="en-US" dirty="0" smtClean="0"/>
              <a:t>Only want validation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1" dirty="0" smtClean="0"/>
              <a:t>Certificates</a:t>
            </a:r>
            <a:br>
              <a:rPr lang="en-US" b="0" i="1" dirty="0" smtClean="0"/>
            </a:br>
            <a:r>
              <a:rPr lang="en-US" dirty="0" smtClean="0"/>
              <a:t>Why?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2948" y="1379107"/>
            <a:ext cx="4821936" cy="5094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0210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1" dirty="0"/>
              <a:t>Certificates</a:t>
            </a:r>
            <a:br>
              <a:rPr lang="en-US" b="0" i="1" dirty="0"/>
            </a:br>
            <a:r>
              <a:rPr lang="en-GB" dirty="0" smtClean="0"/>
              <a:t>What</a:t>
            </a:r>
            <a:endParaRPr lang="en-GB" dirty="0"/>
          </a:p>
        </p:txBody>
      </p:sp>
      <p:pic>
        <p:nvPicPr>
          <p:cNvPr id="2050" name="Picture 2" descr="https://lh3.googleusercontent.com/ie5QytKjYIGYHpniO0JDITY-fB4nppxCvT-E6FwTuuOeOGKGxngl7jLFRRamgo5pdxRYypYJZUoiJEtDLLTJNN6FDZ61T1VQ6ysm854cAMcjU0UktDYTIW8uM8Bw3GmPZojCLwB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647" y="1778924"/>
            <a:ext cx="11557806" cy="3241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41493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44503" y="1524004"/>
            <a:ext cx="4908893" cy="4652963"/>
          </a:xfrm>
          <a:solidFill>
            <a:srgbClr val="003F5E">
              <a:alpha val="27000"/>
            </a:srgbClr>
          </a:solidFill>
        </p:spPr>
        <p:txBody>
          <a:bodyPr/>
          <a:lstStyle/>
          <a:p>
            <a:r>
              <a:rPr lang="en-US" sz="2400" dirty="0"/>
              <a:t>Operations of existing services Y1-Y4</a:t>
            </a:r>
          </a:p>
          <a:p>
            <a:r>
              <a:rPr lang="en-US" sz="2400" dirty="0"/>
              <a:t>Formulation of strategy Y1</a:t>
            </a:r>
          </a:p>
          <a:p>
            <a:r>
              <a:rPr lang="en-US" sz="2400" dirty="0"/>
              <a:t>Complete/support completion of transition to service of </a:t>
            </a:r>
            <a:r>
              <a:rPr lang="en-US" sz="2400" dirty="0" err="1"/>
              <a:t>letsrasec</a:t>
            </a:r>
            <a:r>
              <a:rPr lang="en-US" sz="2400" dirty="0"/>
              <a:t> and certificate transparency Y1-2</a:t>
            </a:r>
          </a:p>
          <a:p>
            <a:r>
              <a:rPr lang="en-US" sz="2400" dirty="0"/>
              <a:t>Y2-4 Implement any changes in existing portfolio based on outcome of strategy.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1" dirty="0"/>
              <a:t>Certificates</a:t>
            </a:r>
            <a:br>
              <a:rPr lang="en-US" b="0" i="1" dirty="0"/>
            </a:br>
            <a:r>
              <a:rPr lang="en-GB" dirty="0" smtClean="0"/>
              <a:t>Proposal</a:t>
            </a:r>
            <a:endParaRPr lang="en-GB" dirty="0"/>
          </a:p>
        </p:txBody>
      </p:sp>
      <p:sp>
        <p:nvSpPr>
          <p:cNvPr id="4" name="Content Placeholder 1"/>
          <p:cNvSpPr txBox="1">
            <a:spLocks/>
          </p:cNvSpPr>
          <p:nvPr/>
        </p:nvSpPr>
        <p:spPr>
          <a:xfrm>
            <a:off x="6548816" y="1524004"/>
            <a:ext cx="4908893" cy="4652963"/>
          </a:xfrm>
          <a:prstGeom prst="rect">
            <a:avLst/>
          </a:prstGeom>
          <a:solidFill>
            <a:srgbClr val="003F5E"/>
          </a:solidFill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solidFill>
                  <a:schemeClr val="bg1"/>
                </a:solidFill>
              </a:rPr>
              <a:t>Can we formulate the strategy in 2018? </a:t>
            </a:r>
          </a:p>
          <a:p>
            <a:pPr lvl="1"/>
            <a:r>
              <a:rPr lang="en-US" sz="2400" dirty="0" smtClean="0">
                <a:solidFill>
                  <a:schemeClr val="bg1"/>
                </a:solidFill>
              </a:rPr>
              <a:t>Create a task-force </a:t>
            </a:r>
          </a:p>
          <a:p>
            <a:pPr lvl="1"/>
            <a:r>
              <a:rPr lang="en-US" sz="2400" dirty="0" smtClean="0">
                <a:solidFill>
                  <a:schemeClr val="bg1"/>
                </a:solidFill>
              </a:rPr>
              <a:t>Use </a:t>
            </a:r>
            <a:r>
              <a:rPr lang="en-US" sz="2400" smtClean="0">
                <a:solidFill>
                  <a:schemeClr val="bg1"/>
                </a:solidFill>
              </a:rPr>
              <a:t>the result to inform the work in GN4-3</a:t>
            </a:r>
            <a:endParaRPr lang="en-US" sz="2400" dirty="0" smtClean="0">
              <a:solidFill>
                <a:schemeClr val="bg1"/>
              </a:solidFill>
            </a:endParaRPr>
          </a:p>
          <a:p>
            <a:pPr lvl="1"/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13331404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Portfolio of </a:t>
            </a:r>
            <a:r>
              <a:rPr lang="en-GB" dirty="0" smtClean="0"/>
              <a:t>T</a:t>
            </a:r>
            <a:r>
              <a:rPr lang="x-none" dirty="0" smtClean="0"/>
              <a:t>&amp;</a:t>
            </a:r>
            <a:r>
              <a:rPr lang="en-GB" dirty="0" smtClean="0"/>
              <a:t>I </a:t>
            </a:r>
            <a:r>
              <a:rPr lang="en-GB" dirty="0"/>
              <a:t>services is expanding to a point where establishing a set of internal core services to support the IT operations control is a necessity </a:t>
            </a:r>
            <a:endParaRPr lang="x-none" dirty="0" smtClean="0"/>
          </a:p>
          <a:p>
            <a:r>
              <a:rPr lang="en-GB" dirty="0" smtClean="0"/>
              <a:t>Benefits </a:t>
            </a:r>
            <a:r>
              <a:rPr lang="en-GB" dirty="0"/>
              <a:t>of this approach are: </a:t>
            </a:r>
          </a:p>
          <a:p>
            <a:pPr lvl="1" fontAlgn="base"/>
            <a:r>
              <a:rPr lang="en-GB" sz="2000" b="1" dirty="0">
                <a:solidFill>
                  <a:srgbClr val="ED0E51"/>
                </a:solidFill>
              </a:rPr>
              <a:t>Strengthens the service ownership</a:t>
            </a:r>
            <a:r>
              <a:rPr lang="en-GB" sz="2000" dirty="0"/>
              <a:t> by fostering the operational practices across different service operators and makes services more manageable. </a:t>
            </a:r>
          </a:p>
          <a:p>
            <a:pPr lvl="1" fontAlgn="base"/>
            <a:r>
              <a:rPr lang="en-GB" sz="2000" b="1" dirty="0">
                <a:solidFill>
                  <a:srgbClr val="ED0E51"/>
                </a:solidFill>
              </a:rPr>
              <a:t>Lowers the burden on the service operational teams</a:t>
            </a:r>
            <a:r>
              <a:rPr lang="en-GB" sz="2000" dirty="0"/>
              <a:t> </a:t>
            </a:r>
            <a:endParaRPr lang="en-US" sz="2000" dirty="0" smtClean="0"/>
          </a:p>
          <a:p>
            <a:pPr lvl="1" fontAlgn="base"/>
            <a:r>
              <a:rPr lang="en-GB" sz="2000" dirty="0" smtClean="0"/>
              <a:t>Enables </a:t>
            </a:r>
            <a:r>
              <a:rPr lang="en-GB" sz="2000" dirty="0"/>
              <a:t>the </a:t>
            </a:r>
            <a:r>
              <a:rPr lang="en-GB" sz="2000" b="1" dirty="0">
                <a:solidFill>
                  <a:srgbClr val="ED0E51"/>
                </a:solidFill>
              </a:rPr>
              <a:t>harmonisation and unification</a:t>
            </a:r>
            <a:r>
              <a:rPr lang="en-GB" sz="2000" dirty="0"/>
              <a:t> of services operations. </a:t>
            </a:r>
          </a:p>
          <a:p>
            <a:pPr lvl="1" fontAlgn="base"/>
            <a:r>
              <a:rPr lang="en-GB" sz="2000" dirty="0"/>
              <a:t>Potential </a:t>
            </a:r>
            <a:r>
              <a:rPr lang="en-GB" sz="2000" b="1" dirty="0">
                <a:solidFill>
                  <a:srgbClr val="ED0E51"/>
                </a:solidFill>
              </a:rPr>
              <a:t>savings on the operational costs</a:t>
            </a:r>
            <a:r>
              <a:rPr lang="en-GB" sz="2000" dirty="0"/>
              <a:t> by grouping the common functions.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1" dirty="0"/>
              <a:t>Fundamental infrastructure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Why</a:t>
            </a:r>
            <a:r>
              <a:rPr lang="x-none" dirty="0" smtClean="0"/>
              <a:t>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3848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9405" y="1533019"/>
            <a:ext cx="6260289" cy="4844828"/>
          </a:xfrm>
        </p:spPr>
        <p:txBody>
          <a:bodyPr>
            <a:normAutofit lnSpcReduction="10000"/>
          </a:bodyPr>
          <a:lstStyle/>
          <a:p>
            <a:r>
              <a:rPr lang="en-GB" b="1" dirty="0" smtClean="0"/>
              <a:t>White Papers phase (Sep 2017 – Feb 2018)</a:t>
            </a:r>
          </a:p>
          <a:p>
            <a:pPr lvl="1"/>
            <a:r>
              <a:rPr lang="en-GB" dirty="0" smtClean="0"/>
              <a:t>Write White papers, </a:t>
            </a:r>
            <a:r>
              <a:rPr lang="en-GB" dirty="0"/>
              <a:t>incorporating input from user requirements gathering using </a:t>
            </a:r>
            <a:r>
              <a:rPr lang="en-GB" dirty="0" smtClean="0"/>
              <a:t>PLM, Quality Control and NRENs’ review</a:t>
            </a:r>
          </a:p>
          <a:p>
            <a:pPr lvl="2"/>
            <a:r>
              <a:rPr lang="en-GB" dirty="0" smtClean="0"/>
              <a:t>NRENs will provide feedback to white papers mid Jan 2018 – Feb 2018 + NIFs if something is missing</a:t>
            </a:r>
          </a:p>
          <a:p>
            <a:pPr lvl="2"/>
            <a:r>
              <a:rPr lang="en-GB" dirty="0"/>
              <a:t>the body of each White Paper will be max 10 pages </a:t>
            </a:r>
            <a:r>
              <a:rPr lang="en-GB" dirty="0" smtClean="0"/>
              <a:t>&amp; that </a:t>
            </a:r>
            <a:r>
              <a:rPr lang="en-GB" dirty="0"/>
              <a:t>the assessment process will be based on short templates giving a general roadmap, budget and milestones</a:t>
            </a:r>
          </a:p>
          <a:p>
            <a:r>
              <a:rPr lang="en-GB" b="1" dirty="0"/>
              <a:t>Selection of project elements </a:t>
            </a:r>
            <a:r>
              <a:rPr lang="en-GB" b="1" dirty="0" smtClean="0"/>
              <a:t>phase (Mar – Apr 2018)</a:t>
            </a:r>
          </a:p>
          <a:p>
            <a:pPr lvl="1"/>
            <a:r>
              <a:rPr lang="en-GB" dirty="0"/>
              <a:t>Assess the contents of the White papers </a:t>
            </a:r>
            <a:r>
              <a:rPr lang="en-GB" dirty="0" smtClean="0"/>
              <a:t>taking </a:t>
            </a:r>
            <a:r>
              <a:rPr lang="en-GB" dirty="0"/>
              <a:t>into account the feedback from the NRENs, based on NRENs’ </a:t>
            </a:r>
            <a:r>
              <a:rPr lang="en-GB" dirty="0" smtClean="0"/>
              <a:t>levels of interest</a:t>
            </a:r>
            <a:endParaRPr lang="en-GB" dirty="0"/>
          </a:p>
          <a:p>
            <a:r>
              <a:rPr lang="en-GB" b="1" dirty="0"/>
              <a:t>Detailed GN4-3 </a:t>
            </a:r>
            <a:r>
              <a:rPr lang="en-GB" b="1" dirty="0" smtClean="0"/>
              <a:t>Planning</a:t>
            </a:r>
            <a:r>
              <a:rPr lang="en-GB" b="1" dirty="0"/>
              <a:t>, Budgeting &amp; Recruitment </a:t>
            </a:r>
            <a:r>
              <a:rPr lang="en-GB" b="1" dirty="0" smtClean="0"/>
              <a:t>phase (May – July 2018)</a:t>
            </a:r>
          </a:p>
          <a:p>
            <a:r>
              <a:rPr lang="en-GB" b="1" dirty="0"/>
              <a:t>GN4-3 </a:t>
            </a:r>
            <a:r>
              <a:rPr lang="en-GB" b="1" dirty="0" smtClean="0"/>
              <a:t>Proposal </a:t>
            </a:r>
            <a:r>
              <a:rPr lang="en-GB" b="1" dirty="0"/>
              <a:t>writing &amp; Submission </a:t>
            </a:r>
            <a:r>
              <a:rPr lang="en-GB" b="1" dirty="0" smtClean="0"/>
              <a:t>phase (July – September 2018, to be submitted Q3 2018)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Timeline for GN4-3 submission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7900473"/>
              </p:ext>
            </p:extLst>
          </p:nvPr>
        </p:nvGraphicFramePr>
        <p:xfrm>
          <a:off x="6595034" y="1341154"/>
          <a:ext cx="5588319" cy="50366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Slide Number Placeholder 3"/>
          <p:cNvSpPr txBox="1">
            <a:spLocks/>
          </p:cNvSpPr>
          <p:nvPr/>
        </p:nvSpPr>
        <p:spPr>
          <a:xfrm>
            <a:off x="11439527" y="6523902"/>
            <a:ext cx="569600" cy="32139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354"/>
            <a:r>
              <a:rPr lang="en-GB" sz="180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955762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285750" indent="-285750" fontAlgn="base"/>
            <a:r>
              <a:rPr lang="en-GB" b="1" dirty="0">
                <a:solidFill>
                  <a:srgbClr val="ED0E51"/>
                </a:solidFill>
              </a:rPr>
              <a:t>Resource inventory </a:t>
            </a:r>
            <a:r>
              <a:rPr lang="en-GB" dirty="0"/>
              <a:t>– the master repository with basic data about all infrastructure and resources used for services </a:t>
            </a:r>
            <a:r>
              <a:rPr lang="en-GB" dirty="0" smtClean="0"/>
              <a:t>delivery</a:t>
            </a:r>
            <a:endParaRPr lang="en-GB" dirty="0"/>
          </a:p>
          <a:p>
            <a:pPr marL="285750" indent="-285750" fontAlgn="base"/>
            <a:r>
              <a:rPr lang="en-GB" b="1" dirty="0">
                <a:solidFill>
                  <a:srgbClr val="ED0E51"/>
                </a:solidFill>
              </a:rPr>
              <a:t>Platform for service monitoring</a:t>
            </a:r>
            <a:r>
              <a:rPr lang="en-GB" dirty="0"/>
              <a:t> -  provide basic monitoring of availability and performance parameters, provides alerting function, collects history data necessary for reports and capacity </a:t>
            </a:r>
            <a:r>
              <a:rPr lang="en-GB" dirty="0" smtClean="0"/>
              <a:t>management</a:t>
            </a:r>
            <a:endParaRPr lang="en-GB" dirty="0"/>
          </a:p>
          <a:p>
            <a:pPr marL="285750" indent="-285750" fontAlgn="base"/>
            <a:r>
              <a:rPr lang="en-GB" b="1" dirty="0">
                <a:solidFill>
                  <a:srgbClr val="ED0E51"/>
                </a:solidFill>
              </a:rPr>
              <a:t>Centralized </a:t>
            </a:r>
            <a:r>
              <a:rPr lang="en-GB" b="1" dirty="0" smtClean="0">
                <a:solidFill>
                  <a:srgbClr val="ED0E51"/>
                </a:solidFill>
              </a:rPr>
              <a:t>logging targets</a:t>
            </a:r>
            <a:r>
              <a:rPr lang="en-GB" b="1" dirty="0" smtClean="0">
                <a:solidFill>
                  <a:srgbClr val="003F5E"/>
                </a:solidFill>
              </a:rPr>
              <a:t> </a:t>
            </a:r>
            <a:r>
              <a:rPr lang="en-US" dirty="0" smtClean="0">
                <a:solidFill>
                  <a:srgbClr val="003F5E"/>
                </a:solidFill>
              </a:rPr>
              <a:t>- similar, have insight. This is more proactive rather than reactive.</a:t>
            </a:r>
            <a:endParaRPr lang="en-GB" dirty="0"/>
          </a:p>
          <a:p>
            <a:pPr marL="285750" indent="-285750" fontAlgn="base"/>
            <a:r>
              <a:rPr lang="en-GB" b="1" dirty="0">
                <a:solidFill>
                  <a:srgbClr val="ED0E51"/>
                </a:solidFill>
              </a:rPr>
              <a:t>Solution for backup &amp; restore </a:t>
            </a:r>
            <a:r>
              <a:rPr lang="x-none" b="1" dirty="0">
                <a:solidFill>
                  <a:srgbClr val="ED0E51"/>
                </a:solidFill>
              </a:rPr>
              <a:t>and </a:t>
            </a:r>
            <a:r>
              <a:rPr lang="en-GB" b="1" dirty="0">
                <a:solidFill>
                  <a:srgbClr val="ED0E51"/>
                </a:solidFill>
              </a:rPr>
              <a:t>archive</a:t>
            </a:r>
            <a:r>
              <a:rPr lang="en-GB" dirty="0"/>
              <a:t> – enhances the reliability of the services and underpins the SLA and </a:t>
            </a:r>
            <a:r>
              <a:rPr lang="en-GB" dirty="0" smtClean="0"/>
              <a:t>OLA</a:t>
            </a:r>
            <a:endParaRPr lang="en-GB" dirty="0"/>
          </a:p>
          <a:p>
            <a:pPr marL="285750" indent="-285750" fontAlgn="base"/>
            <a:r>
              <a:rPr lang="en-GB" b="1" dirty="0">
                <a:solidFill>
                  <a:srgbClr val="ED0E51"/>
                </a:solidFill>
              </a:rPr>
              <a:t>Service Desk and ticketing system</a:t>
            </a:r>
            <a:r>
              <a:rPr lang="en-GB" dirty="0"/>
              <a:t> -  support the common requirements for first level support for services;</a:t>
            </a:r>
          </a:p>
          <a:p>
            <a:pPr marL="285750" indent="-285750" fontAlgn="base"/>
            <a:r>
              <a:rPr lang="en-GB" b="1" dirty="0">
                <a:solidFill>
                  <a:srgbClr val="ED0E51"/>
                </a:solidFill>
              </a:rPr>
              <a:t>Source code repository (non-public and public)</a:t>
            </a:r>
            <a:r>
              <a:rPr lang="en-GB" dirty="0"/>
              <a:t> – stores the operational data such as configurations, scripts, deployment </a:t>
            </a:r>
            <a:r>
              <a:rPr lang="en-GB" dirty="0" smtClean="0"/>
              <a:t>automation </a:t>
            </a:r>
            <a:r>
              <a:rPr lang="en-GB" dirty="0"/>
              <a:t>recipes etc</a:t>
            </a:r>
            <a:r>
              <a:rPr lang="en-GB" dirty="0" smtClean="0"/>
              <a:t>.</a:t>
            </a:r>
            <a:endParaRPr lang="en-GB" dirty="0"/>
          </a:p>
          <a:p>
            <a:pPr marL="285750" indent="-285750" fontAlgn="base"/>
            <a:r>
              <a:rPr lang="en-GB" b="1" dirty="0">
                <a:solidFill>
                  <a:srgbClr val="ED0E51"/>
                </a:solidFill>
              </a:rPr>
              <a:t>PKI requirements</a:t>
            </a:r>
            <a:r>
              <a:rPr lang="en-GB" dirty="0"/>
              <a:t> - includes </a:t>
            </a:r>
            <a:r>
              <a:rPr lang="en-GB" dirty="0" err="1"/>
              <a:t>eduPKI</a:t>
            </a:r>
            <a:r>
              <a:rPr lang="en-GB" dirty="0"/>
              <a:t> which should be rebranded as internal supporting </a:t>
            </a:r>
            <a:r>
              <a:rPr lang="en-GB" dirty="0" smtClean="0"/>
              <a:t>service (mostly for </a:t>
            </a:r>
            <a:r>
              <a:rPr lang="en-GB" dirty="0" err="1" smtClean="0"/>
              <a:t>eduroam</a:t>
            </a:r>
            <a:r>
              <a:rPr lang="en-GB" dirty="0" smtClean="0"/>
              <a:t> now)</a:t>
            </a:r>
            <a:endParaRPr lang="en-GB" dirty="0"/>
          </a:p>
          <a:p>
            <a:pPr marL="285750" indent="-285750" fontAlgn="base"/>
            <a:r>
              <a:rPr lang="en-GB" b="1" dirty="0">
                <a:solidFill>
                  <a:srgbClr val="ED0E51"/>
                </a:solidFill>
              </a:rPr>
              <a:t>Key signing </a:t>
            </a:r>
            <a:r>
              <a:rPr lang="en-GB" b="1" dirty="0" smtClean="0">
                <a:solidFill>
                  <a:srgbClr val="ED0E51"/>
                </a:solidFill>
              </a:rPr>
              <a:t>requirements</a:t>
            </a:r>
            <a:r>
              <a:rPr lang="x-none" dirty="0" smtClean="0"/>
              <a:t> -</a:t>
            </a:r>
            <a:r>
              <a:rPr lang="en-GB" dirty="0" smtClean="0"/>
              <a:t> </a:t>
            </a:r>
            <a:r>
              <a:rPr lang="en-GB" dirty="0"/>
              <a:t> investigate the common requirements of </a:t>
            </a:r>
            <a:r>
              <a:rPr lang="en-GB" dirty="0" err="1"/>
              <a:t>FaaS</a:t>
            </a:r>
            <a:r>
              <a:rPr lang="en-GB" dirty="0"/>
              <a:t>, </a:t>
            </a:r>
            <a:r>
              <a:rPr lang="en-GB" dirty="0" err="1"/>
              <a:t>eduGAIN</a:t>
            </a:r>
            <a:r>
              <a:rPr lang="en-GB" dirty="0"/>
              <a:t>, Managed </a:t>
            </a:r>
            <a:r>
              <a:rPr lang="en-GB" dirty="0" err="1"/>
              <a:t>eduroam</a:t>
            </a:r>
            <a:r>
              <a:rPr lang="en-GB" dirty="0"/>
              <a:t> </a:t>
            </a:r>
            <a:r>
              <a:rPr lang="en-GB" dirty="0" err="1" smtClean="0"/>
              <a:t>IdP</a:t>
            </a:r>
            <a:endParaRPr lang="en-GB" dirty="0"/>
          </a:p>
          <a:p>
            <a:pPr marL="285750" indent="-285750" fontAlgn="base"/>
            <a:r>
              <a:rPr lang="en-GB" b="1" dirty="0">
                <a:solidFill>
                  <a:srgbClr val="ED0E51"/>
                </a:solidFill>
              </a:rPr>
              <a:t>VMs</a:t>
            </a:r>
            <a:r>
              <a:rPr lang="en-GB" dirty="0"/>
              <a:t> </a:t>
            </a:r>
            <a:r>
              <a:rPr lang="en-GB" dirty="0" smtClean="0"/>
              <a:t>–</a:t>
            </a:r>
            <a:r>
              <a:rPr lang="x-none" dirty="0" smtClean="0"/>
              <a:t>arrange </a:t>
            </a:r>
            <a:r>
              <a:rPr lang="en-GB" dirty="0" smtClean="0"/>
              <a:t>the </a:t>
            </a:r>
            <a:r>
              <a:rPr lang="en-GB" dirty="0"/>
              <a:t>virtual machines for operating services in production and pilot.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1" dirty="0"/>
              <a:t>Fundamental infrastructure</a:t>
            </a:r>
            <a:r>
              <a:rPr lang="en-US" dirty="0"/>
              <a:t/>
            </a:r>
            <a:br>
              <a:rPr lang="en-US" dirty="0"/>
            </a:br>
            <a:r>
              <a:rPr lang="x-none" dirty="0" smtClean="0"/>
              <a:t>What?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94006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34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111" y="1227846"/>
            <a:ext cx="11872068" cy="512755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sz="2267" b="1" dirty="0"/>
              <a:t>1. Network </a:t>
            </a:r>
            <a:endParaRPr lang="en-GB" sz="2267" dirty="0"/>
          </a:p>
          <a:p>
            <a:pPr marL="457189" lvl="1" indent="0">
              <a:buNone/>
            </a:pPr>
            <a:r>
              <a:rPr lang="en-GB" sz="2267" b="1" i="1" dirty="0"/>
              <a:t>Network Architectures</a:t>
            </a:r>
            <a:r>
              <a:rPr lang="en-GB" sz="2267" b="1" dirty="0"/>
              <a:t> </a:t>
            </a:r>
            <a:r>
              <a:rPr lang="en-GB" sz="2267" dirty="0"/>
              <a:t>&amp; </a:t>
            </a:r>
            <a:r>
              <a:rPr lang="en-GB" sz="2267" b="1" i="1" dirty="0"/>
              <a:t>Services and Tools</a:t>
            </a:r>
            <a:r>
              <a:rPr lang="en-GB" sz="2267" b="1" dirty="0"/>
              <a:t> </a:t>
            </a:r>
            <a:r>
              <a:rPr lang="en-GB" sz="2267" dirty="0"/>
              <a:t>(including global connectivity &amp; multi-domain services/ network monitoring, management and performance verification)</a:t>
            </a:r>
          </a:p>
          <a:p>
            <a:pPr marL="457189" lvl="1" indent="0">
              <a:buNone/>
            </a:pPr>
            <a:r>
              <a:rPr lang="en-GB" sz="2267" i="1" dirty="0"/>
              <a:t>Editors: Shaun Cairns, Ivana Golub, Afrodite Sevasti</a:t>
            </a:r>
            <a:endParaRPr lang="en-GB" sz="2267" b="1" i="1" dirty="0"/>
          </a:p>
          <a:p>
            <a:pPr marL="0" indent="0">
              <a:buNone/>
            </a:pPr>
            <a:r>
              <a:rPr lang="en-GB" sz="2267" b="1" dirty="0"/>
              <a:t>2. Security &amp; Privacy</a:t>
            </a:r>
            <a:endParaRPr lang="en-GB" sz="2267" dirty="0"/>
          </a:p>
          <a:p>
            <a:pPr marL="457189" lvl="1" indent="0">
              <a:buNone/>
            </a:pPr>
            <a:r>
              <a:rPr lang="en-GB" sz="2267" i="1" dirty="0"/>
              <a:t>Editors: Sigita Jurkynaite, Alf Moens, Steve Kennett</a:t>
            </a:r>
          </a:p>
          <a:p>
            <a:pPr marL="0" indent="0">
              <a:buNone/>
            </a:pPr>
            <a:r>
              <a:rPr lang="en-GB" sz="2267" b="1" dirty="0">
                <a:solidFill>
                  <a:srgbClr val="FF0000"/>
                </a:solidFill>
              </a:rPr>
              <a:t>3. Trust &amp; Identity</a:t>
            </a:r>
            <a:endParaRPr lang="en-GB" sz="2267" dirty="0">
              <a:solidFill>
                <a:srgbClr val="FF0000"/>
              </a:solidFill>
            </a:endParaRPr>
          </a:p>
          <a:p>
            <a:pPr marL="457189" lvl="1" indent="0">
              <a:buNone/>
            </a:pPr>
            <a:r>
              <a:rPr lang="en-GB" sz="2267" i="1" dirty="0">
                <a:solidFill>
                  <a:srgbClr val="FF0000"/>
                </a:solidFill>
              </a:rPr>
              <a:t>Editors: Klaas Wierenga, Ann Harding, Licia Florio, Nicole Harris</a:t>
            </a:r>
          </a:p>
          <a:p>
            <a:pPr marL="0" indent="0">
              <a:buNone/>
            </a:pPr>
            <a:r>
              <a:rPr lang="en-GB" sz="2267" b="1" dirty="0"/>
              <a:t>4. Application Services and Clouds</a:t>
            </a:r>
            <a:endParaRPr lang="en-GB" sz="2267" dirty="0"/>
          </a:p>
          <a:p>
            <a:pPr marL="457189" lvl="1" indent="0">
              <a:buNone/>
            </a:pPr>
            <a:r>
              <a:rPr lang="en-GB" sz="2267" i="1" dirty="0"/>
              <a:t>Editors: Andres Steijaert, Peter Szegedi</a:t>
            </a:r>
          </a:p>
          <a:p>
            <a:pPr marL="0" indent="0">
              <a:buNone/>
            </a:pPr>
            <a:r>
              <a:rPr lang="en-GB" sz="2267" b="1" dirty="0"/>
              <a:t>5. General services </a:t>
            </a:r>
            <a:endParaRPr lang="en-GB" sz="2267" dirty="0"/>
          </a:p>
          <a:p>
            <a:pPr marL="457189" lvl="1" indent="0">
              <a:buNone/>
            </a:pPr>
            <a:r>
              <a:rPr lang="en-GB" sz="2267" b="1" i="1" dirty="0"/>
              <a:t>Part A: Software development </a:t>
            </a:r>
            <a:endParaRPr lang="en-GB" sz="2267" dirty="0"/>
          </a:p>
          <a:p>
            <a:pPr marL="457189" lvl="1" indent="0">
              <a:buNone/>
            </a:pPr>
            <a:r>
              <a:rPr lang="en-GB" sz="2267" dirty="0"/>
              <a:t>Editors: Marcin </a:t>
            </a:r>
            <a:r>
              <a:rPr lang="en-GB" sz="2267" dirty="0" err="1"/>
              <a:t>Wolski</a:t>
            </a:r>
            <a:endParaRPr lang="en-GB" sz="2267" dirty="0"/>
          </a:p>
          <a:p>
            <a:pPr marL="457189" lvl="1" indent="0">
              <a:buNone/>
            </a:pPr>
            <a:r>
              <a:rPr lang="en-GB" sz="2267" b="1" i="1" dirty="0"/>
              <a:t>Part B:  Operations ( i.e. general first line support), procurement, PLM, Legal, IPR, Project Management</a:t>
            </a:r>
            <a:r>
              <a:rPr lang="en-GB" sz="2267" dirty="0"/>
              <a:t> </a:t>
            </a:r>
          </a:p>
          <a:p>
            <a:pPr marL="457189" lvl="1" indent="0">
              <a:buNone/>
            </a:pPr>
            <a:r>
              <a:rPr lang="en-GB" sz="2267" dirty="0"/>
              <a:t>Editors: Toby Rodwell, Paul Rouse, </a:t>
            </a:r>
            <a:r>
              <a:rPr lang="en-GB" sz="2267" dirty="0">
                <a:solidFill>
                  <a:srgbClr val="FF0000"/>
                </a:solidFill>
              </a:rPr>
              <a:t>Marina Adomeit</a:t>
            </a:r>
          </a:p>
          <a:p>
            <a:pPr marL="0" indent="0">
              <a:buNone/>
            </a:pPr>
            <a:r>
              <a:rPr lang="en-GB" sz="2267" dirty="0"/>
              <a:t> </a:t>
            </a:r>
            <a:r>
              <a:rPr lang="en-GB" sz="2267" b="1" dirty="0"/>
              <a:t>6. User, Community, Outreach </a:t>
            </a:r>
            <a:r>
              <a:rPr lang="en-GB" sz="2267" dirty="0"/>
              <a:t>(incl. open calls, other e-infrastructures)</a:t>
            </a:r>
            <a:r>
              <a:rPr lang="en-GB" sz="2267" b="1" dirty="0"/>
              <a:t> and Human Capital Development</a:t>
            </a:r>
            <a:endParaRPr lang="en-GB" sz="2267" dirty="0"/>
          </a:p>
          <a:p>
            <a:pPr marL="457189" lvl="1" indent="0">
              <a:buNone/>
            </a:pPr>
            <a:r>
              <a:rPr lang="en-GB" sz="2267" dirty="0"/>
              <a:t>Editors: Cathrin Stover, Annabel </a:t>
            </a:r>
            <a:r>
              <a:rPr lang="en-GB" sz="2267" dirty="0">
                <a:solidFill>
                  <a:srgbClr val="002060"/>
                </a:solidFill>
              </a:rPr>
              <a:t>Grant</a:t>
            </a:r>
          </a:p>
          <a:p>
            <a:pPr marL="457189" lvl="1" indent="0">
              <a:buNone/>
            </a:pPr>
            <a:endParaRPr lang="en-GB" sz="2133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endParaRPr lang="en-GB" sz="1600" dirty="0"/>
          </a:p>
        </p:txBody>
      </p:sp>
      <p:sp>
        <p:nvSpPr>
          <p:cNvPr id="2" name="Rectangle 1"/>
          <p:cNvSpPr/>
          <p:nvPr/>
        </p:nvSpPr>
        <p:spPr>
          <a:xfrm>
            <a:off x="0" y="74649"/>
            <a:ext cx="8858657" cy="420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133" b="1" u="sng" dirty="0">
                <a:solidFill>
                  <a:schemeClr val="bg1"/>
                </a:solidFill>
              </a:rPr>
              <a:t>Topic areas and main editors for initial White paper phase</a:t>
            </a:r>
          </a:p>
        </p:txBody>
      </p:sp>
      <p:sp>
        <p:nvSpPr>
          <p:cNvPr id="4" name="Slide Number Placeholder 3"/>
          <p:cNvSpPr txBox="1">
            <a:spLocks/>
          </p:cNvSpPr>
          <p:nvPr/>
        </p:nvSpPr>
        <p:spPr>
          <a:xfrm>
            <a:off x="11439527" y="6523902"/>
            <a:ext cx="569600" cy="32139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354"/>
            <a:r>
              <a:rPr lang="en-GB" sz="1800" dirty="0"/>
              <a:t>7</a:t>
            </a:r>
          </a:p>
        </p:txBody>
      </p:sp>
      <p:sp>
        <p:nvSpPr>
          <p:cNvPr id="5" name="Rectangle 4"/>
          <p:cNvSpPr/>
          <p:nvPr/>
        </p:nvSpPr>
        <p:spPr>
          <a:xfrm>
            <a:off x="319315" y="1244361"/>
            <a:ext cx="11689812" cy="4903744"/>
          </a:xfrm>
          <a:prstGeom prst="rect">
            <a:avLst/>
          </a:prstGeom>
          <a:solidFill>
            <a:srgbClr val="5B9BD5">
              <a:alpha val="3922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</p:spPr>
        <p:txBody>
          <a:bodyPr/>
          <a:lstStyle/>
          <a:p>
            <a:r>
              <a:rPr lang="en-GB" dirty="0" smtClean="0"/>
              <a:t>White Papers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813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482605" y="1283603"/>
            <a:ext cx="5514975" cy="823912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High-level Areas </a:t>
            </a:r>
            <a:endParaRPr lang="en-US" dirty="0">
              <a:latin typeface="+mn-lt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82601" y="2091646"/>
            <a:ext cx="5553075" cy="4154409"/>
          </a:xfrm>
        </p:spPr>
        <p:txBody>
          <a:bodyPr>
            <a:normAutofit fontScale="70000" lnSpcReduction="20000"/>
          </a:bodyPr>
          <a:lstStyle/>
          <a:p>
            <a:r>
              <a:rPr lang="en-US" sz="2200" dirty="0" err="1"/>
              <a:t>eduGAIN</a:t>
            </a:r>
            <a:r>
              <a:rPr lang="en-US" sz="2200" dirty="0"/>
              <a:t> Operations </a:t>
            </a:r>
          </a:p>
          <a:p>
            <a:pPr lvl="1"/>
            <a:r>
              <a:rPr lang="en-US" sz="1900" dirty="0" err="1"/>
              <a:t>eduGAIN</a:t>
            </a:r>
            <a:r>
              <a:rPr lang="en-US" sz="1900" dirty="0"/>
              <a:t> Core Operations </a:t>
            </a:r>
          </a:p>
          <a:p>
            <a:pPr lvl="1"/>
            <a:r>
              <a:rPr lang="en-US" sz="1900" dirty="0"/>
              <a:t>Discovery </a:t>
            </a:r>
          </a:p>
          <a:p>
            <a:r>
              <a:rPr lang="en-US" sz="2200" dirty="0" err="1"/>
              <a:t>eduGAIN</a:t>
            </a:r>
            <a:r>
              <a:rPr lang="en-US" sz="2200" dirty="0"/>
              <a:t> Maturity </a:t>
            </a:r>
          </a:p>
          <a:p>
            <a:r>
              <a:rPr lang="en-US" sz="2200" dirty="0" err="1"/>
              <a:t>eduGAIN</a:t>
            </a:r>
            <a:r>
              <a:rPr lang="en-US" sz="2200" dirty="0"/>
              <a:t> </a:t>
            </a:r>
            <a:r>
              <a:rPr lang="en-US" sz="2200" dirty="0" smtClean="0"/>
              <a:t>Disruptive</a:t>
            </a:r>
            <a:endParaRPr lang="en-US" sz="2200" dirty="0"/>
          </a:p>
          <a:p>
            <a:pPr lvl="1"/>
            <a:r>
              <a:rPr lang="en-US" sz="1900" dirty="0"/>
              <a:t>OIDC </a:t>
            </a:r>
          </a:p>
          <a:p>
            <a:pPr lvl="1"/>
            <a:r>
              <a:rPr lang="en-US" sz="1900" dirty="0"/>
              <a:t>Evolution of metadata Management </a:t>
            </a:r>
          </a:p>
          <a:p>
            <a:pPr lvl="1"/>
            <a:r>
              <a:rPr lang="en-US" sz="1900" dirty="0" err="1"/>
              <a:t>eIDAS</a:t>
            </a:r>
            <a:r>
              <a:rPr lang="en-US" sz="1900" dirty="0"/>
              <a:t> </a:t>
            </a:r>
          </a:p>
          <a:p>
            <a:r>
              <a:rPr lang="en-US" sz="2200" dirty="0"/>
              <a:t>Above and below </a:t>
            </a:r>
            <a:r>
              <a:rPr lang="en-US" sz="2200" dirty="0" err="1"/>
              <a:t>eduGAIN</a:t>
            </a:r>
            <a:r>
              <a:rPr lang="en-US" sz="2200" dirty="0"/>
              <a:t> </a:t>
            </a:r>
          </a:p>
          <a:p>
            <a:pPr lvl="1"/>
            <a:r>
              <a:rPr lang="en-US" sz="1900" dirty="0" err="1"/>
              <a:t>eduTEAMS</a:t>
            </a:r>
            <a:r>
              <a:rPr lang="en-US" sz="1900" dirty="0"/>
              <a:t> Service Delivery, Operations and Continuous Service Improvements </a:t>
            </a:r>
          </a:p>
          <a:p>
            <a:pPr lvl="1"/>
            <a:r>
              <a:rPr lang="en-US" sz="1900" dirty="0" err="1" smtClean="0"/>
              <a:t>inAcademia</a:t>
            </a:r>
            <a:r>
              <a:rPr lang="en-US" sz="1900" dirty="0" smtClean="0"/>
              <a:t> </a:t>
            </a:r>
            <a:r>
              <a:rPr lang="en-US" sz="1900" dirty="0"/>
              <a:t>- Business Process development &amp; transition to </a:t>
            </a:r>
            <a:r>
              <a:rPr lang="en-US" sz="1900" dirty="0" smtClean="0"/>
              <a:t>service</a:t>
            </a:r>
            <a:endParaRPr lang="en-US" sz="1900" dirty="0"/>
          </a:p>
          <a:p>
            <a:pPr lvl="1"/>
            <a:r>
              <a:rPr lang="en-US" sz="1900" dirty="0"/>
              <a:t>Federation as a Service - Service Delivery, refocus, integration of campus </a:t>
            </a:r>
            <a:r>
              <a:rPr lang="en-US" sz="1900" dirty="0" err="1" smtClean="0"/>
              <a:t>IdP</a:t>
            </a:r>
            <a:endParaRPr lang="en-US" sz="1900" dirty="0"/>
          </a:p>
          <a:p>
            <a:pPr lvl="1"/>
            <a:r>
              <a:rPr lang="en-US" sz="1900" dirty="0"/>
              <a:t>Step-up Authentication and Identity Assurance </a:t>
            </a:r>
          </a:p>
          <a:p>
            <a:r>
              <a:rPr lang="en-US" sz="2200" dirty="0" err="1"/>
              <a:t>eduroam</a:t>
            </a:r>
            <a:r>
              <a:rPr lang="en-US" sz="2200" dirty="0"/>
              <a:t> </a:t>
            </a:r>
          </a:p>
          <a:p>
            <a:r>
              <a:rPr lang="en-US" sz="2200" dirty="0"/>
              <a:t>Certificates </a:t>
            </a:r>
          </a:p>
          <a:p>
            <a:r>
              <a:rPr lang="en-US" sz="2200" dirty="0"/>
              <a:t>Fundamental infrastructure</a:t>
            </a:r>
          </a:p>
          <a:p>
            <a:pPr lvl="1"/>
            <a:endParaRPr lang="en-US" dirty="0">
              <a:latin typeface="+mn-lt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>
          <a:xfrm>
            <a:off x="6172203" y="1283603"/>
            <a:ext cx="5183188" cy="823912"/>
          </a:xfrm>
        </p:spPr>
        <p:txBody>
          <a:bodyPr/>
          <a:lstStyle/>
          <a:p>
            <a:r>
              <a:rPr lang="en-US" b="0" i="1" dirty="0" smtClean="0">
                <a:solidFill>
                  <a:srgbClr val="0070C0"/>
                </a:solidFill>
                <a:latin typeface="+mn-lt"/>
              </a:rPr>
              <a:t>Consultation Plans </a:t>
            </a:r>
            <a:endParaRPr lang="en-US" b="0" i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>
          <a:xfrm>
            <a:off x="6172203" y="2107515"/>
            <a:ext cx="5183188" cy="3684588"/>
          </a:xfrm>
        </p:spPr>
        <p:txBody>
          <a:bodyPr>
            <a:normAutofit fontScale="92500" lnSpcReduction="20000"/>
          </a:bodyPr>
          <a:lstStyle/>
          <a:p>
            <a:r>
              <a:rPr lang="en-US" i="1" dirty="0" smtClean="0">
                <a:solidFill>
                  <a:srgbClr val="0070C0"/>
                </a:solidFill>
                <a:latin typeface="+mn-lt"/>
              </a:rPr>
              <a:t>Carried out so far</a:t>
            </a:r>
          </a:p>
          <a:p>
            <a:pPr lvl="1"/>
            <a:r>
              <a:rPr lang="en-US" i="1" dirty="0" smtClean="0">
                <a:solidFill>
                  <a:srgbClr val="0070C0"/>
                </a:solidFill>
                <a:latin typeface="+mn-lt"/>
              </a:rPr>
              <a:t>Post-it exercise at Symposium.</a:t>
            </a:r>
          </a:p>
          <a:p>
            <a:pPr lvl="1"/>
            <a:r>
              <a:rPr lang="en-US" i="1" dirty="0" smtClean="0">
                <a:solidFill>
                  <a:srgbClr val="0070C0"/>
                </a:solidFill>
                <a:latin typeface="+mn-lt"/>
              </a:rPr>
              <a:t>RDA workshop</a:t>
            </a:r>
          </a:p>
          <a:p>
            <a:pPr lvl="1"/>
            <a:r>
              <a:rPr lang="en-US" i="1" dirty="0" smtClean="0">
                <a:solidFill>
                  <a:srgbClr val="0070C0"/>
                </a:solidFill>
                <a:latin typeface="+mn-lt"/>
              </a:rPr>
              <a:t>eduGAIN &amp; eduroam SG calls for ideas</a:t>
            </a: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Session(s) at Internet2 Technology Exchange.</a:t>
            </a: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AARC Meeting</a:t>
            </a:r>
            <a:r>
              <a:rPr lang="en-US" i="1" dirty="0" smtClean="0">
                <a:solidFill>
                  <a:srgbClr val="0070C0"/>
                </a:solidFill>
              </a:rPr>
              <a:t>.</a:t>
            </a:r>
            <a:r>
              <a:rPr lang="en-US" i="1" dirty="0">
                <a:solidFill>
                  <a:srgbClr val="0070C0"/>
                </a:solidFill>
              </a:rPr>
              <a:t> </a:t>
            </a:r>
            <a:endParaRPr lang="en-US" i="1" dirty="0" smtClean="0">
              <a:solidFill>
                <a:srgbClr val="0070C0"/>
              </a:solidFill>
            </a:endParaRPr>
          </a:p>
          <a:p>
            <a:pPr lvl="1"/>
            <a:r>
              <a:rPr lang="en-US" i="1" dirty="0" smtClean="0">
                <a:solidFill>
                  <a:srgbClr val="0070C0"/>
                </a:solidFill>
              </a:rPr>
              <a:t>DI4R </a:t>
            </a:r>
            <a:r>
              <a:rPr lang="en-US" i="1" dirty="0">
                <a:solidFill>
                  <a:srgbClr val="0070C0"/>
                </a:solidFill>
              </a:rPr>
              <a:t>/ FIM4R</a:t>
            </a:r>
            <a:r>
              <a:rPr lang="en-US" i="1" dirty="0" smtClean="0">
                <a:solidFill>
                  <a:srgbClr val="0070C0"/>
                </a:solidFill>
              </a:rPr>
              <a:t>.</a:t>
            </a:r>
          </a:p>
          <a:p>
            <a:r>
              <a:rPr lang="en-US" i="1" dirty="0" smtClean="0">
                <a:solidFill>
                  <a:srgbClr val="0070C0"/>
                </a:solidFill>
              </a:rPr>
              <a:t>Pending</a:t>
            </a:r>
          </a:p>
          <a:p>
            <a:pPr lvl="1"/>
            <a:r>
              <a:rPr lang="en-US" i="1" dirty="0" smtClean="0">
                <a:solidFill>
                  <a:srgbClr val="0070C0"/>
                </a:solidFill>
              </a:rPr>
              <a:t>Consolidation </a:t>
            </a:r>
            <a:r>
              <a:rPr lang="en-US" i="1" dirty="0">
                <a:solidFill>
                  <a:srgbClr val="0070C0"/>
                </a:solidFill>
              </a:rPr>
              <a:t>at T&amp;I leaders meeting</a:t>
            </a:r>
            <a:r>
              <a:rPr lang="en-US" i="1" dirty="0" smtClean="0">
                <a:solidFill>
                  <a:srgbClr val="0070C0"/>
                </a:solidFill>
              </a:rPr>
              <a:t>.</a:t>
            </a:r>
            <a:endParaRPr lang="en-US" i="1" dirty="0" smtClean="0">
              <a:solidFill>
                <a:srgbClr val="0070C0"/>
              </a:solidFill>
              <a:latin typeface="+mn-lt"/>
            </a:endParaRPr>
          </a:p>
          <a:p>
            <a:pPr lvl="1"/>
            <a:r>
              <a:rPr lang="en-US" i="1" dirty="0" err="1" smtClean="0">
                <a:solidFill>
                  <a:srgbClr val="0070C0"/>
                </a:solidFill>
                <a:latin typeface="+mn-lt"/>
              </a:rPr>
              <a:t>eduGAIN</a:t>
            </a:r>
            <a:r>
              <a:rPr lang="en-US" i="1" dirty="0" smtClean="0">
                <a:solidFill>
                  <a:srgbClr val="0070C0"/>
                </a:solidFill>
                <a:latin typeface="+mn-lt"/>
              </a:rPr>
              <a:t> </a:t>
            </a:r>
            <a:r>
              <a:rPr lang="en-US" i="1" dirty="0" err="1" smtClean="0">
                <a:solidFill>
                  <a:srgbClr val="0070C0"/>
                </a:solidFill>
                <a:latin typeface="+mn-lt"/>
              </a:rPr>
              <a:t>TownHall</a:t>
            </a:r>
            <a:r>
              <a:rPr lang="en-US" i="1" dirty="0" smtClean="0">
                <a:solidFill>
                  <a:srgbClr val="0070C0"/>
                </a:solidFill>
                <a:latin typeface="+mn-lt"/>
              </a:rPr>
              <a:t> / REFEDS meeting. </a:t>
            </a:r>
            <a:endParaRPr lang="en-US" i="1" dirty="0">
              <a:solidFill>
                <a:srgbClr val="0070C0"/>
              </a:solidFill>
              <a:latin typeface="+mn-lt"/>
            </a:endParaRPr>
          </a:p>
          <a:p>
            <a:r>
              <a:rPr lang="en-US" i="1" dirty="0" smtClean="0">
                <a:solidFill>
                  <a:srgbClr val="0070C0"/>
                </a:solidFill>
                <a:latin typeface="+mn-lt"/>
              </a:rPr>
              <a:t>Final editors meeting (December). </a:t>
            </a:r>
          </a:p>
          <a:p>
            <a:pPr marL="0" indent="0">
              <a:buNone/>
            </a:pPr>
            <a:endParaRPr lang="en-US" dirty="0" smtClean="0">
              <a:solidFill>
                <a:srgbClr val="0070C0"/>
              </a:solidFill>
              <a:latin typeface="+mn-lt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  <a:latin typeface="+mn-lt"/>
              </a:rPr>
              <a:t>(links in whitepaper)</a:t>
            </a:r>
            <a:endParaRPr lang="en-US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Trust and Identity White Paper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6586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</a:t>
            </a:r>
            <a:r>
              <a:rPr lang="en-US" dirty="0" err="1" smtClean="0"/>
              <a:t>duGAIN</a:t>
            </a:r>
            <a:r>
              <a:rPr lang="en-US" dirty="0" smtClean="0"/>
              <a:t> </a:t>
            </a:r>
            <a:r>
              <a:rPr lang="en-US" dirty="0"/>
              <a:t>O</a:t>
            </a:r>
            <a:r>
              <a:rPr lang="en-US" dirty="0" smtClean="0"/>
              <a:t>perations</a:t>
            </a:r>
            <a:endParaRPr lang="en-US" dirty="0"/>
          </a:p>
        </p:txBody>
      </p:sp>
      <p:pic>
        <p:nvPicPr>
          <p:cNvPr id="1026" name="Picture 2" descr="https://lh5.googleusercontent.com/fYhIQERxf2ZOw1Up4U8LYaTYtBR0PE2cbjk-u9a45E_OKfvmuOVA4PbuXrYcBd_qwQ9NARJkoSS-XLszHbyb_hHixiRf_0S4kyrL9QML-PAHx_M6BXR8oS26c54LxX5igNMw4XZ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5468" y="1400212"/>
            <a:ext cx="8957733" cy="5001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17747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eduGAIN</a:t>
            </a:r>
            <a:r>
              <a:rPr lang="en-US" dirty="0" smtClean="0"/>
              <a:t> Operations</a:t>
            </a:r>
            <a:endParaRPr lang="en-US" dirty="0"/>
          </a:p>
        </p:txBody>
      </p:sp>
      <p:pic>
        <p:nvPicPr>
          <p:cNvPr id="2050" name="Picture 2" descr="https://lh6.googleusercontent.com/iX-fDQKWoDSANHrPT51wNrO81_W792wkb8REpa5p0JvMRGRDL0SUTjiZqMkZU05uhlA-6PhIdfLSlgcDa6N8eYbXIu5hyqqTdrCMz3aSyUKa_i5GcAHBGcfak-ti-5nks3xPB_b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9754" y="1761067"/>
            <a:ext cx="9602247" cy="3760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30833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eduGAIN</a:t>
            </a:r>
            <a:r>
              <a:rPr lang="en-US" dirty="0" smtClean="0"/>
              <a:t> Maturity</a:t>
            </a:r>
            <a:endParaRPr lang="en-US" dirty="0"/>
          </a:p>
        </p:txBody>
      </p:sp>
      <p:pic>
        <p:nvPicPr>
          <p:cNvPr id="4098" name="Picture 2" descr="mage result for maturity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3826" y="2019830"/>
            <a:ext cx="5734852" cy="3839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55647" y="1677223"/>
            <a:ext cx="522213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base">
              <a:buFont typeface="Arial" charset="0"/>
              <a:buChar char="•"/>
            </a:pPr>
            <a:r>
              <a:rPr lang="en-US" dirty="0">
                <a:solidFill>
                  <a:srgbClr val="003F5E"/>
                </a:solidFill>
              </a:rPr>
              <a:t>Response Testing for Security Contacts.  </a:t>
            </a:r>
            <a:endParaRPr lang="en-US" dirty="0" smtClean="0">
              <a:solidFill>
                <a:srgbClr val="003F5E"/>
              </a:solidFill>
            </a:endParaRPr>
          </a:p>
          <a:p>
            <a:pPr marL="285750" indent="-285750" fontAlgn="base">
              <a:buFont typeface="Arial" charset="0"/>
              <a:buChar char="•"/>
            </a:pPr>
            <a:r>
              <a:rPr lang="en-US" dirty="0" smtClean="0">
                <a:solidFill>
                  <a:srgbClr val="003F5E"/>
                </a:solidFill>
              </a:rPr>
              <a:t>Developing </a:t>
            </a:r>
            <a:r>
              <a:rPr lang="en-US" dirty="0">
                <a:solidFill>
                  <a:srgbClr val="003F5E"/>
                </a:solidFill>
              </a:rPr>
              <a:t>the </a:t>
            </a:r>
            <a:r>
              <a:rPr lang="en-US" dirty="0" err="1">
                <a:solidFill>
                  <a:srgbClr val="003F5E"/>
                </a:solidFill>
              </a:rPr>
              <a:t>eduGAIN</a:t>
            </a:r>
            <a:r>
              <a:rPr lang="en-US" dirty="0">
                <a:solidFill>
                  <a:srgbClr val="003F5E"/>
                </a:solidFill>
              </a:rPr>
              <a:t> technical database further to flag maturity for federations / entities based on the </a:t>
            </a:r>
            <a:r>
              <a:rPr lang="en-US" dirty="0" err="1">
                <a:solidFill>
                  <a:srgbClr val="003F5E"/>
                </a:solidFill>
              </a:rPr>
              <a:t>eduGAIN</a:t>
            </a:r>
            <a:r>
              <a:rPr lang="en-US" dirty="0">
                <a:solidFill>
                  <a:srgbClr val="003F5E"/>
                </a:solidFill>
              </a:rPr>
              <a:t> Best Current Practice documentation.</a:t>
            </a:r>
          </a:p>
          <a:p>
            <a:pPr marL="285750" indent="-285750" fontAlgn="base">
              <a:buFont typeface="Arial" charset="0"/>
              <a:buChar char="•"/>
            </a:pPr>
            <a:r>
              <a:rPr lang="en-US" dirty="0">
                <a:solidFill>
                  <a:srgbClr val="003F5E"/>
                </a:solidFill>
              </a:rPr>
              <a:t>Working with external </a:t>
            </a:r>
            <a:r>
              <a:rPr lang="en-US" dirty="0" smtClean="0">
                <a:solidFill>
                  <a:srgbClr val="003F5E"/>
                </a:solidFill>
              </a:rPr>
              <a:t>registries  (such </a:t>
            </a:r>
            <a:r>
              <a:rPr lang="en-US" dirty="0">
                <a:solidFill>
                  <a:srgbClr val="003F5E"/>
                </a:solidFill>
              </a:rPr>
              <a:t>as a PEER </a:t>
            </a:r>
            <a:r>
              <a:rPr lang="en-US" dirty="0" smtClean="0">
                <a:solidFill>
                  <a:srgbClr val="003F5E"/>
                </a:solidFill>
              </a:rPr>
              <a:t>registry?) </a:t>
            </a:r>
            <a:r>
              <a:rPr lang="en-US" dirty="0">
                <a:solidFill>
                  <a:srgbClr val="003F5E"/>
                </a:solidFill>
              </a:rPr>
              <a:t>for community-based </a:t>
            </a:r>
            <a:r>
              <a:rPr lang="en-US" dirty="0" smtClean="0">
                <a:solidFill>
                  <a:srgbClr val="003F5E"/>
                </a:solidFill>
              </a:rPr>
              <a:t>aggregates.</a:t>
            </a:r>
            <a:endParaRPr lang="en-US" dirty="0">
              <a:solidFill>
                <a:srgbClr val="003F5E"/>
              </a:solidFill>
            </a:endParaRPr>
          </a:p>
          <a:p>
            <a:pPr marL="285750" indent="-285750" fontAlgn="base">
              <a:buFont typeface="Arial" charset="0"/>
              <a:buChar char="•"/>
            </a:pPr>
            <a:r>
              <a:rPr lang="en-US" dirty="0">
                <a:solidFill>
                  <a:srgbClr val="003F5E"/>
                </a:solidFill>
              </a:rPr>
              <a:t>Developing processes to allow MDS to select the most mature entity formulation within federations rather than simply the first submitted.</a:t>
            </a:r>
          </a:p>
          <a:p>
            <a:pPr marL="285750" indent="-285750" fontAlgn="base">
              <a:buFont typeface="Arial" charset="0"/>
              <a:buChar char="•"/>
            </a:pPr>
            <a:r>
              <a:rPr lang="en-US" dirty="0">
                <a:solidFill>
                  <a:srgbClr val="003F5E"/>
                </a:solidFill>
              </a:rPr>
              <a:t>Working with </a:t>
            </a:r>
            <a:r>
              <a:rPr lang="en-US" dirty="0" err="1">
                <a:solidFill>
                  <a:srgbClr val="003F5E"/>
                </a:solidFill>
              </a:rPr>
              <a:t>eduGAIN</a:t>
            </a:r>
            <a:r>
              <a:rPr lang="en-US" dirty="0">
                <a:solidFill>
                  <a:srgbClr val="003F5E"/>
                </a:solidFill>
              </a:rPr>
              <a:t> </a:t>
            </a:r>
            <a:r>
              <a:rPr lang="en-US" dirty="0" smtClean="0">
                <a:solidFill>
                  <a:srgbClr val="003F5E"/>
                </a:solidFill>
              </a:rPr>
              <a:t>on flagged errors and warnings. </a:t>
            </a:r>
            <a:endParaRPr lang="en-US" dirty="0">
              <a:solidFill>
                <a:srgbClr val="003F5E"/>
              </a:solidFill>
            </a:endParaRPr>
          </a:p>
          <a:p>
            <a:pPr marL="285750" indent="-285750" fontAlgn="base">
              <a:buFont typeface="Arial" charset="0"/>
              <a:buChar char="•"/>
            </a:pPr>
            <a:r>
              <a:rPr lang="en-US" dirty="0" err="1">
                <a:solidFill>
                  <a:srgbClr val="003F5E"/>
                </a:solidFill>
              </a:rPr>
              <a:t>Standardise</a:t>
            </a:r>
            <a:r>
              <a:rPr lang="en-US" dirty="0">
                <a:solidFill>
                  <a:srgbClr val="003F5E"/>
                </a:solidFill>
              </a:rPr>
              <a:t> metadata registration and publication across </a:t>
            </a:r>
            <a:r>
              <a:rPr lang="en-US" dirty="0" err="1">
                <a:solidFill>
                  <a:srgbClr val="003F5E"/>
                </a:solidFill>
              </a:rPr>
              <a:t>eduGAIN</a:t>
            </a:r>
            <a:r>
              <a:rPr lang="en-US" dirty="0">
                <a:solidFill>
                  <a:srgbClr val="003F5E"/>
                </a:solidFill>
              </a:rPr>
              <a:t> federations. </a:t>
            </a:r>
          </a:p>
          <a:p>
            <a:pPr marL="285750" indent="-285750" fontAlgn="base">
              <a:buFont typeface="Arial" charset="0"/>
              <a:buChar char="•"/>
            </a:pPr>
            <a:r>
              <a:rPr lang="en-US" dirty="0" smtClean="0">
                <a:solidFill>
                  <a:srgbClr val="003F5E"/>
                </a:solidFill>
              </a:rPr>
              <a:t>Service Catalogue. </a:t>
            </a:r>
            <a:r>
              <a:rPr lang="en-US" dirty="0"/>
              <a:t>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0224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</a:t>
            </a:r>
            <a:r>
              <a:rPr lang="en-US" dirty="0" err="1" smtClean="0"/>
              <a:t>duGAIN</a:t>
            </a:r>
            <a:r>
              <a:rPr lang="en-US" dirty="0" smtClean="0"/>
              <a:t> </a:t>
            </a:r>
            <a:r>
              <a:rPr lang="en-US" dirty="0"/>
              <a:t>M</a:t>
            </a:r>
            <a:r>
              <a:rPr lang="en-US" dirty="0" smtClean="0"/>
              <a:t>aturity</a:t>
            </a:r>
            <a:endParaRPr lang="en-US" dirty="0"/>
          </a:p>
        </p:txBody>
      </p:sp>
      <p:pic>
        <p:nvPicPr>
          <p:cNvPr id="3074" name="Picture 2" descr="https://lh3.googleusercontent.com/k7AwNwci8rMaWWUN0SbDGRivMkPTcfRElimYnwPUO9A-ouUQnarndNhnssOcq0exHjNCrdj7VcG9VFt8wcIHBFfudaOQriAprZi52aJZwR2p-cfeHo8VbZXsGSc0NiqMl2vyCOQ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999" y="2607732"/>
            <a:ext cx="10071657" cy="193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77455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71261" y="1400212"/>
            <a:ext cx="4495487" cy="4652963"/>
          </a:xfrm>
        </p:spPr>
        <p:txBody>
          <a:bodyPr/>
          <a:lstStyle/>
          <a:p>
            <a:r>
              <a:rPr lang="en-US" dirty="0" smtClean="0"/>
              <a:t>ID Feds/</a:t>
            </a:r>
            <a:r>
              <a:rPr lang="en-US" dirty="0" err="1" smtClean="0"/>
              <a:t>eduGAIN</a:t>
            </a:r>
            <a:r>
              <a:rPr lang="en-US" dirty="0" smtClean="0"/>
              <a:t> work but: </a:t>
            </a:r>
            <a:endParaRPr lang="en-US" dirty="0"/>
          </a:p>
          <a:p>
            <a:pPr lvl="1"/>
            <a:r>
              <a:rPr lang="en-US" dirty="0" smtClean="0"/>
              <a:t>Attribute release is still problematic</a:t>
            </a:r>
          </a:p>
          <a:p>
            <a:pPr lvl="1"/>
            <a:r>
              <a:rPr lang="en-US" dirty="0" smtClean="0"/>
              <a:t>Federated access for non-web services not really solved </a:t>
            </a:r>
          </a:p>
          <a:p>
            <a:pPr lvl="1"/>
            <a:r>
              <a:rPr lang="en-US" dirty="0" smtClean="0"/>
              <a:t>Metadata </a:t>
            </a:r>
            <a:r>
              <a:rPr lang="en-US" dirty="0" err="1" smtClean="0"/>
              <a:t>mng</a:t>
            </a:r>
            <a:r>
              <a:rPr lang="en-US" dirty="0" smtClean="0"/>
              <a:t> could be more dynamic </a:t>
            </a:r>
          </a:p>
          <a:p>
            <a:r>
              <a:rPr lang="en-US" dirty="0" err="1" smtClean="0"/>
              <a:t>eIDAS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promise to deliver </a:t>
            </a:r>
            <a:r>
              <a:rPr lang="en-US" dirty="0" err="1" smtClean="0"/>
              <a:t>eIDS</a:t>
            </a:r>
            <a:r>
              <a:rPr lang="en-US" dirty="0" smtClean="0"/>
              <a:t> to all EU member states by mid 2019 </a:t>
            </a:r>
          </a:p>
          <a:p>
            <a:pPr lvl="1"/>
            <a:r>
              <a:rPr lang="en-US" dirty="0" smtClean="0"/>
              <a:t>Why running an </a:t>
            </a:r>
            <a:r>
              <a:rPr lang="en-US" dirty="0" err="1" smtClean="0"/>
              <a:t>IdP</a:t>
            </a:r>
            <a:r>
              <a:rPr lang="en-US" dirty="0" smtClean="0"/>
              <a:t> if institutions can use </a:t>
            </a:r>
            <a:r>
              <a:rPr lang="en-US" dirty="0" err="1" smtClean="0"/>
              <a:t>gov</a:t>
            </a:r>
            <a:r>
              <a:rPr lang="en-US" dirty="0" smtClean="0"/>
              <a:t> </a:t>
            </a:r>
            <a:r>
              <a:rPr lang="en-US" dirty="0" err="1" smtClean="0"/>
              <a:t>eIDs</a:t>
            </a:r>
            <a:r>
              <a:rPr lang="en-US" dirty="0"/>
              <a:t>?</a:t>
            </a:r>
            <a:endParaRPr lang="en-US" dirty="0" smtClean="0"/>
          </a:p>
          <a:p>
            <a:r>
              <a:rPr lang="en-US" dirty="0" smtClean="0"/>
              <a:t>OIDC is already the preferred choice for services:</a:t>
            </a:r>
          </a:p>
          <a:p>
            <a:pPr lvl="1"/>
            <a:r>
              <a:rPr lang="en-US" dirty="0" smtClean="0"/>
              <a:t>ID Fed are/will implement interface for it</a:t>
            </a:r>
          </a:p>
          <a:p>
            <a:pPr lvl="1"/>
            <a:r>
              <a:rPr lang="en-US" dirty="0" smtClean="0"/>
              <a:t>Expected to handle metadata more efficiently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1" dirty="0" err="1"/>
              <a:t>eduGAIN</a:t>
            </a:r>
            <a:r>
              <a:rPr lang="en-US" b="0" i="1" dirty="0"/>
              <a:t> Disruptive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Why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5835" y="1877753"/>
            <a:ext cx="6243142" cy="4007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137754"/>
      </p:ext>
    </p:extLst>
  </p:cSld>
  <p:clrMapOvr>
    <a:masterClrMapping/>
  </p:clrMapOvr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GEANT template 16 9 format</Template>
  <TotalTime>2540</TotalTime>
  <Words>832</Words>
  <Application>Microsoft Macintosh PowerPoint</Application>
  <PresentationFormat>Widescreen</PresentationFormat>
  <Paragraphs>167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Calibri</vt:lpstr>
      <vt:lpstr>Verdana</vt:lpstr>
      <vt:lpstr>Arial</vt:lpstr>
      <vt:lpstr>GEANT Association</vt:lpstr>
      <vt:lpstr>PowerPoint Presentation</vt:lpstr>
      <vt:lpstr>Timeline for GN4-3 submission</vt:lpstr>
      <vt:lpstr>White Papers</vt:lpstr>
      <vt:lpstr>Trust and Identity White Paper </vt:lpstr>
      <vt:lpstr>eduGAIN Operations</vt:lpstr>
      <vt:lpstr>eduGAIN Operations</vt:lpstr>
      <vt:lpstr>eduGAIN Maturity</vt:lpstr>
      <vt:lpstr>eduGAIN Maturity</vt:lpstr>
      <vt:lpstr>eduGAIN Disruptive Why?</vt:lpstr>
      <vt:lpstr>eduGAIN Disruptive  What ?</vt:lpstr>
      <vt:lpstr>eduGAIN Disruptive  What</vt:lpstr>
      <vt:lpstr>Above and below eduGAIN Why?</vt:lpstr>
      <vt:lpstr>Above and below eduGAIN What?</vt:lpstr>
      <vt:lpstr>Above and below eduGAIN eduroam</vt:lpstr>
      <vt:lpstr>Above and below eduGAIN What?</vt:lpstr>
      <vt:lpstr>Certificates Why?</vt:lpstr>
      <vt:lpstr>Certificates What</vt:lpstr>
      <vt:lpstr>Certificates Proposal</vt:lpstr>
      <vt:lpstr>Fundamental infrastructure Why?</vt:lpstr>
      <vt:lpstr>Fundamental infrastructure What?</vt:lpstr>
      <vt:lpstr>PowerPoint Presentation</vt:lpstr>
    </vt:vector>
  </TitlesOfParts>
  <Company>DANTE</Company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Tryfon Chiotis</dc:creator>
  <cp:lastModifiedBy>Nicole Harris</cp:lastModifiedBy>
  <cp:revision>96</cp:revision>
  <cp:lastPrinted>2017-03-22T09:13:43Z</cp:lastPrinted>
  <dcterms:created xsi:type="dcterms:W3CDTF">2017-03-15T10:01:24Z</dcterms:created>
  <dcterms:modified xsi:type="dcterms:W3CDTF">2017-12-07T07:29:37Z</dcterms:modified>
</cp:coreProperties>
</file>