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Lst>
  <p:sldSz cy="6858000" cx="12192000"/>
  <p:notesSz cx="6735750" cy="9866300"/>
  <p:embeddedFontLst>
    <p:embeddedFont>
      <p:font typeface="Roboto Thin"/>
      <p:regular r:id="rId37"/>
      <p:bold r:id="rId38"/>
      <p:italic r:id="rId39"/>
      <p:boldItalic r:id="rId40"/>
    </p:embeddedFont>
    <p:embeddedFont>
      <p:font typeface="Roboto Medium"/>
      <p:regular r:id="rId41"/>
      <p:bold r:id="rId42"/>
      <p:italic r:id="rId43"/>
      <p:boldItalic r:id="rId44"/>
    </p:embeddedFont>
    <p:embeddedFont>
      <p:font typeface="Roboto"/>
      <p:regular r:id="rId45"/>
      <p:bold r:id="rId46"/>
      <p:italic r:id="rId47"/>
      <p:boldItalic r:id="rId48"/>
    </p:embeddedFont>
    <p:embeddedFont>
      <p:font typeface="Helvetica Neue"/>
      <p:regular r:id="rId49"/>
      <p:bold r:id="rId50"/>
      <p:italic r:id="rId51"/>
      <p:boldItalic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3" roundtripDataSignature="AMtx7mgO55Tw1HI0LMIK7V7yW3ayU3NVr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C21D6CE-607E-4989-82C3-445904EACFED}">
  <a:tblStyle styleId="{7C21D6CE-607E-4989-82C3-445904EACFED}"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707EAFE-2C09-4F32-9046-C604BB605DD9}" styleName="Table_1">
    <a:wholeTbl>
      <a:tcTxStyle>
        <a:font>
          <a:latin typeface="Arial"/>
          <a:ea typeface="Arial"/>
          <a:cs typeface="Arial"/>
        </a:font>
        <a:srgbClr val="000000"/>
      </a:tcTxStyle>
      <a:tcStyle>
        <a:tcBdr>
          <a:left>
            <a:ln cap="flat" cmpd="sng">
              <a:solidFill>
                <a:srgbClr val="808080"/>
              </a:solidFill>
              <a:prstDash val="solid"/>
              <a:round/>
              <a:headEnd len="sm" w="sm" type="none"/>
              <a:tailEnd len="sm" w="sm" type="none"/>
            </a:ln>
          </a:left>
          <a:right>
            <a:ln cap="flat" cmpd="sng">
              <a:solidFill>
                <a:srgbClr val="808080"/>
              </a:solidFill>
              <a:prstDash val="solid"/>
              <a:round/>
              <a:headEnd len="sm" w="sm" type="none"/>
              <a:tailEnd len="sm" w="sm" type="none"/>
            </a:ln>
          </a:right>
          <a:top>
            <a:ln cap="flat" cmpd="sng">
              <a:solidFill>
                <a:srgbClr val="808080"/>
              </a:solidFill>
              <a:prstDash val="solid"/>
              <a:round/>
              <a:headEnd len="sm" w="sm" type="none"/>
              <a:tailEnd len="sm" w="sm" type="none"/>
            </a:ln>
          </a:top>
          <a:bottom>
            <a:ln cap="flat" cmpd="sng">
              <a:solidFill>
                <a:srgbClr val="808080"/>
              </a:solidFill>
              <a:prstDash val="solid"/>
              <a:round/>
              <a:headEnd len="sm" w="sm" type="none"/>
              <a:tailEnd len="sm" w="sm" type="none"/>
            </a:ln>
          </a:bottom>
          <a:insideH>
            <a:ln cap="flat" cmpd="sng">
              <a:solidFill>
                <a:srgbClr val="808080"/>
              </a:solidFill>
              <a:prstDash val="solid"/>
              <a:round/>
              <a:headEnd len="sm" w="sm" type="none"/>
              <a:tailEnd len="sm" w="sm" type="none"/>
            </a:ln>
          </a:insideH>
          <a:insideV>
            <a:ln cap="flat" cmpd="sng">
              <a:solidFill>
                <a:srgbClr val="80808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2746F18-070E-431A-8B2F-791FD6D7B3C9}" styleName="Table_2">
    <a:wholeTbl>
      <a:tcTxStyle>
        <a:font>
          <a:latin typeface="Arial"/>
          <a:ea typeface="Arial"/>
          <a:cs typeface="Arial"/>
        </a:font>
        <a:srgbClr val="000000"/>
      </a:tcTxStyle>
      <a:tcStyle>
        <a:tcBdr>
          <a:left>
            <a:ln cap="flat" cmpd="sng">
              <a:solidFill>
                <a:srgbClr val="000000"/>
              </a:solidFill>
              <a:prstDash val="solid"/>
              <a:round/>
              <a:headEnd len="sm" w="sm" type="none"/>
              <a:tailEnd len="sm" w="sm" type="none"/>
            </a:ln>
          </a:left>
          <a:right>
            <a:ln cap="flat" cmpd="sng">
              <a:solidFill>
                <a:srgbClr val="000000"/>
              </a:solidFill>
              <a:prstDash val="solid"/>
              <a:round/>
              <a:headEnd len="sm" w="sm" type="none"/>
              <a:tailEnd len="sm" w="sm" type="none"/>
            </a:ln>
          </a:right>
          <a:top>
            <a:ln cap="flat" cmpd="sng">
              <a:solidFill>
                <a:srgbClr val="000000"/>
              </a:solidFill>
              <a:prstDash val="solid"/>
              <a:round/>
              <a:headEnd len="sm" w="sm" type="none"/>
              <a:tailEnd len="sm" w="sm" type="none"/>
            </a:ln>
          </a:top>
          <a:bottom>
            <a:ln cap="flat" cmpd="sng">
              <a:solidFill>
                <a:srgbClr val="000000"/>
              </a:solidFill>
              <a:prstDash val="solid"/>
              <a:round/>
              <a:headEnd len="sm" w="sm" type="none"/>
              <a:tailEnd len="sm" w="sm" type="none"/>
            </a:ln>
          </a:bottom>
          <a:insideH>
            <a:ln cap="flat" cmpd="sng">
              <a:solidFill>
                <a:srgbClr val="000000"/>
              </a:solidFill>
              <a:prstDash val="solid"/>
              <a:round/>
              <a:headEnd len="sm" w="sm" type="none"/>
              <a:tailEnd len="sm" w="sm" type="none"/>
            </a:ln>
          </a:insideH>
          <a:insideV>
            <a:ln cap="flat" cmpd="sng">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5835648-53C4-4B17-9B75-7ED322C9B9F3}" styleName="Table_3">
    <a:wholeTbl>
      <a:tcTxStyle>
        <a:font>
          <a:latin typeface="Open Sans"/>
          <a:ea typeface="Open Sans"/>
          <a:cs typeface="Open Sans"/>
        </a:font>
        <a:srgbClr val="538135"/>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font>
          <a:latin typeface="Open Sans Light"/>
          <a:ea typeface="Open Sans Light"/>
          <a:cs typeface="Open Sans Light"/>
        </a:font>
        <a:srgbClr val="434343"/>
      </a:tcTxStyle>
    </a:band1H>
    <a:band2H>
      <a:tcTxStyle b="off" i="off">
        <a:font>
          <a:latin typeface="Open Sans Light"/>
          <a:ea typeface="Open Sans Light"/>
          <a:cs typeface="Open Sans Light"/>
        </a:font>
        <a:srgbClr val="434343"/>
      </a:tcTxStyle>
      <a:tcStyle>
        <a:fill>
          <a:solidFill>
            <a:srgbClr val="F3F3F3"/>
          </a:solidFill>
        </a:fill>
      </a:tcStyle>
    </a:band2H>
    <a:band1V>
      <a:tcTxStyle/>
    </a:band1V>
    <a:band2V>
      <a:tcTxStyle/>
    </a:band2V>
    <a:lastCol>
      <a:tcTxStyle/>
    </a:lastCol>
    <a:firstCol>
      <a:tcTxStyle/>
    </a:firstCol>
    <a:lastRow>
      <a:tcTxStyle/>
    </a:lastRow>
    <a:seCell>
      <a:tcTxStyle/>
    </a:seCell>
    <a:swCell>
      <a:tcTxStyle/>
    </a:swCell>
    <a:firstRow>
      <a:tcTxStyle b="on">
        <a:font>
          <a:latin typeface="Open Sans Light"/>
          <a:ea typeface="Open Sans Light"/>
          <a:cs typeface="Open Sans Light"/>
        </a:font>
        <a:srgbClr val="FFFFFF"/>
      </a:tcTxStyle>
      <a:tcStyle>
        <a:fill>
          <a:solidFill>
            <a:srgbClr val="434343"/>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RobotoThin-boldItalic.fntdata"/><Relationship Id="rId42" Type="http://schemas.openxmlformats.org/officeDocument/2006/relationships/font" Target="fonts/RobotoMedium-bold.fntdata"/><Relationship Id="rId41" Type="http://schemas.openxmlformats.org/officeDocument/2006/relationships/font" Target="fonts/RobotoMedium-regular.fntdata"/><Relationship Id="rId44" Type="http://schemas.openxmlformats.org/officeDocument/2006/relationships/font" Target="fonts/RobotoMedium-boldItalic.fntdata"/><Relationship Id="rId43" Type="http://schemas.openxmlformats.org/officeDocument/2006/relationships/font" Target="fonts/RobotoMedium-italic.fntdata"/><Relationship Id="rId46" Type="http://schemas.openxmlformats.org/officeDocument/2006/relationships/font" Target="fonts/Roboto-bold.fntdata"/><Relationship Id="rId45" Type="http://schemas.openxmlformats.org/officeDocument/2006/relationships/font" Target="fonts/Roboto-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Roboto-boldItalic.fntdata"/><Relationship Id="rId47" Type="http://schemas.openxmlformats.org/officeDocument/2006/relationships/font" Target="fonts/Roboto-italic.fntdata"/><Relationship Id="rId49" Type="http://schemas.openxmlformats.org/officeDocument/2006/relationships/font" Target="fonts/HelveticaNeue-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font" Target="fonts/RobotoThin-regular.fntdata"/><Relationship Id="rId36" Type="http://schemas.openxmlformats.org/officeDocument/2006/relationships/slide" Target="slides/slide31.xml"/><Relationship Id="rId39" Type="http://schemas.openxmlformats.org/officeDocument/2006/relationships/font" Target="fonts/RobotoThin-italic.fntdata"/><Relationship Id="rId38" Type="http://schemas.openxmlformats.org/officeDocument/2006/relationships/font" Target="fonts/RobotoThin-bold.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HelveticaNeue-italic.fntdata"/><Relationship Id="rId50" Type="http://schemas.openxmlformats.org/officeDocument/2006/relationships/font" Target="fonts/HelveticaNeue-bold.fntdata"/><Relationship Id="rId53" Type="http://customschemas.google.com/relationships/presentationmetadata" Target="metadata"/><Relationship Id="rId52" Type="http://schemas.openxmlformats.org/officeDocument/2006/relationships/font" Target="fonts/HelveticaNeue-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18831" cy="495029"/>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15373" y="0"/>
            <a:ext cx="2918831" cy="495029"/>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409575" y="1233488"/>
            <a:ext cx="5916613" cy="3328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73577" y="4748163"/>
            <a:ext cx="5388610" cy="388486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371286"/>
            <a:ext cx="2918831" cy="495028"/>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15373" y="9371286"/>
            <a:ext cx="2918831" cy="495028"/>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1:notes"/>
          <p:cNvSpPr txBox="1"/>
          <p:nvPr>
            <p:ph idx="1" type="body"/>
          </p:nvPr>
        </p:nvSpPr>
        <p:spPr>
          <a:xfrm>
            <a:off x="673577" y="4748163"/>
            <a:ext cx="5388610" cy="3884861"/>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4" name="Google Shape;104;p1:notes"/>
          <p:cNvSpPr/>
          <p:nvPr>
            <p:ph idx="2" type="sldImg"/>
          </p:nvPr>
        </p:nvSpPr>
        <p:spPr>
          <a:xfrm>
            <a:off x="409575" y="1233488"/>
            <a:ext cx="5916613" cy="3328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095d37dcec_0_7: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g3095d37dcec_0_7:notes"/>
          <p:cNvSpPr txBox="1"/>
          <p:nvPr>
            <p:ph idx="1" type="body"/>
          </p:nvPr>
        </p:nvSpPr>
        <p:spPr>
          <a:xfrm>
            <a:off x="673577" y="4748163"/>
            <a:ext cx="5388600" cy="38850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84" name="Google Shape;184;g3095d37dcec_0_7:notes"/>
          <p:cNvSpPr txBox="1"/>
          <p:nvPr>
            <p:ph idx="12" type="sldNum"/>
          </p:nvPr>
        </p:nvSpPr>
        <p:spPr>
          <a:xfrm>
            <a:off x="3815373" y="9371286"/>
            <a:ext cx="2918700" cy="495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095d37dcec_0_105: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095d37dcec_0_105:notes"/>
          <p:cNvSpPr txBox="1"/>
          <p:nvPr>
            <p:ph idx="1" type="body"/>
          </p:nvPr>
        </p:nvSpPr>
        <p:spPr>
          <a:xfrm>
            <a:off x="673577" y="4748163"/>
            <a:ext cx="5388600" cy="3885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g3095d37dcec_0_105:notes"/>
          <p:cNvSpPr txBox="1"/>
          <p:nvPr>
            <p:ph idx="12" type="sldNum"/>
          </p:nvPr>
        </p:nvSpPr>
        <p:spPr>
          <a:xfrm>
            <a:off x="3815373" y="9371286"/>
            <a:ext cx="2918700" cy="495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095d37dcec_0_0: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g3095d37dcec_0_0:notes"/>
          <p:cNvSpPr txBox="1"/>
          <p:nvPr>
            <p:ph idx="1" type="body"/>
          </p:nvPr>
        </p:nvSpPr>
        <p:spPr>
          <a:xfrm>
            <a:off x="673577" y="4748163"/>
            <a:ext cx="5388600" cy="38850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202" name="Google Shape;202;g3095d37dcec_0_0:notes"/>
          <p:cNvSpPr txBox="1"/>
          <p:nvPr>
            <p:ph idx="12" type="sldNum"/>
          </p:nvPr>
        </p:nvSpPr>
        <p:spPr>
          <a:xfrm>
            <a:off x="3815373" y="9371286"/>
            <a:ext cx="2918700" cy="495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095d37dcec_0_117: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 name="Google Shape;229;g3095d37dcec_0_117:notes"/>
          <p:cNvSpPr txBox="1"/>
          <p:nvPr>
            <p:ph idx="1" type="body"/>
          </p:nvPr>
        </p:nvSpPr>
        <p:spPr>
          <a:xfrm>
            <a:off x="673577" y="4748163"/>
            <a:ext cx="5388600" cy="38850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230" name="Google Shape;230;g3095d37dcec_0_117:notes"/>
          <p:cNvSpPr txBox="1"/>
          <p:nvPr>
            <p:ph idx="12" type="sldNum"/>
          </p:nvPr>
        </p:nvSpPr>
        <p:spPr>
          <a:xfrm>
            <a:off x="3815373" y="9371286"/>
            <a:ext cx="2918700" cy="495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3095d37dcec_0_14: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7" name="Google Shape;257;g3095d37dcec_0_14:notes"/>
          <p:cNvSpPr txBox="1"/>
          <p:nvPr>
            <p:ph idx="1" type="body"/>
          </p:nvPr>
        </p:nvSpPr>
        <p:spPr>
          <a:xfrm>
            <a:off x="673577" y="4748163"/>
            <a:ext cx="5388600" cy="3885000"/>
          </a:xfrm>
          <a:prstGeom prst="rect">
            <a:avLst/>
          </a:prstGeom>
          <a:noFill/>
          <a:ln>
            <a:noFill/>
          </a:ln>
        </p:spPr>
        <p:txBody>
          <a:bodyPr anchorCtr="0" anchor="t" bIns="45700" lIns="91425" spcFirstLastPara="1" rIns="91425" wrap="square" tIns="45700">
            <a:noAutofit/>
          </a:bodyPr>
          <a:lstStyle/>
          <a:p>
            <a:pPr indent="-292100" lvl="0" marL="457200" rtl="0" algn="just">
              <a:lnSpc>
                <a:spcPct val="107916"/>
              </a:lnSpc>
              <a:spcBef>
                <a:spcPts val="0"/>
              </a:spcBef>
              <a:spcAft>
                <a:spcPts val="0"/>
              </a:spcAft>
              <a:buClr>
                <a:schemeClr val="dk1"/>
              </a:buClr>
              <a:buSzPts val="1000"/>
              <a:buFont typeface="Calibri"/>
              <a:buChar char="●"/>
            </a:pPr>
            <a:r>
              <a:rPr b="1" lang="en-GB" sz="1000"/>
              <a:t>‘Result/KER Owners’</a:t>
            </a:r>
            <a:r>
              <a:rPr lang="en-GB" sz="1000"/>
              <a:t> are the entities or institutions holding legal or intellectual property rights over the outcome. Identifying the ownership information is crucial, as it may involve an individual researcher, a research institution, a company, or a jointly owned result within the consortium. This information establishes authority and responsibility for the Result/KER, ensuring its exploitation and long-term sustainability. In the case of collective work, any decision related to the result/KER will be taken by the corresponding governance and decision making body of the project. As such it will be consulted to the Project Management Board (PMB) and escalated to the Project Assembly for any decision needed.</a:t>
            </a:r>
            <a:endParaRPr sz="1000"/>
          </a:p>
          <a:p>
            <a:pPr indent="-292100" lvl="0" marL="457200" rtl="0" algn="just">
              <a:lnSpc>
                <a:spcPct val="107916"/>
              </a:lnSpc>
              <a:spcBef>
                <a:spcPts val="0"/>
              </a:spcBef>
              <a:spcAft>
                <a:spcPts val="0"/>
              </a:spcAft>
              <a:buClr>
                <a:schemeClr val="dk1"/>
              </a:buClr>
              <a:buSzPts val="1000"/>
              <a:buFont typeface="Calibri"/>
              <a:buChar char="●"/>
            </a:pPr>
            <a:r>
              <a:rPr b="1" lang="en-GB" sz="1000"/>
              <a:t>‘Target Audiences/Groups’</a:t>
            </a:r>
            <a:r>
              <a:rPr lang="en-GB" sz="1000"/>
              <a:t> are the specific stakeholders for whom the KERs are designed. They comprise both the target user group or beneficiaries, such as researchers, industry professionals, policymakers, or the general public, and the interest groups defined in the Horizon Platform.</a:t>
            </a:r>
            <a:endParaRPr sz="1000"/>
          </a:p>
          <a:p>
            <a:pPr indent="-292100" lvl="0" marL="457200" rtl="0" algn="just">
              <a:lnSpc>
                <a:spcPct val="107916"/>
              </a:lnSpc>
              <a:spcBef>
                <a:spcPts val="0"/>
              </a:spcBef>
              <a:spcAft>
                <a:spcPts val="0"/>
              </a:spcAft>
              <a:buClr>
                <a:schemeClr val="dk1"/>
              </a:buClr>
              <a:buSzPts val="1000"/>
              <a:buFont typeface="Calibri"/>
              <a:buChar char="●"/>
            </a:pPr>
            <a:r>
              <a:rPr b="1" lang="en-GB" sz="1000"/>
              <a:t>‘Value Proposition’</a:t>
            </a:r>
            <a:r>
              <a:rPr lang="en-GB" sz="1000"/>
              <a:t> stands for the unique benefits or selling point that the KERs offer to their adopters. It highlights the key advantages and main benefits that distinguish the KERs from other existing assets.</a:t>
            </a:r>
            <a:endParaRPr sz="1000"/>
          </a:p>
          <a:p>
            <a:pPr indent="-292100" lvl="0" marL="457200" rtl="0" algn="just">
              <a:lnSpc>
                <a:spcPct val="107916"/>
              </a:lnSpc>
              <a:spcBef>
                <a:spcPts val="0"/>
              </a:spcBef>
              <a:spcAft>
                <a:spcPts val="0"/>
              </a:spcAft>
              <a:buClr>
                <a:schemeClr val="dk1"/>
              </a:buClr>
              <a:buSzPts val="1000"/>
              <a:buFont typeface="Calibri"/>
              <a:buChar char="●"/>
            </a:pPr>
            <a:r>
              <a:rPr b="1" lang="en-GB" sz="1000"/>
              <a:t>‘Summary Description and Future Work’</a:t>
            </a:r>
            <a:r>
              <a:rPr lang="en-GB" sz="1000"/>
              <a:t> provides the comprehensive summary of achievements completed during the project and envisions any future work, updates, or iterations that will be needed for the KER after the project.</a:t>
            </a:r>
            <a:endParaRPr sz="600"/>
          </a:p>
        </p:txBody>
      </p:sp>
      <p:sp>
        <p:nvSpPr>
          <p:cNvPr id="258" name="Google Shape;258;g3095d37dcec_0_14:notes"/>
          <p:cNvSpPr txBox="1"/>
          <p:nvPr>
            <p:ph idx="12" type="sldNum"/>
          </p:nvPr>
        </p:nvSpPr>
        <p:spPr>
          <a:xfrm>
            <a:off x="3815373" y="9371286"/>
            <a:ext cx="2918700" cy="495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3095d37dcec_0_571: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7" name="Google Shape;267;g3095d37dcec_0_571:notes"/>
          <p:cNvSpPr txBox="1"/>
          <p:nvPr>
            <p:ph idx="1" type="body"/>
          </p:nvPr>
        </p:nvSpPr>
        <p:spPr>
          <a:xfrm>
            <a:off x="673577" y="4748163"/>
            <a:ext cx="5388600" cy="3885000"/>
          </a:xfrm>
          <a:prstGeom prst="rect">
            <a:avLst/>
          </a:prstGeom>
          <a:noFill/>
          <a:ln>
            <a:noFill/>
          </a:ln>
        </p:spPr>
        <p:txBody>
          <a:bodyPr anchorCtr="0" anchor="t" bIns="45700" lIns="91425" spcFirstLastPara="1" rIns="91425" wrap="square" tIns="45700">
            <a:noAutofit/>
          </a:bodyPr>
          <a:lstStyle/>
          <a:p>
            <a:pPr indent="-292100" lvl="0" marL="457200" rtl="0" algn="just">
              <a:lnSpc>
                <a:spcPct val="107916"/>
              </a:lnSpc>
              <a:spcBef>
                <a:spcPts val="0"/>
              </a:spcBef>
              <a:spcAft>
                <a:spcPts val="0"/>
              </a:spcAft>
              <a:buClr>
                <a:schemeClr val="dk1"/>
              </a:buClr>
              <a:buSzPts val="1000"/>
              <a:buFont typeface="Calibri"/>
              <a:buChar char="●"/>
            </a:pPr>
            <a:r>
              <a:rPr b="1" lang="en-GB" sz="1000"/>
              <a:t>‘Result/KER Owners’</a:t>
            </a:r>
            <a:r>
              <a:rPr lang="en-GB" sz="1000"/>
              <a:t> are the entities or institutions holding legal or intellectual property rights over the outcome. Identifying the ownership information is crucial, as it may involve an individual researcher, a research institution, a company, or a jointly owned result within the consortium. This information establishes authority and responsibility for the Result/KER, ensuring its exploitation and long-term sustainability. In the case of collective work, any decision related to the result/KER will be taken by the corresponding governance and decision making body of the project. As such it will be consulted to the Project Management Board (PMB) and escalated to the Project Assembly for any decision needed.</a:t>
            </a:r>
            <a:endParaRPr sz="1000"/>
          </a:p>
          <a:p>
            <a:pPr indent="-292100" lvl="0" marL="457200" rtl="0" algn="just">
              <a:lnSpc>
                <a:spcPct val="107916"/>
              </a:lnSpc>
              <a:spcBef>
                <a:spcPts val="0"/>
              </a:spcBef>
              <a:spcAft>
                <a:spcPts val="0"/>
              </a:spcAft>
              <a:buClr>
                <a:schemeClr val="dk1"/>
              </a:buClr>
              <a:buSzPts val="1000"/>
              <a:buFont typeface="Calibri"/>
              <a:buChar char="●"/>
            </a:pPr>
            <a:r>
              <a:rPr b="1" lang="en-GB" sz="1000"/>
              <a:t>‘Target Audiences/Groups’</a:t>
            </a:r>
            <a:r>
              <a:rPr lang="en-GB" sz="1000"/>
              <a:t> are the specific stakeholders for whom the KERs are designed. They comprise both the target user group or beneficiaries, such as researchers, industry professionals, policymakers, or the general public, and the interest groups defined in the Horizon Platform.</a:t>
            </a:r>
            <a:endParaRPr sz="1000"/>
          </a:p>
          <a:p>
            <a:pPr indent="-292100" lvl="0" marL="457200" rtl="0" algn="just">
              <a:lnSpc>
                <a:spcPct val="107916"/>
              </a:lnSpc>
              <a:spcBef>
                <a:spcPts val="0"/>
              </a:spcBef>
              <a:spcAft>
                <a:spcPts val="0"/>
              </a:spcAft>
              <a:buClr>
                <a:schemeClr val="dk1"/>
              </a:buClr>
              <a:buSzPts val="1000"/>
              <a:buFont typeface="Calibri"/>
              <a:buChar char="●"/>
            </a:pPr>
            <a:r>
              <a:rPr b="1" lang="en-GB" sz="1000"/>
              <a:t>‘Value Proposition’</a:t>
            </a:r>
            <a:r>
              <a:rPr lang="en-GB" sz="1000"/>
              <a:t> stands for the unique benefits or selling point that the KERs offer to their adopters. It highlights the key advantages and main benefits that distinguish the KERs from other existing assets.</a:t>
            </a:r>
            <a:endParaRPr sz="1000"/>
          </a:p>
          <a:p>
            <a:pPr indent="-292100" lvl="0" marL="457200" rtl="0" algn="just">
              <a:lnSpc>
                <a:spcPct val="107916"/>
              </a:lnSpc>
              <a:spcBef>
                <a:spcPts val="0"/>
              </a:spcBef>
              <a:spcAft>
                <a:spcPts val="0"/>
              </a:spcAft>
              <a:buClr>
                <a:schemeClr val="dk1"/>
              </a:buClr>
              <a:buSzPts val="1000"/>
              <a:buFont typeface="Calibri"/>
              <a:buChar char="●"/>
            </a:pPr>
            <a:r>
              <a:rPr b="1" lang="en-GB" sz="1000"/>
              <a:t>‘Summary Description and Future Work’</a:t>
            </a:r>
            <a:r>
              <a:rPr lang="en-GB" sz="1000"/>
              <a:t> provides the comprehensive summary of achievements completed during the project and envisions any future work, updates, or iterations that will be needed for the KER after the project.</a:t>
            </a:r>
            <a:endParaRPr sz="600"/>
          </a:p>
        </p:txBody>
      </p:sp>
      <p:sp>
        <p:nvSpPr>
          <p:cNvPr id="268" name="Google Shape;268;g3095d37dcec_0_571:notes"/>
          <p:cNvSpPr txBox="1"/>
          <p:nvPr>
            <p:ph idx="12" type="sldNum"/>
          </p:nvPr>
        </p:nvSpPr>
        <p:spPr>
          <a:xfrm>
            <a:off x="3815373" y="9371286"/>
            <a:ext cx="2918700" cy="495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3095d37dcec_0_581: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6" name="Google Shape;276;g3095d37dcec_0_581:notes"/>
          <p:cNvSpPr txBox="1"/>
          <p:nvPr>
            <p:ph idx="1" type="body"/>
          </p:nvPr>
        </p:nvSpPr>
        <p:spPr>
          <a:xfrm>
            <a:off x="673577" y="4748163"/>
            <a:ext cx="5388600" cy="3885000"/>
          </a:xfrm>
          <a:prstGeom prst="rect">
            <a:avLst/>
          </a:prstGeom>
          <a:noFill/>
          <a:ln>
            <a:noFill/>
          </a:ln>
        </p:spPr>
        <p:txBody>
          <a:bodyPr anchorCtr="0" anchor="t" bIns="45700" lIns="91425" spcFirstLastPara="1" rIns="91425" wrap="square" tIns="45700">
            <a:noAutofit/>
          </a:bodyPr>
          <a:lstStyle/>
          <a:p>
            <a:pPr indent="-292100" lvl="0" marL="457200" rtl="0" algn="just">
              <a:lnSpc>
                <a:spcPct val="107916"/>
              </a:lnSpc>
              <a:spcBef>
                <a:spcPts val="0"/>
              </a:spcBef>
              <a:spcAft>
                <a:spcPts val="0"/>
              </a:spcAft>
              <a:buClr>
                <a:schemeClr val="dk1"/>
              </a:buClr>
              <a:buSzPts val="1000"/>
              <a:buFont typeface="Calibri"/>
              <a:buChar char="●"/>
            </a:pPr>
            <a:r>
              <a:rPr b="1" lang="en-GB" sz="1000"/>
              <a:t>‘Result/KER Owners’</a:t>
            </a:r>
            <a:r>
              <a:rPr lang="en-GB" sz="1000"/>
              <a:t> are the entities or institutions holding legal or intellectual property rights over the outcome. Identifying the ownership information is crucial, as it may involve an individual researcher, a research institution, a company, or a jointly owned result within the consortium. This information establishes authority and responsibility for the Result/KER, ensuring its exploitation and long-term sustainability. In the case of collective work, any decision related to the result/KER will be taken by the corresponding governance and decision making body of the project. As such it will be consulted to the Project Management Board (PMB) and escalated to the Project Assembly for any decision needed.</a:t>
            </a:r>
            <a:endParaRPr sz="1000"/>
          </a:p>
          <a:p>
            <a:pPr indent="-292100" lvl="0" marL="457200" rtl="0" algn="just">
              <a:lnSpc>
                <a:spcPct val="107916"/>
              </a:lnSpc>
              <a:spcBef>
                <a:spcPts val="0"/>
              </a:spcBef>
              <a:spcAft>
                <a:spcPts val="0"/>
              </a:spcAft>
              <a:buClr>
                <a:schemeClr val="dk1"/>
              </a:buClr>
              <a:buSzPts val="1000"/>
              <a:buFont typeface="Calibri"/>
              <a:buChar char="●"/>
            </a:pPr>
            <a:r>
              <a:rPr b="1" lang="en-GB" sz="1000"/>
              <a:t>‘Target Audiences/Groups’</a:t>
            </a:r>
            <a:r>
              <a:rPr lang="en-GB" sz="1000"/>
              <a:t> are the specific stakeholders for whom the KERs are designed. They comprise both the target user group or beneficiaries, such as researchers, industry professionals, policymakers, or the general public, and the interest groups defined in the Horizon Platform.</a:t>
            </a:r>
            <a:endParaRPr sz="1000"/>
          </a:p>
          <a:p>
            <a:pPr indent="-292100" lvl="0" marL="457200" rtl="0" algn="just">
              <a:lnSpc>
                <a:spcPct val="107916"/>
              </a:lnSpc>
              <a:spcBef>
                <a:spcPts val="0"/>
              </a:spcBef>
              <a:spcAft>
                <a:spcPts val="0"/>
              </a:spcAft>
              <a:buClr>
                <a:schemeClr val="dk1"/>
              </a:buClr>
              <a:buSzPts val="1000"/>
              <a:buFont typeface="Calibri"/>
              <a:buChar char="●"/>
            </a:pPr>
            <a:r>
              <a:rPr b="1" lang="en-GB" sz="1000"/>
              <a:t>‘Value Proposition’</a:t>
            </a:r>
            <a:r>
              <a:rPr lang="en-GB" sz="1000"/>
              <a:t> stands for the unique benefits or selling point that the KERs offer to their adopters. It highlights the key advantages and main benefits that distinguish the KERs from other existing assets.</a:t>
            </a:r>
            <a:endParaRPr sz="1000"/>
          </a:p>
          <a:p>
            <a:pPr indent="-292100" lvl="0" marL="457200" rtl="0" algn="just">
              <a:lnSpc>
                <a:spcPct val="107916"/>
              </a:lnSpc>
              <a:spcBef>
                <a:spcPts val="0"/>
              </a:spcBef>
              <a:spcAft>
                <a:spcPts val="0"/>
              </a:spcAft>
              <a:buClr>
                <a:schemeClr val="dk1"/>
              </a:buClr>
              <a:buSzPts val="1000"/>
              <a:buFont typeface="Calibri"/>
              <a:buChar char="●"/>
            </a:pPr>
            <a:r>
              <a:rPr b="1" lang="en-GB" sz="1000"/>
              <a:t>‘Summary Description and Future Work’</a:t>
            </a:r>
            <a:r>
              <a:rPr lang="en-GB" sz="1000"/>
              <a:t> provides the comprehensive summary of achievements completed during the project and envisions any future work, updates, or iterations that will be needed for the KER after the project.</a:t>
            </a:r>
            <a:endParaRPr sz="600"/>
          </a:p>
        </p:txBody>
      </p:sp>
      <p:sp>
        <p:nvSpPr>
          <p:cNvPr id="277" name="Google Shape;277;g3095d37dcec_0_581:notes"/>
          <p:cNvSpPr txBox="1"/>
          <p:nvPr>
            <p:ph idx="12" type="sldNum"/>
          </p:nvPr>
        </p:nvSpPr>
        <p:spPr>
          <a:xfrm>
            <a:off x="3815373" y="9371286"/>
            <a:ext cx="2918700" cy="495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3095d37dcec_0_592: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5" name="Google Shape;285;g3095d37dcec_0_592:notes"/>
          <p:cNvSpPr txBox="1"/>
          <p:nvPr>
            <p:ph idx="1" type="body"/>
          </p:nvPr>
        </p:nvSpPr>
        <p:spPr>
          <a:xfrm>
            <a:off x="673577" y="4748163"/>
            <a:ext cx="5388600" cy="3885000"/>
          </a:xfrm>
          <a:prstGeom prst="rect">
            <a:avLst/>
          </a:prstGeom>
          <a:noFill/>
          <a:ln>
            <a:noFill/>
          </a:ln>
        </p:spPr>
        <p:txBody>
          <a:bodyPr anchorCtr="0" anchor="t" bIns="45700" lIns="91425" spcFirstLastPara="1" rIns="91425" wrap="square" tIns="45700">
            <a:noAutofit/>
          </a:bodyPr>
          <a:lstStyle/>
          <a:p>
            <a:pPr indent="-292100" lvl="0" marL="457200" rtl="0" algn="just">
              <a:lnSpc>
                <a:spcPct val="107916"/>
              </a:lnSpc>
              <a:spcBef>
                <a:spcPts val="0"/>
              </a:spcBef>
              <a:spcAft>
                <a:spcPts val="0"/>
              </a:spcAft>
              <a:buClr>
                <a:schemeClr val="dk1"/>
              </a:buClr>
              <a:buSzPts val="1000"/>
              <a:buFont typeface="Calibri"/>
              <a:buChar char="●"/>
            </a:pPr>
            <a:r>
              <a:rPr b="1" lang="en-GB" sz="1000"/>
              <a:t>‘Result/KER Owners’</a:t>
            </a:r>
            <a:r>
              <a:rPr lang="en-GB" sz="1000"/>
              <a:t> are the entities or institutions holding legal or intellectual property rights over the outcome. Identifying the ownership information is crucial, as it may involve an individual researcher, a research institution, a company, or a jointly owned result within the consortium. This information establishes authority and responsibility for the Result/KER, ensuring its exploitation and long-term sustainability. In the case of collective work, any decision related to the result/KER will be taken by the corresponding governance and decision making body of the project. As such it will be consulted to the Project Management Board (PMB) and escalated to the Project Assembly for any decision needed.</a:t>
            </a:r>
            <a:endParaRPr sz="1000"/>
          </a:p>
          <a:p>
            <a:pPr indent="-292100" lvl="0" marL="457200" rtl="0" algn="just">
              <a:lnSpc>
                <a:spcPct val="107916"/>
              </a:lnSpc>
              <a:spcBef>
                <a:spcPts val="0"/>
              </a:spcBef>
              <a:spcAft>
                <a:spcPts val="0"/>
              </a:spcAft>
              <a:buClr>
                <a:schemeClr val="dk1"/>
              </a:buClr>
              <a:buSzPts val="1000"/>
              <a:buFont typeface="Calibri"/>
              <a:buChar char="●"/>
            </a:pPr>
            <a:r>
              <a:rPr b="1" lang="en-GB" sz="1000"/>
              <a:t>‘Target Audiences/Groups’</a:t>
            </a:r>
            <a:r>
              <a:rPr lang="en-GB" sz="1000"/>
              <a:t> are the specific stakeholders for whom the KERs are designed. They comprise both the target user group or beneficiaries, such as researchers, industry professionals, policymakers, or the general public, and the interest groups defined in the Horizon Platform.</a:t>
            </a:r>
            <a:endParaRPr sz="1000"/>
          </a:p>
          <a:p>
            <a:pPr indent="-292100" lvl="0" marL="457200" rtl="0" algn="just">
              <a:lnSpc>
                <a:spcPct val="107916"/>
              </a:lnSpc>
              <a:spcBef>
                <a:spcPts val="0"/>
              </a:spcBef>
              <a:spcAft>
                <a:spcPts val="0"/>
              </a:spcAft>
              <a:buClr>
                <a:schemeClr val="dk1"/>
              </a:buClr>
              <a:buSzPts val="1000"/>
              <a:buFont typeface="Calibri"/>
              <a:buChar char="●"/>
            </a:pPr>
            <a:r>
              <a:rPr b="1" lang="en-GB" sz="1000"/>
              <a:t>‘Value Proposition’</a:t>
            </a:r>
            <a:r>
              <a:rPr lang="en-GB" sz="1000"/>
              <a:t> stands for the unique benefits or selling point that the KERs offer to their adopters. It highlights the key advantages and main benefits that distinguish the KERs from other existing assets.</a:t>
            </a:r>
            <a:endParaRPr sz="1000"/>
          </a:p>
          <a:p>
            <a:pPr indent="-292100" lvl="0" marL="457200" rtl="0" algn="just">
              <a:lnSpc>
                <a:spcPct val="107916"/>
              </a:lnSpc>
              <a:spcBef>
                <a:spcPts val="0"/>
              </a:spcBef>
              <a:spcAft>
                <a:spcPts val="0"/>
              </a:spcAft>
              <a:buClr>
                <a:schemeClr val="dk1"/>
              </a:buClr>
              <a:buSzPts val="1000"/>
              <a:buFont typeface="Calibri"/>
              <a:buChar char="●"/>
            </a:pPr>
            <a:r>
              <a:rPr b="1" lang="en-GB" sz="1000"/>
              <a:t>‘Summary Description and Future Work’</a:t>
            </a:r>
            <a:r>
              <a:rPr lang="en-GB" sz="1000"/>
              <a:t> provides the comprehensive summary of achievements completed during the project and envisions any future work, updates, or iterations that will be needed for the KER after the project.</a:t>
            </a:r>
            <a:endParaRPr sz="600"/>
          </a:p>
        </p:txBody>
      </p:sp>
      <p:sp>
        <p:nvSpPr>
          <p:cNvPr id="286" name="Google Shape;286;g3095d37dcec_0_592:notes"/>
          <p:cNvSpPr txBox="1"/>
          <p:nvPr>
            <p:ph idx="12" type="sldNum"/>
          </p:nvPr>
        </p:nvSpPr>
        <p:spPr>
          <a:xfrm>
            <a:off x="3815373" y="9371286"/>
            <a:ext cx="2918700" cy="495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3095d37dcec_0_602: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4" name="Google Shape;294;g3095d37dcec_0_602:notes"/>
          <p:cNvSpPr txBox="1"/>
          <p:nvPr>
            <p:ph idx="1" type="body"/>
          </p:nvPr>
        </p:nvSpPr>
        <p:spPr>
          <a:xfrm>
            <a:off x="673577" y="4748163"/>
            <a:ext cx="5388600" cy="3885000"/>
          </a:xfrm>
          <a:prstGeom prst="rect">
            <a:avLst/>
          </a:prstGeom>
          <a:noFill/>
          <a:ln>
            <a:noFill/>
          </a:ln>
        </p:spPr>
        <p:txBody>
          <a:bodyPr anchorCtr="0" anchor="t" bIns="45700" lIns="91425" spcFirstLastPara="1" rIns="91425" wrap="square" tIns="45700">
            <a:noAutofit/>
          </a:bodyPr>
          <a:lstStyle/>
          <a:p>
            <a:pPr indent="-292100" lvl="0" marL="457200" rtl="0" algn="just">
              <a:lnSpc>
                <a:spcPct val="107916"/>
              </a:lnSpc>
              <a:spcBef>
                <a:spcPts val="0"/>
              </a:spcBef>
              <a:spcAft>
                <a:spcPts val="0"/>
              </a:spcAft>
              <a:buClr>
                <a:schemeClr val="dk1"/>
              </a:buClr>
              <a:buSzPts val="1000"/>
              <a:buFont typeface="Calibri"/>
              <a:buChar char="●"/>
            </a:pPr>
            <a:r>
              <a:rPr b="1" lang="en-GB" sz="1000"/>
              <a:t>‘Result/KER Owners’</a:t>
            </a:r>
            <a:r>
              <a:rPr lang="en-GB" sz="1000"/>
              <a:t> are the entities or institutions holding legal or intellectual property rights over the outcome. Identifying the ownership information is crucial, as it may involve an individual researcher, a research institution, a company, or a jointly owned result within the consortium. This information establishes authority and responsibility for the Result/KER, ensuring its exploitation and long-term sustainability. In the case of collective work, any decision related to the result/KER will be taken by the corresponding governance and decision making body of the project. As such it will be consulted to the Project Management Board (PMB) and escalated to the Project Assembly for any decision needed.</a:t>
            </a:r>
            <a:endParaRPr sz="1000"/>
          </a:p>
          <a:p>
            <a:pPr indent="-292100" lvl="0" marL="457200" rtl="0" algn="just">
              <a:lnSpc>
                <a:spcPct val="107916"/>
              </a:lnSpc>
              <a:spcBef>
                <a:spcPts val="0"/>
              </a:spcBef>
              <a:spcAft>
                <a:spcPts val="0"/>
              </a:spcAft>
              <a:buClr>
                <a:schemeClr val="dk1"/>
              </a:buClr>
              <a:buSzPts val="1000"/>
              <a:buFont typeface="Calibri"/>
              <a:buChar char="●"/>
            </a:pPr>
            <a:r>
              <a:rPr b="1" lang="en-GB" sz="1000"/>
              <a:t>‘Target Audiences/Groups’</a:t>
            </a:r>
            <a:r>
              <a:rPr lang="en-GB" sz="1000"/>
              <a:t> are the specific stakeholders for whom the KERs are designed. They comprise both the target user group or beneficiaries, such as researchers, industry professionals, policymakers, or the general public, and the interest groups defined in the Horizon Platform.</a:t>
            </a:r>
            <a:endParaRPr sz="1000"/>
          </a:p>
          <a:p>
            <a:pPr indent="-292100" lvl="0" marL="457200" rtl="0" algn="just">
              <a:lnSpc>
                <a:spcPct val="107916"/>
              </a:lnSpc>
              <a:spcBef>
                <a:spcPts val="0"/>
              </a:spcBef>
              <a:spcAft>
                <a:spcPts val="0"/>
              </a:spcAft>
              <a:buClr>
                <a:schemeClr val="dk1"/>
              </a:buClr>
              <a:buSzPts val="1000"/>
              <a:buFont typeface="Calibri"/>
              <a:buChar char="●"/>
            </a:pPr>
            <a:r>
              <a:rPr b="1" lang="en-GB" sz="1000"/>
              <a:t>‘Value Proposition’</a:t>
            </a:r>
            <a:r>
              <a:rPr lang="en-GB" sz="1000"/>
              <a:t> stands for the unique benefits or selling point that the KERs offer to their adopters. It highlights the key advantages and main benefits that distinguish the KERs from other existing assets.</a:t>
            </a:r>
            <a:endParaRPr sz="1000"/>
          </a:p>
          <a:p>
            <a:pPr indent="-292100" lvl="0" marL="457200" rtl="0" algn="just">
              <a:lnSpc>
                <a:spcPct val="107916"/>
              </a:lnSpc>
              <a:spcBef>
                <a:spcPts val="0"/>
              </a:spcBef>
              <a:spcAft>
                <a:spcPts val="0"/>
              </a:spcAft>
              <a:buClr>
                <a:schemeClr val="dk1"/>
              </a:buClr>
              <a:buSzPts val="1000"/>
              <a:buFont typeface="Calibri"/>
              <a:buChar char="●"/>
            </a:pPr>
            <a:r>
              <a:rPr b="1" lang="en-GB" sz="1000"/>
              <a:t>‘Summary Description and Future Work’</a:t>
            </a:r>
            <a:r>
              <a:rPr lang="en-GB" sz="1000"/>
              <a:t> provides the comprehensive summary of achievements completed during the project and envisions any future work, updates, or iterations that will be needed for the KER after the project.</a:t>
            </a:r>
            <a:endParaRPr sz="600"/>
          </a:p>
        </p:txBody>
      </p:sp>
      <p:sp>
        <p:nvSpPr>
          <p:cNvPr id="295" name="Google Shape;295;g3095d37dcec_0_602:notes"/>
          <p:cNvSpPr txBox="1"/>
          <p:nvPr>
            <p:ph idx="12" type="sldNum"/>
          </p:nvPr>
        </p:nvSpPr>
        <p:spPr>
          <a:xfrm>
            <a:off x="3815373" y="9371286"/>
            <a:ext cx="2918700" cy="495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3095d37dcec_0_21: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3" name="Google Shape;303;g3095d37dcec_0_21:notes"/>
          <p:cNvSpPr txBox="1"/>
          <p:nvPr>
            <p:ph idx="1" type="body"/>
          </p:nvPr>
        </p:nvSpPr>
        <p:spPr>
          <a:xfrm>
            <a:off x="673577" y="4748163"/>
            <a:ext cx="5388600" cy="38850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304" name="Google Shape;304;g3095d37dcec_0_21:notes"/>
          <p:cNvSpPr txBox="1"/>
          <p:nvPr>
            <p:ph idx="12" type="sldNum"/>
          </p:nvPr>
        </p:nvSpPr>
        <p:spPr>
          <a:xfrm>
            <a:off x="3815373" y="9371286"/>
            <a:ext cx="2918700" cy="495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095d37dcec_1_1:notes"/>
          <p:cNvSpPr txBox="1"/>
          <p:nvPr>
            <p:ph idx="1" type="body"/>
          </p:nvPr>
        </p:nvSpPr>
        <p:spPr>
          <a:xfrm>
            <a:off x="673577" y="4748163"/>
            <a:ext cx="5388600" cy="3885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g3095d37dcec_1_1: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3095d37dcec_0_624: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0" name="Google Shape;320;g3095d37dcec_0_624:notes"/>
          <p:cNvSpPr txBox="1"/>
          <p:nvPr>
            <p:ph idx="1" type="body"/>
          </p:nvPr>
        </p:nvSpPr>
        <p:spPr>
          <a:xfrm>
            <a:off x="673577" y="4748163"/>
            <a:ext cx="5388600" cy="38850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321" name="Google Shape;321;g3095d37dcec_0_624:notes"/>
          <p:cNvSpPr txBox="1"/>
          <p:nvPr>
            <p:ph idx="12" type="sldNum"/>
          </p:nvPr>
        </p:nvSpPr>
        <p:spPr>
          <a:xfrm>
            <a:off x="3815373" y="9371286"/>
            <a:ext cx="2918700" cy="495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3095d37dcec_0_28: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6" name="Google Shape;336;g3095d37dcec_0_28:notes"/>
          <p:cNvSpPr txBox="1"/>
          <p:nvPr>
            <p:ph idx="1" type="body"/>
          </p:nvPr>
        </p:nvSpPr>
        <p:spPr>
          <a:xfrm>
            <a:off x="673577" y="4748163"/>
            <a:ext cx="5388600" cy="38850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337" name="Google Shape;337;g3095d37dcec_0_28:notes"/>
          <p:cNvSpPr txBox="1"/>
          <p:nvPr>
            <p:ph idx="12" type="sldNum"/>
          </p:nvPr>
        </p:nvSpPr>
        <p:spPr>
          <a:xfrm>
            <a:off x="3815373" y="9371286"/>
            <a:ext cx="2918700" cy="495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g3095d37dcec_0_35: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5" name="Google Shape;345;g3095d37dcec_0_35:notes"/>
          <p:cNvSpPr txBox="1"/>
          <p:nvPr>
            <p:ph idx="1" type="body"/>
          </p:nvPr>
        </p:nvSpPr>
        <p:spPr>
          <a:xfrm>
            <a:off x="673577" y="4748163"/>
            <a:ext cx="5388600" cy="38850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346" name="Google Shape;346;g3095d37dcec_0_35:notes"/>
          <p:cNvSpPr txBox="1"/>
          <p:nvPr>
            <p:ph idx="12" type="sldNum"/>
          </p:nvPr>
        </p:nvSpPr>
        <p:spPr>
          <a:xfrm>
            <a:off x="3815373" y="9371286"/>
            <a:ext cx="2918700" cy="495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3095d37dcec_0_49: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4" name="Google Shape;354;g3095d37dcec_0_49:notes"/>
          <p:cNvSpPr txBox="1"/>
          <p:nvPr>
            <p:ph idx="1" type="body"/>
          </p:nvPr>
        </p:nvSpPr>
        <p:spPr>
          <a:xfrm>
            <a:off x="673577" y="4748163"/>
            <a:ext cx="5388600" cy="38850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355" name="Google Shape;355;g3095d37dcec_0_49:notes"/>
          <p:cNvSpPr txBox="1"/>
          <p:nvPr>
            <p:ph idx="12" type="sldNum"/>
          </p:nvPr>
        </p:nvSpPr>
        <p:spPr>
          <a:xfrm>
            <a:off x="3815373" y="9371286"/>
            <a:ext cx="2918700" cy="495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3095d37dcec_0_60: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3" name="Google Shape;363;g3095d37dcec_0_60:notes"/>
          <p:cNvSpPr txBox="1"/>
          <p:nvPr>
            <p:ph idx="1" type="body"/>
          </p:nvPr>
        </p:nvSpPr>
        <p:spPr>
          <a:xfrm>
            <a:off x="673577" y="4748163"/>
            <a:ext cx="5388600" cy="38850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364" name="Google Shape;364;g3095d37dcec_0_60:notes"/>
          <p:cNvSpPr txBox="1"/>
          <p:nvPr>
            <p:ph idx="12" type="sldNum"/>
          </p:nvPr>
        </p:nvSpPr>
        <p:spPr>
          <a:xfrm>
            <a:off x="3815373" y="9371286"/>
            <a:ext cx="2918700" cy="495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g3095d37dcec_0_743: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1" name="Google Shape;371;g3095d37dcec_0_743:notes"/>
          <p:cNvSpPr txBox="1"/>
          <p:nvPr>
            <p:ph idx="1" type="body"/>
          </p:nvPr>
        </p:nvSpPr>
        <p:spPr>
          <a:xfrm>
            <a:off x="673577" y="4748163"/>
            <a:ext cx="5388600" cy="38850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372" name="Google Shape;372;g3095d37dcec_0_743:notes"/>
          <p:cNvSpPr txBox="1"/>
          <p:nvPr>
            <p:ph idx="12" type="sldNum"/>
          </p:nvPr>
        </p:nvSpPr>
        <p:spPr>
          <a:xfrm>
            <a:off x="3815373" y="9371286"/>
            <a:ext cx="2918700" cy="495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p6:notes"/>
          <p:cNvSpPr txBox="1"/>
          <p:nvPr>
            <p:ph idx="1" type="body"/>
          </p:nvPr>
        </p:nvSpPr>
        <p:spPr>
          <a:xfrm>
            <a:off x="673577" y="4748163"/>
            <a:ext cx="5388610" cy="3884861"/>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9" name="Google Shape;379;p6:notes"/>
          <p:cNvSpPr/>
          <p:nvPr>
            <p:ph idx="2" type="sldImg"/>
          </p:nvPr>
        </p:nvSpPr>
        <p:spPr>
          <a:xfrm>
            <a:off x="409575" y="1233488"/>
            <a:ext cx="5916613" cy="33289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14:notes"/>
          <p:cNvSpPr txBox="1"/>
          <p:nvPr>
            <p:ph idx="1" type="body"/>
          </p:nvPr>
        </p:nvSpPr>
        <p:spPr>
          <a:xfrm>
            <a:off x="673577" y="4748163"/>
            <a:ext cx="5388610" cy="3884861"/>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6" name="Google Shape;386;p14:notes"/>
          <p:cNvSpPr/>
          <p:nvPr>
            <p:ph idx="2" type="sldImg"/>
          </p:nvPr>
        </p:nvSpPr>
        <p:spPr>
          <a:xfrm>
            <a:off x="409575" y="1233488"/>
            <a:ext cx="5916613" cy="3328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g3095d37dcec_0_69: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1" name="Google Shape;391;g3095d37dcec_0_69:notes"/>
          <p:cNvSpPr txBox="1"/>
          <p:nvPr>
            <p:ph idx="1" type="body"/>
          </p:nvPr>
        </p:nvSpPr>
        <p:spPr>
          <a:xfrm>
            <a:off x="673577" y="4748163"/>
            <a:ext cx="5388600" cy="38850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392" name="Google Shape;392;g3095d37dcec_0_69:notes"/>
          <p:cNvSpPr txBox="1"/>
          <p:nvPr>
            <p:ph idx="12" type="sldNum"/>
          </p:nvPr>
        </p:nvSpPr>
        <p:spPr>
          <a:xfrm>
            <a:off x="3815373" y="9371286"/>
            <a:ext cx="2918700" cy="4950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g3095d37dcec_0_753: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p:spPr>
      </p:sp>
      <p:sp>
        <p:nvSpPr>
          <p:cNvPr id="399" name="Google Shape;399;g3095d37dcec_0_753:notes"/>
          <p:cNvSpPr txBox="1"/>
          <p:nvPr>
            <p:ph idx="1" type="body"/>
          </p:nvPr>
        </p:nvSpPr>
        <p:spPr>
          <a:xfrm>
            <a:off x="673577" y="4748163"/>
            <a:ext cx="5388600" cy="3885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0" name="Google Shape;400;g3095d37dcec_0_753:notes"/>
          <p:cNvSpPr txBox="1"/>
          <p:nvPr>
            <p:ph idx="12" type="sldNum"/>
          </p:nvPr>
        </p:nvSpPr>
        <p:spPr>
          <a:xfrm>
            <a:off x="3815373" y="9371286"/>
            <a:ext cx="2918700" cy="495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2:notes"/>
          <p:cNvSpPr txBox="1"/>
          <p:nvPr>
            <p:ph idx="1" type="body"/>
          </p:nvPr>
        </p:nvSpPr>
        <p:spPr>
          <a:xfrm>
            <a:off x="673577" y="4748163"/>
            <a:ext cx="5388610" cy="3884861"/>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3" name="Google Shape;123;p2:notes"/>
          <p:cNvSpPr/>
          <p:nvPr>
            <p:ph idx="2" type="sldImg"/>
          </p:nvPr>
        </p:nvSpPr>
        <p:spPr>
          <a:xfrm>
            <a:off x="409575" y="1233488"/>
            <a:ext cx="5916613" cy="3328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3095d37dcec_0_761: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3095d37dcec_0_761:notes"/>
          <p:cNvSpPr txBox="1"/>
          <p:nvPr>
            <p:ph idx="1" type="body"/>
          </p:nvPr>
        </p:nvSpPr>
        <p:spPr>
          <a:xfrm>
            <a:off x="673577" y="4748163"/>
            <a:ext cx="5388600" cy="3885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8" name="Google Shape;408;g3095d37dcec_0_761:notes"/>
          <p:cNvSpPr txBox="1"/>
          <p:nvPr>
            <p:ph idx="12" type="sldNum"/>
          </p:nvPr>
        </p:nvSpPr>
        <p:spPr>
          <a:xfrm>
            <a:off x="3815373" y="9371286"/>
            <a:ext cx="2918700" cy="495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g3095d37dcec_0_774: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p:spPr>
      </p:sp>
      <p:sp>
        <p:nvSpPr>
          <p:cNvPr id="415" name="Google Shape;415;g3095d37dcec_0_774:notes"/>
          <p:cNvSpPr txBox="1"/>
          <p:nvPr>
            <p:ph idx="1" type="body"/>
          </p:nvPr>
        </p:nvSpPr>
        <p:spPr>
          <a:xfrm>
            <a:off x="673577" y="4748163"/>
            <a:ext cx="5388600" cy="3885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6" name="Google Shape;416;g3095d37dcec_0_774:notes"/>
          <p:cNvSpPr txBox="1"/>
          <p:nvPr>
            <p:ph idx="12" type="sldNum"/>
          </p:nvPr>
        </p:nvSpPr>
        <p:spPr>
          <a:xfrm>
            <a:off x="3815373" y="9371286"/>
            <a:ext cx="2918700" cy="495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095d37dcec_1_160: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095d37dcec_1_160:notes"/>
          <p:cNvSpPr txBox="1"/>
          <p:nvPr>
            <p:ph idx="1" type="body"/>
          </p:nvPr>
        </p:nvSpPr>
        <p:spPr>
          <a:xfrm>
            <a:off x="673577" y="4748163"/>
            <a:ext cx="5388600" cy="3885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 name="Google Shape;131;g3095d37dcec_1_160:notes"/>
          <p:cNvSpPr txBox="1"/>
          <p:nvPr>
            <p:ph idx="12" type="sldNum"/>
          </p:nvPr>
        </p:nvSpPr>
        <p:spPr>
          <a:xfrm>
            <a:off x="3815373" y="9371286"/>
            <a:ext cx="2918700" cy="495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095d37dcec_1_136: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3095d37dcec_1_136:notes"/>
          <p:cNvSpPr txBox="1"/>
          <p:nvPr>
            <p:ph idx="1" type="body"/>
          </p:nvPr>
        </p:nvSpPr>
        <p:spPr>
          <a:xfrm>
            <a:off x="673577" y="4748163"/>
            <a:ext cx="5388600" cy="3885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 name="Google Shape;139;g3095d37dcec_1_136:notes"/>
          <p:cNvSpPr txBox="1"/>
          <p:nvPr>
            <p:ph idx="12" type="sldNum"/>
          </p:nvPr>
        </p:nvSpPr>
        <p:spPr>
          <a:xfrm>
            <a:off x="3815373" y="9371286"/>
            <a:ext cx="2918700" cy="495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095d37dcec_1_124: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095d37dcec_1_124:notes"/>
          <p:cNvSpPr txBox="1"/>
          <p:nvPr>
            <p:ph idx="1" type="body"/>
          </p:nvPr>
        </p:nvSpPr>
        <p:spPr>
          <a:xfrm>
            <a:off x="673577" y="4748163"/>
            <a:ext cx="5388600" cy="3885000"/>
          </a:xfrm>
          <a:prstGeom prst="rect">
            <a:avLst/>
          </a:prstGeom>
        </p:spPr>
        <p:txBody>
          <a:bodyPr anchorCtr="0" anchor="t" bIns="45700" lIns="91425" spcFirstLastPara="1" rIns="91425" wrap="square" tIns="45700">
            <a:noAutofit/>
          </a:bodyPr>
          <a:lstStyle/>
          <a:p>
            <a:pPr indent="-298450" lvl="0" marL="457200" rtl="0" algn="l">
              <a:lnSpc>
                <a:spcPct val="115000"/>
              </a:lnSpc>
              <a:spcBef>
                <a:spcPts val="0"/>
              </a:spcBef>
              <a:spcAft>
                <a:spcPts val="0"/>
              </a:spcAft>
              <a:buClr>
                <a:schemeClr val="dk1"/>
              </a:buClr>
              <a:buSzPts val="1100"/>
              <a:buFont typeface="Calibri"/>
              <a:buChar char="●"/>
            </a:pPr>
            <a:r>
              <a:rPr lang="en-GB" sz="1100"/>
              <a:t>Consultation: the project actively seeks the opinions of interested and affected stakeholders. It is a two-way flow of information, which may occur at any stage of the project development, consisting of a one-stage process or a continued dialogue. </a:t>
            </a:r>
            <a:endParaRPr sz="1100"/>
          </a:p>
          <a:p>
            <a:pPr indent="-298450" lvl="0" marL="457200" rtl="0" algn="l">
              <a:lnSpc>
                <a:spcPct val="115000"/>
              </a:lnSpc>
              <a:spcBef>
                <a:spcPts val="0"/>
              </a:spcBef>
              <a:spcAft>
                <a:spcPts val="0"/>
              </a:spcAft>
              <a:buClr>
                <a:schemeClr val="dk1"/>
              </a:buClr>
              <a:buSzPts val="1100"/>
              <a:buFont typeface="Calibri"/>
              <a:buChar char="●"/>
            </a:pPr>
            <a:r>
              <a:rPr lang="en-GB" sz="1100"/>
              <a:t>Implementation: these stakeholders uptake and implement the project outputs</a:t>
            </a:r>
            <a:endParaRPr sz="1100"/>
          </a:p>
          <a:p>
            <a:pPr indent="-298450" lvl="0" marL="457200" rtl="0" algn="l">
              <a:lnSpc>
                <a:spcPct val="115000"/>
              </a:lnSpc>
              <a:spcBef>
                <a:spcPts val="0"/>
              </a:spcBef>
              <a:spcAft>
                <a:spcPts val="0"/>
              </a:spcAft>
              <a:buClr>
                <a:schemeClr val="dk1"/>
              </a:buClr>
              <a:buSzPts val="1100"/>
              <a:buFont typeface="Calibri"/>
              <a:buChar char="●"/>
            </a:pPr>
            <a:r>
              <a:rPr lang="en-GB" sz="1100"/>
              <a:t>Notification: the project informs the stakeholders so they are aware of the project. This activity can lead to engagement but can also remain limited to telling about the project as future users of project outcomes (directly or indirectly)</a:t>
            </a:r>
            <a:endParaRPr sz="1100"/>
          </a:p>
          <a:p>
            <a:pPr indent="0" lvl="0" marL="0" rtl="0" algn="just">
              <a:lnSpc>
                <a:spcPct val="115000"/>
              </a:lnSpc>
              <a:spcBef>
                <a:spcPts val="0"/>
              </a:spcBef>
              <a:spcAft>
                <a:spcPts val="0"/>
              </a:spcAft>
              <a:buClr>
                <a:schemeClr val="dk1"/>
              </a:buClr>
              <a:buSzPts val="1100"/>
              <a:buFont typeface="Arial"/>
              <a:buNone/>
            </a:pPr>
            <a:r>
              <a:t/>
            </a:r>
            <a:endParaRPr sz="1100"/>
          </a:p>
          <a:p>
            <a:pPr indent="0" lvl="0" marL="0" rtl="0" algn="just">
              <a:lnSpc>
                <a:spcPct val="115000"/>
              </a:lnSpc>
              <a:spcBef>
                <a:spcPts val="0"/>
              </a:spcBef>
              <a:spcAft>
                <a:spcPts val="0"/>
              </a:spcAft>
              <a:buClr>
                <a:schemeClr val="dk1"/>
              </a:buClr>
              <a:buSzPts val="1100"/>
              <a:buFont typeface="Arial"/>
              <a:buNone/>
            </a:pPr>
            <a:r>
              <a:rPr lang="en-GB" sz="1100"/>
              <a:t>Each interaction form comes with several levels of engagement:</a:t>
            </a:r>
            <a:endParaRPr sz="1100"/>
          </a:p>
          <a:p>
            <a:pPr indent="-298450" lvl="0" marL="457200" rtl="0" algn="just">
              <a:lnSpc>
                <a:spcPct val="115000"/>
              </a:lnSpc>
              <a:spcBef>
                <a:spcPts val="0"/>
              </a:spcBef>
              <a:spcAft>
                <a:spcPts val="0"/>
              </a:spcAft>
              <a:buClr>
                <a:schemeClr val="dk1"/>
              </a:buClr>
              <a:buSzPts val="1100"/>
              <a:buFont typeface="Calibri"/>
              <a:buChar char="●"/>
            </a:pPr>
            <a:r>
              <a:rPr lang="en-GB" sz="1100"/>
              <a:t>High: active engagement of all identified stakeholders in all project stages (including post-project follow-up) is required to ensure the project's success.</a:t>
            </a:r>
            <a:endParaRPr sz="1100"/>
          </a:p>
          <a:p>
            <a:pPr indent="-298450" lvl="0" marL="457200" rtl="0" algn="just">
              <a:lnSpc>
                <a:spcPct val="115000"/>
              </a:lnSpc>
              <a:spcBef>
                <a:spcPts val="0"/>
              </a:spcBef>
              <a:spcAft>
                <a:spcPts val="0"/>
              </a:spcAft>
              <a:buClr>
                <a:schemeClr val="dk1"/>
              </a:buClr>
              <a:buSzPts val="1100"/>
              <a:buFont typeface="Calibri"/>
              <a:buChar char="●"/>
            </a:pPr>
            <a:r>
              <a:rPr lang="en-GB" sz="1100"/>
              <a:t>Medium: active engagement in some project stages (including post-project follow-up) is desirable.</a:t>
            </a:r>
            <a:endParaRPr sz="1100"/>
          </a:p>
          <a:p>
            <a:pPr indent="-298450" lvl="0" marL="457200" rtl="0" algn="just">
              <a:lnSpc>
                <a:spcPct val="115000"/>
              </a:lnSpc>
              <a:spcBef>
                <a:spcPts val="0"/>
              </a:spcBef>
              <a:spcAft>
                <a:spcPts val="0"/>
              </a:spcAft>
              <a:buClr>
                <a:schemeClr val="dk1"/>
              </a:buClr>
              <a:buSzPts val="1100"/>
              <a:buFont typeface="Calibri"/>
              <a:buChar char="●"/>
            </a:pPr>
            <a:r>
              <a:rPr lang="en-GB" sz="1100"/>
              <a:t>Low: engagement is mainly expected to occur in the project's late stages.</a:t>
            </a:r>
            <a:endParaRPr/>
          </a:p>
        </p:txBody>
      </p:sp>
      <p:sp>
        <p:nvSpPr>
          <p:cNvPr id="152" name="Google Shape;152;g3095d37dcec_1_124:notes"/>
          <p:cNvSpPr txBox="1"/>
          <p:nvPr>
            <p:ph idx="12" type="sldNum"/>
          </p:nvPr>
        </p:nvSpPr>
        <p:spPr>
          <a:xfrm>
            <a:off x="3815373" y="9371286"/>
            <a:ext cx="2918700" cy="495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5:notes"/>
          <p:cNvSpPr/>
          <p:nvPr>
            <p:ph idx="2" type="sldImg"/>
          </p:nvPr>
        </p:nvSpPr>
        <p:spPr>
          <a:xfrm>
            <a:off x="409575" y="1233488"/>
            <a:ext cx="5916613" cy="3328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p5:notes"/>
          <p:cNvSpPr txBox="1"/>
          <p:nvPr>
            <p:ph idx="1" type="body"/>
          </p:nvPr>
        </p:nvSpPr>
        <p:spPr>
          <a:xfrm>
            <a:off x="673577" y="4748163"/>
            <a:ext cx="5388610" cy="3884861"/>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60" name="Google Shape;160;p5:notes"/>
          <p:cNvSpPr txBox="1"/>
          <p:nvPr>
            <p:ph idx="12" type="sldNum"/>
          </p:nvPr>
        </p:nvSpPr>
        <p:spPr>
          <a:xfrm>
            <a:off x="3815373" y="9371286"/>
            <a:ext cx="2918831" cy="495028"/>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095d37dcec_1_110: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3095d37dcec_1_110:notes"/>
          <p:cNvSpPr txBox="1"/>
          <p:nvPr>
            <p:ph idx="1" type="body"/>
          </p:nvPr>
        </p:nvSpPr>
        <p:spPr>
          <a:xfrm>
            <a:off x="673577" y="4748163"/>
            <a:ext cx="5388600" cy="3885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8" name="Google Shape;168;g3095d37dcec_1_110:notes"/>
          <p:cNvSpPr txBox="1"/>
          <p:nvPr>
            <p:ph idx="12" type="sldNum"/>
          </p:nvPr>
        </p:nvSpPr>
        <p:spPr>
          <a:xfrm>
            <a:off x="3815373" y="9371286"/>
            <a:ext cx="2918700" cy="495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095d37dcec_1_100:notes"/>
          <p:cNvSpPr/>
          <p:nvPr>
            <p:ph idx="2" type="sldImg"/>
          </p:nvPr>
        </p:nvSpPr>
        <p:spPr>
          <a:xfrm>
            <a:off x="409575" y="1233488"/>
            <a:ext cx="5916600" cy="33291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3095d37dcec_1_100:notes"/>
          <p:cNvSpPr txBox="1"/>
          <p:nvPr>
            <p:ph idx="1" type="body"/>
          </p:nvPr>
        </p:nvSpPr>
        <p:spPr>
          <a:xfrm>
            <a:off x="673577" y="4748163"/>
            <a:ext cx="5388600" cy="38850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 name="Google Shape;176;g3095d37dcec_1_100:notes"/>
          <p:cNvSpPr txBox="1"/>
          <p:nvPr>
            <p:ph idx="12" type="sldNum"/>
          </p:nvPr>
        </p:nvSpPr>
        <p:spPr>
          <a:xfrm>
            <a:off x="3815373" y="9371286"/>
            <a:ext cx="2918700" cy="495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1.jpg"/><Relationship Id="rId4" Type="http://schemas.openxmlformats.org/officeDocument/2006/relationships/image" Target="../media/image8.png"/><Relationship Id="rId5"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8.png"/><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8" name="Shape 18"/>
        <p:cNvGrpSpPr/>
        <p:nvPr/>
      </p:nvGrpSpPr>
      <p:grpSpPr>
        <a:xfrm>
          <a:off x="0" y="0"/>
          <a:ext cx="0" cy="0"/>
          <a:chOff x="0" y="0"/>
          <a:chExt cx="0" cy="0"/>
        </a:xfrm>
      </p:grpSpPr>
      <p:sp>
        <p:nvSpPr>
          <p:cNvPr id="19" name="Google Shape;19;p16"/>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0" name="Google Shape;20;p16"/>
          <p:cNvSpPr/>
          <p:nvPr/>
        </p:nvSpPr>
        <p:spPr>
          <a:xfrm>
            <a:off x="0" y="0"/>
            <a:ext cx="16256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1" name="Google Shape;21;p16"/>
          <p:cNvSpPr txBox="1"/>
          <p:nvPr>
            <p:ph idx="1" type="body"/>
          </p:nvPr>
        </p:nvSpPr>
        <p:spPr>
          <a:xfrm>
            <a:off x="1240257" y="3625009"/>
            <a:ext cx="6795911" cy="375289"/>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750"/>
              </a:spcBef>
              <a:spcAft>
                <a:spcPts val="0"/>
              </a:spcAft>
              <a:buClr>
                <a:srgbClr val="004360"/>
              </a:buClr>
              <a:buSzPts val="2000"/>
              <a:buNone/>
              <a:defRPr b="1" sz="2000"/>
            </a:lvl1pPr>
            <a:lvl2pPr indent="-342900" lvl="1" marL="914400" algn="l">
              <a:lnSpc>
                <a:spcPct val="100000"/>
              </a:lnSpc>
              <a:spcBef>
                <a:spcPts val="375"/>
              </a:spcBef>
              <a:spcAft>
                <a:spcPts val="0"/>
              </a:spcAft>
              <a:buClr>
                <a:srgbClr val="004361"/>
              </a:buClr>
              <a:buSzPts val="1800"/>
              <a:buChar char="•"/>
              <a:defRPr/>
            </a:lvl2pPr>
            <a:lvl3pPr indent="-342900" lvl="2" marL="1371600" algn="l">
              <a:lnSpc>
                <a:spcPct val="100000"/>
              </a:lnSpc>
              <a:spcBef>
                <a:spcPts val="375"/>
              </a:spcBef>
              <a:spcAft>
                <a:spcPts val="0"/>
              </a:spcAft>
              <a:buClr>
                <a:srgbClr val="003F5E"/>
              </a:buClr>
              <a:buSzPts val="1800"/>
              <a:buChar char="•"/>
              <a:defRPr/>
            </a:lvl3pPr>
            <a:lvl4pPr indent="-342900" lvl="3" marL="1828800" algn="l">
              <a:lnSpc>
                <a:spcPct val="100000"/>
              </a:lnSpc>
              <a:spcBef>
                <a:spcPts val="375"/>
              </a:spcBef>
              <a:spcAft>
                <a:spcPts val="0"/>
              </a:spcAft>
              <a:buClr>
                <a:srgbClr val="004360"/>
              </a:buClr>
              <a:buSzPts val="1800"/>
              <a:buChar char="•"/>
              <a:defRPr/>
            </a:lvl4pPr>
            <a:lvl5pPr indent="-342900" lvl="4" marL="2286000" algn="l">
              <a:lnSpc>
                <a:spcPct val="10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2" name="Google Shape;22;p16"/>
          <p:cNvSpPr txBox="1"/>
          <p:nvPr>
            <p:ph idx="2" type="body"/>
          </p:nvPr>
        </p:nvSpPr>
        <p:spPr>
          <a:xfrm>
            <a:off x="1240256" y="5484095"/>
            <a:ext cx="6671027" cy="43634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750"/>
              </a:spcBef>
              <a:spcAft>
                <a:spcPts val="0"/>
              </a:spcAft>
              <a:buClr>
                <a:srgbClr val="004360"/>
              </a:buClr>
              <a:buSzPts val="1800"/>
              <a:buNone/>
              <a:defRPr sz="1800"/>
            </a:lvl1pPr>
            <a:lvl2pPr indent="-342900" lvl="1" marL="914400" algn="l">
              <a:lnSpc>
                <a:spcPct val="100000"/>
              </a:lnSpc>
              <a:spcBef>
                <a:spcPts val="375"/>
              </a:spcBef>
              <a:spcAft>
                <a:spcPts val="0"/>
              </a:spcAft>
              <a:buClr>
                <a:srgbClr val="004361"/>
              </a:buClr>
              <a:buSzPts val="1800"/>
              <a:buChar char="•"/>
              <a:defRPr/>
            </a:lvl2pPr>
            <a:lvl3pPr indent="-342900" lvl="2" marL="1371600" algn="l">
              <a:lnSpc>
                <a:spcPct val="100000"/>
              </a:lnSpc>
              <a:spcBef>
                <a:spcPts val="375"/>
              </a:spcBef>
              <a:spcAft>
                <a:spcPts val="0"/>
              </a:spcAft>
              <a:buClr>
                <a:srgbClr val="003F5E"/>
              </a:buClr>
              <a:buSzPts val="1800"/>
              <a:buChar char="•"/>
              <a:defRPr/>
            </a:lvl3pPr>
            <a:lvl4pPr indent="-342900" lvl="3" marL="1828800" algn="l">
              <a:lnSpc>
                <a:spcPct val="100000"/>
              </a:lnSpc>
              <a:spcBef>
                <a:spcPts val="375"/>
              </a:spcBef>
              <a:spcAft>
                <a:spcPts val="0"/>
              </a:spcAft>
              <a:buClr>
                <a:srgbClr val="004360"/>
              </a:buClr>
              <a:buSzPts val="1800"/>
              <a:buChar char="•"/>
              <a:defRPr/>
            </a:lvl4pPr>
            <a:lvl5pPr indent="-342900" lvl="4" marL="2286000" algn="l">
              <a:lnSpc>
                <a:spcPct val="10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3" name="Google Shape;23;p16"/>
          <p:cNvSpPr txBox="1"/>
          <p:nvPr>
            <p:ph idx="3" type="body"/>
          </p:nvPr>
        </p:nvSpPr>
        <p:spPr>
          <a:xfrm>
            <a:off x="1240257" y="2804346"/>
            <a:ext cx="6683727" cy="503459"/>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750"/>
              </a:spcBef>
              <a:spcAft>
                <a:spcPts val="0"/>
              </a:spcAft>
              <a:buClr>
                <a:srgbClr val="F6791C"/>
              </a:buClr>
              <a:buSzPts val="1950"/>
              <a:buNone/>
              <a:defRPr sz="1950">
                <a:solidFill>
                  <a:srgbClr val="F6791C"/>
                </a:solidFill>
              </a:defRPr>
            </a:lvl1pPr>
            <a:lvl2pPr indent="-342900" lvl="1" marL="914400" algn="l">
              <a:lnSpc>
                <a:spcPct val="100000"/>
              </a:lnSpc>
              <a:spcBef>
                <a:spcPts val="375"/>
              </a:spcBef>
              <a:spcAft>
                <a:spcPts val="0"/>
              </a:spcAft>
              <a:buClr>
                <a:srgbClr val="004361"/>
              </a:buClr>
              <a:buSzPts val="1800"/>
              <a:buChar char="•"/>
              <a:defRPr/>
            </a:lvl2pPr>
            <a:lvl3pPr indent="-342900" lvl="2" marL="1371600" algn="l">
              <a:lnSpc>
                <a:spcPct val="100000"/>
              </a:lnSpc>
              <a:spcBef>
                <a:spcPts val="375"/>
              </a:spcBef>
              <a:spcAft>
                <a:spcPts val="0"/>
              </a:spcAft>
              <a:buClr>
                <a:srgbClr val="003F5E"/>
              </a:buClr>
              <a:buSzPts val="1800"/>
              <a:buChar char="•"/>
              <a:defRPr/>
            </a:lvl3pPr>
            <a:lvl4pPr indent="-342900" lvl="3" marL="1828800" algn="l">
              <a:lnSpc>
                <a:spcPct val="100000"/>
              </a:lnSpc>
              <a:spcBef>
                <a:spcPts val="375"/>
              </a:spcBef>
              <a:spcAft>
                <a:spcPts val="0"/>
              </a:spcAft>
              <a:buClr>
                <a:srgbClr val="004360"/>
              </a:buClr>
              <a:buSzPts val="1800"/>
              <a:buChar char="•"/>
              <a:defRPr/>
            </a:lvl4pPr>
            <a:lvl5pPr indent="-342900" lvl="4" marL="2286000" algn="l">
              <a:lnSpc>
                <a:spcPct val="10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4" name="Google Shape;24;p16"/>
          <p:cNvSpPr txBox="1"/>
          <p:nvPr>
            <p:ph idx="4" type="body"/>
          </p:nvPr>
        </p:nvSpPr>
        <p:spPr>
          <a:xfrm>
            <a:off x="1240257" y="2398309"/>
            <a:ext cx="6683727" cy="473242"/>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750"/>
              </a:spcBef>
              <a:spcAft>
                <a:spcPts val="0"/>
              </a:spcAft>
              <a:buClr>
                <a:srgbClr val="004360"/>
              </a:buClr>
              <a:buSzPts val="2400"/>
              <a:buNone/>
              <a:defRPr b="1" sz="2400"/>
            </a:lvl1pPr>
            <a:lvl2pPr indent="-342900" lvl="1" marL="914400" algn="l">
              <a:lnSpc>
                <a:spcPct val="100000"/>
              </a:lnSpc>
              <a:spcBef>
                <a:spcPts val="375"/>
              </a:spcBef>
              <a:spcAft>
                <a:spcPts val="0"/>
              </a:spcAft>
              <a:buClr>
                <a:srgbClr val="004361"/>
              </a:buClr>
              <a:buSzPts val="1800"/>
              <a:buChar char="•"/>
              <a:defRPr/>
            </a:lvl2pPr>
            <a:lvl3pPr indent="-342900" lvl="2" marL="1371600" algn="l">
              <a:lnSpc>
                <a:spcPct val="100000"/>
              </a:lnSpc>
              <a:spcBef>
                <a:spcPts val="375"/>
              </a:spcBef>
              <a:spcAft>
                <a:spcPts val="0"/>
              </a:spcAft>
              <a:buClr>
                <a:srgbClr val="003F5E"/>
              </a:buClr>
              <a:buSzPts val="1800"/>
              <a:buChar char="•"/>
              <a:defRPr/>
            </a:lvl3pPr>
            <a:lvl4pPr indent="-342900" lvl="3" marL="1828800" algn="l">
              <a:lnSpc>
                <a:spcPct val="100000"/>
              </a:lnSpc>
              <a:spcBef>
                <a:spcPts val="375"/>
              </a:spcBef>
              <a:spcAft>
                <a:spcPts val="0"/>
              </a:spcAft>
              <a:buClr>
                <a:srgbClr val="004360"/>
              </a:buClr>
              <a:buSzPts val="1800"/>
              <a:buChar char="•"/>
              <a:defRPr/>
            </a:lvl4pPr>
            <a:lvl5pPr indent="-342900" lvl="4" marL="2286000" algn="l">
              <a:lnSpc>
                <a:spcPct val="10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5" name="Google Shape;25;p16"/>
          <p:cNvSpPr txBox="1"/>
          <p:nvPr>
            <p:ph idx="5" type="body"/>
          </p:nvPr>
        </p:nvSpPr>
        <p:spPr>
          <a:xfrm>
            <a:off x="1240256" y="5785332"/>
            <a:ext cx="6671027" cy="428319"/>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750"/>
              </a:spcBef>
              <a:spcAft>
                <a:spcPts val="0"/>
              </a:spcAft>
              <a:buClr>
                <a:srgbClr val="004360"/>
              </a:buClr>
              <a:buSzPts val="1800"/>
              <a:buNone/>
              <a:defRPr sz="1800"/>
            </a:lvl1pPr>
            <a:lvl2pPr indent="-342900" lvl="1" marL="914400" algn="l">
              <a:lnSpc>
                <a:spcPct val="100000"/>
              </a:lnSpc>
              <a:spcBef>
                <a:spcPts val="375"/>
              </a:spcBef>
              <a:spcAft>
                <a:spcPts val="0"/>
              </a:spcAft>
              <a:buClr>
                <a:srgbClr val="004361"/>
              </a:buClr>
              <a:buSzPts val="1800"/>
              <a:buChar char="•"/>
              <a:defRPr/>
            </a:lvl2pPr>
            <a:lvl3pPr indent="-342900" lvl="2" marL="1371600" algn="l">
              <a:lnSpc>
                <a:spcPct val="100000"/>
              </a:lnSpc>
              <a:spcBef>
                <a:spcPts val="375"/>
              </a:spcBef>
              <a:spcAft>
                <a:spcPts val="0"/>
              </a:spcAft>
              <a:buClr>
                <a:srgbClr val="003F5E"/>
              </a:buClr>
              <a:buSzPts val="1800"/>
              <a:buChar char="•"/>
              <a:defRPr/>
            </a:lvl3pPr>
            <a:lvl4pPr indent="-342900" lvl="3" marL="1828800" algn="l">
              <a:lnSpc>
                <a:spcPct val="100000"/>
              </a:lnSpc>
              <a:spcBef>
                <a:spcPts val="375"/>
              </a:spcBef>
              <a:spcAft>
                <a:spcPts val="0"/>
              </a:spcAft>
              <a:buClr>
                <a:srgbClr val="004360"/>
              </a:buClr>
              <a:buSzPts val="1800"/>
              <a:buChar char="•"/>
              <a:defRPr/>
            </a:lvl4pPr>
            <a:lvl5pPr indent="-342900" lvl="4" marL="2286000" algn="l">
              <a:lnSpc>
                <a:spcPct val="10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6" name="Google Shape;26;p16"/>
          <p:cNvSpPr txBox="1"/>
          <p:nvPr>
            <p:ph idx="6" type="body"/>
          </p:nvPr>
        </p:nvSpPr>
        <p:spPr>
          <a:xfrm>
            <a:off x="1240257" y="3947187"/>
            <a:ext cx="6795911" cy="347215"/>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750"/>
              </a:spcBef>
              <a:spcAft>
                <a:spcPts val="0"/>
              </a:spcAft>
              <a:buClr>
                <a:srgbClr val="004360"/>
              </a:buClr>
              <a:buSzPts val="1800"/>
              <a:buNone/>
              <a:defRPr b="0" sz="1800"/>
            </a:lvl1pPr>
            <a:lvl2pPr indent="-342900" lvl="1" marL="914400" algn="l">
              <a:lnSpc>
                <a:spcPct val="100000"/>
              </a:lnSpc>
              <a:spcBef>
                <a:spcPts val="375"/>
              </a:spcBef>
              <a:spcAft>
                <a:spcPts val="0"/>
              </a:spcAft>
              <a:buClr>
                <a:srgbClr val="004361"/>
              </a:buClr>
              <a:buSzPts val="1800"/>
              <a:buChar char="•"/>
              <a:defRPr/>
            </a:lvl2pPr>
            <a:lvl3pPr indent="-342900" lvl="2" marL="1371600" algn="l">
              <a:lnSpc>
                <a:spcPct val="100000"/>
              </a:lnSpc>
              <a:spcBef>
                <a:spcPts val="375"/>
              </a:spcBef>
              <a:spcAft>
                <a:spcPts val="0"/>
              </a:spcAft>
              <a:buClr>
                <a:srgbClr val="003F5E"/>
              </a:buClr>
              <a:buSzPts val="1800"/>
              <a:buChar char="•"/>
              <a:defRPr/>
            </a:lvl3pPr>
            <a:lvl4pPr indent="-342900" lvl="3" marL="1828800" algn="l">
              <a:lnSpc>
                <a:spcPct val="100000"/>
              </a:lnSpc>
              <a:spcBef>
                <a:spcPts val="375"/>
              </a:spcBef>
              <a:spcAft>
                <a:spcPts val="0"/>
              </a:spcAft>
              <a:buClr>
                <a:srgbClr val="004360"/>
              </a:buClr>
              <a:buSzPts val="1800"/>
              <a:buChar char="•"/>
              <a:defRPr/>
            </a:lvl4pPr>
            <a:lvl5pPr indent="-342900" lvl="4" marL="2286000" algn="l">
              <a:lnSpc>
                <a:spcPct val="10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7" name="Google Shape;27;p16"/>
          <p:cNvSpPr txBox="1"/>
          <p:nvPr>
            <p:ph idx="7" type="body"/>
          </p:nvPr>
        </p:nvSpPr>
        <p:spPr>
          <a:xfrm>
            <a:off x="1240257" y="4249757"/>
            <a:ext cx="8818145" cy="347215"/>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750"/>
              </a:spcBef>
              <a:spcAft>
                <a:spcPts val="0"/>
              </a:spcAft>
              <a:buClr>
                <a:srgbClr val="004360"/>
              </a:buClr>
              <a:buSzPts val="1800"/>
              <a:buNone/>
              <a:defRPr b="0" sz="1800"/>
            </a:lvl1pPr>
            <a:lvl2pPr indent="-342900" lvl="1" marL="914400" algn="l">
              <a:lnSpc>
                <a:spcPct val="100000"/>
              </a:lnSpc>
              <a:spcBef>
                <a:spcPts val="375"/>
              </a:spcBef>
              <a:spcAft>
                <a:spcPts val="0"/>
              </a:spcAft>
              <a:buClr>
                <a:srgbClr val="004361"/>
              </a:buClr>
              <a:buSzPts val="1800"/>
              <a:buChar char="•"/>
              <a:defRPr/>
            </a:lvl2pPr>
            <a:lvl3pPr indent="-342900" lvl="2" marL="1371600" algn="l">
              <a:lnSpc>
                <a:spcPct val="100000"/>
              </a:lnSpc>
              <a:spcBef>
                <a:spcPts val="375"/>
              </a:spcBef>
              <a:spcAft>
                <a:spcPts val="0"/>
              </a:spcAft>
              <a:buClr>
                <a:srgbClr val="003F5E"/>
              </a:buClr>
              <a:buSzPts val="1800"/>
              <a:buChar char="•"/>
              <a:defRPr/>
            </a:lvl3pPr>
            <a:lvl4pPr indent="-342900" lvl="3" marL="1828800" algn="l">
              <a:lnSpc>
                <a:spcPct val="100000"/>
              </a:lnSpc>
              <a:spcBef>
                <a:spcPts val="375"/>
              </a:spcBef>
              <a:spcAft>
                <a:spcPts val="0"/>
              </a:spcAft>
              <a:buClr>
                <a:srgbClr val="004360"/>
              </a:buClr>
              <a:buSzPts val="1800"/>
              <a:buChar char="•"/>
              <a:defRPr/>
            </a:lvl4pPr>
            <a:lvl5pPr indent="-342900" lvl="4" marL="2286000" algn="l">
              <a:lnSpc>
                <a:spcPct val="10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8" name="Google Shape;28;p16"/>
          <p:cNvSpPr txBox="1"/>
          <p:nvPr>
            <p:ph idx="8" type="body"/>
          </p:nvPr>
        </p:nvSpPr>
        <p:spPr>
          <a:xfrm>
            <a:off x="1486792" y="4765917"/>
            <a:ext cx="1219200" cy="190399"/>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750"/>
              </a:spcBef>
              <a:spcAft>
                <a:spcPts val="0"/>
              </a:spcAft>
              <a:buClr>
                <a:srgbClr val="004360"/>
              </a:buClr>
              <a:buSzPts val="600"/>
              <a:buNone/>
              <a:defRPr sz="600"/>
            </a:lvl1pPr>
            <a:lvl2pPr indent="-342900" lvl="1" marL="914400" algn="l">
              <a:lnSpc>
                <a:spcPct val="100000"/>
              </a:lnSpc>
              <a:spcBef>
                <a:spcPts val="375"/>
              </a:spcBef>
              <a:spcAft>
                <a:spcPts val="0"/>
              </a:spcAft>
              <a:buClr>
                <a:srgbClr val="004361"/>
              </a:buClr>
              <a:buSzPts val="1800"/>
              <a:buChar char="•"/>
              <a:defRPr/>
            </a:lvl2pPr>
            <a:lvl3pPr indent="-342900" lvl="2" marL="1371600" algn="l">
              <a:lnSpc>
                <a:spcPct val="100000"/>
              </a:lnSpc>
              <a:spcBef>
                <a:spcPts val="375"/>
              </a:spcBef>
              <a:spcAft>
                <a:spcPts val="0"/>
              </a:spcAft>
              <a:buClr>
                <a:srgbClr val="003F5E"/>
              </a:buClr>
              <a:buSzPts val="1800"/>
              <a:buChar char="•"/>
              <a:defRPr/>
            </a:lvl3pPr>
            <a:lvl4pPr indent="-342900" lvl="3" marL="1828800" algn="l">
              <a:lnSpc>
                <a:spcPct val="100000"/>
              </a:lnSpc>
              <a:spcBef>
                <a:spcPts val="375"/>
              </a:spcBef>
              <a:spcAft>
                <a:spcPts val="0"/>
              </a:spcAft>
              <a:buClr>
                <a:srgbClr val="004360"/>
              </a:buClr>
              <a:buSzPts val="1800"/>
              <a:buChar char="•"/>
              <a:defRPr/>
            </a:lvl4pPr>
            <a:lvl5pPr indent="-342900" lvl="4" marL="2286000" algn="l">
              <a:lnSpc>
                <a:spcPct val="10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pic>
        <p:nvPicPr>
          <p:cNvPr id="29" name="Google Shape;29;p16"/>
          <p:cNvPicPr preferRelativeResize="0"/>
          <p:nvPr/>
        </p:nvPicPr>
        <p:blipFill rotWithShape="1">
          <a:blip r:embed="rId2">
            <a:alphaModFix/>
          </a:blip>
          <a:srcRect b="0" l="0" r="0" t="0"/>
          <a:stretch/>
        </p:blipFill>
        <p:spPr>
          <a:xfrm>
            <a:off x="7856358" y="-42332"/>
            <a:ext cx="4389920" cy="6942667"/>
          </a:xfrm>
          <a:prstGeom prst="rect">
            <a:avLst/>
          </a:prstGeom>
          <a:noFill/>
          <a:ln>
            <a:noFill/>
          </a:ln>
        </p:spPr>
      </p:pic>
      <p:pic>
        <p:nvPicPr>
          <p:cNvPr id="30" name="Google Shape;30;p16"/>
          <p:cNvPicPr preferRelativeResize="0"/>
          <p:nvPr/>
        </p:nvPicPr>
        <p:blipFill rotWithShape="1">
          <a:blip r:embed="rId3">
            <a:alphaModFix/>
          </a:blip>
          <a:srcRect b="0" l="0" r="0" t="0"/>
          <a:stretch/>
        </p:blipFill>
        <p:spPr>
          <a:xfrm>
            <a:off x="977682" y="480622"/>
            <a:ext cx="1482776" cy="1339714"/>
          </a:xfrm>
          <a:prstGeom prst="rect">
            <a:avLst/>
          </a:prstGeom>
          <a:noFill/>
          <a:ln>
            <a:noFill/>
          </a:ln>
        </p:spPr>
      </p:pic>
      <p:sp>
        <p:nvSpPr>
          <p:cNvPr id="31" name="Google Shape;31;p16"/>
          <p:cNvSpPr txBox="1"/>
          <p:nvPr/>
        </p:nvSpPr>
        <p:spPr>
          <a:xfrm>
            <a:off x="2818932" y="927797"/>
            <a:ext cx="5918159" cy="35394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700"/>
              <a:buFont typeface="Arial"/>
              <a:buNone/>
            </a:pPr>
            <a:r>
              <a:rPr b="0" i="0" lang="en-GB" sz="1700" u="none" cap="none" strike="noStrike">
                <a:solidFill>
                  <a:srgbClr val="003F5E"/>
                </a:solidFill>
                <a:latin typeface="Calibri"/>
                <a:ea typeface="Calibri"/>
                <a:cs typeface="Calibri"/>
                <a:sym typeface="Calibri"/>
              </a:rPr>
              <a:t>Authentication and Authorisation for Research and Collaboration</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p:cSld name="Content with Caption">
    <p:spTree>
      <p:nvGrpSpPr>
        <p:cNvPr id="75" name="Shape 75"/>
        <p:cNvGrpSpPr/>
        <p:nvPr/>
      </p:nvGrpSpPr>
      <p:grpSpPr>
        <a:xfrm>
          <a:off x="0" y="0"/>
          <a:ext cx="0" cy="0"/>
          <a:chOff x="0" y="0"/>
          <a:chExt cx="0" cy="0"/>
        </a:xfrm>
      </p:grpSpPr>
      <p:sp>
        <p:nvSpPr>
          <p:cNvPr id="76" name="Google Shape;76;p25"/>
          <p:cNvSpPr txBox="1"/>
          <p:nvPr>
            <p:ph idx="1" type="body"/>
          </p:nvPr>
        </p:nvSpPr>
        <p:spPr>
          <a:xfrm>
            <a:off x="5183188" y="1651518"/>
            <a:ext cx="6172200" cy="4209532"/>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750"/>
              </a:spcBef>
              <a:spcAft>
                <a:spcPts val="0"/>
              </a:spcAft>
              <a:buClr>
                <a:srgbClr val="004360"/>
              </a:buClr>
              <a:buSzPts val="1800"/>
              <a:buChar char="•"/>
              <a:defRPr sz="1800"/>
            </a:lvl1pPr>
            <a:lvl2pPr indent="-333375" lvl="1" marL="914400" algn="l">
              <a:lnSpc>
                <a:spcPct val="100000"/>
              </a:lnSpc>
              <a:spcBef>
                <a:spcPts val="375"/>
              </a:spcBef>
              <a:spcAft>
                <a:spcPts val="0"/>
              </a:spcAft>
              <a:buClr>
                <a:srgbClr val="004361"/>
              </a:buClr>
              <a:buSzPts val="1650"/>
              <a:buChar char="•"/>
              <a:defRPr sz="1650"/>
            </a:lvl2pPr>
            <a:lvl3pPr indent="-323850" lvl="2" marL="1371600" algn="l">
              <a:lnSpc>
                <a:spcPct val="100000"/>
              </a:lnSpc>
              <a:spcBef>
                <a:spcPts val="375"/>
              </a:spcBef>
              <a:spcAft>
                <a:spcPts val="0"/>
              </a:spcAft>
              <a:buClr>
                <a:srgbClr val="003F5E"/>
              </a:buClr>
              <a:buSzPts val="1500"/>
              <a:buChar char="•"/>
              <a:defRPr sz="1500"/>
            </a:lvl3pPr>
            <a:lvl4pPr indent="-323850" lvl="3" marL="1828800" algn="l">
              <a:lnSpc>
                <a:spcPct val="100000"/>
              </a:lnSpc>
              <a:spcBef>
                <a:spcPts val="375"/>
              </a:spcBef>
              <a:spcAft>
                <a:spcPts val="0"/>
              </a:spcAft>
              <a:buClr>
                <a:srgbClr val="004360"/>
              </a:buClr>
              <a:buSzPts val="1500"/>
              <a:buChar char="•"/>
              <a:defRPr sz="1500"/>
            </a:lvl4pPr>
            <a:lvl5pPr indent="-323850" lvl="4" marL="2286000" algn="l">
              <a:lnSpc>
                <a:spcPct val="100000"/>
              </a:lnSpc>
              <a:spcBef>
                <a:spcPts val="375"/>
              </a:spcBef>
              <a:spcAft>
                <a:spcPts val="0"/>
              </a:spcAft>
              <a:buClr>
                <a:srgbClr val="004360"/>
              </a:buClr>
              <a:buSzPts val="1500"/>
              <a:buChar char="•"/>
              <a:defRPr sz="1500"/>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77" name="Google Shape;77;p25"/>
          <p:cNvSpPr txBox="1"/>
          <p:nvPr>
            <p:ph idx="2" type="body"/>
          </p:nvPr>
        </p:nvSpPr>
        <p:spPr>
          <a:xfrm>
            <a:off x="457202" y="1642188"/>
            <a:ext cx="4314825" cy="42268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750"/>
              </a:spcBef>
              <a:spcAft>
                <a:spcPts val="0"/>
              </a:spcAft>
              <a:buClr>
                <a:srgbClr val="004360"/>
              </a:buClr>
              <a:buSzPts val="1200"/>
              <a:buNone/>
              <a:defRPr sz="1200"/>
            </a:lvl1pPr>
            <a:lvl2pPr indent="-228600" lvl="1" marL="914400" algn="l">
              <a:lnSpc>
                <a:spcPct val="100000"/>
              </a:lnSpc>
              <a:spcBef>
                <a:spcPts val="375"/>
              </a:spcBef>
              <a:spcAft>
                <a:spcPts val="0"/>
              </a:spcAft>
              <a:buClr>
                <a:srgbClr val="004361"/>
              </a:buClr>
              <a:buSzPts val="1050"/>
              <a:buNone/>
              <a:defRPr sz="1050"/>
            </a:lvl2pPr>
            <a:lvl3pPr indent="-228600" lvl="2" marL="1371600" algn="l">
              <a:lnSpc>
                <a:spcPct val="100000"/>
              </a:lnSpc>
              <a:spcBef>
                <a:spcPts val="375"/>
              </a:spcBef>
              <a:spcAft>
                <a:spcPts val="0"/>
              </a:spcAft>
              <a:buClr>
                <a:srgbClr val="003F5E"/>
              </a:buClr>
              <a:buSzPts val="900"/>
              <a:buNone/>
              <a:defRPr sz="900"/>
            </a:lvl3pPr>
            <a:lvl4pPr indent="-228600" lvl="3" marL="1828800" algn="l">
              <a:lnSpc>
                <a:spcPct val="100000"/>
              </a:lnSpc>
              <a:spcBef>
                <a:spcPts val="375"/>
              </a:spcBef>
              <a:spcAft>
                <a:spcPts val="0"/>
              </a:spcAft>
              <a:buClr>
                <a:srgbClr val="004360"/>
              </a:buClr>
              <a:buSzPts val="750"/>
              <a:buNone/>
              <a:defRPr sz="750"/>
            </a:lvl4pPr>
            <a:lvl5pPr indent="-228600" lvl="4" marL="2286000" algn="l">
              <a:lnSpc>
                <a:spcPct val="100000"/>
              </a:lnSpc>
              <a:spcBef>
                <a:spcPts val="375"/>
              </a:spcBef>
              <a:spcAft>
                <a:spcPts val="0"/>
              </a:spcAft>
              <a:buClr>
                <a:srgbClr val="004360"/>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78" name="Google Shape;78;p25"/>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79" name="Google Shape;79;p25"/>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436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p:cSld name="Picture with Caption">
    <p:spTree>
      <p:nvGrpSpPr>
        <p:cNvPr id="80" name="Shape 80"/>
        <p:cNvGrpSpPr/>
        <p:nvPr/>
      </p:nvGrpSpPr>
      <p:grpSpPr>
        <a:xfrm>
          <a:off x="0" y="0"/>
          <a:ext cx="0" cy="0"/>
          <a:chOff x="0" y="0"/>
          <a:chExt cx="0" cy="0"/>
        </a:xfrm>
      </p:grpSpPr>
      <p:sp>
        <p:nvSpPr>
          <p:cNvPr id="81" name="Google Shape;81;p26"/>
          <p:cNvSpPr/>
          <p:nvPr>
            <p:ph idx="2" type="pic"/>
          </p:nvPr>
        </p:nvSpPr>
        <p:spPr>
          <a:xfrm>
            <a:off x="5183188" y="1716837"/>
            <a:ext cx="6172200" cy="4144217"/>
          </a:xfrm>
          <a:prstGeom prst="rect">
            <a:avLst/>
          </a:prstGeom>
          <a:noFill/>
          <a:ln>
            <a:noFill/>
          </a:ln>
        </p:spPr>
      </p:sp>
      <p:sp>
        <p:nvSpPr>
          <p:cNvPr id="82" name="Google Shape;82;p26"/>
          <p:cNvSpPr txBox="1"/>
          <p:nvPr>
            <p:ph idx="1" type="body"/>
          </p:nvPr>
        </p:nvSpPr>
        <p:spPr>
          <a:xfrm>
            <a:off x="457202" y="1716837"/>
            <a:ext cx="4314825" cy="4152155"/>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750"/>
              </a:spcBef>
              <a:spcAft>
                <a:spcPts val="0"/>
              </a:spcAft>
              <a:buClr>
                <a:srgbClr val="004360"/>
              </a:buClr>
              <a:buSzPts val="1200"/>
              <a:buNone/>
              <a:defRPr sz="1200"/>
            </a:lvl1pPr>
            <a:lvl2pPr indent="-228600" lvl="1" marL="914400" algn="l">
              <a:lnSpc>
                <a:spcPct val="100000"/>
              </a:lnSpc>
              <a:spcBef>
                <a:spcPts val="375"/>
              </a:spcBef>
              <a:spcAft>
                <a:spcPts val="0"/>
              </a:spcAft>
              <a:buClr>
                <a:srgbClr val="004361"/>
              </a:buClr>
              <a:buSzPts val="1050"/>
              <a:buNone/>
              <a:defRPr sz="1050"/>
            </a:lvl2pPr>
            <a:lvl3pPr indent="-228600" lvl="2" marL="1371600" algn="l">
              <a:lnSpc>
                <a:spcPct val="100000"/>
              </a:lnSpc>
              <a:spcBef>
                <a:spcPts val="375"/>
              </a:spcBef>
              <a:spcAft>
                <a:spcPts val="0"/>
              </a:spcAft>
              <a:buClr>
                <a:srgbClr val="003F5E"/>
              </a:buClr>
              <a:buSzPts val="900"/>
              <a:buNone/>
              <a:defRPr sz="900"/>
            </a:lvl3pPr>
            <a:lvl4pPr indent="-228600" lvl="3" marL="1828800" algn="l">
              <a:lnSpc>
                <a:spcPct val="100000"/>
              </a:lnSpc>
              <a:spcBef>
                <a:spcPts val="375"/>
              </a:spcBef>
              <a:spcAft>
                <a:spcPts val="0"/>
              </a:spcAft>
              <a:buClr>
                <a:srgbClr val="004360"/>
              </a:buClr>
              <a:buSzPts val="750"/>
              <a:buNone/>
              <a:defRPr sz="750"/>
            </a:lvl4pPr>
            <a:lvl5pPr indent="-228600" lvl="4" marL="2286000" algn="l">
              <a:lnSpc>
                <a:spcPct val="100000"/>
              </a:lnSpc>
              <a:spcBef>
                <a:spcPts val="375"/>
              </a:spcBef>
              <a:spcAft>
                <a:spcPts val="0"/>
              </a:spcAft>
              <a:buClr>
                <a:srgbClr val="004360"/>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83" name="Google Shape;83;p26"/>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84" name="Google Shape;84;p26"/>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436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yle Guide">
  <p:cSld name="Style Guide">
    <p:spTree>
      <p:nvGrpSpPr>
        <p:cNvPr id="85" name="Shape 85"/>
        <p:cNvGrpSpPr/>
        <p:nvPr/>
      </p:nvGrpSpPr>
      <p:grpSpPr>
        <a:xfrm>
          <a:off x="0" y="0"/>
          <a:ext cx="0" cy="0"/>
          <a:chOff x="0" y="0"/>
          <a:chExt cx="0" cy="0"/>
        </a:xfrm>
      </p:grpSpPr>
      <p:sp>
        <p:nvSpPr>
          <p:cNvPr id="86" name="Google Shape;86;p27"/>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87" name="Google Shape;87;p27"/>
          <p:cNvSpPr txBox="1"/>
          <p:nvPr/>
        </p:nvSpPr>
        <p:spPr>
          <a:xfrm>
            <a:off x="652382" y="304802"/>
            <a:ext cx="3601692"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rgbClr val="003F5D"/>
                </a:solidFill>
                <a:latin typeface="Calibri"/>
                <a:ea typeface="Calibri"/>
                <a:cs typeface="Calibri"/>
                <a:sym typeface="Calibri"/>
              </a:rPr>
              <a:t>Style Guide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F57A1E"/>
                </a:solidFill>
                <a:latin typeface="Calibri"/>
                <a:ea typeface="Calibri"/>
                <a:cs typeface="Calibri"/>
                <a:sym typeface="Calibri"/>
              </a:rPr>
              <a:t>A Guide to Using the AARC Template</a:t>
            </a:r>
            <a:endParaRPr b="0" i="0" sz="1800" u="none" cap="none" strike="noStrike">
              <a:solidFill>
                <a:srgbClr val="F57A1E"/>
              </a:solidFill>
              <a:latin typeface="Calibri"/>
              <a:ea typeface="Calibri"/>
              <a:cs typeface="Calibri"/>
              <a:sym typeface="Calibri"/>
            </a:endParaRPr>
          </a:p>
        </p:txBody>
      </p:sp>
      <p:sp>
        <p:nvSpPr>
          <p:cNvPr id="88" name="Google Shape;88;p27"/>
          <p:cNvSpPr txBox="1"/>
          <p:nvPr/>
        </p:nvSpPr>
        <p:spPr>
          <a:xfrm>
            <a:off x="780366" y="2025770"/>
            <a:ext cx="10149657" cy="3139321"/>
          </a:xfrm>
          <a:prstGeom prst="rect">
            <a:avLst/>
          </a:prstGeom>
          <a:noFill/>
          <a:ln>
            <a:noFill/>
          </a:ln>
        </p:spPr>
        <p:txBody>
          <a:bodyPr anchorCtr="0" anchor="t" bIns="45700" lIns="91425" spcFirstLastPara="1" rIns="91425" wrap="square" tIns="45700">
            <a:spAutoFit/>
          </a:bodyPr>
          <a:lstStyle/>
          <a:p>
            <a:pPr indent="-214313" lvl="0" marL="214313" marR="0" rtl="0" algn="l">
              <a:lnSpc>
                <a:spcPct val="100000"/>
              </a:lnSpc>
              <a:spcBef>
                <a:spcPts val="0"/>
              </a:spcBef>
              <a:spcAft>
                <a:spcPts val="0"/>
              </a:spcAft>
              <a:buClr>
                <a:srgbClr val="003F5D"/>
              </a:buClr>
              <a:buSzPts val="1800"/>
              <a:buFont typeface="Arial"/>
              <a:buChar char="•"/>
            </a:pPr>
            <a:r>
              <a:rPr b="0" i="0" lang="en-GB" sz="1800" u="none" cap="none" strike="noStrike">
                <a:solidFill>
                  <a:srgbClr val="003F5D"/>
                </a:solidFill>
                <a:latin typeface="Calibri"/>
                <a:ea typeface="Calibri"/>
                <a:cs typeface="Calibri"/>
                <a:sym typeface="Calibri"/>
              </a:rPr>
              <a:t>This template is to present information on behalf of the AARC Project</a:t>
            </a:r>
            <a:endParaRPr b="0" i="0" sz="1400" u="none" cap="none" strike="noStrike">
              <a:solidFill>
                <a:srgbClr val="000000"/>
              </a:solidFill>
              <a:latin typeface="Arial"/>
              <a:ea typeface="Arial"/>
              <a:cs typeface="Arial"/>
              <a:sym typeface="Arial"/>
            </a:endParaRPr>
          </a:p>
          <a:p>
            <a:pPr indent="-214313" lvl="0" marL="214313" marR="0" rtl="0" algn="l">
              <a:lnSpc>
                <a:spcPct val="100000"/>
              </a:lnSpc>
              <a:spcBef>
                <a:spcPts val="0"/>
              </a:spcBef>
              <a:spcAft>
                <a:spcPts val="0"/>
              </a:spcAft>
              <a:buClr>
                <a:srgbClr val="003F5D"/>
              </a:buClr>
              <a:buSzPts val="1800"/>
              <a:buFont typeface="Arial"/>
              <a:buChar char="•"/>
            </a:pPr>
            <a:r>
              <a:rPr b="0" i="0" lang="en-GB" sz="1800" u="none" cap="none" strike="noStrike">
                <a:solidFill>
                  <a:srgbClr val="003F5D"/>
                </a:solidFill>
                <a:latin typeface="Calibri"/>
                <a:ea typeface="Calibri"/>
                <a:cs typeface="Calibri"/>
                <a:sym typeface="Calibri"/>
              </a:rPr>
              <a:t>Font is Calibri and will auto-size. Avoid using a font size less than 18pt.  Main font colour is Teal, </a:t>
            </a:r>
            <a:r>
              <a:rPr b="0" i="0" lang="en-GB" sz="1800" u="none" cap="none" strike="noStrike">
                <a:solidFill>
                  <a:srgbClr val="F57B20"/>
                </a:solidFill>
                <a:latin typeface="Calibri"/>
                <a:ea typeface="Calibri"/>
                <a:cs typeface="Calibri"/>
                <a:sym typeface="Calibri"/>
              </a:rPr>
              <a:t>highlight colour is Orange and should be used sparingly.</a:t>
            </a:r>
            <a:r>
              <a:rPr b="0" i="0" lang="en-GB" sz="1800" u="none" cap="none" strike="noStrike">
                <a:solidFill>
                  <a:srgbClr val="ED1556"/>
                </a:solidFill>
                <a:latin typeface="Calibri"/>
                <a:ea typeface="Calibri"/>
                <a:cs typeface="Calibri"/>
                <a:sym typeface="Calibri"/>
              </a:rPr>
              <a:t> </a:t>
            </a:r>
            <a:r>
              <a:rPr b="0" i="0" lang="en-GB" sz="1800" u="none" cap="none" strike="noStrike">
                <a:solidFill>
                  <a:srgbClr val="003F5D"/>
                </a:solidFill>
                <a:latin typeface="Calibri"/>
                <a:ea typeface="Calibri"/>
                <a:cs typeface="Calibri"/>
                <a:sym typeface="Calibri"/>
              </a:rPr>
              <a:t>If the colours are not shown in PowerPoint use the colour picker to select the correct colour from the logo or these samples</a:t>
            </a:r>
            <a:endParaRPr b="0" i="0" sz="1800" u="none" cap="none" strike="noStrike">
              <a:solidFill>
                <a:srgbClr val="ED1556"/>
              </a:solidFill>
              <a:latin typeface="Calibri"/>
              <a:ea typeface="Calibri"/>
              <a:cs typeface="Calibri"/>
              <a:sym typeface="Calibri"/>
            </a:endParaRPr>
          </a:p>
          <a:p>
            <a:pPr indent="-100013" lvl="0" marL="214313" marR="0" rtl="0" algn="l">
              <a:lnSpc>
                <a:spcPct val="100000"/>
              </a:lnSpc>
              <a:spcBef>
                <a:spcPts val="0"/>
              </a:spcBef>
              <a:spcAft>
                <a:spcPts val="0"/>
              </a:spcAft>
              <a:buClr>
                <a:schemeClr val="dk1"/>
              </a:buClr>
              <a:buSzPts val="1800"/>
              <a:buFont typeface="Arial"/>
              <a:buNone/>
            </a:pPr>
            <a:r>
              <a:t/>
            </a:r>
            <a:endParaRPr b="0" i="0" sz="1800" u="none" cap="none" strike="noStrike">
              <a:solidFill>
                <a:srgbClr val="ED1556"/>
              </a:solidFill>
              <a:latin typeface="Calibri"/>
              <a:ea typeface="Calibri"/>
              <a:cs typeface="Calibri"/>
              <a:sym typeface="Calibri"/>
            </a:endParaRPr>
          </a:p>
          <a:p>
            <a:pPr indent="-214313" lvl="0" marL="214313" marR="0" rtl="0" algn="l">
              <a:lnSpc>
                <a:spcPct val="100000"/>
              </a:lnSpc>
              <a:spcBef>
                <a:spcPts val="0"/>
              </a:spcBef>
              <a:spcAft>
                <a:spcPts val="0"/>
              </a:spcAft>
              <a:buClr>
                <a:srgbClr val="003F5D"/>
              </a:buClr>
              <a:buSzPts val="1800"/>
              <a:buFont typeface="Arial"/>
              <a:buChar char="•"/>
            </a:pPr>
            <a:r>
              <a:rPr b="0" i="0" lang="en-GB" sz="1800" u="none" cap="none" strike="noStrike">
                <a:solidFill>
                  <a:srgbClr val="003F5D"/>
                </a:solidFill>
                <a:latin typeface="Calibri"/>
                <a:ea typeface="Calibri"/>
                <a:cs typeface="Calibri"/>
                <a:sym typeface="Calibri"/>
              </a:rPr>
              <a:t>The title slide has space for the speaker’s own organisation logo which should be no larger than the main AARC logo </a:t>
            </a:r>
            <a:endParaRPr b="0" i="0" sz="1400" u="none" cap="none" strike="noStrike">
              <a:solidFill>
                <a:srgbClr val="000000"/>
              </a:solidFill>
              <a:latin typeface="Arial"/>
              <a:ea typeface="Arial"/>
              <a:cs typeface="Arial"/>
              <a:sym typeface="Arial"/>
            </a:endParaRPr>
          </a:p>
          <a:p>
            <a:pPr indent="-100013" lvl="0" marL="214313"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3F5D"/>
              </a:solidFill>
              <a:latin typeface="Calibri"/>
              <a:ea typeface="Calibri"/>
              <a:cs typeface="Calibri"/>
              <a:sym typeface="Calibri"/>
            </a:endParaRPr>
          </a:p>
          <a:p>
            <a:pPr indent="-214313" lvl="0" marL="214313" marR="0" rtl="0" algn="l">
              <a:lnSpc>
                <a:spcPct val="100000"/>
              </a:lnSpc>
              <a:spcBef>
                <a:spcPts val="0"/>
              </a:spcBef>
              <a:spcAft>
                <a:spcPts val="0"/>
              </a:spcAft>
              <a:buClr>
                <a:srgbClr val="003F5D"/>
              </a:buClr>
              <a:buSzPts val="1800"/>
              <a:buFont typeface="Arial"/>
              <a:buChar char="•"/>
            </a:pPr>
            <a:r>
              <a:rPr b="0" i="0" lang="en-GB" sz="1800" u="none" cap="none" strike="noStrike">
                <a:solidFill>
                  <a:srgbClr val="003F5D"/>
                </a:solidFill>
                <a:latin typeface="Calibri"/>
                <a:ea typeface="Calibri"/>
                <a:cs typeface="Calibri"/>
                <a:sym typeface="Calibri"/>
              </a:rPr>
              <a:t>The end slide includes EU logo, copyright, and funding statement. Adapt the funding statement and supporting organisations at the end (but likely keep the EU Logo and reference to H2020, since it supported the AARC and AARC2 projects)</a:t>
            </a:r>
            <a:endParaRPr b="0" i="0" sz="1400" u="none" cap="none" strike="noStrike">
              <a:solidFill>
                <a:srgbClr val="000000"/>
              </a:solidFill>
              <a:latin typeface="Arial"/>
              <a:ea typeface="Arial"/>
              <a:cs typeface="Arial"/>
              <a:sym typeface="Arial"/>
            </a:endParaRPr>
          </a:p>
        </p:txBody>
      </p:sp>
      <p:sp>
        <p:nvSpPr>
          <p:cNvPr id="89" name="Google Shape;89;p27"/>
          <p:cNvSpPr/>
          <p:nvPr/>
        </p:nvSpPr>
        <p:spPr>
          <a:xfrm>
            <a:off x="10890209" y="5560973"/>
            <a:ext cx="727243" cy="529390"/>
          </a:xfrm>
          <a:prstGeom prst="ellipse">
            <a:avLst/>
          </a:prstGeom>
          <a:solidFill>
            <a:srgbClr val="003F5D"/>
          </a:solidFill>
          <a:ln cap="flat" cmpd="sng" w="12700">
            <a:solidFill>
              <a:srgbClr val="003F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50"/>
              <a:buFont typeface="Arial"/>
              <a:buNone/>
            </a:pPr>
            <a:r>
              <a:t/>
            </a:r>
            <a:endParaRPr b="0" i="0" sz="1350" u="none" cap="none" strike="noStrike">
              <a:solidFill>
                <a:schemeClr val="lt1"/>
              </a:solidFill>
              <a:latin typeface="Calibri"/>
              <a:ea typeface="Calibri"/>
              <a:cs typeface="Calibri"/>
              <a:sym typeface="Calibri"/>
            </a:endParaRPr>
          </a:p>
        </p:txBody>
      </p:sp>
      <p:sp>
        <p:nvSpPr>
          <p:cNvPr id="90" name="Google Shape;90;p27"/>
          <p:cNvSpPr/>
          <p:nvPr/>
        </p:nvSpPr>
        <p:spPr>
          <a:xfrm>
            <a:off x="9884901" y="5560973"/>
            <a:ext cx="727243" cy="529390"/>
          </a:xfrm>
          <a:prstGeom prst="ellipse">
            <a:avLst/>
          </a:prstGeom>
          <a:solidFill>
            <a:srgbClr val="F6791C"/>
          </a:solidFill>
          <a:ln cap="flat" cmpd="sng" w="12700">
            <a:solidFill>
              <a:srgbClr val="F6791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50"/>
              <a:buFont typeface="Arial"/>
              <a:buNone/>
            </a:pPr>
            <a:r>
              <a:t/>
            </a:r>
            <a:endParaRPr b="0" i="0" sz="135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Slide (Must be included)">
  <p:cSld name="Closing Slide (Must be included)">
    <p:spTree>
      <p:nvGrpSpPr>
        <p:cNvPr id="91" name="Shape 91"/>
        <p:cNvGrpSpPr/>
        <p:nvPr/>
      </p:nvGrpSpPr>
      <p:grpSpPr>
        <a:xfrm>
          <a:off x="0" y="0"/>
          <a:ext cx="0" cy="0"/>
          <a:chOff x="0" y="0"/>
          <a:chExt cx="0" cy="0"/>
        </a:xfrm>
      </p:grpSpPr>
      <p:sp>
        <p:nvSpPr>
          <p:cNvPr id="92" name="Google Shape;92;p28"/>
          <p:cNvSpPr/>
          <p:nvPr/>
        </p:nvSpPr>
        <p:spPr>
          <a:xfrm>
            <a:off x="-1" y="2"/>
            <a:ext cx="12192001" cy="6858001"/>
          </a:xfrm>
          <a:prstGeom prst="rect">
            <a:avLst/>
          </a:prstGeom>
          <a:solidFill>
            <a:srgbClr val="003F5E"/>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3" name="Google Shape;93;p28"/>
          <p:cNvPicPr preferRelativeResize="0"/>
          <p:nvPr/>
        </p:nvPicPr>
        <p:blipFill rotWithShape="1">
          <a:blip r:embed="rId2">
            <a:alphaModFix/>
          </a:blip>
          <a:srcRect b="30427" l="0" r="0" t="0"/>
          <a:stretch/>
        </p:blipFill>
        <p:spPr>
          <a:xfrm>
            <a:off x="5217067" y="4837092"/>
            <a:ext cx="1385319" cy="785666"/>
          </a:xfrm>
          <a:prstGeom prst="rect">
            <a:avLst/>
          </a:prstGeom>
          <a:noFill/>
          <a:ln>
            <a:noFill/>
          </a:ln>
        </p:spPr>
      </p:pic>
      <p:pic>
        <p:nvPicPr>
          <p:cNvPr id="94" name="Google Shape;94;p28"/>
          <p:cNvPicPr preferRelativeResize="0"/>
          <p:nvPr/>
        </p:nvPicPr>
        <p:blipFill rotWithShape="1">
          <a:blip r:embed="rId3">
            <a:alphaModFix/>
          </a:blip>
          <a:srcRect b="0" l="0" r="0" t="0"/>
          <a:stretch/>
        </p:blipFill>
        <p:spPr>
          <a:xfrm>
            <a:off x="5334831" y="5927157"/>
            <a:ext cx="433675" cy="294664"/>
          </a:xfrm>
          <a:prstGeom prst="rect">
            <a:avLst/>
          </a:prstGeom>
          <a:noFill/>
          <a:ln>
            <a:noFill/>
          </a:ln>
        </p:spPr>
      </p:pic>
      <p:sp>
        <p:nvSpPr>
          <p:cNvPr id="95" name="Google Shape;95;p28"/>
          <p:cNvSpPr txBox="1"/>
          <p:nvPr/>
        </p:nvSpPr>
        <p:spPr>
          <a:xfrm>
            <a:off x="4111444" y="2395574"/>
            <a:ext cx="3748975" cy="144655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400"/>
              <a:buFont typeface="Arial"/>
              <a:buNone/>
            </a:pPr>
            <a:r>
              <a:rPr b="0" i="0" lang="en-GB" sz="4400" u="none" cap="none" strike="noStrike">
                <a:solidFill>
                  <a:schemeClr val="lt1"/>
                </a:solidFill>
                <a:latin typeface="Calibri"/>
                <a:ea typeface="Calibri"/>
                <a:cs typeface="Calibri"/>
                <a:sym typeface="Calibri"/>
              </a:rPr>
              <a:t>Thank you</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4400"/>
              <a:buFont typeface="Arial"/>
              <a:buNone/>
            </a:pPr>
            <a:r>
              <a:rPr b="0" i="0" lang="en-GB" sz="4400" u="none" cap="none" strike="noStrike">
                <a:solidFill>
                  <a:srgbClr val="F6791C"/>
                </a:solidFill>
                <a:latin typeface="Calibri"/>
                <a:ea typeface="Calibri"/>
                <a:cs typeface="Calibri"/>
                <a:sym typeface="Calibri"/>
              </a:rPr>
              <a:t>Any Questions?</a:t>
            </a:r>
            <a:endParaRPr b="0" i="0" sz="4400" u="none" cap="none" strike="noStrike">
              <a:solidFill>
                <a:srgbClr val="F6791C"/>
              </a:solidFill>
              <a:latin typeface="Calibri"/>
              <a:ea typeface="Calibri"/>
              <a:cs typeface="Calibri"/>
              <a:sym typeface="Calibri"/>
            </a:endParaRPr>
          </a:p>
        </p:txBody>
      </p:sp>
      <p:pic>
        <p:nvPicPr>
          <p:cNvPr id="96" name="Google Shape;96;p28"/>
          <p:cNvPicPr preferRelativeResize="0"/>
          <p:nvPr/>
        </p:nvPicPr>
        <p:blipFill rotWithShape="1">
          <a:blip r:embed="rId4">
            <a:alphaModFix/>
          </a:blip>
          <a:srcRect b="0" l="0" r="0" t="0"/>
          <a:stretch/>
        </p:blipFill>
        <p:spPr>
          <a:xfrm>
            <a:off x="7856357" y="-50222"/>
            <a:ext cx="4394909" cy="6950557"/>
          </a:xfrm>
          <a:prstGeom prst="rect">
            <a:avLst/>
          </a:prstGeom>
          <a:noFill/>
          <a:ln>
            <a:noFill/>
          </a:ln>
        </p:spPr>
      </p:pic>
      <p:sp>
        <p:nvSpPr>
          <p:cNvPr id="97" name="Google Shape;97;p28"/>
          <p:cNvSpPr txBox="1"/>
          <p:nvPr>
            <p:ph idx="1" type="body"/>
          </p:nvPr>
        </p:nvSpPr>
        <p:spPr>
          <a:xfrm>
            <a:off x="3763166" y="4113541"/>
            <a:ext cx="4445529" cy="373710"/>
          </a:xfrm>
          <a:prstGeom prst="rect">
            <a:avLst/>
          </a:prstGeom>
          <a:noFill/>
          <a:ln>
            <a:noFill/>
          </a:ln>
        </p:spPr>
        <p:txBody>
          <a:bodyPr anchorCtr="0" anchor="t" bIns="45700" lIns="91425" spcFirstLastPara="1" rIns="91425" wrap="square" tIns="45700">
            <a:normAutofit/>
          </a:bodyPr>
          <a:lstStyle>
            <a:lvl1pPr indent="-228600" lvl="0" marL="457200" algn="ctr">
              <a:lnSpc>
                <a:spcPct val="100000"/>
              </a:lnSpc>
              <a:spcBef>
                <a:spcPts val="750"/>
              </a:spcBef>
              <a:spcAft>
                <a:spcPts val="0"/>
              </a:spcAft>
              <a:buClr>
                <a:schemeClr val="lt1"/>
              </a:buClr>
              <a:buSzPts val="1800"/>
              <a:buNone/>
              <a:defRPr sz="1800">
                <a:solidFill>
                  <a:schemeClr val="lt1"/>
                </a:solidFill>
              </a:defRPr>
            </a:lvl1pPr>
            <a:lvl2pPr indent="-342900" lvl="1" marL="914400" algn="l">
              <a:lnSpc>
                <a:spcPct val="100000"/>
              </a:lnSpc>
              <a:spcBef>
                <a:spcPts val="375"/>
              </a:spcBef>
              <a:spcAft>
                <a:spcPts val="0"/>
              </a:spcAft>
              <a:buClr>
                <a:srgbClr val="004361"/>
              </a:buClr>
              <a:buSzPts val="1800"/>
              <a:buChar char="•"/>
              <a:defRPr/>
            </a:lvl2pPr>
            <a:lvl3pPr indent="-342900" lvl="2" marL="1371600" algn="l">
              <a:lnSpc>
                <a:spcPct val="100000"/>
              </a:lnSpc>
              <a:spcBef>
                <a:spcPts val="375"/>
              </a:spcBef>
              <a:spcAft>
                <a:spcPts val="0"/>
              </a:spcAft>
              <a:buClr>
                <a:srgbClr val="003F5E"/>
              </a:buClr>
              <a:buSzPts val="1800"/>
              <a:buChar char="•"/>
              <a:defRPr/>
            </a:lvl3pPr>
            <a:lvl4pPr indent="-342900" lvl="3" marL="1828800" algn="l">
              <a:lnSpc>
                <a:spcPct val="100000"/>
              </a:lnSpc>
              <a:spcBef>
                <a:spcPts val="375"/>
              </a:spcBef>
              <a:spcAft>
                <a:spcPts val="0"/>
              </a:spcAft>
              <a:buClr>
                <a:srgbClr val="004360"/>
              </a:buClr>
              <a:buSzPts val="1800"/>
              <a:buChar char="•"/>
              <a:defRPr/>
            </a:lvl4pPr>
            <a:lvl5pPr indent="-342900" lvl="4" marL="2286000" algn="l">
              <a:lnSpc>
                <a:spcPct val="10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98" name="Google Shape;98;p28"/>
          <p:cNvSpPr txBox="1"/>
          <p:nvPr/>
        </p:nvSpPr>
        <p:spPr>
          <a:xfrm>
            <a:off x="3492533" y="6289305"/>
            <a:ext cx="4945586"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600"/>
              <a:buFont typeface="Arial"/>
              <a:buNone/>
            </a:pPr>
            <a:r>
              <a:rPr b="0" i="0" lang="en-GB" sz="600" u="none" cap="none" strike="noStrike">
                <a:solidFill>
                  <a:schemeClr val="lt1"/>
                </a:solidFill>
                <a:latin typeface="Calibri"/>
                <a:ea typeface="Calibri"/>
                <a:cs typeface="Calibri"/>
                <a:sym typeface="Calibri"/>
              </a:rPr>
              <a:t>© members of the AARC Community.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lt1"/>
              </a:buClr>
              <a:buSzPts val="600"/>
              <a:buFont typeface="Calibri"/>
              <a:buNone/>
            </a:pPr>
            <a:r>
              <a:rPr b="0" i="0" lang="en-GB" sz="600" u="none" cap="none" strike="noStrike">
                <a:solidFill>
                  <a:schemeClr val="lt1"/>
                </a:solidFill>
                <a:latin typeface="Calibri"/>
                <a:ea typeface="Calibri"/>
                <a:cs typeface="Calibri"/>
                <a:sym typeface="Calibri"/>
              </a:rPr>
              <a:t>The work leading to these results has received funding from the European Union’s Horizon 2020 research and innovation programme and other sources.</a:t>
            </a:r>
            <a:endParaRPr b="0" i="0" sz="600" u="none" cap="none" strike="noStrike">
              <a:solidFill>
                <a:schemeClr val="lt1"/>
              </a:solidFill>
              <a:latin typeface="Calibri"/>
              <a:ea typeface="Calibri"/>
              <a:cs typeface="Calibri"/>
              <a:sym typeface="Calibri"/>
            </a:endParaRPr>
          </a:p>
        </p:txBody>
      </p:sp>
      <p:sp>
        <p:nvSpPr>
          <p:cNvPr id="99" name="Google Shape;99;p28"/>
          <p:cNvSpPr txBox="1"/>
          <p:nvPr/>
        </p:nvSpPr>
        <p:spPr>
          <a:xfrm>
            <a:off x="5142826" y="5591160"/>
            <a:ext cx="1645002" cy="24622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GB" sz="1000" u="none" cap="none" strike="noStrike">
                <a:solidFill>
                  <a:schemeClr val="lt1"/>
                </a:solidFill>
                <a:latin typeface="Calibri"/>
                <a:ea typeface="Calibri"/>
                <a:cs typeface="Calibri"/>
                <a:sym typeface="Calibri"/>
              </a:rPr>
              <a:t>https://aarc-community.org</a:t>
            </a:r>
            <a:endParaRPr b="0" i="0" sz="1400" u="none" cap="none" strike="noStrike">
              <a:solidFill>
                <a:srgbClr val="000000"/>
              </a:solidFill>
              <a:latin typeface="Arial"/>
              <a:ea typeface="Arial"/>
              <a:cs typeface="Arial"/>
              <a:sym typeface="Arial"/>
            </a:endParaRPr>
          </a:p>
        </p:txBody>
      </p:sp>
      <p:pic>
        <p:nvPicPr>
          <p:cNvPr id="100" name="Google Shape;100;p28"/>
          <p:cNvPicPr preferRelativeResize="0"/>
          <p:nvPr/>
        </p:nvPicPr>
        <p:blipFill rotWithShape="1">
          <a:blip r:embed="rId5">
            <a:alphaModFix/>
          </a:blip>
          <a:srcRect b="0" l="0" r="0" t="0"/>
          <a:stretch/>
        </p:blipFill>
        <p:spPr>
          <a:xfrm>
            <a:off x="5846749" y="5927156"/>
            <a:ext cx="796527" cy="280595"/>
          </a:xfrm>
          <a:prstGeom prst="rect">
            <a:avLst/>
          </a:prstGeom>
          <a:noFill/>
          <a:ln>
            <a:noFill/>
          </a:ln>
        </p:spPr>
      </p:pic>
      <p:sp>
        <p:nvSpPr>
          <p:cNvPr id="101" name="Google Shape;101;p28"/>
          <p:cNvSpPr txBox="1"/>
          <p:nvPr>
            <p:ph idx="2" type="body"/>
          </p:nvPr>
        </p:nvSpPr>
        <p:spPr>
          <a:xfrm>
            <a:off x="3511550" y="6591300"/>
            <a:ext cx="4946650" cy="185057"/>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750"/>
              </a:spcBef>
              <a:spcAft>
                <a:spcPts val="0"/>
              </a:spcAft>
              <a:buClr>
                <a:schemeClr val="lt1"/>
              </a:buClr>
              <a:buSzPts val="600"/>
              <a:buNone/>
              <a:defRPr sz="600">
                <a:solidFill>
                  <a:schemeClr val="lt1"/>
                </a:solidFill>
              </a:defRPr>
            </a:lvl1pPr>
            <a:lvl2pPr indent="-342900" lvl="1" marL="914400" algn="l">
              <a:lnSpc>
                <a:spcPct val="100000"/>
              </a:lnSpc>
              <a:spcBef>
                <a:spcPts val="375"/>
              </a:spcBef>
              <a:spcAft>
                <a:spcPts val="0"/>
              </a:spcAft>
              <a:buClr>
                <a:srgbClr val="004361"/>
              </a:buClr>
              <a:buSzPts val="1800"/>
              <a:buChar char="•"/>
              <a:defRPr/>
            </a:lvl2pPr>
            <a:lvl3pPr indent="-342900" lvl="2" marL="1371600" algn="l">
              <a:lnSpc>
                <a:spcPct val="100000"/>
              </a:lnSpc>
              <a:spcBef>
                <a:spcPts val="375"/>
              </a:spcBef>
              <a:spcAft>
                <a:spcPts val="0"/>
              </a:spcAft>
              <a:buClr>
                <a:srgbClr val="003F5E"/>
              </a:buClr>
              <a:buSzPts val="1800"/>
              <a:buChar char="•"/>
              <a:defRPr/>
            </a:lvl3pPr>
            <a:lvl4pPr indent="-342900" lvl="3" marL="1828800" algn="l">
              <a:lnSpc>
                <a:spcPct val="100000"/>
              </a:lnSpc>
              <a:spcBef>
                <a:spcPts val="375"/>
              </a:spcBef>
              <a:spcAft>
                <a:spcPts val="0"/>
              </a:spcAft>
              <a:buClr>
                <a:srgbClr val="004360"/>
              </a:buClr>
              <a:buSzPts val="1800"/>
              <a:buChar char="•"/>
              <a:defRPr/>
            </a:lvl4pPr>
            <a:lvl5pPr indent="-342900" lvl="4" marL="2286000" algn="l">
              <a:lnSpc>
                <a:spcPct val="10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2" name="Shape 32"/>
        <p:cNvGrpSpPr/>
        <p:nvPr/>
      </p:nvGrpSpPr>
      <p:grpSpPr>
        <a:xfrm>
          <a:off x="0" y="0"/>
          <a:ext cx="0" cy="0"/>
          <a:chOff x="0" y="0"/>
          <a:chExt cx="0" cy="0"/>
        </a:xfrm>
      </p:grpSpPr>
      <p:sp>
        <p:nvSpPr>
          <p:cNvPr id="33" name="Google Shape;33;p17"/>
          <p:cNvSpPr txBox="1"/>
          <p:nvPr>
            <p:ph idx="1" type="body"/>
          </p:nvPr>
        </p:nvSpPr>
        <p:spPr>
          <a:xfrm>
            <a:off x="444502" y="1439333"/>
            <a:ext cx="10909300" cy="4737633"/>
          </a:xfrm>
          <a:prstGeom prst="rect">
            <a:avLst/>
          </a:prstGeom>
          <a:noFill/>
          <a:ln>
            <a:noFill/>
          </a:ln>
        </p:spPr>
        <p:txBody>
          <a:bodyPr anchorCtr="0" anchor="t" bIns="45700" lIns="91425" spcFirstLastPara="1" rIns="91425" wrap="square" tIns="45700">
            <a:normAutofit/>
          </a:bodyPr>
          <a:lstStyle>
            <a:lvl1pPr indent="-368300" lvl="0" marL="457200" algn="l">
              <a:lnSpc>
                <a:spcPct val="100000"/>
              </a:lnSpc>
              <a:spcBef>
                <a:spcPts val="750"/>
              </a:spcBef>
              <a:spcAft>
                <a:spcPts val="0"/>
              </a:spcAft>
              <a:buClr>
                <a:srgbClr val="004360"/>
              </a:buClr>
              <a:buSzPts val="2200"/>
              <a:buChar char="•"/>
              <a:defRPr sz="2200">
                <a:latin typeface="Calibri"/>
                <a:ea typeface="Calibri"/>
                <a:cs typeface="Calibri"/>
                <a:sym typeface="Calibri"/>
              </a:defRPr>
            </a:lvl1pPr>
            <a:lvl2pPr indent="-342900" lvl="1" marL="914400" algn="l">
              <a:lnSpc>
                <a:spcPct val="100000"/>
              </a:lnSpc>
              <a:spcBef>
                <a:spcPts val="375"/>
              </a:spcBef>
              <a:spcAft>
                <a:spcPts val="0"/>
              </a:spcAft>
              <a:buClr>
                <a:srgbClr val="004361"/>
              </a:buClr>
              <a:buSzPts val="1800"/>
              <a:buChar char="•"/>
              <a:defRPr sz="1800">
                <a:solidFill>
                  <a:srgbClr val="004361"/>
                </a:solidFill>
                <a:latin typeface="Calibri"/>
                <a:ea typeface="Calibri"/>
                <a:cs typeface="Calibri"/>
                <a:sym typeface="Calibri"/>
              </a:defRPr>
            </a:lvl2pPr>
            <a:lvl3pPr indent="-342900" lvl="2" marL="1371600" algn="l">
              <a:lnSpc>
                <a:spcPct val="100000"/>
              </a:lnSpc>
              <a:spcBef>
                <a:spcPts val="375"/>
              </a:spcBef>
              <a:spcAft>
                <a:spcPts val="0"/>
              </a:spcAft>
              <a:buClr>
                <a:srgbClr val="003F5E"/>
              </a:buClr>
              <a:buSzPts val="1800"/>
              <a:buChar char="•"/>
              <a:defRPr sz="1800">
                <a:solidFill>
                  <a:srgbClr val="003F5E"/>
                </a:solidFill>
                <a:latin typeface="Calibri"/>
                <a:ea typeface="Calibri"/>
                <a:cs typeface="Calibri"/>
                <a:sym typeface="Calibri"/>
              </a:defRPr>
            </a:lvl3pPr>
            <a:lvl4pPr indent="-342900" lvl="3" marL="1828800" algn="l">
              <a:lnSpc>
                <a:spcPct val="100000"/>
              </a:lnSpc>
              <a:spcBef>
                <a:spcPts val="375"/>
              </a:spcBef>
              <a:spcAft>
                <a:spcPts val="0"/>
              </a:spcAft>
              <a:buClr>
                <a:srgbClr val="004360"/>
              </a:buClr>
              <a:buSzPts val="1800"/>
              <a:buChar char="•"/>
              <a:defRPr sz="1800">
                <a:latin typeface="Calibri"/>
                <a:ea typeface="Calibri"/>
                <a:cs typeface="Calibri"/>
                <a:sym typeface="Calibri"/>
              </a:defRPr>
            </a:lvl4pPr>
            <a:lvl5pPr indent="-342900" lvl="4" marL="2286000" algn="l">
              <a:lnSpc>
                <a:spcPct val="10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34" name="Google Shape;34;p17"/>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35" name="Google Shape;35;p17"/>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436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ARC TREE Closing Slide non-EU">
  <p:cSld name="Closing Slide non-EU">
    <p:spTree>
      <p:nvGrpSpPr>
        <p:cNvPr id="36" name="Shape 36"/>
        <p:cNvGrpSpPr/>
        <p:nvPr/>
      </p:nvGrpSpPr>
      <p:grpSpPr>
        <a:xfrm>
          <a:off x="0" y="0"/>
          <a:ext cx="0" cy="0"/>
          <a:chOff x="0" y="0"/>
          <a:chExt cx="0" cy="0"/>
        </a:xfrm>
      </p:grpSpPr>
      <p:sp>
        <p:nvSpPr>
          <p:cNvPr id="37" name="Google Shape;37;p18"/>
          <p:cNvSpPr/>
          <p:nvPr/>
        </p:nvSpPr>
        <p:spPr>
          <a:xfrm>
            <a:off x="-1" y="2"/>
            <a:ext cx="12192001" cy="6858001"/>
          </a:xfrm>
          <a:prstGeom prst="rect">
            <a:avLst/>
          </a:prstGeom>
          <a:solidFill>
            <a:srgbClr val="003F5E"/>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38" name="Google Shape;38;p18"/>
          <p:cNvPicPr preferRelativeResize="0"/>
          <p:nvPr/>
        </p:nvPicPr>
        <p:blipFill rotWithShape="1">
          <a:blip r:embed="rId2">
            <a:alphaModFix/>
          </a:blip>
          <a:srcRect b="30427" l="0" r="0" t="0"/>
          <a:stretch/>
        </p:blipFill>
        <p:spPr>
          <a:xfrm>
            <a:off x="5272667" y="4348292"/>
            <a:ext cx="1385319" cy="785666"/>
          </a:xfrm>
          <a:prstGeom prst="rect">
            <a:avLst/>
          </a:prstGeom>
          <a:noFill/>
          <a:ln>
            <a:noFill/>
          </a:ln>
        </p:spPr>
      </p:pic>
      <p:sp>
        <p:nvSpPr>
          <p:cNvPr id="39" name="Google Shape;39;p18"/>
          <p:cNvSpPr txBox="1"/>
          <p:nvPr/>
        </p:nvSpPr>
        <p:spPr>
          <a:xfrm>
            <a:off x="4111444" y="2395574"/>
            <a:ext cx="3748975" cy="144655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400"/>
              <a:buFont typeface="Arial"/>
              <a:buNone/>
            </a:pPr>
            <a:r>
              <a:rPr b="0" i="0" lang="en-GB" sz="4400" u="none" cap="none" strike="noStrike">
                <a:solidFill>
                  <a:schemeClr val="lt1"/>
                </a:solidFill>
                <a:latin typeface="Calibri"/>
                <a:ea typeface="Calibri"/>
                <a:cs typeface="Calibri"/>
                <a:sym typeface="Calibri"/>
              </a:rPr>
              <a:t>Thank you</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4400"/>
              <a:buFont typeface="Arial"/>
              <a:buNone/>
            </a:pPr>
            <a:r>
              <a:rPr b="0" i="0" lang="en-GB" sz="4400" u="none" cap="none" strike="noStrike">
                <a:solidFill>
                  <a:srgbClr val="F6791C"/>
                </a:solidFill>
                <a:latin typeface="Calibri"/>
                <a:ea typeface="Calibri"/>
                <a:cs typeface="Calibri"/>
                <a:sym typeface="Calibri"/>
              </a:rPr>
              <a:t>Any Questions?</a:t>
            </a:r>
            <a:endParaRPr b="0" i="0" sz="4400" u="none" cap="none" strike="noStrike">
              <a:solidFill>
                <a:srgbClr val="F6791C"/>
              </a:solidFill>
              <a:latin typeface="Calibri"/>
              <a:ea typeface="Calibri"/>
              <a:cs typeface="Calibri"/>
              <a:sym typeface="Calibri"/>
            </a:endParaRPr>
          </a:p>
        </p:txBody>
      </p:sp>
      <p:pic>
        <p:nvPicPr>
          <p:cNvPr id="40" name="Google Shape;40;p18"/>
          <p:cNvPicPr preferRelativeResize="0"/>
          <p:nvPr/>
        </p:nvPicPr>
        <p:blipFill rotWithShape="1">
          <a:blip r:embed="rId3">
            <a:alphaModFix/>
          </a:blip>
          <a:srcRect b="0" l="0" r="0" t="0"/>
          <a:stretch/>
        </p:blipFill>
        <p:spPr>
          <a:xfrm>
            <a:off x="7856357" y="-50222"/>
            <a:ext cx="4394909" cy="6950557"/>
          </a:xfrm>
          <a:prstGeom prst="rect">
            <a:avLst/>
          </a:prstGeom>
          <a:noFill/>
          <a:ln>
            <a:noFill/>
          </a:ln>
        </p:spPr>
      </p:pic>
      <p:sp>
        <p:nvSpPr>
          <p:cNvPr id="41" name="Google Shape;41;p18"/>
          <p:cNvSpPr txBox="1"/>
          <p:nvPr/>
        </p:nvSpPr>
        <p:spPr>
          <a:xfrm>
            <a:off x="9231364" y="6497510"/>
            <a:ext cx="1644900" cy="246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GB" sz="1000" u="none" cap="none" strike="noStrike">
                <a:solidFill>
                  <a:schemeClr val="lt1"/>
                </a:solidFill>
                <a:latin typeface="Calibri"/>
                <a:ea typeface="Calibri"/>
                <a:cs typeface="Calibri"/>
                <a:sym typeface="Calibri"/>
              </a:rPr>
              <a:t>https://aarc-community.org</a:t>
            </a:r>
            <a:endParaRPr b="0" i="0" sz="1400" u="none" cap="none" strike="noStrike">
              <a:solidFill>
                <a:srgbClr val="000000"/>
              </a:solidFill>
              <a:latin typeface="Arial"/>
              <a:ea typeface="Arial"/>
              <a:cs typeface="Arial"/>
              <a:sym typeface="Arial"/>
            </a:endParaRPr>
          </a:p>
        </p:txBody>
      </p:sp>
      <p:pic>
        <p:nvPicPr>
          <p:cNvPr id="42" name="Google Shape;42;p18"/>
          <p:cNvPicPr preferRelativeResize="0"/>
          <p:nvPr/>
        </p:nvPicPr>
        <p:blipFill rotWithShape="1">
          <a:blip r:embed="rId4">
            <a:alphaModFix/>
          </a:blip>
          <a:srcRect b="0" l="0" r="0" t="0"/>
          <a:stretch/>
        </p:blipFill>
        <p:spPr>
          <a:xfrm>
            <a:off x="5114925" y="5027750"/>
            <a:ext cx="1962150" cy="457200"/>
          </a:xfrm>
          <a:prstGeom prst="rect">
            <a:avLst/>
          </a:prstGeom>
          <a:solidFill>
            <a:srgbClr val="003F5E"/>
          </a:solidFill>
          <a:ln>
            <a:noFill/>
          </a:ln>
        </p:spPr>
      </p:pic>
      <p:sp>
        <p:nvSpPr>
          <p:cNvPr id="43" name="Google Shape;43;p18"/>
          <p:cNvSpPr txBox="1"/>
          <p:nvPr/>
        </p:nvSpPr>
        <p:spPr>
          <a:xfrm>
            <a:off x="3049450" y="5821350"/>
            <a:ext cx="6052200" cy="4572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rgbClr val="000000"/>
              </a:buClr>
              <a:buSzPts val="800"/>
              <a:buFont typeface="Arial"/>
              <a:buNone/>
            </a:pPr>
            <a:r>
              <a:rPr b="0" i="0" lang="en-GB" sz="800" u="none" cap="none" strike="noStrike">
                <a:solidFill>
                  <a:srgbClr val="FFFFFF"/>
                </a:solidFill>
                <a:latin typeface="Calibri"/>
                <a:ea typeface="Calibri"/>
                <a:cs typeface="Calibri"/>
                <a:sym typeface="Calibri"/>
              </a:rPr>
              <a:t>© members of the AARC Community. </a:t>
            </a:r>
            <a:endParaRPr b="0" i="0" sz="800" u="none" cap="none" strike="noStrike">
              <a:solidFill>
                <a:srgbClr val="FFFFFF"/>
              </a:solidFill>
              <a:latin typeface="Calibri"/>
              <a:ea typeface="Calibri"/>
              <a:cs typeface="Calibri"/>
              <a:sym typeface="Calibri"/>
            </a:endParaRPr>
          </a:p>
          <a:p>
            <a:pPr indent="0" lvl="0" marL="0" marR="0" rtl="0" algn="ctr">
              <a:lnSpc>
                <a:spcPct val="115000"/>
              </a:lnSpc>
              <a:spcBef>
                <a:spcPts val="0"/>
              </a:spcBef>
              <a:spcAft>
                <a:spcPts val="0"/>
              </a:spcAft>
              <a:buClr>
                <a:schemeClr val="dk1"/>
              </a:buClr>
              <a:buSzPts val="1100"/>
              <a:buFont typeface="Arial"/>
              <a:buNone/>
            </a:pPr>
            <a:r>
              <a:rPr b="0" i="0" lang="en-GB" sz="800" u="none" cap="none" strike="noStrike">
                <a:solidFill>
                  <a:srgbClr val="FFFFFF"/>
                </a:solidFill>
                <a:latin typeface="Calibri"/>
                <a:ea typeface="Calibri"/>
                <a:cs typeface="Calibri"/>
                <a:sym typeface="Calibri"/>
              </a:rPr>
              <a:t>The work leading to these results has received funding from the European Union (GAP 101131237) and other sources </a:t>
            </a:r>
            <a:endParaRPr b="0" i="0" sz="800" u="none" cap="none" strike="noStrike">
              <a:solidFill>
                <a:srgbClr val="FFFFFF"/>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4360"/>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44" name="Shape 44"/>
        <p:cNvGrpSpPr/>
        <p:nvPr/>
      </p:nvGrpSpPr>
      <p:grpSpPr>
        <a:xfrm>
          <a:off x="0" y="0"/>
          <a:ext cx="0" cy="0"/>
          <a:chOff x="0" y="0"/>
          <a:chExt cx="0" cy="0"/>
        </a:xfrm>
      </p:grpSpPr>
      <p:sp>
        <p:nvSpPr>
          <p:cNvPr id="45" name="Google Shape;45;p19"/>
          <p:cNvSpPr txBox="1"/>
          <p:nvPr>
            <p:ph idx="1" type="body"/>
          </p:nvPr>
        </p:nvSpPr>
        <p:spPr>
          <a:xfrm>
            <a:off x="457200" y="1825625"/>
            <a:ext cx="5562600" cy="4351338"/>
          </a:xfrm>
          <a:prstGeom prst="rect">
            <a:avLst/>
          </a:prstGeom>
          <a:noFill/>
          <a:ln>
            <a:noFill/>
          </a:ln>
        </p:spPr>
        <p:txBody>
          <a:bodyPr anchorCtr="0" anchor="t" bIns="45700" lIns="91425" spcFirstLastPara="1" rIns="91425" wrap="square" tIns="45700">
            <a:normAutofit/>
          </a:bodyPr>
          <a:lstStyle>
            <a:lvl1pPr indent="-368300" lvl="0" marL="457200" algn="l">
              <a:lnSpc>
                <a:spcPct val="100000"/>
              </a:lnSpc>
              <a:spcBef>
                <a:spcPts val="750"/>
              </a:spcBef>
              <a:spcAft>
                <a:spcPts val="0"/>
              </a:spcAft>
              <a:buClr>
                <a:srgbClr val="004360"/>
              </a:buClr>
              <a:buSzPts val="2200"/>
              <a:buChar char="•"/>
              <a:defRPr>
                <a:latin typeface="Calibri"/>
                <a:ea typeface="Calibri"/>
                <a:cs typeface="Calibri"/>
                <a:sym typeface="Calibri"/>
              </a:defRPr>
            </a:lvl1pPr>
            <a:lvl2pPr indent="-342900" lvl="1" marL="914400" algn="l">
              <a:lnSpc>
                <a:spcPct val="100000"/>
              </a:lnSpc>
              <a:spcBef>
                <a:spcPts val="375"/>
              </a:spcBef>
              <a:spcAft>
                <a:spcPts val="0"/>
              </a:spcAft>
              <a:buClr>
                <a:srgbClr val="004361"/>
              </a:buClr>
              <a:buSzPts val="1800"/>
              <a:buChar char="•"/>
              <a:defRPr>
                <a:latin typeface="Calibri"/>
                <a:ea typeface="Calibri"/>
                <a:cs typeface="Calibri"/>
                <a:sym typeface="Calibri"/>
              </a:defRPr>
            </a:lvl2pPr>
            <a:lvl3pPr indent="-342900" lvl="2" marL="1371600" algn="l">
              <a:lnSpc>
                <a:spcPct val="100000"/>
              </a:lnSpc>
              <a:spcBef>
                <a:spcPts val="375"/>
              </a:spcBef>
              <a:spcAft>
                <a:spcPts val="0"/>
              </a:spcAft>
              <a:buClr>
                <a:srgbClr val="003F5E"/>
              </a:buClr>
              <a:buSzPts val="1800"/>
              <a:buChar char="•"/>
              <a:defRPr>
                <a:latin typeface="Calibri"/>
                <a:ea typeface="Calibri"/>
                <a:cs typeface="Calibri"/>
                <a:sym typeface="Calibri"/>
              </a:defRPr>
            </a:lvl3pPr>
            <a:lvl4pPr indent="-342900" lvl="3" marL="1828800" algn="l">
              <a:lnSpc>
                <a:spcPct val="100000"/>
              </a:lnSpc>
              <a:spcBef>
                <a:spcPts val="375"/>
              </a:spcBef>
              <a:spcAft>
                <a:spcPts val="0"/>
              </a:spcAft>
              <a:buClr>
                <a:srgbClr val="004360"/>
              </a:buClr>
              <a:buSzPts val="1800"/>
              <a:buChar char="•"/>
              <a:defRPr>
                <a:latin typeface="Calibri"/>
                <a:ea typeface="Calibri"/>
                <a:cs typeface="Calibri"/>
                <a:sym typeface="Calibri"/>
              </a:defRPr>
            </a:lvl4pPr>
            <a:lvl5pPr indent="-342900" lvl="4" marL="2286000" algn="l">
              <a:lnSpc>
                <a:spcPct val="100000"/>
              </a:lnSpc>
              <a:spcBef>
                <a:spcPts val="375"/>
              </a:spcBef>
              <a:spcAft>
                <a:spcPts val="0"/>
              </a:spcAft>
              <a:buClr>
                <a:srgbClr val="004360"/>
              </a:buClr>
              <a:buSzPts val="1800"/>
              <a:buChar char="•"/>
              <a:defRPr>
                <a:latin typeface="Calibri"/>
                <a:ea typeface="Calibri"/>
                <a:cs typeface="Calibri"/>
                <a:sym typeface="Calibri"/>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6" name="Google Shape;46;p19"/>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23850" lvl="0" marL="457200" algn="l">
              <a:lnSpc>
                <a:spcPct val="100000"/>
              </a:lnSpc>
              <a:spcBef>
                <a:spcPts val="750"/>
              </a:spcBef>
              <a:spcAft>
                <a:spcPts val="0"/>
              </a:spcAft>
              <a:buClr>
                <a:srgbClr val="004360"/>
              </a:buClr>
              <a:buSzPts val="1500"/>
              <a:buChar char="•"/>
              <a:defRPr sz="1500">
                <a:latin typeface="Calibri"/>
                <a:ea typeface="Calibri"/>
                <a:cs typeface="Calibri"/>
                <a:sym typeface="Calibri"/>
              </a:defRPr>
            </a:lvl1pPr>
            <a:lvl2pPr indent="-342900" lvl="1" marL="914400" algn="l">
              <a:lnSpc>
                <a:spcPct val="100000"/>
              </a:lnSpc>
              <a:spcBef>
                <a:spcPts val="375"/>
              </a:spcBef>
              <a:spcAft>
                <a:spcPts val="0"/>
              </a:spcAft>
              <a:buClr>
                <a:srgbClr val="004361"/>
              </a:buClr>
              <a:buSzPts val="1800"/>
              <a:buChar char="•"/>
              <a:defRPr>
                <a:latin typeface="Calibri"/>
                <a:ea typeface="Calibri"/>
                <a:cs typeface="Calibri"/>
                <a:sym typeface="Calibri"/>
              </a:defRPr>
            </a:lvl2pPr>
            <a:lvl3pPr indent="-342900" lvl="2" marL="1371600" algn="l">
              <a:lnSpc>
                <a:spcPct val="100000"/>
              </a:lnSpc>
              <a:spcBef>
                <a:spcPts val="375"/>
              </a:spcBef>
              <a:spcAft>
                <a:spcPts val="0"/>
              </a:spcAft>
              <a:buClr>
                <a:srgbClr val="003F5E"/>
              </a:buClr>
              <a:buSzPts val="1800"/>
              <a:buChar char="•"/>
              <a:defRPr>
                <a:latin typeface="Calibri"/>
                <a:ea typeface="Calibri"/>
                <a:cs typeface="Calibri"/>
                <a:sym typeface="Calibri"/>
              </a:defRPr>
            </a:lvl3pPr>
            <a:lvl4pPr indent="-342900" lvl="3" marL="1828800" algn="l">
              <a:lnSpc>
                <a:spcPct val="100000"/>
              </a:lnSpc>
              <a:spcBef>
                <a:spcPts val="375"/>
              </a:spcBef>
              <a:spcAft>
                <a:spcPts val="0"/>
              </a:spcAft>
              <a:buClr>
                <a:srgbClr val="004360"/>
              </a:buClr>
              <a:buSzPts val="1800"/>
              <a:buChar char="•"/>
              <a:defRPr>
                <a:latin typeface="Calibri"/>
                <a:ea typeface="Calibri"/>
                <a:cs typeface="Calibri"/>
                <a:sym typeface="Calibri"/>
              </a:defRPr>
            </a:lvl4pPr>
            <a:lvl5pPr indent="-342900" lvl="4" marL="2286000" algn="l">
              <a:lnSpc>
                <a:spcPct val="100000"/>
              </a:lnSpc>
              <a:spcBef>
                <a:spcPts val="375"/>
              </a:spcBef>
              <a:spcAft>
                <a:spcPts val="0"/>
              </a:spcAft>
              <a:buClr>
                <a:srgbClr val="004360"/>
              </a:buClr>
              <a:buSzPts val="1800"/>
              <a:buChar char="•"/>
              <a:defRPr>
                <a:latin typeface="Calibri"/>
                <a:ea typeface="Calibri"/>
                <a:cs typeface="Calibri"/>
                <a:sym typeface="Calibri"/>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7" name="Google Shape;47;p19"/>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48" name="Google Shape;48;p19"/>
          <p:cNvSpPr txBox="1"/>
          <p:nvPr>
            <p:ph type="title"/>
          </p:nvPr>
        </p:nvSpPr>
        <p:spPr>
          <a:xfrm>
            <a:off x="466935" y="203200"/>
            <a:ext cx="9040688" cy="92776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436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49" name="Shape 49"/>
        <p:cNvGrpSpPr/>
        <p:nvPr/>
      </p:nvGrpSpPr>
      <p:grpSpPr>
        <a:xfrm>
          <a:off x="0" y="0"/>
          <a:ext cx="0" cy="0"/>
          <a:chOff x="0" y="0"/>
          <a:chExt cx="0" cy="0"/>
        </a:xfrm>
      </p:grpSpPr>
      <p:sp>
        <p:nvSpPr>
          <p:cNvPr id="50" name="Google Shape;50;p20"/>
          <p:cNvSpPr txBox="1"/>
          <p:nvPr>
            <p:ph idx="1" type="body"/>
          </p:nvPr>
        </p:nvSpPr>
        <p:spPr>
          <a:xfrm>
            <a:off x="482603" y="1681163"/>
            <a:ext cx="5514975" cy="82391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750"/>
              </a:spcBef>
              <a:spcAft>
                <a:spcPts val="0"/>
              </a:spcAft>
              <a:buClr>
                <a:srgbClr val="004360"/>
              </a:buClr>
              <a:buSzPts val="1800"/>
              <a:buNone/>
              <a:defRPr b="1" sz="1800"/>
            </a:lvl1pPr>
            <a:lvl2pPr indent="-228600" lvl="1" marL="914400" algn="l">
              <a:lnSpc>
                <a:spcPct val="100000"/>
              </a:lnSpc>
              <a:spcBef>
                <a:spcPts val="375"/>
              </a:spcBef>
              <a:spcAft>
                <a:spcPts val="0"/>
              </a:spcAft>
              <a:buClr>
                <a:srgbClr val="004361"/>
              </a:buClr>
              <a:buSzPts val="1500"/>
              <a:buNone/>
              <a:defRPr b="1" sz="1500"/>
            </a:lvl2pPr>
            <a:lvl3pPr indent="-228600" lvl="2" marL="1371600" algn="l">
              <a:lnSpc>
                <a:spcPct val="100000"/>
              </a:lnSpc>
              <a:spcBef>
                <a:spcPts val="375"/>
              </a:spcBef>
              <a:spcAft>
                <a:spcPts val="0"/>
              </a:spcAft>
              <a:buClr>
                <a:srgbClr val="003F5E"/>
              </a:buClr>
              <a:buSzPts val="1350"/>
              <a:buNone/>
              <a:defRPr b="1" sz="1350"/>
            </a:lvl3pPr>
            <a:lvl4pPr indent="-228600" lvl="3" marL="1828800" algn="l">
              <a:lnSpc>
                <a:spcPct val="100000"/>
              </a:lnSpc>
              <a:spcBef>
                <a:spcPts val="375"/>
              </a:spcBef>
              <a:spcAft>
                <a:spcPts val="0"/>
              </a:spcAft>
              <a:buClr>
                <a:srgbClr val="004360"/>
              </a:buClr>
              <a:buSzPts val="1200"/>
              <a:buNone/>
              <a:defRPr b="1" sz="1200"/>
            </a:lvl4pPr>
            <a:lvl5pPr indent="-228600" lvl="4" marL="2286000" algn="l">
              <a:lnSpc>
                <a:spcPct val="100000"/>
              </a:lnSpc>
              <a:spcBef>
                <a:spcPts val="375"/>
              </a:spcBef>
              <a:spcAft>
                <a:spcPts val="0"/>
              </a:spcAft>
              <a:buClr>
                <a:srgbClr val="004360"/>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51" name="Google Shape;51;p20"/>
          <p:cNvSpPr txBox="1"/>
          <p:nvPr>
            <p:ph idx="2" type="body"/>
          </p:nvPr>
        </p:nvSpPr>
        <p:spPr>
          <a:xfrm>
            <a:off x="482601" y="2489204"/>
            <a:ext cx="5553075" cy="37004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750"/>
              </a:spcBef>
              <a:spcAft>
                <a:spcPts val="0"/>
              </a:spcAft>
              <a:buClr>
                <a:srgbClr val="004360"/>
              </a:buClr>
              <a:buSzPts val="1800"/>
              <a:buChar char="•"/>
              <a:defRPr/>
            </a:lvl1pPr>
            <a:lvl2pPr indent="-342900" lvl="1" marL="914400" algn="l">
              <a:lnSpc>
                <a:spcPct val="100000"/>
              </a:lnSpc>
              <a:spcBef>
                <a:spcPts val="375"/>
              </a:spcBef>
              <a:spcAft>
                <a:spcPts val="0"/>
              </a:spcAft>
              <a:buClr>
                <a:srgbClr val="004361"/>
              </a:buClr>
              <a:buSzPts val="1800"/>
              <a:buChar char="•"/>
              <a:defRPr/>
            </a:lvl2pPr>
            <a:lvl3pPr indent="-342900" lvl="2" marL="1371600" algn="l">
              <a:lnSpc>
                <a:spcPct val="100000"/>
              </a:lnSpc>
              <a:spcBef>
                <a:spcPts val="375"/>
              </a:spcBef>
              <a:spcAft>
                <a:spcPts val="0"/>
              </a:spcAft>
              <a:buClr>
                <a:srgbClr val="003F5E"/>
              </a:buClr>
              <a:buSzPts val="1800"/>
              <a:buChar char="•"/>
              <a:defRPr/>
            </a:lvl3pPr>
            <a:lvl4pPr indent="-342900" lvl="3" marL="1828800" algn="l">
              <a:lnSpc>
                <a:spcPct val="100000"/>
              </a:lnSpc>
              <a:spcBef>
                <a:spcPts val="375"/>
              </a:spcBef>
              <a:spcAft>
                <a:spcPts val="0"/>
              </a:spcAft>
              <a:buClr>
                <a:srgbClr val="004360"/>
              </a:buClr>
              <a:buSzPts val="1800"/>
              <a:buChar char="•"/>
              <a:defRPr/>
            </a:lvl4pPr>
            <a:lvl5pPr indent="-342900" lvl="4" marL="2286000" algn="l">
              <a:lnSpc>
                <a:spcPct val="10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52" name="Google Shape;52;p20"/>
          <p:cNvSpPr txBox="1"/>
          <p:nvPr>
            <p:ph idx="3" type="body"/>
          </p:nvPr>
        </p:nvSpPr>
        <p:spPr>
          <a:xfrm>
            <a:off x="6172202"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750"/>
              </a:spcBef>
              <a:spcAft>
                <a:spcPts val="0"/>
              </a:spcAft>
              <a:buClr>
                <a:srgbClr val="004360"/>
              </a:buClr>
              <a:buSzPts val="1800"/>
              <a:buNone/>
              <a:defRPr b="1" sz="1800"/>
            </a:lvl1pPr>
            <a:lvl2pPr indent="-228600" lvl="1" marL="914400" algn="l">
              <a:lnSpc>
                <a:spcPct val="100000"/>
              </a:lnSpc>
              <a:spcBef>
                <a:spcPts val="375"/>
              </a:spcBef>
              <a:spcAft>
                <a:spcPts val="0"/>
              </a:spcAft>
              <a:buClr>
                <a:srgbClr val="004361"/>
              </a:buClr>
              <a:buSzPts val="1500"/>
              <a:buNone/>
              <a:defRPr b="1" sz="1500"/>
            </a:lvl2pPr>
            <a:lvl3pPr indent="-228600" lvl="2" marL="1371600" algn="l">
              <a:lnSpc>
                <a:spcPct val="100000"/>
              </a:lnSpc>
              <a:spcBef>
                <a:spcPts val="375"/>
              </a:spcBef>
              <a:spcAft>
                <a:spcPts val="0"/>
              </a:spcAft>
              <a:buClr>
                <a:srgbClr val="003F5E"/>
              </a:buClr>
              <a:buSzPts val="1350"/>
              <a:buNone/>
              <a:defRPr b="1" sz="1350"/>
            </a:lvl3pPr>
            <a:lvl4pPr indent="-228600" lvl="3" marL="1828800" algn="l">
              <a:lnSpc>
                <a:spcPct val="100000"/>
              </a:lnSpc>
              <a:spcBef>
                <a:spcPts val="375"/>
              </a:spcBef>
              <a:spcAft>
                <a:spcPts val="0"/>
              </a:spcAft>
              <a:buClr>
                <a:srgbClr val="004360"/>
              </a:buClr>
              <a:buSzPts val="1200"/>
              <a:buNone/>
              <a:defRPr b="1" sz="1200"/>
            </a:lvl4pPr>
            <a:lvl5pPr indent="-228600" lvl="4" marL="2286000" algn="l">
              <a:lnSpc>
                <a:spcPct val="100000"/>
              </a:lnSpc>
              <a:spcBef>
                <a:spcPts val="375"/>
              </a:spcBef>
              <a:spcAft>
                <a:spcPts val="0"/>
              </a:spcAft>
              <a:buClr>
                <a:srgbClr val="004360"/>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53" name="Google Shape;53;p20"/>
          <p:cNvSpPr txBox="1"/>
          <p:nvPr>
            <p:ph idx="4" type="body"/>
          </p:nvPr>
        </p:nvSpPr>
        <p:spPr>
          <a:xfrm>
            <a:off x="6172202"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750"/>
              </a:spcBef>
              <a:spcAft>
                <a:spcPts val="0"/>
              </a:spcAft>
              <a:buClr>
                <a:srgbClr val="004360"/>
              </a:buClr>
              <a:buSzPts val="1800"/>
              <a:buChar char="•"/>
              <a:defRPr/>
            </a:lvl1pPr>
            <a:lvl2pPr indent="-342900" lvl="1" marL="914400" algn="l">
              <a:lnSpc>
                <a:spcPct val="100000"/>
              </a:lnSpc>
              <a:spcBef>
                <a:spcPts val="375"/>
              </a:spcBef>
              <a:spcAft>
                <a:spcPts val="0"/>
              </a:spcAft>
              <a:buClr>
                <a:srgbClr val="004361"/>
              </a:buClr>
              <a:buSzPts val="1800"/>
              <a:buChar char="•"/>
              <a:defRPr/>
            </a:lvl2pPr>
            <a:lvl3pPr indent="-342900" lvl="2" marL="1371600" algn="l">
              <a:lnSpc>
                <a:spcPct val="100000"/>
              </a:lnSpc>
              <a:spcBef>
                <a:spcPts val="375"/>
              </a:spcBef>
              <a:spcAft>
                <a:spcPts val="0"/>
              </a:spcAft>
              <a:buClr>
                <a:srgbClr val="003F5E"/>
              </a:buClr>
              <a:buSzPts val="1800"/>
              <a:buChar char="•"/>
              <a:defRPr/>
            </a:lvl3pPr>
            <a:lvl4pPr indent="-342900" lvl="3" marL="1828800" algn="l">
              <a:lnSpc>
                <a:spcPct val="100000"/>
              </a:lnSpc>
              <a:spcBef>
                <a:spcPts val="375"/>
              </a:spcBef>
              <a:spcAft>
                <a:spcPts val="0"/>
              </a:spcAft>
              <a:buClr>
                <a:srgbClr val="004360"/>
              </a:buClr>
              <a:buSzPts val="1800"/>
              <a:buChar char="•"/>
              <a:defRPr/>
            </a:lvl4pPr>
            <a:lvl5pPr indent="-342900" lvl="4" marL="2286000" algn="l">
              <a:lnSpc>
                <a:spcPct val="10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54" name="Google Shape;54;p20"/>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55" name="Google Shape;55;p20"/>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436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6:33 Text Image Slide">
  <p:cSld name="66:33 Text Image Slide">
    <p:spTree>
      <p:nvGrpSpPr>
        <p:cNvPr id="56" name="Shape 56"/>
        <p:cNvGrpSpPr/>
        <p:nvPr/>
      </p:nvGrpSpPr>
      <p:grpSpPr>
        <a:xfrm>
          <a:off x="0" y="0"/>
          <a:ext cx="0" cy="0"/>
          <a:chOff x="0" y="0"/>
          <a:chExt cx="0" cy="0"/>
        </a:xfrm>
      </p:grpSpPr>
      <p:sp>
        <p:nvSpPr>
          <p:cNvPr id="57" name="Google Shape;57;p21"/>
          <p:cNvSpPr txBox="1"/>
          <p:nvPr>
            <p:ph idx="1" type="body"/>
          </p:nvPr>
        </p:nvSpPr>
        <p:spPr>
          <a:xfrm>
            <a:off x="444501" y="1524003"/>
            <a:ext cx="7864123" cy="4652963"/>
          </a:xfrm>
          <a:prstGeom prst="rect">
            <a:avLst/>
          </a:prstGeom>
          <a:noFill/>
          <a:ln>
            <a:noFill/>
          </a:ln>
        </p:spPr>
        <p:txBody>
          <a:bodyPr anchorCtr="0" anchor="t" bIns="45700" lIns="91425" spcFirstLastPara="1" rIns="91425" wrap="square" tIns="45700">
            <a:normAutofit/>
          </a:bodyPr>
          <a:lstStyle>
            <a:lvl1pPr indent="-323850" lvl="0" marL="457200" algn="l">
              <a:lnSpc>
                <a:spcPct val="100000"/>
              </a:lnSpc>
              <a:spcBef>
                <a:spcPts val="750"/>
              </a:spcBef>
              <a:spcAft>
                <a:spcPts val="0"/>
              </a:spcAft>
              <a:buClr>
                <a:srgbClr val="004360"/>
              </a:buClr>
              <a:buSzPts val="1500"/>
              <a:buChar char="•"/>
              <a:defRPr sz="1500">
                <a:latin typeface="Calibri"/>
                <a:ea typeface="Calibri"/>
                <a:cs typeface="Calibri"/>
                <a:sym typeface="Calibri"/>
              </a:defRPr>
            </a:lvl1pPr>
            <a:lvl2pPr indent="-342900" lvl="1" marL="914400" algn="l">
              <a:lnSpc>
                <a:spcPct val="100000"/>
              </a:lnSpc>
              <a:spcBef>
                <a:spcPts val="375"/>
              </a:spcBef>
              <a:spcAft>
                <a:spcPts val="0"/>
              </a:spcAft>
              <a:buClr>
                <a:srgbClr val="004361"/>
              </a:buClr>
              <a:buSzPts val="1800"/>
              <a:buChar char="•"/>
              <a:defRPr>
                <a:solidFill>
                  <a:srgbClr val="004361"/>
                </a:solidFill>
                <a:latin typeface="Calibri"/>
                <a:ea typeface="Calibri"/>
                <a:cs typeface="Calibri"/>
                <a:sym typeface="Calibri"/>
              </a:defRPr>
            </a:lvl2pPr>
            <a:lvl3pPr indent="-342900" lvl="2" marL="1371600" algn="l">
              <a:lnSpc>
                <a:spcPct val="100000"/>
              </a:lnSpc>
              <a:spcBef>
                <a:spcPts val="375"/>
              </a:spcBef>
              <a:spcAft>
                <a:spcPts val="0"/>
              </a:spcAft>
              <a:buClr>
                <a:srgbClr val="003F5E"/>
              </a:buClr>
              <a:buSzPts val="1800"/>
              <a:buChar char="•"/>
              <a:defRPr>
                <a:solidFill>
                  <a:srgbClr val="003F5E"/>
                </a:solidFill>
                <a:latin typeface="Calibri"/>
                <a:ea typeface="Calibri"/>
                <a:cs typeface="Calibri"/>
                <a:sym typeface="Calibri"/>
              </a:defRPr>
            </a:lvl3pPr>
            <a:lvl4pPr indent="-342900" lvl="3" marL="1828800" algn="l">
              <a:lnSpc>
                <a:spcPct val="100000"/>
              </a:lnSpc>
              <a:spcBef>
                <a:spcPts val="375"/>
              </a:spcBef>
              <a:spcAft>
                <a:spcPts val="0"/>
              </a:spcAft>
              <a:buClr>
                <a:srgbClr val="004360"/>
              </a:buClr>
              <a:buSzPts val="1800"/>
              <a:buChar char="•"/>
              <a:defRPr>
                <a:latin typeface="Calibri"/>
                <a:ea typeface="Calibri"/>
                <a:cs typeface="Calibri"/>
                <a:sym typeface="Calibri"/>
              </a:defRPr>
            </a:lvl4pPr>
            <a:lvl5pPr indent="-342900" lvl="4" marL="2286000" algn="l">
              <a:lnSpc>
                <a:spcPct val="10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58" name="Google Shape;58;p21"/>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59" name="Google Shape;59;p21"/>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436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cxnSp>
        <p:nvCxnSpPr>
          <p:cNvPr id="60" name="Google Shape;60;p21"/>
          <p:cNvCxnSpPr/>
          <p:nvPr/>
        </p:nvCxnSpPr>
        <p:spPr>
          <a:xfrm>
            <a:off x="8319911" y="1532467"/>
            <a:ext cx="0" cy="0"/>
          </a:xfrm>
          <a:prstGeom prst="straightConnector1">
            <a:avLst/>
          </a:prstGeom>
          <a:noFill/>
          <a:ln cap="flat" cmpd="sng" w="9525">
            <a:solidFill>
              <a:schemeClr val="accent1"/>
            </a:solidFill>
            <a:prstDash val="solid"/>
            <a:miter lim="800000"/>
            <a:headEnd len="sm" w="sm" type="none"/>
            <a:tailEnd len="sm" w="sm" type="none"/>
          </a:ln>
        </p:spPr>
      </p:cxnSp>
      <p:cxnSp>
        <p:nvCxnSpPr>
          <p:cNvPr id="61" name="Google Shape;61;p21"/>
          <p:cNvCxnSpPr/>
          <p:nvPr/>
        </p:nvCxnSpPr>
        <p:spPr>
          <a:xfrm>
            <a:off x="8602125" y="1532467"/>
            <a:ext cx="3" cy="4682066"/>
          </a:xfrm>
          <a:prstGeom prst="straightConnector1">
            <a:avLst/>
          </a:prstGeom>
          <a:noFill/>
          <a:ln cap="flat" cmpd="sng" w="12700">
            <a:solidFill>
              <a:srgbClr val="BFBFBF"/>
            </a:solidFill>
            <a:prstDash val="solid"/>
            <a:miter lim="800000"/>
            <a:headEnd len="sm" w="sm" type="none"/>
            <a:tailEnd len="sm" w="sm" type="none"/>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62" name="Shape 62"/>
        <p:cNvGrpSpPr/>
        <p:nvPr/>
      </p:nvGrpSpPr>
      <p:grpSpPr>
        <a:xfrm>
          <a:off x="0" y="0"/>
          <a:ext cx="0" cy="0"/>
          <a:chOff x="0" y="0"/>
          <a:chExt cx="0" cy="0"/>
        </a:xfrm>
      </p:grpSpPr>
      <p:sp>
        <p:nvSpPr>
          <p:cNvPr id="63" name="Google Shape;63;p22"/>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64" name="Google Shape;64;p22"/>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436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op Image Bar with Text">
  <p:cSld name="Top Image Bar with Text">
    <p:spTree>
      <p:nvGrpSpPr>
        <p:cNvPr id="65" name="Shape 65"/>
        <p:cNvGrpSpPr/>
        <p:nvPr/>
      </p:nvGrpSpPr>
      <p:grpSpPr>
        <a:xfrm>
          <a:off x="0" y="0"/>
          <a:ext cx="0" cy="0"/>
          <a:chOff x="0" y="0"/>
          <a:chExt cx="0" cy="0"/>
        </a:xfrm>
      </p:grpSpPr>
      <p:sp>
        <p:nvSpPr>
          <p:cNvPr id="66" name="Google Shape;66;p23"/>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67" name="Google Shape;67;p23"/>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436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23"/>
          <p:cNvSpPr/>
          <p:nvPr/>
        </p:nvSpPr>
        <p:spPr>
          <a:xfrm>
            <a:off x="0" y="1676400"/>
            <a:ext cx="12192000" cy="2165684"/>
          </a:xfrm>
          <a:prstGeom prst="rect">
            <a:avLst/>
          </a:prstGeom>
          <a:solidFill>
            <a:srgbClr val="013F5E"/>
          </a:solidFill>
          <a:ln cap="flat" cmpd="sng" w="12700">
            <a:solidFill>
              <a:srgbClr val="013F5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50"/>
              <a:buFont typeface="Arial"/>
              <a:buNone/>
            </a:pPr>
            <a:r>
              <a:t/>
            </a:r>
            <a:endParaRPr b="0" i="0" sz="1350" u="none" cap="none" strike="noStrike">
              <a:solidFill>
                <a:schemeClr val="lt1"/>
              </a:solidFill>
              <a:latin typeface="Calibri"/>
              <a:ea typeface="Calibri"/>
              <a:cs typeface="Calibri"/>
              <a:sym typeface="Calibri"/>
            </a:endParaRPr>
          </a:p>
        </p:txBody>
      </p:sp>
      <p:sp>
        <p:nvSpPr>
          <p:cNvPr id="69" name="Google Shape;69;p23"/>
          <p:cNvSpPr txBox="1"/>
          <p:nvPr>
            <p:ph idx="1" type="body"/>
          </p:nvPr>
        </p:nvSpPr>
        <p:spPr>
          <a:xfrm>
            <a:off x="470572" y="4083050"/>
            <a:ext cx="11208083" cy="2181392"/>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750"/>
              </a:spcBef>
              <a:spcAft>
                <a:spcPts val="0"/>
              </a:spcAft>
              <a:buClr>
                <a:srgbClr val="004360"/>
              </a:buClr>
              <a:buSzPts val="1800"/>
              <a:buChar char="•"/>
              <a:defRPr/>
            </a:lvl1pPr>
            <a:lvl2pPr indent="-342900" lvl="1" marL="914400" algn="l">
              <a:lnSpc>
                <a:spcPct val="100000"/>
              </a:lnSpc>
              <a:spcBef>
                <a:spcPts val="375"/>
              </a:spcBef>
              <a:spcAft>
                <a:spcPts val="0"/>
              </a:spcAft>
              <a:buClr>
                <a:srgbClr val="004361"/>
              </a:buClr>
              <a:buSzPts val="1800"/>
              <a:buChar char="•"/>
              <a:defRPr/>
            </a:lvl2pPr>
            <a:lvl3pPr indent="-342900" lvl="2" marL="1371600" algn="l">
              <a:lnSpc>
                <a:spcPct val="100000"/>
              </a:lnSpc>
              <a:spcBef>
                <a:spcPts val="375"/>
              </a:spcBef>
              <a:spcAft>
                <a:spcPts val="0"/>
              </a:spcAft>
              <a:buClr>
                <a:srgbClr val="003F5E"/>
              </a:buClr>
              <a:buSzPts val="1800"/>
              <a:buChar char="•"/>
              <a:defRPr/>
            </a:lvl3pPr>
            <a:lvl4pPr indent="-342900" lvl="3" marL="1828800" algn="l">
              <a:lnSpc>
                <a:spcPct val="100000"/>
              </a:lnSpc>
              <a:spcBef>
                <a:spcPts val="375"/>
              </a:spcBef>
              <a:spcAft>
                <a:spcPts val="0"/>
              </a:spcAft>
              <a:buClr>
                <a:srgbClr val="004360"/>
              </a:buClr>
              <a:buSzPts val="1800"/>
              <a:buChar char="•"/>
              <a:defRPr/>
            </a:lvl4pPr>
            <a:lvl5pPr indent="-342900" lvl="4" marL="2286000" algn="l">
              <a:lnSpc>
                <a:spcPct val="10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ttom Image Bar with Text">
  <p:cSld name="Bottom Image Bar with Text">
    <p:spTree>
      <p:nvGrpSpPr>
        <p:cNvPr id="70" name="Shape 70"/>
        <p:cNvGrpSpPr/>
        <p:nvPr/>
      </p:nvGrpSpPr>
      <p:grpSpPr>
        <a:xfrm>
          <a:off x="0" y="0"/>
          <a:ext cx="0" cy="0"/>
          <a:chOff x="0" y="0"/>
          <a:chExt cx="0" cy="0"/>
        </a:xfrm>
      </p:grpSpPr>
      <p:sp>
        <p:nvSpPr>
          <p:cNvPr id="71" name="Google Shape;71;p24"/>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72" name="Google Shape;72;p24"/>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436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4"/>
          <p:cNvSpPr/>
          <p:nvPr/>
        </p:nvSpPr>
        <p:spPr>
          <a:xfrm>
            <a:off x="0" y="3858126"/>
            <a:ext cx="12192000" cy="2165684"/>
          </a:xfrm>
          <a:prstGeom prst="rect">
            <a:avLst/>
          </a:prstGeom>
          <a:solidFill>
            <a:srgbClr val="004361"/>
          </a:solidFill>
          <a:ln cap="flat" cmpd="sng" w="12700">
            <a:solidFill>
              <a:srgbClr val="013F5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50"/>
              <a:buFont typeface="Arial"/>
              <a:buNone/>
            </a:pPr>
            <a:r>
              <a:t/>
            </a:r>
            <a:endParaRPr b="0" i="0" sz="1350" u="none" cap="none" strike="noStrike">
              <a:solidFill>
                <a:schemeClr val="lt1"/>
              </a:solidFill>
              <a:latin typeface="Calibri"/>
              <a:ea typeface="Calibri"/>
              <a:cs typeface="Calibri"/>
              <a:sym typeface="Calibri"/>
            </a:endParaRPr>
          </a:p>
        </p:txBody>
      </p:sp>
      <p:sp>
        <p:nvSpPr>
          <p:cNvPr id="74" name="Google Shape;74;p24"/>
          <p:cNvSpPr txBox="1"/>
          <p:nvPr>
            <p:ph idx="1" type="body"/>
          </p:nvPr>
        </p:nvSpPr>
        <p:spPr>
          <a:xfrm>
            <a:off x="448287" y="1524586"/>
            <a:ext cx="11315924" cy="210093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750"/>
              </a:spcBef>
              <a:spcAft>
                <a:spcPts val="0"/>
              </a:spcAft>
              <a:buClr>
                <a:srgbClr val="004360"/>
              </a:buClr>
              <a:buSzPts val="1800"/>
              <a:buChar char="•"/>
              <a:defRPr/>
            </a:lvl1pPr>
            <a:lvl2pPr indent="-342900" lvl="1" marL="914400" algn="l">
              <a:lnSpc>
                <a:spcPct val="100000"/>
              </a:lnSpc>
              <a:spcBef>
                <a:spcPts val="375"/>
              </a:spcBef>
              <a:spcAft>
                <a:spcPts val="0"/>
              </a:spcAft>
              <a:buClr>
                <a:srgbClr val="004361"/>
              </a:buClr>
              <a:buSzPts val="1800"/>
              <a:buChar char="•"/>
              <a:defRPr/>
            </a:lvl2pPr>
            <a:lvl3pPr indent="-342900" lvl="2" marL="1371600" algn="l">
              <a:lnSpc>
                <a:spcPct val="100000"/>
              </a:lnSpc>
              <a:spcBef>
                <a:spcPts val="375"/>
              </a:spcBef>
              <a:spcAft>
                <a:spcPts val="0"/>
              </a:spcAft>
              <a:buClr>
                <a:srgbClr val="003F5E"/>
              </a:buClr>
              <a:buSzPts val="1800"/>
              <a:buChar char="•"/>
              <a:defRPr/>
            </a:lvl3pPr>
            <a:lvl4pPr indent="-342900" lvl="3" marL="1828800" algn="l">
              <a:lnSpc>
                <a:spcPct val="100000"/>
              </a:lnSpc>
              <a:spcBef>
                <a:spcPts val="375"/>
              </a:spcBef>
              <a:spcAft>
                <a:spcPts val="0"/>
              </a:spcAft>
              <a:buClr>
                <a:srgbClr val="004360"/>
              </a:buClr>
              <a:buSzPts val="1800"/>
              <a:buChar char="•"/>
              <a:defRPr/>
            </a:lvl4pPr>
            <a:lvl5pPr indent="-342900" lvl="4" marL="2286000" algn="l">
              <a:lnSpc>
                <a:spcPct val="100000"/>
              </a:lnSpc>
              <a:spcBef>
                <a:spcPts val="375"/>
              </a:spcBef>
              <a:spcAft>
                <a:spcPts val="0"/>
              </a:spcAft>
              <a:buClr>
                <a:srgbClr val="004360"/>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1.png"/><Relationship Id="rId2" Type="http://schemas.openxmlformats.org/officeDocument/2006/relationships/image" Target="../media/image3.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6" Type="http://schemas.openxmlformats.org/officeDocument/2006/relationships/theme" Target="../theme/theme1.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5"/>
          <p:cNvSpPr txBox="1"/>
          <p:nvPr>
            <p:ph type="title"/>
          </p:nvPr>
        </p:nvSpPr>
        <p:spPr>
          <a:xfrm>
            <a:off x="466935" y="203200"/>
            <a:ext cx="9040688" cy="92776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rgbClr val="004361"/>
              </a:buClr>
              <a:buSzPts val="2400"/>
              <a:buFont typeface="Calibri"/>
              <a:buNone/>
              <a:defRPr b="1" i="0" sz="2400" u="none" cap="none" strike="noStrike">
                <a:solidFill>
                  <a:srgbClr val="00436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5"/>
          <p:cNvSpPr txBox="1"/>
          <p:nvPr>
            <p:ph idx="1" type="body"/>
          </p:nvPr>
        </p:nvSpPr>
        <p:spPr>
          <a:xfrm>
            <a:off x="444502" y="1439333"/>
            <a:ext cx="10909300" cy="4737633"/>
          </a:xfrm>
          <a:prstGeom prst="rect">
            <a:avLst/>
          </a:prstGeom>
          <a:noFill/>
          <a:ln>
            <a:noFill/>
          </a:ln>
        </p:spPr>
        <p:txBody>
          <a:bodyPr anchorCtr="0" anchor="t" bIns="45700" lIns="91425" spcFirstLastPara="1" rIns="91425" wrap="square" tIns="45700">
            <a:normAutofit/>
          </a:bodyPr>
          <a:lstStyle>
            <a:lvl1pPr indent="-368300" lvl="0" marL="457200" marR="0" rtl="0" algn="l">
              <a:lnSpc>
                <a:spcPct val="100000"/>
              </a:lnSpc>
              <a:spcBef>
                <a:spcPts val="750"/>
              </a:spcBef>
              <a:spcAft>
                <a:spcPts val="0"/>
              </a:spcAft>
              <a:buClr>
                <a:srgbClr val="004360"/>
              </a:buClr>
              <a:buSzPts val="2200"/>
              <a:buFont typeface="Arial"/>
              <a:buChar char="•"/>
              <a:defRPr b="0" i="0" sz="2200" u="none" cap="none" strike="noStrike">
                <a:solidFill>
                  <a:srgbClr val="004360"/>
                </a:solidFill>
                <a:latin typeface="Calibri"/>
                <a:ea typeface="Calibri"/>
                <a:cs typeface="Calibri"/>
                <a:sym typeface="Calibri"/>
              </a:defRPr>
            </a:lvl1pPr>
            <a:lvl2pPr indent="-342900" lvl="1" marL="914400" marR="0" rtl="0" algn="l">
              <a:lnSpc>
                <a:spcPct val="100000"/>
              </a:lnSpc>
              <a:spcBef>
                <a:spcPts val="375"/>
              </a:spcBef>
              <a:spcAft>
                <a:spcPts val="0"/>
              </a:spcAft>
              <a:buClr>
                <a:srgbClr val="004361"/>
              </a:buClr>
              <a:buSzPts val="1800"/>
              <a:buFont typeface="Arial"/>
              <a:buChar char="•"/>
              <a:defRPr b="0" i="0" sz="1800" u="none" cap="none" strike="noStrike">
                <a:solidFill>
                  <a:srgbClr val="004361"/>
                </a:solidFill>
                <a:latin typeface="Calibri"/>
                <a:ea typeface="Calibri"/>
                <a:cs typeface="Calibri"/>
                <a:sym typeface="Calibri"/>
              </a:defRPr>
            </a:lvl2pPr>
            <a:lvl3pPr indent="-342900" lvl="2" marL="1371600" marR="0" rtl="0" algn="l">
              <a:lnSpc>
                <a:spcPct val="100000"/>
              </a:lnSpc>
              <a:spcBef>
                <a:spcPts val="375"/>
              </a:spcBef>
              <a:spcAft>
                <a:spcPts val="0"/>
              </a:spcAft>
              <a:buClr>
                <a:srgbClr val="003F5E"/>
              </a:buClr>
              <a:buSzPts val="1800"/>
              <a:buFont typeface="Arial"/>
              <a:buChar char="•"/>
              <a:defRPr b="0" i="0" sz="1800" u="none" cap="none" strike="noStrike">
                <a:solidFill>
                  <a:srgbClr val="003F5E"/>
                </a:solidFill>
                <a:latin typeface="Calibri"/>
                <a:ea typeface="Calibri"/>
                <a:cs typeface="Calibri"/>
                <a:sym typeface="Calibri"/>
              </a:defRPr>
            </a:lvl3pPr>
            <a:lvl4pPr indent="-342900" lvl="3" marL="1828800" marR="0" rtl="0" algn="l">
              <a:lnSpc>
                <a:spcPct val="100000"/>
              </a:lnSpc>
              <a:spcBef>
                <a:spcPts val="375"/>
              </a:spcBef>
              <a:spcAft>
                <a:spcPts val="0"/>
              </a:spcAft>
              <a:buClr>
                <a:srgbClr val="004360"/>
              </a:buClr>
              <a:buSzPts val="1800"/>
              <a:buFont typeface="Arial"/>
              <a:buChar char="•"/>
              <a:defRPr b="0" i="0" sz="1800" u="none" cap="none" strike="noStrike">
                <a:solidFill>
                  <a:srgbClr val="004360"/>
                </a:solidFill>
                <a:latin typeface="Calibri"/>
                <a:ea typeface="Calibri"/>
                <a:cs typeface="Calibri"/>
                <a:sym typeface="Calibri"/>
              </a:defRPr>
            </a:lvl4pPr>
            <a:lvl5pPr indent="-342900" lvl="4" marL="2286000" marR="0" rtl="0" algn="l">
              <a:lnSpc>
                <a:spcPct val="100000"/>
              </a:lnSpc>
              <a:spcBef>
                <a:spcPts val="375"/>
              </a:spcBef>
              <a:spcAft>
                <a:spcPts val="0"/>
              </a:spcAft>
              <a:buClr>
                <a:srgbClr val="004360"/>
              </a:buClr>
              <a:buSzPts val="1800"/>
              <a:buFont typeface="Arial"/>
              <a:buChar char="•"/>
              <a:defRPr b="0" i="0" sz="1800" u="none" cap="none" strike="noStrike">
                <a:solidFill>
                  <a:srgbClr val="004360"/>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12" name="Google Shape;12;p15"/>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675"/>
              <a:buFont typeface="Arial"/>
              <a:buNone/>
              <a:defRPr b="0" i="0" sz="6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cxnSp>
        <p:nvCxnSpPr>
          <p:cNvPr id="13" name="Google Shape;13;p15"/>
          <p:cNvCxnSpPr/>
          <p:nvPr/>
        </p:nvCxnSpPr>
        <p:spPr>
          <a:xfrm>
            <a:off x="444502" y="6406019"/>
            <a:ext cx="11274749" cy="7229"/>
          </a:xfrm>
          <a:prstGeom prst="straightConnector1">
            <a:avLst/>
          </a:prstGeom>
          <a:noFill/>
          <a:ln cap="rnd" cmpd="sng" w="12700">
            <a:solidFill>
              <a:srgbClr val="F57B20"/>
            </a:solidFill>
            <a:prstDash val="solid"/>
            <a:miter lim="800000"/>
            <a:headEnd len="sm" w="sm" type="none"/>
            <a:tailEnd len="sm" w="sm" type="none"/>
          </a:ln>
        </p:spPr>
      </p:cxnSp>
      <p:sp>
        <p:nvSpPr>
          <p:cNvPr id="14" name="Google Shape;14;p15"/>
          <p:cNvSpPr txBox="1"/>
          <p:nvPr/>
        </p:nvSpPr>
        <p:spPr>
          <a:xfrm>
            <a:off x="253997" y="6492496"/>
            <a:ext cx="1817512" cy="207749"/>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3F5E"/>
              </a:buClr>
              <a:buSzPts val="750"/>
              <a:buFont typeface="Calibri"/>
              <a:buNone/>
            </a:pPr>
            <a:r>
              <a:rPr b="0" i="0" lang="en-GB" sz="750" u="none" cap="none" strike="noStrike">
                <a:solidFill>
                  <a:srgbClr val="003F5E"/>
                </a:solidFill>
                <a:latin typeface="Calibri"/>
                <a:ea typeface="Calibri"/>
                <a:cs typeface="Calibri"/>
                <a:sym typeface="Calibri"/>
              </a:rPr>
              <a:t>https://aarc-community.org</a:t>
            </a:r>
            <a:endParaRPr b="0" i="0" sz="750" u="none" cap="none" strike="noStrike">
              <a:solidFill>
                <a:srgbClr val="003F5E"/>
              </a:solidFill>
              <a:latin typeface="Calibri"/>
              <a:ea typeface="Calibri"/>
              <a:cs typeface="Calibri"/>
              <a:sym typeface="Calibri"/>
            </a:endParaRPr>
          </a:p>
        </p:txBody>
      </p:sp>
      <p:cxnSp>
        <p:nvCxnSpPr>
          <p:cNvPr id="15" name="Google Shape;15;p15"/>
          <p:cNvCxnSpPr/>
          <p:nvPr/>
        </p:nvCxnSpPr>
        <p:spPr>
          <a:xfrm flipH="1">
            <a:off x="444503" y="1224327"/>
            <a:ext cx="10274297" cy="2887"/>
          </a:xfrm>
          <a:prstGeom prst="straightConnector1">
            <a:avLst/>
          </a:prstGeom>
          <a:noFill/>
          <a:ln cap="flat" cmpd="sng" w="12700">
            <a:solidFill>
              <a:srgbClr val="003959"/>
            </a:solidFill>
            <a:prstDash val="solid"/>
            <a:miter lim="800000"/>
            <a:headEnd len="sm" w="sm" type="none"/>
            <a:tailEnd len="sm" w="sm" type="none"/>
          </a:ln>
        </p:spPr>
      </p:cxnSp>
      <p:pic>
        <p:nvPicPr>
          <p:cNvPr id="16" name="Google Shape;16;p15"/>
          <p:cNvPicPr preferRelativeResize="0"/>
          <p:nvPr/>
        </p:nvPicPr>
        <p:blipFill rotWithShape="1">
          <a:blip r:embed="rId1">
            <a:alphaModFix/>
          </a:blip>
          <a:srcRect b="0" l="0" r="0" t="0"/>
          <a:stretch/>
        </p:blipFill>
        <p:spPr>
          <a:xfrm>
            <a:off x="10658149" y="143931"/>
            <a:ext cx="1144684" cy="1034242"/>
          </a:xfrm>
          <a:prstGeom prst="rect">
            <a:avLst/>
          </a:prstGeom>
          <a:noFill/>
          <a:ln>
            <a:noFill/>
          </a:ln>
        </p:spPr>
      </p:pic>
      <p:pic>
        <p:nvPicPr>
          <p:cNvPr id="17" name="Google Shape;17;p15"/>
          <p:cNvPicPr preferRelativeResize="0"/>
          <p:nvPr/>
        </p:nvPicPr>
        <p:blipFill rotWithShape="1">
          <a:blip r:embed="rId2">
            <a:alphaModFix/>
          </a:blip>
          <a:srcRect b="0" l="0" r="0" t="0"/>
          <a:stretch/>
        </p:blipFill>
        <p:spPr>
          <a:xfrm>
            <a:off x="468543" y="6460279"/>
            <a:ext cx="331798" cy="29978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4.jpg"/><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s://research-and-innovation.ec.europa.eu/strategy/support-policy-making/shaping-eu-research-and-innovation-policy/evaluation-impact-assessment-and-monitoring/horizon-europe-programme-analysis_en"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hyperlink" Target="https://docs.google.com/document/d/15lWvdM5qZVEDk7huGZEJAvRAJsbSIfAMe4J1Y3-K274/edit#heading=h.cgvbubeect7l" TargetMode="External"/><Relationship Id="rId4" Type="http://schemas.openxmlformats.org/officeDocument/2006/relationships/hyperlink" Target="https://docs.google.com/document/d/1n2Aw2lcSL1VIJlFKEspbdTrzgZMTH3xuV0wEfVGB7xw/edit"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hyperlink" Target="https://en.wikipedia.org/wiki/Five_W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s://docs.google.com/document/d/1yHYvg5mWLmph-oBEakkCkqv1pmEz5bxQocQohNpbDzg/edit?tab=t.0" TargetMode="External"/><Relationship Id="rId4" Type="http://schemas.openxmlformats.org/officeDocument/2006/relationships/hyperlink" Target="https://wiki.geant.org/x/pQBCLQ" TargetMode="External"/><Relationship Id="rId5" Type="http://schemas.openxmlformats.org/officeDocument/2006/relationships/hyperlink" Target="https://wiki.geant.org/x/qgBCLQ"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
          <p:cNvSpPr txBox="1"/>
          <p:nvPr>
            <p:ph idx="1" type="body"/>
          </p:nvPr>
        </p:nvSpPr>
        <p:spPr>
          <a:xfrm>
            <a:off x="1240257" y="3625009"/>
            <a:ext cx="6795911" cy="375289"/>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00000"/>
              </a:lnSpc>
              <a:spcBef>
                <a:spcPts val="0"/>
              </a:spcBef>
              <a:spcAft>
                <a:spcPts val="0"/>
              </a:spcAft>
              <a:buClr>
                <a:srgbClr val="004360"/>
              </a:buClr>
              <a:buSzPts val="2000"/>
              <a:buNone/>
            </a:pPr>
            <a:r>
              <a:rPr lang="en-GB"/>
              <a:t>Ilaria Fava, Xavier Salazar</a:t>
            </a:r>
            <a:endParaRPr/>
          </a:p>
        </p:txBody>
      </p:sp>
      <p:sp>
        <p:nvSpPr>
          <p:cNvPr id="107" name="Google Shape;107;p1"/>
          <p:cNvSpPr txBox="1"/>
          <p:nvPr>
            <p:ph idx="2" type="body"/>
          </p:nvPr>
        </p:nvSpPr>
        <p:spPr>
          <a:xfrm>
            <a:off x="1240256" y="5484095"/>
            <a:ext cx="6671027" cy="43634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004360"/>
              </a:buClr>
              <a:buSzPts val="1800"/>
              <a:buNone/>
            </a:pPr>
            <a:r>
              <a:rPr lang="en-GB"/>
              <a:t>WP7 kick-off meeting</a:t>
            </a:r>
            <a:endParaRPr i="1"/>
          </a:p>
        </p:txBody>
      </p:sp>
      <p:sp>
        <p:nvSpPr>
          <p:cNvPr id="108" name="Google Shape;108;p1"/>
          <p:cNvSpPr txBox="1"/>
          <p:nvPr>
            <p:ph idx="3" type="body"/>
          </p:nvPr>
        </p:nvSpPr>
        <p:spPr>
          <a:xfrm>
            <a:off x="1240257" y="2915530"/>
            <a:ext cx="6683727" cy="503459"/>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F6791C"/>
              </a:buClr>
              <a:buSzPts val="1900"/>
              <a:buNone/>
            </a:pPr>
            <a:r>
              <a:rPr lang="en-GB"/>
              <a:t>Communication, Dissemination and Exploitation Management</a:t>
            </a:r>
            <a:endParaRPr/>
          </a:p>
        </p:txBody>
      </p:sp>
      <p:sp>
        <p:nvSpPr>
          <p:cNvPr id="109" name="Google Shape;109;p1"/>
          <p:cNvSpPr txBox="1"/>
          <p:nvPr>
            <p:ph idx="4" type="body"/>
          </p:nvPr>
        </p:nvSpPr>
        <p:spPr>
          <a:xfrm>
            <a:off x="1240257" y="2398309"/>
            <a:ext cx="6683727" cy="473242"/>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04360"/>
              </a:buClr>
              <a:buSzPts val="2400"/>
              <a:buNone/>
            </a:pPr>
            <a:r>
              <a:rPr lang="en-GB"/>
              <a:t>WP7  </a:t>
            </a:r>
            <a:endParaRPr/>
          </a:p>
        </p:txBody>
      </p:sp>
      <p:sp>
        <p:nvSpPr>
          <p:cNvPr id="110" name="Google Shape;110;p1"/>
          <p:cNvSpPr txBox="1"/>
          <p:nvPr>
            <p:ph idx="5" type="body"/>
          </p:nvPr>
        </p:nvSpPr>
        <p:spPr>
          <a:xfrm>
            <a:off x="1240256" y="5785332"/>
            <a:ext cx="6671027" cy="428319"/>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004360"/>
              </a:buClr>
              <a:buSzPts val="1800"/>
              <a:buNone/>
            </a:pPr>
            <a:r>
              <a:rPr lang="en-GB"/>
              <a:t>09 October 2024</a:t>
            </a:r>
            <a:endParaRPr/>
          </a:p>
        </p:txBody>
      </p:sp>
      <p:sp>
        <p:nvSpPr>
          <p:cNvPr id="111" name="Google Shape;111;p1"/>
          <p:cNvSpPr txBox="1"/>
          <p:nvPr>
            <p:ph idx="6" type="body"/>
          </p:nvPr>
        </p:nvSpPr>
        <p:spPr>
          <a:xfrm>
            <a:off x="1240257" y="3947187"/>
            <a:ext cx="6795911" cy="347215"/>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00000"/>
              </a:lnSpc>
              <a:spcBef>
                <a:spcPts val="0"/>
              </a:spcBef>
              <a:spcAft>
                <a:spcPts val="0"/>
              </a:spcAft>
              <a:buClr>
                <a:srgbClr val="004360"/>
              </a:buClr>
              <a:buSzPts val="1800"/>
              <a:buNone/>
            </a:pPr>
            <a:r>
              <a:t/>
            </a:r>
            <a:endParaRPr/>
          </a:p>
        </p:txBody>
      </p:sp>
      <p:sp>
        <p:nvSpPr>
          <p:cNvPr id="112" name="Google Shape;112;p1"/>
          <p:cNvSpPr txBox="1"/>
          <p:nvPr>
            <p:ph idx="7" type="body"/>
          </p:nvPr>
        </p:nvSpPr>
        <p:spPr>
          <a:xfrm>
            <a:off x="1240257" y="4249757"/>
            <a:ext cx="8818145" cy="347215"/>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00000"/>
              </a:lnSpc>
              <a:spcBef>
                <a:spcPts val="0"/>
              </a:spcBef>
              <a:spcAft>
                <a:spcPts val="0"/>
              </a:spcAft>
              <a:buClr>
                <a:srgbClr val="004360"/>
              </a:buClr>
              <a:buSzPts val="1800"/>
              <a:buNone/>
            </a:pPr>
            <a:r>
              <a:rPr lang="en-GB"/>
              <a:t>EGI Foundation</a:t>
            </a:r>
            <a:endParaRPr/>
          </a:p>
        </p:txBody>
      </p:sp>
      <p:sp>
        <p:nvSpPr>
          <p:cNvPr id="113" name="Google Shape;113;p1"/>
          <p:cNvSpPr txBox="1"/>
          <p:nvPr>
            <p:ph idx="4294967295" type="sldNum"/>
          </p:nvPr>
        </p:nvSpPr>
        <p:spPr>
          <a:xfrm>
            <a:off x="11450638" y="6405563"/>
            <a:ext cx="741362" cy="274637"/>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00"/>
              <a:buNone/>
            </a:pPr>
            <a:fld id="{00000000-1234-1234-1234-123412341234}" type="slidenum">
              <a:rPr lang="en-GB"/>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g3095d37dcec_0_7"/>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187" name="Google Shape;187;g3095d37dcec_0_7"/>
          <p:cNvSpPr txBox="1"/>
          <p:nvPr>
            <p:ph type="title"/>
          </p:nvPr>
        </p:nvSpPr>
        <p:spPr>
          <a:xfrm>
            <a:off x="522321" y="147658"/>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Exploitation </a:t>
            </a:r>
            <a:endParaRPr/>
          </a:p>
        </p:txBody>
      </p:sp>
      <p:sp>
        <p:nvSpPr>
          <p:cNvPr id="188" name="Google Shape;188;g3095d37dcec_0_7"/>
          <p:cNvSpPr txBox="1"/>
          <p:nvPr>
            <p:ph idx="1" type="body"/>
          </p:nvPr>
        </p:nvSpPr>
        <p:spPr>
          <a:xfrm>
            <a:off x="522321" y="1279639"/>
            <a:ext cx="10909200" cy="47376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00000"/>
              </a:lnSpc>
              <a:spcBef>
                <a:spcPts val="750"/>
              </a:spcBef>
              <a:spcAft>
                <a:spcPts val="0"/>
              </a:spcAft>
              <a:buClr>
                <a:srgbClr val="004360"/>
              </a:buClr>
              <a:buSzPts val="2200"/>
              <a:buNone/>
            </a:pPr>
            <a:r>
              <a:rPr lang="en-GB"/>
              <a:t>Introduction</a:t>
            </a:r>
            <a:endParaRPr/>
          </a:p>
          <a:p>
            <a:pPr indent="0" lvl="0" marL="0" rtl="0" algn="l">
              <a:lnSpc>
                <a:spcPct val="100000"/>
              </a:lnSpc>
              <a:spcBef>
                <a:spcPts val="750"/>
              </a:spcBef>
              <a:spcAft>
                <a:spcPts val="0"/>
              </a:spcAft>
              <a:buClr>
                <a:srgbClr val="004360"/>
              </a:buClr>
              <a:buSzPts val="2200"/>
              <a:buNone/>
            </a:pPr>
            <a:r>
              <a:rPr lang="en-GB"/>
              <a:t>Methodology &amp; Definitions</a:t>
            </a:r>
            <a:endParaRPr/>
          </a:p>
          <a:p>
            <a:pPr indent="-368300" lvl="0" marL="457200" rtl="0" algn="l">
              <a:spcBef>
                <a:spcPts val="750"/>
              </a:spcBef>
              <a:spcAft>
                <a:spcPts val="0"/>
              </a:spcAft>
              <a:buSzPts val="2200"/>
              <a:buChar char="-"/>
            </a:pPr>
            <a:r>
              <a:rPr lang="en-GB"/>
              <a:t>Identification and management of Results and Key Exploitable Results</a:t>
            </a:r>
            <a:endParaRPr/>
          </a:p>
          <a:p>
            <a:pPr indent="-368300" lvl="0" marL="457200" rtl="0" algn="l">
              <a:spcBef>
                <a:spcPts val="0"/>
              </a:spcBef>
              <a:spcAft>
                <a:spcPts val="0"/>
              </a:spcAft>
              <a:buSzPts val="2200"/>
              <a:buChar char="-"/>
            </a:pPr>
            <a:r>
              <a:rPr lang="en-GB"/>
              <a:t>Intellectual Property Rights (IPR) Management</a:t>
            </a:r>
            <a:endParaRPr/>
          </a:p>
          <a:p>
            <a:pPr indent="-368300" lvl="0" marL="457200" rtl="0" algn="l">
              <a:spcBef>
                <a:spcPts val="0"/>
              </a:spcBef>
              <a:spcAft>
                <a:spcPts val="0"/>
              </a:spcAft>
              <a:buSzPts val="2200"/>
              <a:buChar char="-"/>
            </a:pPr>
            <a:r>
              <a:rPr lang="en-GB"/>
              <a:t>Exploitation and Sustainability</a:t>
            </a:r>
            <a:endParaRPr/>
          </a:p>
          <a:p>
            <a:pPr indent="-368300" lvl="0" marL="457200" rtl="0" algn="l">
              <a:spcBef>
                <a:spcPts val="0"/>
              </a:spcBef>
              <a:spcAft>
                <a:spcPts val="0"/>
              </a:spcAft>
              <a:buSzPts val="2200"/>
              <a:buChar char="-"/>
            </a:pPr>
            <a:r>
              <a:rPr lang="en-GB"/>
              <a:t>Impact assessment</a:t>
            </a:r>
            <a:endParaRPr/>
          </a:p>
          <a:p>
            <a:pPr indent="0" lvl="0" marL="0" rtl="0" algn="l">
              <a:lnSpc>
                <a:spcPct val="100000"/>
              </a:lnSpc>
              <a:spcBef>
                <a:spcPts val="750"/>
              </a:spcBef>
              <a:spcAft>
                <a:spcPts val="0"/>
              </a:spcAft>
              <a:buClr>
                <a:srgbClr val="004360"/>
              </a:buClr>
              <a:buSzPts val="2200"/>
              <a:buNone/>
            </a:pPr>
            <a:r>
              <a:rPr lang="en-GB"/>
              <a:t>Process &amp; Procedure</a:t>
            </a:r>
            <a:endParaRPr/>
          </a:p>
          <a:p>
            <a:pPr indent="0" lvl="0" marL="0" rtl="0" algn="l">
              <a:lnSpc>
                <a:spcPct val="100000"/>
              </a:lnSpc>
              <a:spcBef>
                <a:spcPts val="750"/>
              </a:spcBef>
              <a:spcAft>
                <a:spcPts val="0"/>
              </a:spcAft>
              <a:buClr>
                <a:srgbClr val="004360"/>
              </a:buClr>
              <a:buSzPts val="2200"/>
              <a:buNone/>
            </a:pPr>
            <a:r>
              <a:rPr lang="en-GB"/>
              <a:t>Exploitation Plan</a:t>
            </a:r>
            <a:endParaRPr/>
          </a:p>
          <a:p>
            <a:pPr indent="-368300" lvl="0" marL="457200" rtl="0" algn="l">
              <a:lnSpc>
                <a:spcPct val="100000"/>
              </a:lnSpc>
              <a:spcBef>
                <a:spcPts val="750"/>
              </a:spcBef>
              <a:spcAft>
                <a:spcPts val="0"/>
              </a:spcAft>
              <a:buSzPts val="2200"/>
              <a:buChar char="-"/>
            </a:pPr>
            <a:r>
              <a:rPr lang="en-GB"/>
              <a:t>AARC TREE Key Exploitable Results</a:t>
            </a:r>
            <a:endParaRPr/>
          </a:p>
          <a:p>
            <a:pPr indent="-368300" lvl="0" marL="457200" rtl="0" algn="l">
              <a:lnSpc>
                <a:spcPct val="100000"/>
              </a:lnSpc>
              <a:spcBef>
                <a:spcPts val="0"/>
              </a:spcBef>
              <a:spcAft>
                <a:spcPts val="0"/>
              </a:spcAft>
              <a:buSzPts val="2200"/>
              <a:buChar char="-"/>
            </a:pPr>
            <a:r>
              <a:rPr lang="en-GB"/>
              <a:t>AARC TREE IPR Management</a:t>
            </a:r>
            <a:endParaRPr/>
          </a:p>
          <a:p>
            <a:pPr indent="-368300" lvl="0" marL="457200" rtl="0" algn="l">
              <a:lnSpc>
                <a:spcPct val="100000"/>
              </a:lnSpc>
              <a:spcBef>
                <a:spcPts val="0"/>
              </a:spcBef>
              <a:spcAft>
                <a:spcPts val="0"/>
              </a:spcAft>
              <a:buSzPts val="2200"/>
              <a:buChar char="-"/>
            </a:pPr>
            <a:r>
              <a:rPr lang="en-GB"/>
              <a:t>AARC TREE Exploitation and Sustainability</a:t>
            </a:r>
            <a:endParaRPr/>
          </a:p>
          <a:p>
            <a:pPr indent="-368300" lvl="0" marL="457200" rtl="0" algn="l">
              <a:lnSpc>
                <a:spcPct val="100000"/>
              </a:lnSpc>
              <a:spcBef>
                <a:spcPts val="0"/>
              </a:spcBef>
              <a:spcAft>
                <a:spcPts val="0"/>
              </a:spcAft>
              <a:buSzPts val="2200"/>
              <a:buChar char="-"/>
            </a:pPr>
            <a:r>
              <a:rPr lang="en-GB"/>
              <a:t>AARC TREE Impact</a:t>
            </a:r>
            <a:endParaRPr/>
          </a:p>
          <a:p>
            <a:pPr indent="0" lvl="0" marL="0" rtl="0" algn="l">
              <a:lnSpc>
                <a:spcPct val="100000"/>
              </a:lnSpc>
              <a:spcBef>
                <a:spcPts val="750"/>
              </a:spcBef>
              <a:spcAft>
                <a:spcPts val="0"/>
              </a:spcAft>
              <a:buNone/>
            </a:pPr>
            <a:r>
              <a:rPr lang="en-GB"/>
              <a:t>Templates summary</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3095d37dcec_0_105"/>
          <p:cNvSpPr txBox="1"/>
          <p:nvPr>
            <p:ph idx="1" type="body"/>
          </p:nvPr>
        </p:nvSpPr>
        <p:spPr>
          <a:xfrm>
            <a:off x="444502" y="1439333"/>
            <a:ext cx="10909200" cy="4737600"/>
          </a:xfrm>
          <a:prstGeom prst="rect">
            <a:avLst/>
          </a:prstGeom>
        </p:spPr>
        <p:txBody>
          <a:bodyPr anchorCtr="0" anchor="t" bIns="45700" lIns="91425" spcFirstLastPara="1" rIns="91425" wrap="square" tIns="45700">
            <a:normAutofit/>
          </a:bodyPr>
          <a:lstStyle/>
          <a:p>
            <a:pPr indent="-368300" lvl="0" marL="457200" rtl="0" algn="l">
              <a:spcBef>
                <a:spcPts val="750"/>
              </a:spcBef>
              <a:spcAft>
                <a:spcPts val="0"/>
              </a:spcAft>
              <a:buSzPts val="2200"/>
              <a:buChar char="•"/>
            </a:pPr>
            <a:r>
              <a:rPr lang="en-GB"/>
              <a:t>For WP7 we need the contribution from ALL partners</a:t>
            </a:r>
            <a:endParaRPr/>
          </a:p>
          <a:p>
            <a:pPr indent="-368300" lvl="0" marL="457200" rtl="0" algn="l">
              <a:spcBef>
                <a:spcPts val="0"/>
              </a:spcBef>
              <a:spcAft>
                <a:spcPts val="0"/>
              </a:spcAft>
              <a:buSzPts val="2200"/>
              <a:buChar char="•"/>
            </a:pPr>
            <a:r>
              <a:rPr lang="en-GB"/>
              <a:t>We are facilitators. You are the experts, decision makers, etc. </a:t>
            </a:r>
            <a:endParaRPr/>
          </a:p>
          <a:p>
            <a:pPr indent="-368300" lvl="0" marL="457200" rtl="0" algn="l">
              <a:spcBef>
                <a:spcPts val="0"/>
              </a:spcBef>
              <a:spcAft>
                <a:spcPts val="0"/>
              </a:spcAft>
              <a:buSzPts val="2200"/>
              <a:buChar char="•"/>
            </a:pPr>
            <a:r>
              <a:rPr lang="en-GB"/>
              <a:t>I am new to AARC TREE context, will appreciate to know if anything needs to be corrected</a:t>
            </a:r>
            <a:endParaRPr/>
          </a:p>
          <a:p>
            <a:pPr indent="-368300" lvl="0" marL="457200" rtl="0" algn="l">
              <a:spcBef>
                <a:spcPts val="0"/>
              </a:spcBef>
              <a:spcAft>
                <a:spcPts val="0"/>
              </a:spcAft>
              <a:buSzPts val="2200"/>
              <a:buChar char="•"/>
            </a:pPr>
            <a:r>
              <a:rPr lang="en-GB"/>
              <a:t>Definitions &amp; basics to tackle the exploitation are provided - mainly from the GA</a:t>
            </a:r>
            <a:endParaRPr/>
          </a:p>
          <a:p>
            <a:pPr indent="-368300" lvl="0" marL="457200" rtl="0" algn="l">
              <a:spcBef>
                <a:spcPts val="0"/>
              </a:spcBef>
              <a:spcAft>
                <a:spcPts val="0"/>
              </a:spcAft>
              <a:buSzPts val="2200"/>
              <a:buChar char="•"/>
            </a:pPr>
            <a:r>
              <a:rPr lang="en-GB"/>
              <a:t>We aim to give a common understanding among WP7 </a:t>
            </a:r>
            <a:endParaRPr/>
          </a:p>
          <a:p>
            <a:pPr indent="-368300" lvl="0" marL="457200" rtl="0" algn="l">
              <a:spcBef>
                <a:spcPts val="0"/>
              </a:spcBef>
              <a:spcAft>
                <a:spcPts val="0"/>
              </a:spcAft>
              <a:buSzPts val="2200"/>
              <a:buChar char="•"/>
            </a:pPr>
            <a:r>
              <a:rPr lang="en-GB"/>
              <a:t>Proactivity is welcomed </a:t>
            </a:r>
            <a:endParaRPr/>
          </a:p>
          <a:p>
            <a:pPr indent="-368300" lvl="0" marL="457200" rtl="0" algn="l">
              <a:spcBef>
                <a:spcPts val="0"/>
              </a:spcBef>
              <a:spcAft>
                <a:spcPts val="0"/>
              </a:spcAft>
              <a:buSzPts val="2200"/>
              <a:buChar char="•"/>
            </a:pPr>
            <a:r>
              <a:rPr lang="en-GB"/>
              <a:t>Please be constructive &amp; positive </a:t>
            </a:r>
            <a:endParaRPr/>
          </a:p>
          <a:p>
            <a:pPr indent="0" lvl="0" marL="0" rtl="0" algn="l">
              <a:spcBef>
                <a:spcPts val="750"/>
              </a:spcBef>
              <a:spcAft>
                <a:spcPts val="0"/>
              </a:spcAft>
              <a:buNone/>
            </a:pPr>
            <a:r>
              <a:t/>
            </a:r>
            <a:endParaRPr/>
          </a:p>
          <a:p>
            <a:pPr indent="0" lvl="0" marL="0" rtl="0" algn="l">
              <a:spcBef>
                <a:spcPts val="750"/>
              </a:spcBef>
              <a:spcAft>
                <a:spcPts val="0"/>
              </a:spcAft>
              <a:buNone/>
            </a:pPr>
            <a:r>
              <a:t/>
            </a:r>
            <a:endParaRPr/>
          </a:p>
          <a:p>
            <a:pPr indent="0" lvl="0" marL="0" rtl="0" algn="l">
              <a:spcBef>
                <a:spcPts val="750"/>
              </a:spcBef>
              <a:spcAft>
                <a:spcPts val="0"/>
              </a:spcAft>
              <a:buClr>
                <a:schemeClr val="dk1"/>
              </a:buClr>
              <a:buSzPts val="1100"/>
              <a:buFont typeface="Arial"/>
              <a:buNone/>
            </a:pPr>
            <a:r>
              <a:t/>
            </a:r>
            <a:endParaRPr/>
          </a:p>
          <a:p>
            <a:pPr indent="0" lvl="0" marL="0" rtl="0" algn="l">
              <a:spcBef>
                <a:spcPts val="750"/>
              </a:spcBef>
              <a:spcAft>
                <a:spcPts val="0"/>
              </a:spcAft>
              <a:buNone/>
            </a:pPr>
            <a:r>
              <a:t/>
            </a:r>
            <a:endParaRPr/>
          </a:p>
        </p:txBody>
      </p:sp>
      <p:sp>
        <p:nvSpPr>
          <p:cNvPr id="195" name="Google Shape;195;g3095d37dcec_0_105"/>
          <p:cNvSpPr txBox="1"/>
          <p:nvPr>
            <p:ph idx="12" type="sldNum"/>
          </p:nvPr>
        </p:nvSpPr>
        <p:spPr>
          <a:xfrm>
            <a:off x="11061812" y="6406019"/>
            <a:ext cx="741000" cy="2748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675"/>
              <a:buFont typeface="Arial"/>
              <a:buNone/>
            </a:pPr>
            <a:fld id="{00000000-1234-1234-1234-123412341234}" type="slidenum">
              <a:rPr lang="en-GB"/>
              <a:t>‹#›</a:t>
            </a:fld>
            <a:endParaRPr/>
          </a:p>
        </p:txBody>
      </p:sp>
      <p:sp>
        <p:nvSpPr>
          <p:cNvPr id="196" name="Google Shape;196;g3095d37dcec_0_105"/>
          <p:cNvSpPr txBox="1"/>
          <p:nvPr>
            <p:ph type="title"/>
          </p:nvPr>
        </p:nvSpPr>
        <p:spPr>
          <a:xfrm>
            <a:off x="455646" y="74649"/>
            <a:ext cx="96120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Disclaimer</a:t>
            </a:r>
            <a:endParaRPr/>
          </a:p>
        </p:txBody>
      </p:sp>
      <p:pic>
        <p:nvPicPr>
          <p:cNvPr descr="Women holding hands" id="197" name="Google Shape;197;g3095d37dcec_0_105"/>
          <p:cNvPicPr preferRelativeResize="0"/>
          <p:nvPr/>
        </p:nvPicPr>
        <p:blipFill rotWithShape="1">
          <a:blip r:embed="rId3">
            <a:alphaModFix/>
          </a:blip>
          <a:srcRect b="0" l="0" r="0" t="0"/>
          <a:stretch/>
        </p:blipFill>
        <p:spPr>
          <a:xfrm>
            <a:off x="1967986" y="3881067"/>
            <a:ext cx="3845571" cy="2295859"/>
          </a:xfrm>
          <a:prstGeom prst="rect">
            <a:avLst/>
          </a:prstGeom>
          <a:noFill/>
          <a:ln>
            <a:noFill/>
          </a:ln>
        </p:spPr>
      </p:pic>
      <p:pic>
        <p:nvPicPr>
          <p:cNvPr descr="Colleagues huddle" id="198" name="Google Shape;198;g3095d37dcec_0_105"/>
          <p:cNvPicPr preferRelativeResize="0"/>
          <p:nvPr/>
        </p:nvPicPr>
        <p:blipFill rotWithShape="1">
          <a:blip r:embed="rId4">
            <a:alphaModFix/>
          </a:blip>
          <a:srcRect b="0" l="0" r="0" t="0"/>
          <a:stretch/>
        </p:blipFill>
        <p:spPr>
          <a:xfrm>
            <a:off x="6176740" y="3873147"/>
            <a:ext cx="3455668" cy="230377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g3095d37dcec_0_0"/>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205" name="Google Shape;205;g3095d37dcec_0_0"/>
          <p:cNvSpPr txBox="1"/>
          <p:nvPr>
            <p:ph type="title"/>
          </p:nvPr>
        </p:nvSpPr>
        <p:spPr>
          <a:xfrm>
            <a:off x="522321" y="147658"/>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Exploitation plan - Introduction</a:t>
            </a:r>
            <a:endParaRPr/>
          </a:p>
        </p:txBody>
      </p:sp>
      <p:grpSp>
        <p:nvGrpSpPr>
          <p:cNvPr id="206" name="Google Shape;206;g3095d37dcec_0_0"/>
          <p:cNvGrpSpPr/>
          <p:nvPr/>
        </p:nvGrpSpPr>
        <p:grpSpPr>
          <a:xfrm>
            <a:off x="193286" y="1447024"/>
            <a:ext cx="7735827" cy="4593677"/>
            <a:chOff x="40776" y="150424"/>
            <a:chExt cx="5678088" cy="3359670"/>
          </a:xfrm>
        </p:grpSpPr>
        <p:sp>
          <p:nvSpPr>
            <p:cNvPr id="207" name="Google Shape;207;g3095d37dcec_0_0"/>
            <p:cNvSpPr/>
            <p:nvPr/>
          </p:nvSpPr>
          <p:spPr>
            <a:xfrm rot="5400000">
              <a:off x="179087" y="851844"/>
              <a:ext cx="667500" cy="759900"/>
            </a:xfrm>
            <a:prstGeom prst="bentUpArrow">
              <a:avLst>
                <a:gd fmla="val 32840" name="adj1"/>
                <a:gd fmla="val 25000" name="adj2"/>
                <a:gd fmla="val 35780" name="adj3"/>
              </a:avLst>
            </a:prstGeom>
            <a:solidFill>
              <a:srgbClr val="C9DAF8"/>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800">
                <a:latin typeface="Calibri"/>
                <a:ea typeface="Calibri"/>
                <a:cs typeface="Calibri"/>
                <a:sym typeface="Calibri"/>
              </a:endParaRPr>
            </a:p>
          </p:txBody>
        </p:sp>
        <p:sp>
          <p:nvSpPr>
            <p:cNvPr id="208" name="Google Shape;208;g3095d37dcec_0_0"/>
            <p:cNvSpPr txBox="1"/>
            <p:nvPr/>
          </p:nvSpPr>
          <p:spPr>
            <a:xfrm>
              <a:off x="40776" y="150424"/>
              <a:ext cx="1046700" cy="709500"/>
            </a:xfrm>
            <a:prstGeom prst="rect">
              <a:avLst/>
            </a:prstGeom>
            <a:solidFill>
              <a:srgbClr val="C9DAF8"/>
            </a:solidFill>
            <a:ln cap="flat" cmpd="sng" w="38100">
              <a:solidFill>
                <a:schemeClr val="accent5"/>
              </a:solidFill>
              <a:prstDash val="solid"/>
              <a:round/>
              <a:headEnd len="sm" w="sm" type="none"/>
              <a:tailEnd len="sm" w="sm" type="none"/>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rgbClr val="000000"/>
                </a:buClr>
                <a:buSzPts val="1100"/>
                <a:buFont typeface="Arial"/>
                <a:buNone/>
              </a:pPr>
              <a:r>
                <a:rPr i="0" lang="en-GB" sz="1500" u="none" cap="none" strike="noStrike">
                  <a:solidFill>
                    <a:schemeClr val="dk1"/>
                  </a:solidFill>
                  <a:latin typeface="Calibri"/>
                  <a:ea typeface="Calibri"/>
                  <a:cs typeface="Calibri"/>
                  <a:sym typeface="Calibri"/>
                </a:rPr>
                <a:t>Why an EU project needs </a:t>
              </a:r>
              <a:r>
                <a:rPr lang="en-GB" sz="1500">
                  <a:solidFill>
                    <a:schemeClr val="dk1"/>
                  </a:solidFill>
                  <a:latin typeface="Calibri"/>
                  <a:ea typeface="Calibri"/>
                  <a:cs typeface="Calibri"/>
                  <a:sym typeface="Calibri"/>
                </a:rPr>
                <a:t>an exploitation plan</a:t>
              </a:r>
              <a:endParaRPr sz="1800">
                <a:solidFill>
                  <a:schemeClr val="dk1"/>
                </a:solidFill>
                <a:latin typeface="Calibri"/>
                <a:ea typeface="Calibri"/>
                <a:cs typeface="Calibri"/>
                <a:sym typeface="Calibri"/>
              </a:endParaRPr>
            </a:p>
          </p:txBody>
        </p:sp>
        <p:sp>
          <p:nvSpPr>
            <p:cNvPr id="209" name="Google Shape;209;g3095d37dcec_0_0"/>
            <p:cNvSpPr/>
            <p:nvPr/>
          </p:nvSpPr>
          <p:spPr>
            <a:xfrm>
              <a:off x="1233643" y="206397"/>
              <a:ext cx="1830900" cy="635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800">
                <a:latin typeface="Calibri"/>
                <a:ea typeface="Calibri"/>
                <a:cs typeface="Calibri"/>
                <a:sym typeface="Calibri"/>
              </a:endParaRPr>
            </a:p>
          </p:txBody>
        </p:sp>
        <p:sp>
          <p:nvSpPr>
            <p:cNvPr id="210" name="Google Shape;210;g3095d37dcec_0_0"/>
            <p:cNvSpPr txBox="1"/>
            <p:nvPr/>
          </p:nvSpPr>
          <p:spPr>
            <a:xfrm>
              <a:off x="1233643" y="206397"/>
              <a:ext cx="1830900" cy="635700"/>
            </a:xfrm>
            <a:prstGeom prst="rect">
              <a:avLst/>
            </a:prstGeom>
            <a:noFill/>
            <a:ln>
              <a:noFill/>
            </a:ln>
          </p:spPr>
          <p:txBody>
            <a:bodyPr anchorCtr="0" anchor="ctr" bIns="45700" lIns="45700" spcFirstLastPara="1" rIns="45700" wrap="square" tIns="45700">
              <a:noAutofit/>
            </a:bodyPr>
            <a:lstStyle/>
            <a:p>
              <a:pPr indent="-139700" lvl="1" marL="114300" marR="0" rtl="0" algn="l">
                <a:lnSpc>
                  <a:spcPct val="90000"/>
                </a:lnSpc>
                <a:spcBef>
                  <a:spcPts val="0"/>
                </a:spcBef>
                <a:spcAft>
                  <a:spcPts val="0"/>
                </a:spcAft>
                <a:buClr>
                  <a:srgbClr val="000000"/>
                </a:buClr>
                <a:buSzPts val="1600"/>
                <a:buFont typeface="Calibri"/>
                <a:buChar char="•"/>
              </a:pPr>
              <a:r>
                <a:rPr i="0" lang="en-GB" sz="1600" u="none" cap="none" strike="noStrike">
                  <a:solidFill>
                    <a:srgbClr val="000000"/>
                  </a:solidFill>
                  <a:latin typeface="Calibri"/>
                  <a:ea typeface="Calibri"/>
                  <a:cs typeface="Calibri"/>
                  <a:sym typeface="Calibri"/>
                </a:rPr>
                <a:t>It’s a contractual obligation</a:t>
              </a:r>
              <a:endParaRPr sz="1800">
                <a:latin typeface="Calibri"/>
                <a:ea typeface="Calibri"/>
                <a:cs typeface="Calibri"/>
                <a:sym typeface="Calibri"/>
              </a:endParaRPr>
            </a:p>
          </p:txBody>
        </p:sp>
        <p:sp>
          <p:nvSpPr>
            <p:cNvPr id="211" name="Google Shape;211;g3095d37dcec_0_0"/>
            <p:cNvSpPr/>
            <p:nvPr/>
          </p:nvSpPr>
          <p:spPr>
            <a:xfrm rot="5400000">
              <a:off x="1353886" y="1735234"/>
              <a:ext cx="667500" cy="759900"/>
            </a:xfrm>
            <a:prstGeom prst="bentUpArrow">
              <a:avLst>
                <a:gd fmla="val 32840" name="adj1"/>
                <a:gd fmla="val 25000" name="adj2"/>
                <a:gd fmla="val 35780" name="adj3"/>
              </a:avLst>
            </a:prstGeom>
            <a:solidFill>
              <a:srgbClr val="C9DAF8"/>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800">
                <a:latin typeface="Calibri"/>
                <a:ea typeface="Calibri"/>
                <a:cs typeface="Calibri"/>
                <a:sym typeface="Calibri"/>
              </a:endParaRPr>
            </a:p>
          </p:txBody>
        </p:sp>
        <p:sp>
          <p:nvSpPr>
            <p:cNvPr id="212" name="Google Shape;212;g3095d37dcec_0_0"/>
            <p:cNvSpPr txBox="1"/>
            <p:nvPr/>
          </p:nvSpPr>
          <p:spPr>
            <a:xfrm>
              <a:off x="996496" y="1026811"/>
              <a:ext cx="1046700" cy="709500"/>
            </a:xfrm>
            <a:prstGeom prst="rect">
              <a:avLst/>
            </a:prstGeom>
            <a:solidFill>
              <a:srgbClr val="C9DAF8"/>
            </a:solidFill>
            <a:ln cap="flat" cmpd="sng" w="38100">
              <a:solidFill>
                <a:schemeClr val="accent5"/>
              </a:solidFill>
              <a:prstDash val="solid"/>
              <a:round/>
              <a:headEnd len="sm" w="sm" type="none"/>
              <a:tailEnd len="sm" w="sm" type="none"/>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rgbClr val="000000"/>
                </a:buClr>
                <a:buSzPts val="1100"/>
                <a:buFont typeface="Arial"/>
                <a:buNone/>
              </a:pPr>
              <a:r>
                <a:rPr i="0" lang="en-GB" sz="1500" u="none" cap="none" strike="noStrike">
                  <a:solidFill>
                    <a:schemeClr val="dk1"/>
                  </a:solidFill>
                  <a:latin typeface="Calibri"/>
                  <a:ea typeface="Calibri"/>
                  <a:cs typeface="Calibri"/>
                  <a:sym typeface="Calibri"/>
                </a:rPr>
                <a:t>Why do I do this</a:t>
              </a:r>
              <a:endParaRPr sz="1800">
                <a:solidFill>
                  <a:schemeClr val="dk1"/>
                </a:solidFill>
                <a:latin typeface="Calibri"/>
                <a:ea typeface="Calibri"/>
                <a:cs typeface="Calibri"/>
                <a:sym typeface="Calibri"/>
              </a:endParaRPr>
            </a:p>
          </p:txBody>
        </p:sp>
        <p:sp>
          <p:nvSpPr>
            <p:cNvPr id="213" name="Google Shape;213;g3095d37dcec_0_0"/>
            <p:cNvSpPr/>
            <p:nvPr/>
          </p:nvSpPr>
          <p:spPr>
            <a:xfrm>
              <a:off x="2374470" y="1063708"/>
              <a:ext cx="1909500" cy="635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800">
                <a:latin typeface="Calibri"/>
                <a:ea typeface="Calibri"/>
                <a:cs typeface="Calibri"/>
                <a:sym typeface="Calibri"/>
              </a:endParaRPr>
            </a:p>
          </p:txBody>
        </p:sp>
        <p:sp>
          <p:nvSpPr>
            <p:cNvPr id="214" name="Google Shape;214;g3095d37dcec_0_0"/>
            <p:cNvSpPr txBox="1"/>
            <p:nvPr/>
          </p:nvSpPr>
          <p:spPr>
            <a:xfrm>
              <a:off x="2374464" y="1063704"/>
              <a:ext cx="3344400" cy="635700"/>
            </a:xfrm>
            <a:prstGeom prst="rect">
              <a:avLst/>
            </a:prstGeom>
            <a:noFill/>
            <a:ln>
              <a:noFill/>
            </a:ln>
          </p:spPr>
          <p:txBody>
            <a:bodyPr anchorCtr="0" anchor="ctr" bIns="45700" lIns="45700" spcFirstLastPara="1" rIns="45700" wrap="square" tIns="45700">
              <a:noAutofit/>
            </a:bodyPr>
            <a:lstStyle/>
            <a:p>
              <a:pPr indent="-139700" lvl="1" marL="114300" marR="0" rtl="0" algn="l">
                <a:lnSpc>
                  <a:spcPct val="90000"/>
                </a:lnSpc>
                <a:spcBef>
                  <a:spcPts val="0"/>
                </a:spcBef>
                <a:spcAft>
                  <a:spcPts val="0"/>
                </a:spcAft>
                <a:buClr>
                  <a:srgbClr val="000000"/>
                </a:buClr>
                <a:buSzPts val="1600"/>
                <a:buFont typeface="Calibri"/>
                <a:buChar char="•"/>
              </a:pPr>
              <a:r>
                <a:rPr i="0" lang="en-GB" sz="1600" u="none" cap="none" strike="noStrike">
                  <a:solidFill>
                    <a:srgbClr val="000000"/>
                  </a:solidFill>
                  <a:latin typeface="Calibri"/>
                  <a:ea typeface="Calibri"/>
                  <a:cs typeface="Calibri"/>
                  <a:sym typeface="Calibri"/>
                </a:rPr>
                <a:t>It's my job – has been for over 1</a:t>
              </a:r>
              <a:r>
                <a:rPr lang="en-GB" sz="1600">
                  <a:latin typeface="Calibri"/>
                  <a:ea typeface="Calibri"/>
                  <a:cs typeface="Calibri"/>
                  <a:sym typeface="Calibri"/>
                </a:rPr>
                <a:t>5</a:t>
              </a:r>
              <a:r>
                <a:rPr i="0" lang="en-GB" sz="1600" u="none" cap="none" strike="noStrike">
                  <a:solidFill>
                    <a:srgbClr val="000000"/>
                  </a:solidFill>
                  <a:latin typeface="Calibri"/>
                  <a:ea typeface="Calibri"/>
                  <a:cs typeface="Calibri"/>
                  <a:sym typeface="Calibri"/>
                </a:rPr>
                <a:t>+ years</a:t>
              </a:r>
              <a:endParaRPr sz="1800">
                <a:latin typeface="Calibri"/>
                <a:ea typeface="Calibri"/>
                <a:cs typeface="Calibri"/>
                <a:sym typeface="Calibri"/>
              </a:endParaRPr>
            </a:p>
            <a:p>
              <a:pPr indent="-139700" lvl="1" marL="114300" marR="0" rtl="0" algn="l">
                <a:lnSpc>
                  <a:spcPct val="90000"/>
                </a:lnSpc>
                <a:spcBef>
                  <a:spcPts val="180"/>
                </a:spcBef>
                <a:spcAft>
                  <a:spcPts val="0"/>
                </a:spcAft>
                <a:buClr>
                  <a:srgbClr val="000000"/>
                </a:buClr>
                <a:buSzPts val="1600"/>
                <a:buFont typeface="Calibri"/>
                <a:buChar char="•"/>
              </a:pPr>
              <a:r>
                <a:rPr i="0" lang="en-GB" sz="1600" u="none" cap="none" strike="noStrike">
                  <a:solidFill>
                    <a:srgbClr val="000000"/>
                  </a:solidFill>
                  <a:latin typeface="Calibri"/>
                  <a:ea typeface="Calibri"/>
                  <a:cs typeface="Calibri"/>
                  <a:sym typeface="Calibri"/>
                </a:rPr>
                <a:t>And my passion</a:t>
              </a:r>
              <a:endParaRPr sz="1800">
                <a:latin typeface="Calibri"/>
                <a:ea typeface="Calibri"/>
                <a:cs typeface="Calibri"/>
                <a:sym typeface="Calibri"/>
              </a:endParaRPr>
            </a:p>
          </p:txBody>
        </p:sp>
        <p:sp>
          <p:nvSpPr>
            <p:cNvPr id="215" name="Google Shape;215;g3095d37dcec_0_0"/>
            <p:cNvSpPr/>
            <p:nvPr/>
          </p:nvSpPr>
          <p:spPr>
            <a:xfrm rot="5400000">
              <a:off x="2528685" y="2618624"/>
              <a:ext cx="667500" cy="759900"/>
            </a:xfrm>
            <a:prstGeom prst="bentUpArrow">
              <a:avLst>
                <a:gd fmla="val 32840" name="adj1"/>
                <a:gd fmla="val 25000" name="adj2"/>
                <a:gd fmla="val 35780" name="adj3"/>
              </a:avLst>
            </a:prstGeom>
            <a:solidFill>
              <a:srgbClr val="C9DAF8"/>
            </a:solid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800">
                <a:latin typeface="Calibri"/>
                <a:ea typeface="Calibri"/>
                <a:cs typeface="Calibri"/>
                <a:sym typeface="Calibri"/>
              </a:endParaRPr>
            </a:p>
          </p:txBody>
        </p:sp>
        <p:sp>
          <p:nvSpPr>
            <p:cNvPr id="216" name="Google Shape;216;g3095d37dcec_0_0"/>
            <p:cNvSpPr txBox="1"/>
            <p:nvPr/>
          </p:nvSpPr>
          <p:spPr>
            <a:xfrm>
              <a:off x="2222583" y="1917204"/>
              <a:ext cx="1046700" cy="709500"/>
            </a:xfrm>
            <a:prstGeom prst="rect">
              <a:avLst/>
            </a:prstGeom>
            <a:solidFill>
              <a:srgbClr val="C9DAF8"/>
            </a:solidFill>
            <a:ln cap="flat" cmpd="sng" w="38100">
              <a:solidFill>
                <a:schemeClr val="accent5"/>
              </a:solidFill>
              <a:prstDash val="solid"/>
              <a:round/>
              <a:headEnd len="sm" w="sm" type="none"/>
              <a:tailEnd len="sm" w="sm" type="none"/>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rgbClr val="000000"/>
                </a:buClr>
                <a:buSzPts val="1100"/>
                <a:buFont typeface="Arial"/>
                <a:buNone/>
              </a:pPr>
              <a:r>
                <a:rPr i="0" lang="en-GB" sz="1500" u="none" cap="none" strike="noStrike">
                  <a:solidFill>
                    <a:schemeClr val="dk1"/>
                  </a:solidFill>
                  <a:latin typeface="Calibri"/>
                  <a:ea typeface="Calibri"/>
                  <a:cs typeface="Calibri"/>
                  <a:sym typeface="Calibri"/>
                </a:rPr>
                <a:t>Why should be important for you?</a:t>
              </a:r>
              <a:endParaRPr sz="1800">
                <a:solidFill>
                  <a:schemeClr val="dk1"/>
                </a:solidFill>
                <a:latin typeface="Calibri"/>
                <a:ea typeface="Calibri"/>
                <a:cs typeface="Calibri"/>
                <a:sym typeface="Calibri"/>
              </a:endParaRPr>
            </a:p>
          </p:txBody>
        </p:sp>
        <p:sp>
          <p:nvSpPr>
            <p:cNvPr id="217" name="Google Shape;217;g3095d37dcec_0_0"/>
            <p:cNvSpPr/>
            <p:nvPr/>
          </p:nvSpPr>
          <p:spPr>
            <a:xfrm>
              <a:off x="3517218" y="1953809"/>
              <a:ext cx="1613700" cy="635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800">
                <a:latin typeface="Calibri"/>
                <a:ea typeface="Calibri"/>
                <a:cs typeface="Calibri"/>
                <a:sym typeface="Calibri"/>
              </a:endParaRPr>
            </a:p>
          </p:txBody>
        </p:sp>
        <p:sp>
          <p:nvSpPr>
            <p:cNvPr id="218" name="Google Shape;218;g3095d37dcec_0_0"/>
            <p:cNvSpPr txBox="1"/>
            <p:nvPr/>
          </p:nvSpPr>
          <p:spPr>
            <a:xfrm>
              <a:off x="3572247" y="1951100"/>
              <a:ext cx="2016000" cy="635700"/>
            </a:xfrm>
            <a:prstGeom prst="rect">
              <a:avLst/>
            </a:prstGeom>
            <a:noFill/>
            <a:ln>
              <a:noFill/>
            </a:ln>
          </p:spPr>
          <p:txBody>
            <a:bodyPr anchorCtr="0" anchor="ctr" bIns="45700" lIns="45700" spcFirstLastPara="1" rIns="45700" wrap="square" tIns="45700">
              <a:noAutofit/>
            </a:bodyPr>
            <a:lstStyle/>
            <a:p>
              <a:pPr indent="-139700" lvl="1" marL="114300" marR="0" rtl="0" algn="l">
                <a:lnSpc>
                  <a:spcPct val="90000"/>
                </a:lnSpc>
                <a:spcBef>
                  <a:spcPts val="0"/>
                </a:spcBef>
                <a:spcAft>
                  <a:spcPts val="0"/>
                </a:spcAft>
                <a:buClr>
                  <a:srgbClr val="000000"/>
                </a:buClr>
                <a:buSzPts val="1600"/>
                <a:buFont typeface="Calibri"/>
                <a:buChar char="•"/>
              </a:pPr>
              <a:r>
                <a:rPr i="0" lang="en-GB" sz="1600" u="none" cap="none" strike="noStrike">
                  <a:solidFill>
                    <a:srgbClr val="000000"/>
                  </a:solidFill>
                  <a:latin typeface="Calibri"/>
                  <a:ea typeface="Calibri"/>
                  <a:cs typeface="Calibri"/>
                  <a:sym typeface="Calibri"/>
                </a:rPr>
                <a:t>Because </a:t>
              </a:r>
              <a:r>
                <a:rPr lang="en-GB" sz="1600">
                  <a:latin typeface="Calibri"/>
                  <a:ea typeface="Calibri"/>
                  <a:cs typeface="Calibri"/>
                  <a:sym typeface="Calibri"/>
                </a:rPr>
                <a:t>you</a:t>
              </a:r>
              <a:r>
                <a:rPr i="0" lang="en-GB" sz="1600" u="none" cap="none" strike="noStrike">
                  <a:solidFill>
                    <a:srgbClr val="000000"/>
                  </a:solidFill>
                  <a:latin typeface="Calibri"/>
                  <a:ea typeface="Calibri"/>
                  <a:cs typeface="Calibri"/>
                  <a:sym typeface="Calibri"/>
                </a:rPr>
                <a:t> want to make an impact that spans over the </a:t>
              </a:r>
              <a:r>
                <a:rPr lang="en-GB" sz="1600">
                  <a:latin typeface="Calibri"/>
                  <a:ea typeface="Calibri"/>
                  <a:cs typeface="Calibri"/>
                  <a:sym typeface="Calibri"/>
                </a:rPr>
                <a:t>project duration</a:t>
              </a:r>
              <a:endParaRPr sz="1800">
                <a:latin typeface="Calibri"/>
                <a:ea typeface="Calibri"/>
                <a:cs typeface="Calibri"/>
                <a:sym typeface="Calibri"/>
              </a:endParaRPr>
            </a:p>
          </p:txBody>
        </p:sp>
        <p:sp>
          <p:nvSpPr>
            <p:cNvPr id="219" name="Google Shape;219;g3095d37dcec_0_0"/>
            <p:cNvSpPr txBox="1"/>
            <p:nvPr/>
          </p:nvSpPr>
          <p:spPr>
            <a:xfrm>
              <a:off x="3318412" y="2800594"/>
              <a:ext cx="1046700" cy="709500"/>
            </a:xfrm>
            <a:prstGeom prst="rect">
              <a:avLst/>
            </a:prstGeom>
            <a:solidFill>
              <a:srgbClr val="C9DAF8"/>
            </a:solidFill>
            <a:ln cap="flat" cmpd="sng" w="38100">
              <a:solidFill>
                <a:schemeClr val="accent5"/>
              </a:solidFill>
              <a:prstDash val="solid"/>
              <a:round/>
              <a:headEnd len="sm" w="sm" type="none"/>
              <a:tailEnd len="sm" w="sm" type="none"/>
            </a:ln>
          </p:spPr>
          <p:txBody>
            <a:bodyPr anchorCtr="0" anchor="ctr" bIns="45700" lIns="45700" spcFirstLastPara="1" rIns="45700" wrap="square" tIns="45700">
              <a:noAutofit/>
            </a:bodyPr>
            <a:lstStyle/>
            <a:p>
              <a:pPr indent="0" lvl="0" marL="0" marR="0" rtl="0" algn="ctr">
                <a:lnSpc>
                  <a:spcPct val="90000"/>
                </a:lnSpc>
                <a:spcBef>
                  <a:spcPts val="0"/>
                </a:spcBef>
                <a:spcAft>
                  <a:spcPts val="0"/>
                </a:spcAft>
                <a:buClr>
                  <a:srgbClr val="000000"/>
                </a:buClr>
                <a:buSzPts val="1200"/>
                <a:buFont typeface="Arial"/>
                <a:buNone/>
              </a:pPr>
              <a:r>
                <a:rPr i="0" lang="en-GB" sz="1600" u="none" cap="none" strike="noStrike">
                  <a:solidFill>
                    <a:schemeClr val="dk1"/>
                  </a:solidFill>
                  <a:latin typeface="Calibri"/>
                  <a:ea typeface="Calibri"/>
                  <a:cs typeface="Calibri"/>
                  <a:sym typeface="Calibri"/>
                </a:rPr>
                <a:t>What is EC expecting </a:t>
              </a:r>
              <a:endParaRPr sz="1800">
                <a:solidFill>
                  <a:schemeClr val="dk1"/>
                </a:solidFill>
                <a:latin typeface="Calibri"/>
                <a:ea typeface="Calibri"/>
                <a:cs typeface="Calibri"/>
                <a:sym typeface="Calibri"/>
              </a:endParaRPr>
            </a:p>
          </p:txBody>
        </p:sp>
        <p:sp>
          <p:nvSpPr>
            <p:cNvPr id="220" name="Google Shape;220;g3095d37dcec_0_0"/>
            <p:cNvSpPr/>
            <p:nvPr/>
          </p:nvSpPr>
          <p:spPr>
            <a:xfrm>
              <a:off x="4403530" y="2838490"/>
              <a:ext cx="1315200" cy="635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800">
                <a:latin typeface="Calibri"/>
                <a:ea typeface="Calibri"/>
                <a:cs typeface="Calibri"/>
                <a:sym typeface="Calibri"/>
              </a:endParaRPr>
            </a:p>
          </p:txBody>
        </p:sp>
        <p:sp>
          <p:nvSpPr>
            <p:cNvPr id="221" name="Google Shape;221;g3095d37dcec_0_0"/>
            <p:cNvSpPr txBox="1"/>
            <p:nvPr/>
          </p:nvSpPr>
          <p:spPr>
            <a:xfrm>
              <a:off x="4403530" y="2838490"/>
              <a:ext cx="1315200" cy="635700"/>
            </a:xfrm>
            <a:prstGeom prst="rect">
              <a:avLst/>
            </a:prstGeom>
            <a:noFill/>
            <a:ln>
              <a:noFill/>
            </a:ln>
          </p:spPr>
          <p:txBody>
            <a:bodyPr anchorCtr="0" anchor="ctr" bIns="45700" lIns="45700" spcFirstLastPara="1" rIns="45700" wrap="square" tIns="45700">
              <a:noAutofit/>
            </a:bodyPr>
            <a:lstStyle/>
            <a:p>
              <a:pPr indent="-139700" lvl="1" marL="114300" marR="0" rtl="0" algn="l">
                <a:lnSpc>
                  <a:spcPct val="90000"/>
                </a:lnSpc>
                <a:spcBef>
                  <a:spcPts val="0"/>
                </a:spcBef>
                <a:spcAft>
                  <a:spcPts val="0"/>
                </a:spcAft>
                <a:buClr>
                  <a:srgbClr val="000000"/>
                </a:buClr>
                <a:buSzPts val="1600"/>
                <a:buFont typeface="Calibri"/>
                <a:buChar char="•"/>
              </a:pPr>
              <a:r>
                <a:rPr i="0" lang="en-GB" sz="1600" u="none" cap="none" strike="noStrike">
                  <a:solidFill>
                    <a:srgbClr val="000000"/>
                  </a:solidFill>
                  <a:latin typeface="Calibri"/>
                  <a:ea typeface="Calibri"/>
                  <a:cs typeface="Calibri"/>
                  <a:sym typeface="Calibri"/>
                </a:rPr>
                <a:t>Ensure that tax-payers</a:t>
              </a:r>
              <a:r>
                <a:rPr lang="en-GB" sz="1600">
                  <a:latin typeface="Calibri"/>
                  <a:ea typeface="Calibri"/>
                  <a:cs typeface="Calibri"/>
                  <a:sym typeface="Calibri"/>
                </a:rPr>
                <a:t> </a:t>
              </a:r>
              <a:r>
                <a:rPr i="0" lang="en-GB" sz="1600" u="none" cap="none" strike="noStrike">
                  <a:solidFill>
                    <a:srgbClr val="000000"/>
                  </a:solidFill>
                  <a:latin typeface="Calibri"/>
                  <a:ea typeface="Calibri"/>
                  <a:cs typeface="Calibri"/>
                  <a:sym typeface="Calibri"/>
                </a:rPr>
                <a:t>invested money comes back to society</a:t>
              </a:r>
              <a:endParaRPr sz="1800">
                <a:latin typeface="Calibri"/>
                <a:ea typeface="Calibri"/>
                <a:cs typeface="Calibri"/>
                <a:sym typeface="Calibri"/>
              </a:endParaRPr>
            </a:p>
          </p:txBody>
        </p:sp>
      </p:grpSp>
      <p:sp>
        <p:nvSpPr>
          <p:cNvPr id="222" name="Google Shape;222;g3095d37dcec_0_0"/>
          <p:cNvSpPr/>
          <p:nvPr/>
        </p:nvSpPr>
        <p:spPr>
          <a:xfrm>
            <a:off x="8044600" y="1529350"/>
            <a:ext cx="3893400" cy="2256900"/>
          </a:xfrm>
          <a:prstGeom prst="rect">
            <a:avLst/>
          </a:prstGeom>
          <a:solidFill>
            <a:srgbClr val="4285F4">
              <a:alpha val="0"/>
            </a:srgbClr>
          </a:solidFill>
          <a:ln cap="flat" cmpd="sng" w="254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0000"/>
              </a:lnSpc>
              <a:spcBef>
                <a:spcPts val="0"/>
              </a:spcBef>
              <a:spcAft>
                <a:spcPts val="0"/>
              </a:spcAft>
              <a:buNone/>
            </a:pPr>
            <a:r>
              <a:rPr b="1" i="0" lang="en-GB" sz="1600" u="none" cap="none" strike="noStrike">
                <a:solidFill>
                  <a:srgbClr val="000000"/>
                </a:solidFill>
                <a:latin typeface="Times New Roman"/>
                <a:ea typeface="Times New Roman"/>
                <a:cs typeface="Times New Roman"/>
                <a:sym typeface="Times New Roman"/>
              </a:rPr>
              <a:t>Annex 5 – GA - Exploitation of results </a:t>
            </a:r>
            <a:endParaRPr b="0" i="0" sz="1600" u="none" cap="none" strike="noStrike">
              <a:solidFill>
                <a:srgbClr val="000000"/>
              </a:solidFill>
              <a:latin typeface="Times New Roman"/>
              <a:ea typeface="Times New Roman"/>
              <a:cs typeface="Times New Roman"/>
              <a:sym typeface="Times New Roman"/>
            </a:endParaRPr>
          </a:p>
          <a:p>
            <a:pPr indent="0" lvl="0" marL="0" marR="0" rtl="0" algn="just">
              <a:lnSpc>
                <a:spcPct val="100000"/>
              </a:lnSpc>
              <a:spcBef>
                <a:spcPts val="0"/>
              </a:spcBef>
              <a:spcAft>
                <a:spcPts val="0"/>
              </a:spcAft>
              <a:buNone/>
            </a:pPr>
            <a:r>
              <a:rPr b="0" i="0" lang="en-GB" sz="1450" u="none" cap="none" strike="noStrike">
                <a:solidFill>
                  <a:srgbClr val="000000"/>
                </a:solidFill>
                <a:latin typeface="Times New Roman"/>
                <a:ea typeface="Times New Roman"/>
                <a:cs typeface="Times New Roman"/>
                <a:sym typeface="Times New Roman"/>
              </a:rPr>
              <a:t> </a:t>
            </a:r>
            <a:endParaRPr sz="1800"/>
          </a:p>
          <a:p>
            <a:pPr indent="0" lvl="0" marL="0" marR="0" rtl="0" algn="just">
              <a:lnSpc>
                <a:spcPct val="100000"/>
              </a:lnSpc>
              <a:spcBef>
                <a:spcPts val="0"/>
              </a:spcBef>
              <a:spcAft>
                <a:spcPts val="0"/>
              </a:spcAft>
              <a:buNone/>
            </a:pPr>
            <a:r>
              <a:rPr b="0" i="0" lang="en-GB" sz="1450" u="none" cap="none" strike="noStrike">
                <a:solidFill>
                  <a:srgbClr val="000000"/>
                </a:solidFill>
                <a:latin typeface="Times New Roman"/>
                <a:ea typeface="Times New Roman"/>
                <a:cs typeface="Times New Roman"/>
                <a:sym typeface="Times New Roman"/>
              </a:rPr>
              <a:t>Beneficiaries which have received funding under the grant must — up to four years after the end of the action (see Data Sheet, Point 1) — </a:t>
            </a:r>
            <a:r>
              <a:rPr b="1" i="0" lang="en-GB" sz="1450" u="none" cap="none" strike="noStrike">
                <a:solidFill>
                  <a:srgbClr val="000000"/>
                </a:solidFill>
                <a:latin typeface="Times New Roman"/>
                <a:ea typeface="Times New Roman"/>
                <a:cs typeface="Times New Roman"/>
                <a:sym typeface="Times New Roman"/>
              </a:rPr>
              <a:t>use their best efforts to exploit their results directly or to have them exploited indirectly by another entity,</a:t>
            </a:r>
            <a:r>
              <a:rPr b="0" i="0" lang="en-GB" sz="1450" u="none" cap="none" strike="noStrike">
                <a:solidFill>
                  <a:srgbClr val="000000"/>
                </a:solidFill>
                <a:latin typeface="Times New Roman"/>
                <a:ea typeface="Times New Roman"/>
                <a:cs typeface="Times New Roman"/>
                <a:sym typeface="Times New Roman"/>
              </a:rPr>
              <a:t> in particular through transfer or licensing.</a:t>
            </a:r>
            <a:endParaRPr sz="1800"/>
          </a:p>
        </p:txBody>
      </p:sp>
      <p:sp>
        <p:nvSpPr>
          <p:cNvPr id="223" name="Google Shape;223;g3095d37dcec_0_0"/>
          <p:cNvSpPr/>
          <p:nvPr/>
        </p:nvSpPr>
        <p:spPr>
          <a:xfrm>
            <a:off x="8044625" y="4134225"/>
            <a:ext cx="3893400" cy="2102100"/>
          </a:xfrm>
          <a:prstGeom prst="rect">
            <a:avLst/>
          </a:prstGeom>
          <a:solidFill>
            <a:srgbClr val="4285F4">
              <a:alpha val="0"/>
            </a:srgbClr>
          </a:solidFill>
          <a:ln cap="flat" cmpd="sng" w="254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0000"/>
              </a:lnSpc>
              <a:spcBef>
                <a:spcPts val="0"/>
              </a:spcBef>
              <a:spcAft>
                <a:spcPts val="0"/>
              </a:spcAft>
              <a:buNone/>
            </a:pPr>
            <a:r>
              <a:rPr b="1" i="0" lang="en-GB" sz="1600" u="none" cap="none" strike="noStrike">
                <a:solidFill>
                  <a:srgbClr val="000000"/>
                </a:solidFill>
                <a:latin typeface="Times New Roman"/>
                <a:ea typeface="Times New Roman"/>
                <a:cs typeface="Times New Roman"/>
                <a:sym typeface="Times New Roman"/>
              </a:rPr>
              <a:t>Exploit(ation)</a:t>
            </a:r>
            <a:r>
              <a:rPr b="0" i="0" lang="en-GB" sz="1600" u="none" cap="none" strike="noStrike">
                <a:solidFill>
                  <a:srgbClr val="000000"/>
                </a:solidFill>
                <a:latin typeface="Times New Roman"/>
                <a:ea typeface="Times New Roman"/>
                <a:cs typeface="Times New Roman"/>
                <a:sym typeface="Times New Roman"/>
              </a:rPr>
              <a:t> </a:t>
            </a:r>
            <a:r>
              <a:rPr b="0" i="0" lang="en-GB" sz="1450" u="none" cap="none" strike="noStrike">
                <a:solidFill>
                  <a:srgbClr val="000000"/>
                </a:solidFill>
                <a:latin typeface="Times New Roman"/>
                <a:ea typeface="Times New Roman"/>
                <a:cs typeface="Times New Roman"/>
                <a:sym typeface="Times New Roman"/>
              </a:rPr>
              <a:t>— The </a:t>
            </a:r>
            <a:r>
              <a:rPr b="1" i="0" lang="en-GB" sz="1450" u="none" cap="none" strike="noStrike">
                <a:solidFill>
                  <a:srgbClr val="000000"/>
                </a:solidFill>
                <a:latin typeface="Times New Roman"/>
                <a:ea typeface="Times New Roman"/>
                <a:cs typeface="Times New Roman"/>
                <a:sym typeface="Times New Roman"/>
              </a:rPr>
              <a:t>use of results in further research and innovation activities</a:t>
            </a:r>
            <a:r>
              <a:rPr b="0" i="0" lang="en-GB" sz="1450" u="none" cap="none" strike="noStrike">
                <a:solidFill>
                  <a:srgbClr val="000000"/>
                </a:solidFill>
                <a:latin typeface="Times New Roman"/>
                <a:ea typeface="Times New Roman"/>
                <a:cs typeface="Times New Roman"/>
                <a:sym typeface="Times New Roman"/>
              </a:rPr>
              <a:t> other than those covered by the action concerned, including among other things, </a:t>
            </a:r>
            <a:r>
              <a:rPr i="0" lang="en-GB" sz="1450" u="none" cap="none" strike="noStrike">
                <a:solidFill>
                  <a:srgbClr val="000000"/>
                </a:solidFill>
                <a:latin typeface="Times New Roman"/>
                <a:ea typeface="Times New Roman"/>
                <a:cs typeface="Times New Roman"/>
                <a:sym typeface="Times New Roman"/>
              </a:rPr>
              <a:t>commercial exploitation such</a:t>
            </a:r>
            <a:r>
              <a:rPr b="1" i="0" lang="en-GB" sz="1450" u="none" cap="none" strike="noStrike">
                <a:solidFill>
                  <a:srgbClr val="000000"/>
                </a:solidFill>
                <a:latin typeface="Times New Roman"/>
                <a:ea typeface="Times New Roman"/>
                <a:cs typeface="Times New Roman"/>
                <a:sym typeface="Times New Roman"/>
              </a:rPr>
              <a:t> as developing, creating, manufacturing and marketing a product or process, creating and providing a service, or in standardisation activities</a:t>
            </a:r>
            <a:r>
              <a:rPr b="0" i="0" lang="en-GB" sz="1450" u="none" cap="none" strike="noStrike">
                <a:solidFill>
                  <a:srgbClr val="000000"/>
                </a:solidFill>
                <a:latin typeface="Arial"/>
                <a:ea typeface="Arial"/>
                <a:cs typeface="Arial"/>
                <a:sym typeface="Arial"/>
              </a:rPr>
              <a:t> </a:t>
            </a:r>
            <a:endParaRPr b="0" i="0" sz="1450" u="none" cap="none" strike="noStrike">
              <a:solidFill>
                <a:srgbClr val="000000"/>
              </a:solidFill>
              <a:latin typeface="Times New Roman"/>
              <a:ea typeface="Times New Roman"/>
              <a:cs typeface="Times New Roman"/>
              <a:sym typeface="Times New Roman"/>
            </a:endParaRPr>
          </a:p>
        </p:txBody>
      </p:sp>
      <p:pic>
        <p:nvPicPr>
          <p:cNvPr descr="Document with solid fill" id="224" name="Google Shape;224;g3095d37dcec_0_0"/>
          <p:cNvPicPr preferRelativeResize="0"/>
          <p:nvPr/>
        </p:nvPicPr>
        <p:blipFill rotWithShape="1">
          <a:blip r:embed="rId3">
            <a:alphaModFix/>
          </a:blip>
          <a:srcRect b="0" l="0" r="0" t="0"/>
          <a:stretch/>
        </p:blipFill>
        <p:spPr>
          <a:xfrm>
            <a:off x="4400264" y="1629939"/>
            <a:ext cx="572700" cy="572700"/>
          </a:xfrm>
          <a:prstGeom prst="rect">
            <a:avLst/>
          </a:prstGeom>
          <a:noFill/>
          <a:ln>
            <a:noFill/>
          </a:ln>
        </p:spPr>
      </p:pic>
      <p:pic>
        <p:nvPicPr>
          <p:cNvPr descr="Document with solid fill" id="225" name="Google Shape;225;g3095d37dcec_0_0"/>
          <p:cNvPicPr preferRelativeResize="0"/>
          <p:nvPr/>
        </p:nvPicPr>
        <p:blipFill rotWithShape="1">
          <a:blip r:embed="rId3">
            <a:alphaModFix/>
          </a:blip>
          <a:srcRect b="0" l="0" r="0" t="0"/>
          <a:stretch/>
        </p:blipFill>
        <p:spPr>
          <a:xfrm>
            <a:off x="4825762" y="1633394"/>
            <a:ext cx="572700" cy="572700"/>
          </a:xfrm>
          <a:prstGeom prst="rect">
            <a:avLst/>
          </a:prstGeom>
          <a:noFill/>
          <a:ln>
            <a:noFill/>
          </a:ln>
        </p:spPr>
      </p:pic>
      <p:sp>
        <p:nvSpPr>
          <p:cNvPr id="226" name="Google Shape;226;g3095d37dcec_0_0"/>
          <p:cNvSpPr txBox="1"/>
          <p:nvPr/>
        </p:nvSpPr>
        <p:spPr>
          <a:xfrm>
            <a:off x="5398451" y="1629950"/>
            <a:ext cx="2530800" cy="585000"/>
          </a:xfrm>
          <a:prstGeom prst="rect">
            <a:avLst/>
          </a:prstGeom>
          <a:noFill/>
          <a:ln>
            <a:noFill/>
          </a:ln>
        </p:spPr>
        <p:txBody>
          <a:bodyPr anchorCtr="0" anchor="t" bIns="45700" lIns="91425" spcFirstLastPara="1" rIns="91425" wrap="square" tIns="45700">
            <a:spAutoFit/>
          </a:bodyPr>
          <a:lstStyle/>
          <a:p>
            <a:pPr indent="-311150" lvl="0" marL="285750" marR="0" rtl="0" algn="l">
              <a:lnSpc>
                <a:spcPct val="100000"/>
              </a:lnSpc>
              <a:spcBef>
                <a:spcPts val="0"/>
              </a:spcBef>
              <a:spcAft>
                <a:spcPts val="0"/>
              </a:spcAft>
              <a:buClr>
                <a:srgbClr val="000000"/>
              </a:buClr>
              <a:buSzPts val="1600"/>
              <a:buFont typeface="Calibri"/>
              <a:buChar char="•"/>
            </a:pPr>
            <a:r>
              <a:rPr i="0" lang="en-GB" sz="1600" u="none" cap="none" strike="noStrike">
                <a:solidFill>
                  <a:srgbClr val="000000"/>
                </a:solidFill>
                <a:latin typeface="Calibri"/>
                <a:ea typeface="Calibri"/>
                <a:cs typeface="Calibri"/>
                <a:sym typeface="Calibri"/>
              </a:rPr>
              <a:t>Grant Agreement</a:t>
            </a:r>
            <a:endParaRPr sz="1800">
              <a:latin typeface="Calibri"/>
              <a:ea typeface="Calibri"/>
              <a:cs typeface="Calibri"/>
              <a:sym typeface="Calibri"/>
            </a:endParaRPr>
          </a:p>
          <a:p>
            <a:pPr indent="-311150" lvl="0" marL="285750" marR="0" rtl="0" algn="l">
              <a:lnSpc>
                <a:spcPct val="100000"/>
              </a:lnSpc>
              <a:spcBef>
                <a:spcPts val="0"/>
              </a:spcBef>
              <a:spcAft>
                <a:spcPts val="0"/>
              </a:spcAft>
              <a:buClr>
                <a:srgbClr val="000000"/>
              </a:buClr>
              <a:buSzPts val="1600"/>
              <a:buFont typeface="Calibri"/>
              <a:buChar char="•"/>
            </a:pPr>
            <a:r>
              <a:rPr i="0" lang="en-GB" sz="1600" u="none" cap="none" strike="noStrike">
                <a:solidFill>
                  <a:srgbClr val="000000"/>
                </a:solidFill>
                <a:latin typeface="Calibri"/>
                <a:ea typeface="Calibri"/>
                <a:cs typeface="Calibri"/>
                <a:sym typeface="Calibri"/>
              </a:rPr>
              <a:t>Consortium Agreement</a:t>
            </a:r>
            <a:endParaRPr sz="1800">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g3095d37dcec_0_117"/>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233" name="Google Shape;233;g3095d37dcec_0_117"/>
          <p:cNvSpPr txBox="1"/>
          <p:nvPr>
            <p:ph type="title"/>
          </p:nvPr>
        </p:nvSpPr>
        <p:spPr>
          <a:xfrm>
            <a:off x="522321" y="147658"/>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Exploitation plan - Definitions</a:t>
            </a:r>
            <a:endParaRPr/>
          </a:p>
        </p:txBody>
      </p:sp>
      <p:grpSp>
        <p:nvGrpSpPr>
          <p:cNvPr id="234" name="Google Shape;234;g3095d37dcec_0_117"/>
          <p:cNvGrpSpPr/>
          <p:nvPr/>
        </p:nvGrpSpPr>
        <p:grpSpPr>
          <a:xfrm>
            <a:off x="1039175" y="1335910"/>
            <a:ext cx="3315854" cy="4948342"/>
            <a:chOff x="1118216" y="283725"/>
            <a:chExt cx="2090834" cy="4076400"/>
          </a:xfrm>
        </p:grpSpPr>
        <p:sp>
          <p:nvSpPr>
            <p:cNvPr id="235" name="Google Shape;235;g3095d37dcec_0_117"/>
            <p:cNvSpPr/>
            <p:nvPr/>
          </p:nvSpPr>
          <p:spPr>
            <a:xfrm>
              <a:off x="1178650" y="283725"/>
              <a:ext cx="2030400" cy="4076400"/>
            </a:xfrm>
            <a:prstGeom prst="rect">
              <a:avLst/>
            </a:prstGeom>
            <a:solidFill>
              <a:srgbClr val="A4C2F4"/>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solidFill>
                  <a:schemeClr val="dk1"/>
                </a:solidFill>
              </a:endParaRPr>
            </a:p>
          </p:txBody>
        </p:sp>
        <p:sp>
          <p:nvSpPr>
            <p:cNvPr id="236" name="Google Shape;236;g3095d37dcec_0_117"/>
            <p:cNvSpPr/>
            <p:nvPr/>
          </p:nvSpPr>
          <p:spPr>
            <a:xfrm>
              <a:off x="1118216" y="341752"/>
              <a:ext cx="2048100" cy="1726500"/>
            </a:xfrm>
            <a:prstGeom prst="rect">
              <a:avLst/>
            </a:prstGeom>
            <a:solidFill>
              <a:schemeClr val="lt1"/>
            </a:solidFill>
            <a:ln cap="flat" cmpd="sng" w="19050">
              <a:solidFill>
                <a:srgbClr val="0D5CDF"/>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solidFill>
                  <a:schemeClr val="dk1"/>
                </a:solidFill>
              </a:endParaRPr>
            </a:p>
          </p:txBody>
        </p:sp>
        <p:sp>
          <p:nvSpPr>
            <p:cNvPr id="237" name="Google Shape;237;g3095d37dcec_0_117"/>
            <p:cNvSpPr/>
            <p:nvPr/>
          </p:nvSpPr>
          <p:spPr>
            <a:xfrm>
              <a:off x="1233923" y="1225061"/>
              <a:ext cx="1815000" cy="608100"/>
            </a:xfrm>
            <a:prstGeom prst="rect">
              <a:avLst/>
            </a:prstGeom>
            <a:solidFill>
              <a:schemeClr val="lt1"/>
            </a:solidFill>
            <a:ln>
              <a:noFill/>
            </a:ln>
          </p:spPr>
          <p:txBody>
            <a:bodyPr anchorCtr="0" anchor="t" bIns="121900" lIns="121900" spcFirstLastPara="1" rIns="121900" wrap="square" tIns="121900">
              <a:noAutofit/>
            </a:bodyPr>
            <a:lstStyle/>
            <a:p>
              <a:pPr indent="0" lvl="0" marL="0" rtl="0" algn="l">
                <a:spcBef>
                  <a:spcPts val="0"/>
                </a:spcBef>
                <a:spcAft>
                  <a:spcPts val="0"/>
                </a:spcAft>
                <a:buNone/>
              </a:pPr>
              <a:r>
                <a:rPr lang="en-GB" sz="1600">
                  <a:solidFill>
                    <a:schemeClr val="dk1"/>
                  </a:solidFill>
                  <a:latin typeface="Roboto Medium"/>
                  <a:ea typeface="Roboto Medium"/>
                  <a:cs typeface="Roboto Medium"/>
                  <a:sym typeface="Roboto Medium"/>
                </a:rPr>
                <a:t>Coordinated and Support Action</a:t>
              </a:r>
              <a:endParaRPr sz="1600">
                <a:solidFill>
                  <a:schemeClr val="dk1"/>
                </a:solidFill>
                <a:latin typeface="Roboto Medium"/>
                <a:ea typeface="Roboto Medium"/>
                <a:cs typeface="Roboto Medium"/>
                <a:sym typeface="Roboto Medium"/>
              </a:endParaRPr>
            </a:p>
          </p:txBody>
        </p:sp>
        <p:sp>
          <p:nvSpPr>
            <p:cNvPr id="238" name="Google Shape;238;g3095d37dcec_0_117"/>
            <p:cNvSpPr/>
            <p:nvPr/>
          </p:nvSpPr>
          <p:spPr>
            <a:xfrm>
              <a:off x="1233850" y="470600"/>
              <a:ext cx="1815000" cy="675000"/>
            </a:xfrm>
            <a:prstGeom prst="rect">
              <a:avLst/>
            </a:prstGeom>
            <a:solidFill>
              <a:schemeClr val="lt1"/>
            </a:solidFill>
            <a:ln>
              <a:noFill/>
            </a:ln>
          </p:spPr>
          <p:txBody>
            <a:bodyPr anchorCtr="0" anchor="t" bIns="121900" lIns="121900" spcFirstLastPara="1" rIns="121900" wrap="square" tIns="121900">
              <a:noAutofit/>
            </a:bodyPr>
            <a:lstStyle/>
            <a:p>
              <a:pPr indent="0" lvl="0" marL="0" rtl="0" algn="l">
                <a:spcBef>
                  <a:spcPts val="0"/>
                </a:spcBef>
                <a:spcAft>
                  <a:spcPts val="0"/>
                </a:spcAft>
                <a:buNone/>
              </a:pPr>
              <a:r>
                <a:rPr b="1" lang="en-GB" sz="5300">
                  <a:solidFill>
                    <a:schemeClr val="dk1"/>
                  </a:solidFill>
                  <a:latin typeface="Roboto"/>
                  <a:ea typeface="Roboto"/>
                  <a:cs typeface="Roboto"/>
                  <a:sym typeface="Roboto"/>
                </a:rPr>
                <a:t>CSA</a:t>
              </a:r>
              <a:endParaRPr sz="5300">
                <a:solidFill>
                  <a:schemeClr val="dk1"/>
                </a:solidFill>
                <a:latin typeface="Roboto Thin"/>
                <a:ea typeface="Roboto Thin"/>
                <a:cs typeface="Roboto Thin"/>
                <a:sym typeface="Roboto Thin"/>
              </a:endParaRPr>
            </a:p>
          </p:txBody>
        </p:sp>
        <p:sp>
          <p:nvSpPr>
            <p:cNvPr id="239" name="Google Shape;239;g3095d37dcec_0_117"/>
            <p:cNvSpPr/>
            <p:nvPr/>
          </p:nvSpPr>
          <p:spPr>
            <a:xfrm rot="5400000">
              <a:off x="1938871" y="2094889"/>
              <a:ext cx="389100" cy="278100"/>
            </a:xfrm>
            <a:prstGeom prst="rightArrow">
              <a:avLst>
                <a:gd fmla="val 34239" name="adj1"/>
                <a:gd fmla="val 57035" name="adj2"/>
              </a:avLst>
            </a:prstGeom>
            <a:solidFill>
              <a:schemeClr val="lt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solidFill>
                  <a:schemeClr val="dk1"/>
                </a:solidFill>
              </a:endParaRPr>
            </a:p>
          </p:txBody>
        </p:sp>
        <p:sp>
          <p:nvSpPr>
            <p:cNvPr id="240" name="Google Shape;240;g3095d37dcec_0_117"/>
            <p:cNvSpPr/>
            <p:nvPr/>
          </p:nvSpPr>
          <p:spPr>
            <a:xfrm>
              <a:off x="1178655" y="2525171"/>
              <a:ext cx="1970100" cy="1230600"/>
            </a:xfrm>
            <a:prstGeom prst="rect">
              <a:avLst/>
            </a:prstGeom>
            <a:solidFill>
              <a:srgbClr val="A4C2F4"/>
            </a:solid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0"/>
                </a:spcAft>
                <a:buNone/>
              </a:pPr>
              <a:r>
                <a:rPr lang="en-GB">
                  <a:solidFill>
                    <a:schemeClr val="dk1"/>
                  </a:solidFill>
                  <a:latin typeface="Roboto"/>
                  <a:ea typeface="Roboto"/>
                  <a:cs typeface="Roboto"/>
                  <a:sym typeface="Roboto"/>
                </a:rPr>
                <a:t>Project </a:t>
              </a:r>
              <a:r>
                <a:rPr lang="en-GB">
                  <a:solidFill>
                    <a:schemeClr val="dk1"/>
                  </a:solidFill>
                  <a:latin typeface="Roboto"/>
                  <a:ea typeface="Roboto"/>
                  <a:cs typeface="Roboto"/>
                  <a:sym typeface="Roboto"/>
                </a:rPr>
                <a:t>outputs are typically written material </a:t>
              </a:r>
              <a:endParaRPr>
                <a:solidFill>
                  <a:schemeClr val="dk1"/>
                </a:solidFill>
                <a:latin typeface="Roboto"/>
                <a:ea typeface="Roboto"/>
                <a:cs typeface="Roboto"/>
                <a:sym typeface="Roboto"/>
              </a:endParaRPr>
            </a:p>
            <a:p>
              <a:pPr indent="-393700" lvl="0" marL="609600" rtl="0" algn="l">
                <a:lnSpc>
                  <a:spcPct val="115000"/>
                </a:lnSpc>
                <a:spcBef>
                  <a:spcPts val="0"/>
                </a:spcBef>
                <a:spcAft>
                  <a:spcPts val="0"/>
                </a:spcAft>
                <a:buClr>
                  <a:schemeClr val="dk1"/>
                </a:buClr>
                <a:buSzPts val="1400"/>
                <a:buFont typeface="Roboto"/>
                <a:buChar char="●"/>
              </a:pPr>
              <a:r>
                <a:rPr lang="en-GB">
                  <a:solidFill>
                    <a:schemeClr val="dk1"/>
                  </a:solidFill>
                  <a:latin typeface="Roboto"/>
                  <a:ea typeface="Roboto"/>
                  <a:cs typeface="Roboto"/>
                  <a:sym typeface="Roboto"/>
                </a:rPr>
                <a:t>Policy Documents</a:t>
              </a:r>
              <a:endParaRPr>
                <a:solidFill>
                  <a:schemeClr val="dk1"/>
                </a:solidFill>
                <a:latin typeface="Roboto"/>
                <a:ea typeface="Roboto"/>
                <a:cs typeface="Roboto"/>
                <a:sym typeface="Roboto"/>
              </a:endParaRPr>
            </a:p>
            <a:p>
              <a:pPr indent="-393700" lvl="0" marL="609600" rtl="0" algn="l">
                <a:lnSpc>
                  <a:spcPct val="115000"/>
                </a:lnSpc>
                <a:spcBef>
                  <a:spcPts val="0"/>
                </a:spcBef>
                <a:spcAft>
                  <a:spcPts val="0"/>
                </a:spcAft>
                <a:buClr>
                  <a:schemeClr val="dk1"/>
                </a:buClr>
                <a:buSzPts val="1400"/>
                <a:buFont typeface="Roboto"/>
                <a:buChar char="●"/>
              </a:pPr>
              <a:r>
                <a:rPr lang="en-GB">
                  <a:solidFill>
                    <a:schemeClr val="dk1"/>
                  </a:solidFill>
                  <a:latin typeface="Roboto"/>
                  <a:ea typeface="Roboto"/>
                  <a:cs typeface="Roboto"/>
                  <a:sym typeface="Roboto"/>
                </a:rPr>
                <a:t>Recommendations</a:t>
              </a:r>
              <a:endParaRPr>
                <a:solidFill>
                  <a:schemeClr val="dk1"/>
                </a:solidFill>
                <a:latin typeface="Roboto"/>
                <a:ea typeface="Roboto"/>
                <a:cs typeface="Roboto"/>
                <a:sym typeface="Roboto"/>
              </a:endParaRPr>
            </a:p>
            <a:p>
              <a:pPr indent="-393700" lvl="0" marL="609600" rtl="0" algn="l">
                <a:lnSpc>
                  <a:spcPct val="115000"/>
                </a:lnSpc>
                <a:spcBef>
                  <a:spcPts val="0"/>
                </a:spcBef>
                <a:spcAft>
                  <a:spcPts val="0"/>
                </a:spcAft>
                <a:buClr>
                  <a:schemeClr val="dk1"/>
                </a:buClr>
                <a:buSzPts val="1400"/>
                <a:buFont typeface="Roboto"/>
                <a:buChar char="●"/>
              </a:pPr>
              <a:r>
                <a:rPr lang="en-GB">
                  <a:solidFill>
                    <a:schemeClr val="dk1"/>
                  </a:solidFill>
                  <a:latin typeface="Roboto"/>
                  <a:ea typeface="Roboto"/>
                  <a:cs typeface="Roboto"/>
                  <a:sym typeface="Roboto"/>
                </a:rPr>
                <a:t>Roadmaps</a:t>
              </a:r>
              <a:endParaRPr>
                <a:solidFill>
                  <a:schemeClr val="dk1"/>
                </a:solidFill>
                <a:latin typeface="Roboto"/>
                <a:ea typeface="Roboto"/>
                <a:cs typeface="Roboto"/>
                <a:sym typeface="Roboto"/>
              </a:endParaRPr>
            </a:p>
            <a:p>
              <a:pPr indent="-393700" lvl="0" marL="609600" rtl="0" algn="l">
                <a:lnSpc>
                  <a:spcPct val="115000"/>
                </a:lnSpc>
                <a:spcBef>
                  <a:spcPts val="0"/>
                </a:spcBef>
                <a:spcAft>
                  <a:spcPts val="0"/>
                </a:spcAft>
                <a:buClr>
                  <a:schemeClr val="dk1"/>
                </a:buClr>
                <a:buSzPts val="1400"/>
                <a:buFont typeface="Roboto"/>
                <a:buChar char="●"/>
              </a:pPr>
              <a:r>
                <a:rPr lang="en-GB">
                  <a:solidFill>
                    <a:schemeClr val="dk1"/>
                  </a:solidFill>
                  <a:latin typeface="Roboto"/>
                  <a:ea typeface="Roboto"/>
                  <a:cs typeface="Roboto"/>
                  <a:sym typeface="Roboto"/>
                </a:rPr>
                <a:t>Online content</a:t>
              </a:r>
              <a:endParaRPr>
                <a:solidFill>
                  <a:schemeClr val="dk1"/>
                </a:solidFill>
                <a:latin typeface="Roboto"/>
                <a:ea typeface="Roboto"/>
                <a:cs typeface="Roboto"/>
                <a:sym typeface="Roboto"/>
              </a:endParaRPr>
            </a:p>
            <a:p>
              <a:pPr indent="-393700" lvl="0" marL="609600" rtl="0" algn="l">
                <a:lnSpc>
                  <a:spcPct val="115000"/>
                </a:lnSpc>
                <a:spcBef>
                  <a:spcPts val="0"/>
                </a:spcBef>
                <a:spcAft>
                  <a:spcPts val="0"/>
                </a:spcAft>
                <a:buClr>
                  <a:schemeClr val="dk1"/>
                </a:buClr>
                <a:buSzPts val="1400"/>
                <a:buFont typeface="Roboto"/>
                <a:buChar char="●"/>
              </a:pPr>
              <a:r>
                <a:rPr lang="en-GB">
                  <a:solidFill>
                    <a:schemeClr val="dk1"/>
                  </a:solidFill>
                  <a:latin typeface="Roboto"/>
                  <a:ea typeface="Roboto"/>
                  <a:cs typeface="Roboto"/>
                  <a:sym typeface="Roboto"/>
                </a:rPr>
                <a:t>Community Development</a:t>
              </a:r>
              <a:endParaRPr>
                <a:solidFill>
                  <a:schemeClr val="dk1"/>
                </a:solidFill>
                <a:latin typeface="Roboto"/>
                <a:ea typeface="Roboto"/>
                <a:cs typeface="Roboto"/>
                <a:sym typeface="Roboto"/>
              </a:endParaRPr>
            </a:p>
            <a:p>
              <a:pPr indent="0" lvl="0" marL="1219200" rtl="0" algn="l">
                <a:lnSpc>
                  <a:spcPct val="115000"/>
                </a:lnSpc>
                <a:spcBef>
                  <a:spcPts val="0"/>
                </a:spcBef>
                <a:spcAft>
                  <a:spcPts val="0"/>
                </a:spcAft>
                <a:buNone/>
              </a:pPr>
              <a:r>
                <a:t/>
              </a:r>
              <a:endParaRPr>
                <a:solidFill>
                  <a:schemeClr val="dk1"/>
                </a:solidFill>
                <a:latin typeface="Roboto"/>
                <a:ea typeface="Roboto"/>
                <a:cs typeface="Roboto"/>
                <a:sym typeface="Roboto"/>
              </a:endParaRPr>
            </a:p>
          </p:txBody>
        </p:sp>
      </p:grpSp>
      <p:grpSp>
        <p:nvGrpSpPr>
          <p:cNvPr id="241" name="Google Shape;241;g3095d37dcec_0_117"/>
          <p:cNvGrpSpPr/>
          <p:nvPr/>
        </p:nvGrpSpPr>
        <p:grpSpPr>
          <a:xfrm>
            <a:off x="4438150" y="1335910"/>
            <a:ext cx="3315837" cy="4948342"/>
            <a:chOff x="1118226" y="283725"/>
            <a:chExt cx="2090824" cy="4076400"/>
          </a:xfrm>
        </p:grpSpPr>
        <p:sp>
          <p:nvSpPr>
            <p:cNvPr id="242" name="Google Shape;242;g3095d37dcec_0_117"/>
            <p:cNvSpPr/>
            <p:nvPr/>
          </p:nvSpPr>
          <p:spPr>
            <a:xfrm>
              <a:off x="1178650" y="283725"/>
              <a:ext cx="2030400" cy="4076400"/>
            </a:xfrm>
            <a:prstGeom prst="rect">
              <a:avLst/>
            </a:prstGeom>
            <a:solidFill>
              <a:srgbClr val="A4C2F4"/>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solidFill>
                  <a:schemeClr val="dk1"/>
                </a:solidFill>
              </a:endParaRPr>
            </a:p>
          </p:txBody>
        </p:sp>
        <p:sp>
          <p:nvSpPr>
            <p:cNvPr id="243" name="Google Shape;243;g3095d37dcec_0_117"/>
            <p:cNvSpPr/>
            <p:nvPr/>
          </p:nvSpPr>
          <p:spPr>
            <a:xfrm>
              <a:off x="1118226" y="341752"/>
              <a:ext cx="2048100" cy="1737300"/>
            </a:xfrm>
            <a:prstGeom prst="rect">
              <a:avLst/>
            </a:prstGeom>
            <a:solidFill>
              <a:schemeClr val="lt1"/>
            </a:solidFill>
            <a:ln cap="flat" cmpd="sng" w="19050">
              <a:solidFill>
                <a:srgbClr val="0D5CDF"/>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solidFill>
                  <a:schemeClr val="dk1"/>
                </a:solidFill>
              </a:endParaRPr>
            </a:p>
          </p:txBody>
        </p:sp>
        <p:sp>
          <p:nvSpPr>
            <p:cNvPr id="244" name="Google Shape;244;g3095d37dcec_0_117"/>
            <p:cNvSpPr/>
            <p:nvPr/>
          </p:nvSpPr>
          <p:spPr>
            <a:xfrm>
              <a:off x="1233923" y="1225061"/>
              <a:ext cx="1815000" cy="608100"/>
            </a:xfrm>
            <a:prstGeom prst="rect">
              <a:avLst/>
            </a:prstGeom>
            <a:solidFill>
              <a:schemeClr val="lt1"/>
            </a:solidFill>
            <a:ln>
              <a:noFill/>
            </a:ln>
          </p:spPr>
          <p:txBody>
            <a:bodyPr anchorCtr="0" anchor="t" bIns="121900" lIns="121900" spcFirstLastPara="1" rIns="121900" wrap="square" tIns="121900">
              <a:noAutofit/>
            </a:bodyPr>
            <a:lstStyle/>
            <a:p>
              <a:pPr indent="0" lvl="0" marL="0" rtl="0" algn="l">
                <a:spcBef>
                  <a:spcPts val="0"/>
                </a:spcBef>
                <a:spcAft>
                  <a:spcPts val="0"/>
                </a:spcAft>
                <a:buNone/>
              </a:pPr>
              <a:r>
                <a:rPr lang="en-GB" sz="1600">
                  <a:solidFill>
                    <a:schemeClr val="dk1"/>
                  </a:solidFill>
                  <a:latin typeface="Roboto Medium"/>
                  <a:ea typeface="Roboto Medium"/>
                  <a:cs typeface="Roboto Medium"/>
                  <a:sym typeface="Roboto Medium"/>
                </a:rPr>
                <a:t>Research and Innovation Action</a:t>
              </a:r>
              <a:endParaRPr sz="1600">
                <a:solidFill>
                  <a:schemeClr val="dk1"/>
                </a:solidFill>
                <a:latin typeface="Roboto Medium"/>
                <a:ea typeface="Roboto Medium"/>
                <a:cs typeface="Roboto Medium"/>
                <a:sym typeface="Roboto Medium"/>
              </a:endParaRPr>
            </a:p>
          </p:txBody>
        </p:sp>
        <p:sp>
          <p:nvSpPr>
            <p:cNvPr id="245" name="Google Shape;245;g3095d37dcec_0_117"/>
            <p:cNvSpPr/>
            <p:nvPr/>
          </p:nvSpPr>
          <p:spPr>
            <a:xfrm>
              <a:off x="1233850" y="470600"/>
              <a:ext cx="1815000" cy="675000"/>
            </a:xfrm>
            <a:prstGeom prst="rect">
              <a:avLst/>
            </a:prstGeom>
            <a:solidFill>
              <a:schemeClr val="lt1"/>
            </a:solidFill>
            <a:ln>
              <a:noFill/>
            </a:ln>
          </p:spPr>
          <p:txBody>
            <a:bodyPr anchorCtr="0" anchor="t" bIns="121900" lIns="121900" spcFirstLastPara="1" rIns="121900" wrap="square" tIns="121900">
              <a:noAutofit/>
            </a:bodyPr>
            <a:lstStyle/>
            <a:p>
              <a:pPr indent="0" lvl="0" marL="0" rtl="0" algn="l">
                <a:spcBef>
                  <a:spcPts val="0"/>
                </a:spcBef>
                <a:spcAft>
                  <a:spcPts val="0"/>
                </a:spcAft>
                <a:buNone/>
              </a:pPr>
              <a:r>
                <a:rPr b="1" lang="en-GB" sz="5300">
                  <a:solidFill>
                    <a:schemeClr val="dk1"/>
                  </a:solidFill>
                  <a:latin typeface="Roboto"/>
                  <a:ea typeface="Roboto"/>
                  <a:cs typeface="Roboto"/>
                  <a:sym typeface="Roboto"/>
                </a:rPr>
                <a:t>RIA</a:t>
              </a:r>
              <a:endParaRPr sz="5300">
                <a:solidFill>
                  <a:schemeClr val="dk1"/>
                </a:solidFill>
                <a:latin typeface="Roboto Thin"/>
                <a:ea typeface="Roboto Thin"/>
                <a:cs typeface="Roboto Thin"/>
                <a:sym typeface="Roboto Thin"/>
              </a:endParaRPr>
            </a:p>
          </p:txBody>
        </p:sp>
        <p:sp>
          <p:nvSpPr>
            <p:cNvPr id="246" name="Google Shape;246;g3095d37dcec_0_117"/>
            <p:cNvSpPr/>
            <p:nvPr/>
          </p:nvSpPr>
          <p:spPr>
            <a:xfrm rot="5400000">
              <a:off x="1938871" y="2094889"/>
              <a:ext cx="389100" cy="278100"/>
            </a:xfrm>
            <a:prstGeom prst="rightArrow">
              <a:avLst>
                <a:gd fmla="val 34239" name="adj1"/>
                <a:gd fmla="val 57035" name="adj2"/>
              </a:avLst>
            </a:prstGeom>
            <a:solidFill>
              <a:schemeClr val="lt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solidFill>
                  <a:schemeClr val="dk1"/>
                </a:solidFill>
              </a:endParaRPr>
            </a:p>
          </p:txBody>
        </p:sp>
        <p:sp>
          <p:nvSpPr>
            <p:cNvPr id="247" name="Google Shape;247;g3095d37dcec_0_117"/>
            <p:cNvSpPr/>
            <p:nvPr/>
          </p:nvSpPr>
          <p:spPr>
            <a:xfrm>
              <a:off x="1178649" y="2544735"/>
              <a:ext cx="1970100" cy="1085400"/>
            </a:xfrm>
            <a:prstGeom prst="rect">
              <a:avLst/>
            </a:prstGeom>
            <a:solidFill>
              <a:srgbClr val="A4C2F4"/>
            </a:solid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0"/>
                </a:spcAft>
                <a:buNone/>
              </a:pPr>
              <a:r>
                <a:rPr lang="en-GB">
                  <a:solidFill>
                    <a:schemeClr val="dk1"/>
                  </a:solidFill>
                  <a:latin typeface="Roboto"/>
                  <a:ea typeface="Roboto"/>
                  <a:cs typeface="Roboto"/>
                  <a:sym typeface="Roboto"/>
                </a:rPr>
                <a:t>Project Outputs are typically technologies at low maturity (TRL) level</a:t>
              </a:r>
              <a:endParaRPr>
                <a:solidFill>
                  <a:schemeClr val="dk1"/>
                </a:solidFill>
                <a:latin typeface="Roboto"/>
                <a:ea typeface="Roboto"/>
                <a:cs typeface="Roboto"/>
                <a:sym typeface="Roboto"/>
              </a:endParaRPr>
            </a:p>
            <a:p>
              <a:pPr indent="-393700" lvl="0" marL="609600" rtl="0" algn="l">
                <a:lnSpc>
                  <a:spcPct val="115000"/>
                </a:lnSpc>
                <a:spcBef>
                  <a:spcPts val="0"/>
                </a:spcBef>
                <a:spcAft>
                  <a:spcPts val="0"/>
                </a:spcAft>
                <a:buClr>
                  <a:schemeClr val="dk1"/>
                </a:buClr>
                <a:buSzPts val="1400"/>
                <a:buFont typeface="Roboto"/>
                <a:buChar char="●"/>
              </a:pPr>
              <a:r>
                <a:rPr lang="en-GB">
                  <a:solidFill>
                    <a:schemeClr val="dk1"/>
                  </a:solidFill>
                  <a:latin typeface="Roboto"/>
                  <a:ea typeface="Roboto"/>
                  <a:cs typeface="Roboto"/>
                  <a:sym typeface="Roboto"/>
                </a:rPr>
                <a:t>Proof-of-concept</a:t>
              </a:r>
              <a:endParaRPr>
                <a:solidFill>
                  <a:schemeClr val="dk1"/>
                </a:solidFill>
                <a:latin typeface="Roboto"/>
                <a:ea typeface="Roboto"/>
                <a:cs typeface="Roboto"/>
                <a:sym typeface="Roboto"/>
              </a:endParaRPr>
            </a:p>
            <a:p>
              <a:pPr indent="-393700" lvl="0" marL="609600" rtl="0" algn="l">
                <a:lnSpc>
                  <a:spcPct val="115000"/>
                </a:lnSpc>
                <a:spcBef>
                  <a:spcPts val="0"/>
                </a:spcBef>
                <a:spcAft>
                  <a:spcPts val="0"/>
                </a:spcAft>
                <a:buClr>
                  <a:schemeClr val="dk1"/>
                </a:buClr>
                <a:buSzPts val="1400"/>
                <a:buFont typeface="Roboto"/>
                <a:buChar char="●"/>
              </a:pPr>
              <a:r>
                <a:rPr lang="en-GB">
                  <a:solidFill>
                    <a:schemeClr val="dk1"/>
                  </a:solidFill>
                  <a:latin typeface="Roboto"/>
                  <a:ea typeface="Roboto"/>
                  <a:cs typeface="Roboto"/>
                  <a:sym typeface="Roboto"/>
                </a:rPr>
                <a:t>Demonstrators</a:t>
              </a:r>
              <a:endParaRPr>
                <a:solidFill>
                  <a:schemeClr val="dk1"/>
                </a:solidFill>
                <a:latin typeface="Roboto"/>
                <a:ea typeface="Roboto"/>
                <a:cs typeface="Roboto"/>
                <a:sym typeface="Roboto"/>
              </a:endParaRPr>
            </a:p>
            <a:p>
              <a:pPr indent="-393700" lvl="0" marL="609600" rtl="0" algn="l">
                <a:lnSpc>
                  <a:spcPct val="115000"/>
                </a:lnSpc>
                <a:spcBef>
                  <a:spcPts val="0"/>
                </a:spcBef>
                <a:spcAft>
                  <a:spcPts val="0"/>
                </a:spcAft>
                <a:buClr>
                  <a:schemeClr val="dk1"/>
                </a:buClr>
                <a:buSzPts val="1400"/>
                <a:buFont typeface="Roboto"/>
                <a:buChar char="●"/>
              </a:pPr>
              <a:r>
                <a:rPr lang="en-GB">
                  <a:solidFill>
                    <a:schemeClr val="dk1"/>
                  </a:solidFill>
                  <a:latin typeface="Roboto"/>
                  <a:ea typeface="Roboto"/>
                  <a:cs typeface="Roboto"/>
                  <a:sym typeface="Roboto"/>
                </a:rPr>
                <a:t>Know-how</a:t>
              </a:r>
              <a:endParaRPr>
                <a:solidFill>
                  <a:schemeClr val="dk1"/>
                </a:solidFill>
                <a:latin typeface="Roboto"/>
                <a:ea typeface="Roboto"/>
                <a:cs typeface="Roboto"/>
                <a:sym typeface="Roboto"/>
              </a:endParaRPr>
            </a:p>
            <a:p>
              <a:pPr indent="-393700" lvl="0" marL="609600" rtl="0" algn="l">
                <a:lnSpc>
                  <a:spcPct val="115000"/>
                </a:lnSpc>
                <a:spcBef>
                  <a:spcPts val="0"/>
                </a:spcBef>
                <a:spcAft>
                  <a:spcPts val="0"/>
                </a:spcAft>
                <a:buClr>
                  <a:schemeClr val="dk1"/>
                </a:buClr>
                <a:buSzPts val="1400"/>
                <a:buFont typeface="Roboto"/>
                <a:buChar char="●"/>
              </a:pPr>
              <a:r>
                <a:rPr lang="en-GB">
                  <a:solidFill>
                    <a:schemeClr val="dk1"/>
                  </a:solidFill>
                  <a:latin typeface="Roboto"/>
                  <a:ea typeface="Roboto"/>
                  <a:cs typeface="Roboto"/>
                  <a:sym typeface="Roboto"/>
                </a:rPr>
                <a:t>Scientific discovery</a:t>
              </a:r>
              <a:endParaRPr>
                <a:solidFill>
                  <a:schemeClr val="dk1"/>
                </a:solidFill>
                <a:latin typeface="Roboto"/>
                <a:ea typeface="Roboto"/>
                <a:cs typeface="Roboto"/>
                <a:sym typeface="Roboto"/>
              </a:endParaRPr>
            </a:p>
            <a:p>
              <a:pPr indent="-393700" lvl="0" marL="609600" rtl="0" algn="l">
                <a:lnSpc>
                  <a:spcPct val="115000"/>
                </a:lnSpc>
                <a:spcBef>
                  <a:spcPts val="0"/>
                </a:spcBef>
                <a:spcAft>
                  <a:spcPts val="0"/>
                </a:spcAft>
                <a:buClr>
                  <a:schemeClr val="dk1"/>
                </a:buClr>
                <a:buSzPts val="1400"/>
                <a:buFont typeface="Roboto"/>
                <a:buChar char="●"/>
              </a:pPr>
              <a:r>
                <a:rPr lang="en-GB">
                  <a:solidFill>
                    <a:schemeClr val="dk1"/>
                  </a:solidFill>
                  <a:latin typeface="Roboto"/>
                  <a:ea typeface="Roboto"/>
                  <a:cs typeface="Roboto"/>
                  <a:sym typeface="Roboto"/>
                </a:rPr>
                <a:t>Scientific services/products</a:t>
              </a:r>
              <a:endParaRPr>
                <a:solidFill>
                  <a:schemeClr val="dk1"/>
                </a:solidFill>
                <a:latin typeface="Roboto"/>
                <a:ea typeface="Roboto"/>
                <a:cs typeface="Roboto"/>
                <a:sym typeface="Roboto"/>
              </a:endParaRPr>
            </a:p>
          </p:txBody>
        </p:sp>
      </p:grpSp>
      <p:grpSp>
        <p:nvGrpSpPr>
          <p:cNvPr id="248" name="Google Shape;248;g3095d37dcec_0_117"/>
          <p:cNvGrpSpPr/>
          <p:nvPr/>
        </p:nvGrpSpPr>
        <p:grpSpPr>
          <a:xfrm>
            <a:off x="7837100" y="1335910"/>
            <a:ext cx="3315846" cy="4948342"/>
            <a:chOff x="1118221" y="283725"/>
            <a:chExt cx="2090829" cy="4076400"/>
          </a:xfrm>
        </p:grpSpPr>
        <p:sp>
          <p:nvSpPr>
            <p:cNvPr id="249" name="Google Shape;249;g3095d37dcec_0_117"/>
            <p:cNvSpPr/>
            <p:nvPr/>
          </p:nvSpPr>
          <p:spPr>
            <a:xfrm>
              <a:off x="1178650" y="283725"/>
              <a:ext cx="2030400" cy="4076400"/>
            </a:xfrm>
            <a:prstGeom prst="rect">
              <a:avLst/>
            </a:prstGeom>
            <a:solidFill>
              <a:srgbClr val="A4C2F4"/>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solidFill>
                  <a:schemeClr val="dk1"/>
                </a:solidFill>
              </a:endParaRPr>
            </a:p>
          </p:txBody>
        </p:sp>
        <p:sp>
          <p:nvSpPr>
            <p:cNvPr id="250" name="Google Shape;250;g3095d37dcec_0_117"/>
            <p:cNvSpPr/>
            <p:nvPr/>
          </p:nvSpPr>
          <p:spPr>
            <a:xfrm>
              <a:off x="1118221" y="341752"/>
              <a:ext cx="2048100" cy="1770000"/>
            </a:xfrm>
            <a:prstGeom prst="rect">
              <a:avLst/>
            </a:prstGeom>
            <a:solidFill>
              <a:schemeClr val="lt1"/>
            </a:solidFill>
            <a:ln cap="flat" cmpd="sng" w="19050">
              <a:solidFill>
                <a:srgbClr val="0D5CDF"/>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solidFill>
                  <a:schemeClr val="dk1"/>
                </a:solidFill>
              </a:endParaRPr>
            </a:p>
          </p:txBody>
        </p:sp>
        <p:sp>
          <p:nvSpPr>
            <p:cNvPr id="251" name="Google Shape;251;g3095d37dcec_0_117"/>
            <p:cNvSpPr/>
            <p:nvPr/>
          </p:nvSpPr>
          <p:spPr>
            <a:xfrm>
              <a:off x="1233923" y="1225061"/>
              <a:ext cx="1815000" cy="608100"/>
            </a:xfrm>
            <a:prstGeom prst="rect">
              <a:avLst/>
            </a:prstGeom>
            <a:solidFill>
              <a:schemeClr val="lt1"/>
            </a:solidFill>
            <a:ln>
              <a:noFill/>
            </a:ln>
          </p:spPr>
          <p:txBody>
            <a:bodyPr anchorCtr="0" anchor="t" bIns="121900" lIns="121900" spcFirstLastPara="1" rIns="121900" wrap="square" tIns="121900">
              <a:noAutofit/>
            </a:bodyPr>
            <a:lstStyle/>
            <a:p>
              <a:pPr indent="0" lvl="0" marL="0" rtl="0" algn="l">
                <a:spcBef>
                  <a:spcPts val="0"/>
                </a:spcBef>
                <a:spcAft>
                  <a:spcPts val="0"/>
                </a:spcAft>
                <a:buNone/>
              </a:pPr>
              <a:r>
                <a:rPr lang="en-GB" sz="1600">
                  <a:solidFill>
                    <a:schemeClr val="dk1"/>
                  </a:solidFill>
                  <a:latin typeface="Roboto Medium"/>
                  <a:ea typeface="Roboto Medium"/>
                  <a:cs typeface="Roboto Medium"/>
                  <a:sym typeface="Roboto Medium"/>
                </a:rPr>
                <a:t>Innovation action</a:t>
              </a:r>
              <a:endParaRPr sz="1600">
                <a:solidFill>
                  <a:schemeClr val="dk1"/>
                </a:solidFill>
                <a:latin typeface="Roboto Medium"/>
                <a:ea typeface="Roboto Medium"/>
                <a:cs typeface="Roboto Medium"/>
                <a:sym typeface="Roboto Medium"/>
              </a:endParaRPr>
            </a:p>
          </p:txBody>
        </p:sp>
        <p:sp>
          <p:nvSpPr>
            <p:cNvPr id="252" name="Google Shape;252;g3095d37dcec_0_117"/>
            <p:cNvSpPr/>
            <p:nvPr/>
          </p:nvSpPr>
          <p:spPr>
            <a:xfrm>
              <a:off x="1233850" y="470600"/>
              <a:ext cx="1815000" cy="675000"/>
            </a:xfrm>
            <a:prstGeom prst="rect">
              <a:avLst/>
            </a:prstGeom>
            <a:solidFill>
              <a:schemeClr val="lt1"/>
            </a:solidFill>
            <a:ln>
              <a:noFill/>
            </a:ln>
          </p:spPr>
          <p:txBody>
            <a:bodyPr anchorCtr="0" anchor="t" bIns="121900" lIns="121900" spcFirstLastPara="1" rIns="121900" wrap="square" tIns="121900">
              <a:noAutofit/>
            </a:bodyPr>
            <a:lstStyle/>
            <a:p>
              <a:pPr indent="0" lvl="0" marL="0" rtl="0" algn="l">
                <a:spcBef>
                  <a:spcPts val="0"/>
                </a:spcBef>
                <a:spcAft>
                  <a:spcPts val="0"/>
                </a:spcAft>
                <a:buNone/>
              </a:pPr>
              <a:r>
                <a:rPr b="1" lang="en-GB" sz="5300">
                  <a:solidFill>
                    <a:schemeClr val="dk1"/>
                  </a:solidFill>
                  <a:latin typeface="Roboto"/>
                  <a:ea typeface="Roboto"/>
                  <a:cs typeface="Roboto"/>
                  <a:sym typeface="Roboto"/>
                </a:rPr>
                <a:t>IA</a:t>
              </a:r>
              <a:endParaRPr sz="5300">
                <a:solidFill>
                  <a:schemeClr val="dk1"/>
                </a:solidFill>
                <a:latin typeface="Roboto Thin"/>
                <a:ea typeface="Roboto Thin"/>
                <a:cs typeface="Roboto Thin"/>
                <a:sym typeface="Roboto Thin"/>
              </a:endParaRPr>
            </a:p>
          </p:txBody>
        </p:sp>
        <p:sp>
          <p:nvSpPr>
            <p:cNvPr id="253" name="Google Shape;253;g3095d37dcec_0_117"/>
            <p:cNvSpPr/>
            <p:nvPr/>
          </p:nvSpPr>
          <p:spPr>
            <a:xfrm rot="5400000">
              <a:off x="1938871" y="2157662"/>
              <a:ext cx="389100" cy="278100"/>
            </a:xfrm>
            <a:prstGeom prst="rightArrow">
              <a:avLst>
                <a:gd fmla="val 34239" name="adj1"/>
                <a:gd fmla="val 57035" name="adj2"/>
              </a:avLst>
            </a:prstGeom>
            <a:solidFill>
              <a:schemeClr val="lt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solidFill>
                  <a:schemeClr val="dk1"/>
                </a:solidFill>
              </a:endParaRPr>
            </a:p>
          </p:txBody>
        </p:sp>
        <p:sp>
          <p:nvSpPr>
            <p:cNvPr id="254" name="Google Shape;254;g3095d37dcec_0_117"/>
            <p:cNvSpPr/>
            <p:nvPr/>
          </p:nvSpPr>
          <p:spPr>
            <a:xfrm>
              <a:off x="1178644" y="2544735"/>
              <a:ext cx="1970100" cy="1085400"/>
            </a:xfrm>
            <a:prstGeom prst="rect">
              <a:avLst/>
            </a:prstGeom>
            <a:solidFill>
              <a:srgbClr val="A4C2F4"/>
            </a:solid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0"/>
                </a:spcAft>
                <a:buNone/>
              </a:pPr>
              <a:r>
                <a:rPr lang="en-GB">
                  <a:solidFill>
                    <a:schemeClr val="dk1"/>
                  </a:solidFill>
                  <a:latin typeface="Roboto"/>
                  <a:ea typeface="Roboto"/>
                  <a:cs typeface="Roboto"/>
                  <a:sym typeface="Roboto"/>
                </a:rPr>
                <a:t>Project Outputs are typically results at high(er) maturity (TRL)  level / (pre-)operational level </a:t>
              </a:r>
              <a:endParaRPr>
                <a:solidFill>
                  <a:schemeClr val="dk1"/>
                </a:solidFill>
                <a:latin typeface="Roboto"/>
                <a:ea typeface="Roboto"/>
                <a:cs typeface="Roboto"/>
                <a:sym typeface="Roboto"/>
              </a:endParaRPr>
            </a:p>
            <a:p>
              <a:pPr indent="-393700" lvl="0" marL="609600" rtl="0" algn="l">
                <a:lnSpc>
                  <a:spcPct val="115000"/>
                </a:lnSpc>
                <a:spcBef>
                  <a:spcPts val="0"/>
                </a:spcBef>
                <a:spcAft>
                  <a:spcPts val="0"/>
                </a:spcAft>
                <a:buClr>
                  <a:schemeClr val="dk1"/>
                </a:buClr>
                <a:buSzPts val="1400"/>
                <a:buFont typeface="Roboto"/>
                <a:buChar char="●"/>
              </a:pPr>
              <a:r>
                <a:rPr lang="en-GB">
                  <a:solidFill>
                    <a:schemeClr val="dk1"/>
                  </a:solidFill>
                  <a:latin typeface="Roboto"/>
                  <a:ea typeface="Roboto"/>
                  <a:cs typeface="Roboto"/>
                  <a:sym typeface="Roboto"/>
                </a:rPr>
                <a:t>Technologies</a:t>
              </a:r>
              <a:endParaRPr>
                <a:solidFill>
                  <a:schemeClr val="dk1"/>
                </a:solidFill>
                <a:latin typeface="Roboto"/>
                <a:ea typeface="Roboto"/>
                <a:cs typeface="Roboto"/>
                <a:sym typeface="Roboto"/>
              </a:endParaRPr>
            </a:p>
            <a:p>
              <a:pPr indent="-393700" lvl="0" marL="609600" rtl="0" algn="l">
                <a:lnSpc>
                  <a:spcPct val="115000"/>
                </a:lnSpc>
                <a:spcBef>
                  <a:spcPts val="0"/>
                </a:spcBef>
                <a:spcAft>
                  <a:spcPts val="0"/>
                </a:spcAft>
                <a:buClr>
                  <a:schemeClr val="dk1"/>
                </a:buClr>
                <a:buSzPts val="1400"/>
                <a:buFont typeface="Roboto"/>
                <a:buChar char="●"/>
              </a:pPr>
              <a:r>
                <a:rPr lang="en-GB">
                  <a:solidFill>
                    <a:schemeClr val="dk1"/>
                  </a:solidFill>
                  <a:latin typeface="Roboto"/>
                  <a:ea typeface="Roboto"/>
                  <a:cs typeface="Roboto"/>
                  <a:sym typeface="Roboto"/>
                </a:rPr>
                <a:t>Products</a:t>
              </a:r>
              <a:endParaRPr>
                <a:solidFill>
                  <a:schemeClr val="dk1"/>
                </a:solidFill>
                <a:latin typeface="Roboto"/>
                <a:ea typeface="Roboto"/>
                <a:cs typeface="Roboto"/>
                <a:sym typeface="Roboto"/>
              </a:endParaRPr>
            </a:p>
            <a:p>
              <a:pPr indent="-393700" lvl="0" marL="609600" rtl="0" algn="l">
                <a:lnSpc>
                  <a:spcPct val="115000"/>
                </a:lnSpc>
                <a:spcBef>
                  <a:spcPts val="0"/>
                </a:spcBef>
                <a:spcAft>
                  <a:spcPts val="0"/>
                </a:spcAft>
                <a:buClr>
                  <a:schemeClr val="dk1"/>
                </a:buClr>
                <a:buSzPts val="1400"/>
                <a:buFont typeface="Roboto"/>
                <a:buChar char="●"/>
              </a:pPr>
              <a:r>
                <a:rPr lang="en-GB">
                  <a:solidFill>
                    <a:schemeClr val="dk1"/>
                  </a:solidFill>
                  <a:latin typeface="Roboto"/>
                  <a:ea typeface="Roboto"/>
                  <a:cs typeface="Roboto"/>
                  <a:sym typeface="Roboto"/>
                </a:rPr>
                <a:t>Operational services</a:t>
              </a:r>
              <a:endParaRPr>
                <a:solidFill>
                  <a:schemeClr val="dk1"/>
                </a:solidFill>
                <a:latin typeface="Roboto"/>
                <a:ea typeface="Roboto"/>
                <a:cs typeface="Roboto"/>
                <a:sym typeface="Roboto"/>
              </a:endParaRPr>
            </a:p>
            <a:p>
              <a:pPr indent="-393700" lvl="0" marL="609600" rtl="0" algn="l">
                <a:lnSpc>
                  <a:spcPct val="115000"/>
                </a:lnSpc>
                <a:spcBef>
                  <a:spcPts val="0"/>
                </a:spcBef>
                <a:spcAft>
                  <a:spcPts val="0"/>
                </a:spcAft>
                <a:buClr>
                  <a:schemeClr val="dk1"/>
                </a:buClr>
                <a:buSzPts val="1400"/>
                <a:buFont typeface="Roboto"/>
                <a:buChar char="●"/>
              </a:pPr>
              <a:r>
                <a:rPr lang="en-GB">
                  <a:solidFill>
                    <a:schemeClr val="dk1"/>
                  </a:solidFill>
                  <a:latin typeface="Roboto"/>
                  <a:ea typeface="Roboto"/>
                  <a:cs typeface="Roboto"/>
                  <a:sym typeface="Roboto"/>
                </a:rPr>
                <a:t>Standards</a:t>
              </a:r>
              <a:endParaRPr>
                <a:solidFill>
                  <a:schemeClr val="dk1"/>
                </a:solidFill>
                <a:latin typeface="Roboto"/>
                <a:ea typeface="Roboto"/>
                <a:cs typeface="Roboto"/>
                <a:sym typeface="Roboto"/>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g3095d37dcec_0_14"/>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261" name="Google Shape;261;g3095d37dcec_0_14"/>
          <p:cNvSpPr txBox="1"/>
          <p:nvPr>
            <p:ph type="title"/>
          </p:nvPr>
        </p:nvSpPr>
        <p:spPr>
          <a:xfrm>
            <a:off x="522321" y="147658"/>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Exploitation plan - </a:t>
            </a:r>
            <a:r>
              <a:rPr lang="en-GB"/>
              <a:t>Methodology</a:t>
            </a:r>
            <a:r>
              <a:rPr lang="en-GB"/>
              <a:t> &amp; Definitions</a:t>
            </a:r>
            <a:endParaRPr/>
          </a:p>
        </p:txBody>
      </p:sp>
      <p:sp>
        <p:nvSpPr>
          <p:cNvPr id="262" name="Google Shape;262;g3095d37dcec_0_14"/>
          <p:cNvSpPr txBox="1"/>
          <p:nvPr>
            <p:ph idx="1" type="body"/>
          </p:nvPr>
        </p:nvSpPr>
        <p:spPr>
          <a:xfrm>
            <a:off x="522325" y="1279651"/>
            <a:ext cx="10909200" cy="5126400"/>
          </a:xfrm>
          <a:prstGeom prst="rect">
            <a:avLst/>
          </a:prstGeom>
          <a:noFill/>
          <a:ln>
            <a:noFill/>
          </a:ln>
        </p:spPr>
        <p:txBody>
          <a:bodyPr anchorCtr="0" anchor="t" bIns="45700" lIns="91425" spcFirstLastPara="1" rIns="91425" wrap="square" tIns="45700">
            <a:normAutofit lnSpcReduction="20000"/>
          </a:bodyPr>
          <a:lstStyle/>
          <a:p>
            <a:pPr indent="-228600" lvl="0" marL="457200" rtl="0" algn="l">
              <a:spcBef>
                <a:spcPts val="750"/>
              </a:spcBef>
              <a:spcAft>
                <a:spcPts val="0"/>
              </a:spcAft>
              <a:buClr>
                <a:schemeClr val="dk1"/>
              </a:buClr>
              <a:buSzPts val="1100"/>
              <a:buNone/>
            </a:pPr>
            <a:r>
              <a:rPr lang="en-GB"/>
              <a:t>Identification and management of Results and Key Exploitable Results</a:t>
            </a:r>
            <a:endParaRPr/>
          </a:p>
          <a:p>
            <a:pPr indent="0" lvl="0" marL="0" rtl="0" algn="l">
              <a:spcBef>
                <a:spcPts val="750"/>
              </a:spcBef>
              <a:spcAft>
                <a:spcPts val="0"/>
              </a:spcAft>
              <a:buNone/>
            </a:pPr>
            <a:r>
              <a:t/>
            </a:r>
            <a:endParaRPr/>
          </a:p>
          <a:p>
            <a:pPr indent="0" lvl="0" marL="0" rtl="0" algn="l">
              <a:spcBef>
                <a:spcPts val="750"/>
              </a:spcBef>
              <a:spcAft>
                <a:spcPts val="0"/>
              </a:spcAft>
              <a:buNone/>
            </a:pPr>
            <a:r>
              <a:t/>
            </a:r>
            <a:endParaRPr/>
          </a:p>
          <a:p>
            <a:pPr indent="-228600" lvl="0" marL="457200" rtl="0" algn="l">
              <a:spcBef>
                <a:spcPts val="750"/>
              </a:spcBef>
              <a:spcAft>
                <a:spcPts val="0"/>
              </a:spcAft>
              <a:buClr>
                <a:schemeClr val="dk1"/>
              </a:buClr>
              <a:buSzPts val="1100"/>
              <a:buFont typeface="Arial"/>
              <a:buNone/>
            </a:pPr>
            <a:r>
              <a:t/>
            </a:r>
            <a:endParaRPr/>
          </a:p>
          <a:p>
            <a:pPr indent="-228600" lvl="0" marL="457200" rtl="0" algn="l">
              <a:lnSpc>
                <a:spcPct val="100000"/>
              </a:lnSpc>
              <a:spcBef>
                <a:spcPts val="750"/>
              </a:spcBef>
              <a:spcAft>
                <a:spcPts val="0"/>
              </a:spcAft>
              <a:buClr>
                <a:srgbClr val="004360"/>
              </a:buClr>
              <a:buSzPts val="2200"/>
              <a:buNone/>
            </a:pPr>
            <a:r>
              <a:t/>
            </a:r>
            <a:endParaRPr/>
          </a:p>
          <a:p>
            <a:pPr indent="-228600" lvl="0" marL="457200" rtl="0" algn="l">
              <a:lnSpc>
                <a:spcPct val="100000"/>
              </a:lnSpc>
              <a:spcBef>
                <a:spcPts val="750"/>
              </a:spcBef>
              <a:spcAft>
                <a:spcPts val="0"/>
              </a:spcAft>
              <a:buClr>
                <a:srgbClr val="004360"/>
              </a:buClr>
              <a:buSzPts val="2200"/>
              <a:buNone/>
            </a:pPr>
            <a:r>
              <a:t/>
            </a:r>
            <a:endParaRPr/>
          </a:p>
          <a:p>
            <a:pPr indent="0" lvl="0" marL="0" rtl="0" algn="l">
              <a:lnSpc>
                <a:spcPct val="100000"/>
              </a:lnSpc>
              <a:spcBef>
                <a:spcPts val="750"/>
              </a:spcBef>
              <a:spcAft>
                <a:spcPts val="0"/>
              </a:spcAft>
              <a:buClr>
                <a:srgbClr val="004360"/>
              </a:buClr>
              <a:buSzPts val="2200"/>
              <a:buNone/>
            </a:pPr>
            <a:r>
              <a:t/>
            </a:r>
            <a:endParaRPr/>
          </a:p>
          <a:p>
            <a:pPr indent="0" lvl="0" marL="0" rtl="0" algn="l">
              <a:lnSpc>
                <a:spcPct val="100000"/>
              </a:lnSpc>
              <a:spcBef>
                <a:spcPts val="750"/>
              </a:spcBef>
              <a:spcAft>
                <a:spcPts val="0"/>
              </a:spcAft>
              <a:buClr>
                <a:srgbClr val="004360"/>
              </a:buClr>
              <a:buSzPts val="2200"/>
              <a:buNone/>
            </a:pPr>
            <a:r>
              <a:t/>
            </a:r>
            <a:endParaRPr/>
          </a:p>
          <a:p>
            <a:pPr indent="-361435" lvl="0" marL="457200" rtl="0" algn="l">
              <a:lnSpc>
                <a:spcPct val="100000"/>
              </a:lnSpc>
              <a:spcBef>
                <a:spcPts val="750"/>
              </a:spcBef>
              <a:spcAft>
                <a:spcPts val="0"/>
              </a:spcAft>
              <a:buSzPts val="2092"/>
              <a:buChar char="-"/>
            </a:pPr>
            <a:r>
              <a:rPr lang="en-GB" sz="2091"/>
              <a:t>Initial selection of KERs is provided in the impact section of the DoA. </a:t>
            </a:r>
            <a:endParaRPr sz="2091"/>
          </a:p>
          <a:p>
            <a:pPr indent="-361435" lvl="0" marL="457200" rtl="0" algn="l">
              <a:lnSpc>
                <a:spcPct val="100000"/>
              </a:lnSpc>
              <a:spcBef>
                <a:spcPts val="0"/>
              </a:spcBef>
              <a:spcAft>
                <a:spcPts val="0"/>
              </a:spcAft>
              <a:buSzPts val="2092"/>
              <a:buChar char="-"/>
            </a:pPr>
            <a:r>
              <a:rPr lang="en-GB" sz="2091"/>
              <a:t>During the project duration KERs information will be updated and extended as they are developed, including for each of them:</a:t>
            </a:r>
            <a:endParaRPr sz="2091"/>
          </a:p>
          <a:p>
            <a:pPr indent="-342900" lvl="1" marL="914400" rtl="0" algn="l">
              <a:lnSpc>
                <a:spcPct val="100000"/>
              </a:lnSpc>
              <a:spcBef>
                <a:spcPts val="0"/>
              </a:spcBef>
              <a:spcAft>
                <a:spcPts val="0"/>
              </a:spcAft>
              <a:buSzPts val="1800"/>
              <a:buChar char="-"/>
            </a:pPr>
            <a:r>
              <a:rPr lang="en-GB"/>
              <a:t>A complete summary description</a:t>
            </a:r>
            <a:endParaRPr/>
          </a:p>
          <a:p>
            <a:pPr indent="-342900" lvl="1" marL="914400" rtl="0" algn="l">
              <a:lnSpc>
                <a:spcPct val="100000"/>
              </a:lnSpc>
              <a:spcBef>
                <a:spcPts val="0"/>
              </a:spcBef>
              <a:spcAft>
                <a:spcPts val="0"/>
              </a:spcAft>
              <a:buSzPts val="1800"/>
              <a:buChar char="-"/>
            </a:pPr>
            <a:r>
              <a:rPr lang="en-GB"/>
              <a:t>Information on Ownership </a:t>
            </a:r>
            <a:endParaRPr/>
          </a:p>
          <a:p>
            <a:pPr indent="-342900" lvl="1" marL="914400" rtl="0" algn="l">
              <a:lnSpc>
                <a:spcPct val="100000"/>
              </a:lnSpc>
              <a:spcBef>
                <a:spcPts val="0"/>
              </a:spcBef>
              <a:spcAft>
                <a:spcPts val="0"/>
              </a:spcAft>
              <a:buSzPts val="1800"/>
              <a:buChar char="-"/>
            </a:pPr>
            <a:r>
              <a:rPr lang="en-GB"/>
              <a:t>Target Audiences/Target Groups and stakeholders</a:t>
            </a:r>
            <a:endParaRPr/>
          </a:p>
          <a:p>
            <a:pPr indent="-342900" lvl="1" marL="914400" rtl="0" algn="l">
              <a:lnSpc>
                <a:spcPct val="100000"/>
              </a:lnSpc>
              <a:spcBef>
                <a:spcPts val="0"/>
              </a:spcBef>
              <a:spcAft>
                <a:spcPts val="0"/>
              </a:spcAft>
              <a:buSzPts val="1800"/>
              <a:buChar char="-"/>
            </a:pPr>
            <a:r>
              <a:rPr lang="en-GB"/>
              <a:t>Value Proposition</a:t>
            </a:r>
            <a:endParaRPr/>
          </a:p>
          <a:p>
            <a:pPr indent="-342900" lvl="1" marL="914400" rtl="0" algn="l">
              <a:lnSpc>
                <a:spcPct val="100000"/>
              </a:lnSpc>
              <a:spcBef>
                <a:spcPts val="0"/>
              </a:spcBef>
              <a:spcAft>
                <a:spcPts val="0"/>
              </a:spcAft>
              <a:buSzPts val="1800"/>
              <a:buChar char="-"/>
            </a:pPr>
            <a:r>
              <a:rPr lang="en-GB"/>
              <a:t>Future work</a:t>
            </a:r>
            <a:endParaRPr/>
          </a:p>
        </p:txBody>
      </p:sp>
      <p:sp>
        <p:nvSpPr>
          <p:cNvPr id="263" name="Google Shape;263;g3095d37dcec_0_14"/>
          <p:cNvSpPr/>
          <p:nvPr/>
        </p:nvSpPr>
        <p:spPr>
          <a:xfrm>
            <a:off x="524675" y="1910350"/>
            <a:ext cx="11108400" cy="746400"/>
          </a:xfrm>
          <a:prstGeom prst="rect">
            <a:avLst/>
          </a:prstGeom>
          <a:solidFill>
            <a:srgbClr val="4285F4">
              <a:alpha val="0"/>
            </a:srgbClr>
          </a:solidFill>
          <a:ln cap="flat" cmpd="sng" w="254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0000"/>
              </a:lnSpc>
              <a:spcBef>
                <a:spcPts val="0"/>
              </a:spcBef>
              <a:spcAft>
                <a:spcPts val="0"/>
              </a:spcAft>
              <a:buNone/>
            </a:pPr>
            <a:r>
              <a:rPr lang="en-GB" sz="1600">
                <a:solidFill>
                  <a:schemeClr val="dk1"/>
                </a:solidFill>
                <a:latin typeface="Calibri"/>
                <a:ea typeface="Calibri"/>
                <a:cs typeface="Calibri"/>
                <a:sym typeface="Calibri"/>
              </a:rPr>
              <a:t>A </a:t>
            </a:r>
            <a:r>
              <a:rPr b="1" lang="en-GB" sz="1600">
                <a:solidFill>
                  <a:schemeClr val="dk1"/>
                </a:solidFill>
                <a:latin typeface="Calibri"/>
                <a:ea typeface="Calibri"/>
                <a:cs typeface="Calibri"/>
                <a:sym typeface="Calibri"/>
              </a:rPr>
              <a:t>‘Result’</a:t>
            </a:r>
            <a:r>
              <a:rPr lang="en-GB" sz="1600">
                <a:solidFill>
                  <a:schemeClr val="dk1"/>
                </a:solidFill>
                <a:latin typeface="Calibri"/>
                <a:ea typeface="Calibri"/>
                <a:cs typeface="Calibri"/>
                <a:sym typeface="Calibri"/>
              </a:rPr>
              <a:t> is </a:t>
            </a:r>
            <a:r>
              <a:rPr i="1" lang="en-GB" sz="1600">
                <a:solidFill>
                  <a:schemeClr val="dk1"/>
                </a:solidFill>
                <a:latin typeface="Calibri"/>
                <a:ea typeface="Calibri"/>
                <a:cs typeface="Calibri"/>
                <a:sym typeface="Calibri"/>
              </a:rPr>
              <a:t>Any tangible or intangible effect of the action, such as data, know-how or information, whatever its form or nature, whether or not it can be protected, as well as any rights attached to it, including intellectual property rights. (Grant Agreement)</a:t>
            </a:r>
            <a:endParaRPr sz="2300"/>
          </a:p>
        </p:txBody>
      </p:sp>
      <p:sp>
        <p:nvSpPr>
          <p:cNvPr id="264" name="Google Shape;264;g3095d37dcec_0_14"/>
          <p:cNvSpPr/>
          <p:nvPr/>
        </p:nvSpPr>
        <p:spPr>
          <a:xfrm>
            <a:off x="524675" y="2879050"/>
            <a:ext cx="11108400" cy="902400"/>
          </a:xfrm>
          <a:prstGeom prst="rect">
            <a:avLst/>
          </a:prstGeom>
          <a:solidFill>
            <a:srgbClr val="4285F4">
              <a:alpha val="0"/>
            </a:srgbClr>
          </a:solidFill>
          <a:ln cap="flat" cmpd="sng" w="254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just">
              <a:lnSpc>
                <a:spcPct val="100000"/>
              </a:lnSpc>
              <a:spcBef>
                <a:spcPts val="0"/>
              </a:spcBef>
              <a:spcAft>
                <a:spcPts val="0"/>
              </a:spcAft>
              <a:buClr>
                <a:srgbClr val="000000"/>
              </a:buClr>
              <a:buFont typeface="Arial"/>
              <a:buNone/>
            </a:pPr>
            <a:r>
              <a:rPr lang="en-GB" sz="1600">
                <a:solidFill>
                  <a:schemeClr val="dk1"/>
                </a:solidFill>
                <a:latin typeface="Calibri"/>
                <a:ea typeface="Calibri"/>
                <a:cs typeface="Calibri"/>
                <a:sym typeface="Calibri"/>
              </a:rPr>
              <a:t>A </a:t>
            </a:r>
            <a:r>
              <a:rPr b="1" lang="en-GB" sz="1600">
                <a:solidFill>
                  <a:schemeClr val="dk1"/>
                </a:solidFill>
                <a:latin typeface="Calibri"/>
                <a:ea typeface="Calibri"/>
                <a:cs typeface="Calibri"/>
                <a:sym typeface="Calibri"/>
              </a:rPr>
              <a:t>Key Exploitable Result (KER)</a:t>
            </a:r>
            <a:r>
              <a:rPr lang="en-GB" sz="1600">
                <a:solidFill>
                  <a:schemeClr val="dk1"/>
                </a:solidFill>
                <a:latin typeface="Calibri"/>
                <a:ea typeface="Calibri"/>
                <a:cs typeface="Calibri"/>
                <a:sym typeface="Calibri"/>
              </a:rPr>
              <a:t> is an identified main interesting result (as defined above) which has been selected and  prioritised due to its high potential to be “exploited” – meaning to make use and derive benefits-  downstream the value chain of a product, process or solution, or act as an important input to policy, further research or education.</a:t>
            </a:r>
            <a:endParaRPr sz="23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g3095d37dcec_0_571"/>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271" name="Google Shape;271;g3095d37dcec_0_571"/>
          <p:cNvSpPr txBox="1"/>
          <p:nvPr>
            <p:ph type="title"/>
          </p:nvPr>
        </p:nvSpPr>
        <p:spPr>
          <a:xfrm>
            <a:off x="522321" y="147658"/>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Exploitation plan - Methodology &amp; Definitions</a:t>
            </a:r>
            <a:endParaRPr/>
          </a:p>
        </p:txBody>
      </p:sp>
      <p:sp>
        <p:nvSpPr>
          <p:cNvPr id="272" name="Google Shape;272;g3095d37dcec_0_571"/>
          <p:cNvSpPr txBox="1"/>
          <p:nvPr>
            <p:ph idx="1" type="body"/>
          </p:nvPr>
        </p:nvSpPr>
        <p:spPr>
          <a:xfrm>
            <a:off x="522325" y="1279651"/>
            <a:ext cx="10909200" cy="5126400"/>
          </a:xfrm>
          <a:prstGeom prst="rect">
            <a:avLst/>
          </a:prstGeom>
          <a:noFill/>
          <a:ln>
            <a:noFill/>
          </a:ln>
        </p:spPr>
        <p:txBody>
          <a:bodyPr anchorCtr="0" anchor="t" bIns="45700" lIns="91425" spcFirstLastPara="1" rIns="91425" wrap="square" tIns="45700">
            <a:normAutofit/>
          </a:bodyPr>
          <a:lstStyle/>
          <a:p>
            <a:pPr indent="-228600" lvl="0" marL="457200" rtl="0" algn="l">
              <a:spcBef>
                <a:spcPts val="750"/>
              </a:spcBef>
              <a:spcAft>
                <a:spcPts val="0"/>
              </a:spcAft>
              <a:buClr>
                <a:schemeClr val="dk1"/>
              </a:buClr>
              <a:buSzPts val="1100"/>
              <a:buNone/>
            </a:pPr>
            <a:r>
              <a:rPr lang="en-GB"/>
              <a:t>Identification and management of Results and Key Exploitable Results</a:t>
            </a:r>
            <a:endParaRPr/>
          </a:p>
          <a:p>
            <a:pPr indent="0" lvl="0" marL="0" rtl="0" algn="l">
              <a:spcBef>
                <a:spcPts val="750"/>
              </a:spcBef>
              <a:spcAft>
                <a:spcPts val="0"/>
              </a:spcAft>
              <a:buNone/>
            </a:pPr>
            <a:r>
              <a:t/>
            </a:r>
            <a:endParaRPr/>
          </a:p>
          <a:p>
            <a:pPr indent="0" lvl="0" marL="0" rtl="0" algn="l">
              <a:spcBef>
                <a:spcPts val="750"/>
              </a:spcBef>
              <a:spcAft>
                <a:spcPts val="0"/>
              </a:spcAft>
              <a:buNone/>
            </a:pPr>
            <a:r>
              <a:t/>
            </a:r>
            <a:endParaRPr/>
          </a:p>
          <a:p>
            <a:pPr indent="-228600" lvl="0" marL="457200" rtl="0" algn="l">
              <a:spcBef>
                <a:spcPts val="750"/>
              </a:spcBef>
              <a:spcAft>
                <a:spcPts val="0"/>
              </a:spcAft>
              <a:buClr>
                <a:schemeClr val="dk1"/>
              </a:buClr>
              <a:buSzPts val="1100"/>
              <a:buNone/>
            </a:pPr>
            <a:r>
              <a:t/>
            </a:r>
            <a:endParaRPr/>
          </a:p>
          <a:p>
            <a:pPr indent="0" lvl="0" marL="0" rtl="0" algn="l">
              <a:lnSpc>
                <a:spcPct val="100000"/>
              </a:lnSpc>
              <a:spcBef>
                <a:spcPts val="750"/>
              </a:spcBef>
              <a:spcAft>
                <a:spcPts val="0"/>
              </a:spcAft>
              <a:buNone/>
            </a:pPr>
            <a:r>
              <a:t/>
            </a:r>
            <a:endParaRPr/>
          </a:p>
        </p:txBody>
      </p:sp>
      <p:sp>
        <p:nvSpPr>
          <p:cNvPr id="273" name="Google Shape;273;g3095d37dcec_0_571"/>
          <p:cNvSpPr/>
          <p:nvPr/>
        </p:nvSpPr>
        <p:spPr>
          <a:xfrm>
            <a:off x="524675" y="1935450"/>
            <a:ext cx="11108400" cy="4410600"/>
          </a:xfrm>
          <a:prstGeom prst="rect">
            <a:avLst/>
          </a:prstGeom>
          <a:solidFill>
            <a:srgbClr val="4285F4">
              <a:alpha val="0"/>
            </a:srgbClr>
          </a:solidFill>
          <a:ln cap="flat" cmpd="sng" w="254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rtl="0" algn="just">
              <a:lnSpc>
                <a:spcPct val="107916"/>
              </a:lnSpc>
              <a:spcBef>
                <a:spcPts val="0"/>
              </a:spcBef>
              <a:spcAft>
                <a:spcPts val="0"/>
              </a:spcAft>
              <a:buNone/>
            </a:pPr>
            <a:r>
              <a:rPr b="1" lang="en-GB" sz="1700">
                <a:solidFill>
                  <a:schemeClr val="dk1"/>
                </a:solidFill>
                <a:latin typeface="Calibri"/>
                <a:ea typeface="Calibri"/>
                <a:cs typeface="Calibri"/>
                <a:sym typeface="Calibri"/>
              </a:rPr>
              <a:t>‘Result/KER Owners’</a:t>
            </a:r>
            <a:r>
              <a:rPr lang="en-GB" sz="1700">
                <a:solidFill>
                  <a:schemeClr val="dk1"/>
                </a:solidFill>
                <a:latin typeface="Calibri"/>
                <a:ea typeface="Calibri"/>
                <a:cs typeface="Calibri"/>
                <a:sym typeface="Calibri"/>
              </a:rPr>
              <a:t> are the entities or institutions holding legal or intellectual property rights over the outcome. Identifying the ownership information is crucial, as it may involve an individual researcher, a research institution, a company, or a jointly owned result within the consortium. This information establishes authority and responsibility for the Result/KER, ensuring its exploitation and long-term sustainability. In the case of collective work, any decision related to the result/KER will be taken by the corresponding governance and decision making body of the project. As such it will be consulted to the Project Management Board (PMB) and escalated to the Project Assembly for any decision needed.</a:t>
            </a:r>
            <a:endParaRPr sz="1700">
              <a:solidFill>
                <a:schemeClr val="dk1"/>
              </a:solidFill>
              <a:latin typeface="Calibri"/>
              <a:ea typeface="Calibri"/>
              <a:cs typeface="Calibri"/>
              <a:sym typeface="Calibri"/>
            </a:endParaRPr>
          </a:p>
          <a:p>
            <a:pPr indent="0" lvl="0" marL="0" rtl="0" algn="just">
              <a:lnSpc>
                <a:spcPct val="107916"/>
              </a:lnSpc>
              <a:spcBef>
                <a:spcPts val="800"/>
              </a:spcBef>
              <a:spcAft>
                <a:spcPts val="0"/>
              </a:spcAft>
              <a:buNone/>
            </a:pPr>
            <a:r>
              <a:rPr b="1" lang="en-GB" sz="1700">
                <a:solidFill>
                  <a:schemeClr val="dk1"/>
                </a:solidFill>
                <a:latin typeface="Calibri"/>
                <a:ea typeface="Calibri"/>
                <a:cs typeface="Calibri"/>
                <a:sym typeface="Calibri"/>
              </a:rPr>
              <a:t>‘Target Audiences/Groups’</a:t>
            </a:r>
            <a:r>
              <a:rPr lang="en-GB" sz="1700">
                <a:solidFill>
                  <a:schemeClr val="dk1"/>
                </a:solidFill>
                <a:latin typeface="Calibri"/>
                <a:ea typeface="Calibri"/>
                <a:cs typeface="Calibri"/>
                <a:sym typeface="Calibri"/>
              </a:rPr>
              <a:t> are the specific stakeholders for whom the KERs are designed. They comprise both the target user group or beneficiaries, such as researchers, industry professionals, policymakers, or the general public, and the interest groups defined in the Horizon Platform.</a:t>
            </a:r>
            <a:endParaRPr sz="1700">
              <a:solidFill>
                <a:schemeClr val="dk1"/>
              </a:solidFill>
              <a:latin typeface="Calibri"/>
              <a:ea typeface="Calibri"/>
              <a:cs typeface="Calibri"/>
              <a:sym typeface="Calibri"/>
            </a:endParaRPr>
          </a:p>
          <a:p>
            <a:pPr indent="0" lvl="0" marL="0" rtl="0" algn="just">
              <a:lnSpc>
                <a:spcPct val="107916"/>
              </a:lnSpc>
              <a:spcBef>
                <a:spcPts val="800"/>
              </a:spcBef>
              <a:spcAft>
                <a:spcPts val="0"/>
              </a:spcAft>
              <a:buNone/>
            </a:pPr>
            <a:r>
              <a:rPr b="1" lang="en-GB" sz="1700">
                <a:solidFill>
                  <a:schemeClr val="dk1"/>
                </a:solidFill>
                <a:latin typeface="Calibri"/>
                <a:ea typeface="Calibri"/>
                <a:cs typeface="Calibri"/>
                <a:sym typeface="Calibri"/>
              </a:rPr>
              <a:t>‘Value Proposition’</a:t>
            </a:r>
            <a:r>
              <a:rPr lang="en-GB" sz="1700">
                <a:solidFill>
                  <a:schemeClr val="dk1"/>
                </a:solidFill>
                <a:latin typeface="Calibri"/>
                <a:ea typeface="Calibri"/>
                <a:cs typeface="Calibri"/>
                <a:sym typeface="Calibri"/>
              </a:rPr>
              <a:t> stands for the unique benefits or selling point that the KERs offer to their adopters. It highlights the key advantages and main benefits that distinguish the KERs from other existing assets.</a:t>
            </a:r>
            <a:endParaRPr sz="1700">
              <a:solidFill>
                <a:schemeClr val="dk1"/>
              </a:solidFill>
              <a:latin typeface="Calibri"/>
              <a:ea typeface="Calibri"/>
              <a:cs typeface="Calibri"/>
              <a:sym typeface="Calibri"/>
            </a:endParaRPr>
          </a:p>
          <a:p>
            <a:pPr indent="0" lvl="0" marL="0" rtl="0" algn="just">
              <a:lnSpc>
                <a:spcPct val="107916"/>
              </a:lnSpc>
              <a:spcBef>
                <a:spcPts val="800"/>
              </a:spcBef>
              <a:spcAft>
                <a:spcPts val="800"/>
              </a:spcAft>
              <a:buNone/>
            </a:pPr>
            <a:r>
              <a:rPr b="1" lang="en-GB" sz="1700">
                <a:solidFill>
                  <a:schemeClr val="dk1"/>
                </a:solidFill>
                <a:latin typeface="Calibri"/>
                <a:ea typeface="Calibri"/>
                <a:cs typeface="Calibri"/>
                <a:sym typeface="Calibri"/>
              </a:rPr>
              <a:t>‘Summary Description and Future Work’</a:t>
            </a:r>
            <a:r>
              <a:rPr lang="en-GB" sz="1700">
                <a:solidFill>
                  <a:schemeClr val="dk1"/>
                </a:solidFill>
                <a:latin typeface="Calibri"/>
                <a:ea typeface="Calibri"/>
                <a:cs typeface="Calibri"/>
                <a:sym typeface="Calibri"/>
              </a:rPr>
              <a:t> provides the comprehensive summary of achievements completed during the project and envisions any future work, updates, or iterations that will be needed for the KER after the project.</a:t>
            </a:r>
            <a:endParaRPr sz="2200">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g3095d37dcec_0_581"/>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280" name="Google Shape;280;g3095d37dcec_0_581"/>
          <p:cNvSpPr txBox="1"/>
          <p:nvPr>
            <p:ph type="title"/>
          </p:nvPr>
        </p:nvSpPr>
        <p:spPr>
          <a:xfrm>
            <a:off x="522321" y="147658"/>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Exploitation plan - Methodology &amp; Definitions</a:t>
            </a:r>
            <a:endParaRPr/>
          </a:p>
        </p:txBody>
      </p:sp>
      <p:sp>
        <p:nvSpPr>
          <p:cNvPr id="281" name="Google Shape;281;g3095d37dcec_0_581"/>
          <p:cNvSpPr txBox="1"/>
          <p:nvPr>
            <p:ph idx="1" type="body"/>
          </p:nvPr>
        </p:nvSpPr>
        <p:spPr>
          <a:xfrm>
            <a:off x="522325" y="1279651"/>
            <a:ext cx="10909200" cy="5126400"/>
          </a:xfrm>
          <a:prstGeom prst="rect">
            <a:avLst/>
          </a:prstGeom>
          <a:noFill/>
          <a:ln>
            <a:noFill/>
          </a:ln>
        </p:spPr>
        <p:txBody>
          <a:bodyPr anchorCtr="0" anchor="t" bIns="45700" lIns="91425" spcFirstLastPara="1" rIns="91425" wrap="square" tIns="45700">
            <a:normAutofit/>
          </a:bodyPr>
          <a:lstStyle/>
          <a:p>
            <a:pPr indent="-228600" lvl="0" marL="457200" rtl="0" algn="l">
              <a:spcBef>
                <a:spcPts val="750"/>
              </a:spcBef>
              <a:spcAft>
                <a:spcPts val="0"/>
              </a:spcAft>
              <a:buClr>
                <a:schemeClr val="dk1"/>
              </a:buClr>
              <a:buSzPts val="1100"/>
              <a:buNone/>
            </a:pPr>
            <a:r>
              <a:rPr lang="en-GB"/>
              <a:t>Intellectual Property Rights (IPR) Management</a:t>
            </a:r>
            <a:endParaRPr/>
          </a:p>
          <a:p>
            <a:pPr indent="0" lvl="0" marL="0" rtl="0" algn="l">
              <a:spcBef>
                <a:spcPts val="750"/>
              </a:spcBef>
              <a:spcAft>
                <a:spcPts val="0"/>
              </a:spcAft>
              <a:buNone/>
            </a:pPr>
            <a:r>
              <a:t/>
            </a:r>
            <a:endParaRPr/>
          </a:p>
          <a:p>
            <a:pPr indent="0" lvl="0" marL="0" rtl="0" algn="l">
              <a:spcBef>
                <a:spcPts val="750"/>
              </a:spcBef>
              <a:spcAft>
                <a:spcPts val="0"/>
              </a:spcAft>
              <a:buNone/>
            </a:pPr>
            <a:r>
              <a:t/>
            </a:r>
            <a:endParaRPr/>
          </a:p>
          <a:p>
            <a:pPr indent="-228600" lvl="0" marL="457200" rtl="0" algn="l">
              <a:spcBef>
                <a:spcPts val="750"/>
              </a:spcBef>
              <a:spcAft>
                <a:spcPts val="0"/>
              </a:spcAft>
              <a:buClr>
                <a:schemeClr val="dk1"/>
              </a:buClr>
              <a:buSzPts val="1100"/>
              <a:buNone/>
            </a:pPr>
            <a:r>
              <a:t/>
            </a:r>
            <a:endParaRPr/>
          </a:p>
          <a:p>
            <a:pPr indent="-228600" lvl="0" marL="457200" rtl="0" algn="l">
              <a:lnSpc>
                <a:spcPct val="100000"/>
              </a:lnSpc>
              <a:spcBef>
                <a:spcPts val="750"/>
              </a:spcBef>
              <a:spcAft>
                <a:spcPts val="0"/>
              </a:spcAft>
              <a:buClr>
                <a:srgbClr val="004360"/>
              </a:buClr>
              <a:buSzPts val="2200"/>
              <a:buNone/>
            </a:pPr>
            <a:r>
              <a:t/>
            </a:r>
            <a:endParaRPr/>
          </a:p>
          <a:p>
            <a:pPr indent="0" lvl="0" marL="0" rtl="0" algn="l">
              <a:lnSpc>
                <a:spcPct val="100000"/>
              </a:lnSpc>
              <a:spcBef>
                <a:spcPts val="750"/>
              </a:spcBef>
              <a:spcAft>
                <a:spcPts val="0"/>
              </a:spcAft>
              <a:buClr>
                <a:srgbClr val="004360"/>
              </a:buClr>
              <a:buSzPts val="2200"/>
              <a:buNone/>
            </a:pPr>
            <a:r>
              <a:t/>
            </a:r>
            <a:endParaRPr/>
          </a:p>
          <a:p>
            <a:pPr indent="0" lvl="0" marL="0" rtl="0" algn="l">
              <a:lnSpc>
                <a:spcPct val="100000"/>
              </a:lnSpc>
              <a:spcBef>
                <a:spcPts val="750"/>
              </a:spcBef>
              <a:spcAft>
                <a:spcPts val="0"/>
              </a:spcAft>
              <a:buClr>
                <a:srgbClr val="004360"/>
              </a:buClr>
              <a:buSzPts val="2200"/>
              <a:buNone/>
            </a:pPr>
            <a:r>
              <a:rPr lang="en-GB"/>
              <a:t>Templates based on European Commission Obligatory Continuous Reporting</a:t>
            </a:r>
            <a:endParaRPr/>
          </a:p>
          <a:p>
            <a:pPr indent="-361435" lvl="0" marL="457200" rtl="0" algn="l">
              <a:spcBef>
                <a:spcPts val="750"/>
              </a:spcBef>
              <a:spcAft>
                <a:spcPts val="0"/>
              </a:spcAft>
              <a:buSzPts val="2092"/>
              <a:buChar char="-"/>
            </a:pPr>
            <a:r>
              <a:rPr lang="en-GB"/>
              <a:t>Intellectual assets template (Annex 1) </a:t>
            </a:r>
            <a:endParaRPr/>
          </a:p>
          <a:p>
            <a:pPr indent="-361435" lvl="0" marL="457200" rtl="0" algn="l">
              <a:spcBef>
                <a:spcPts val="0"/>
              </a:spcBef>
              <a:spcAft>
                <a:spcPts val="0"/>
              </a:spcAft>
              <a:buSzPts val="2092"/>
              <a:buChar char="-"/>
            </a:pPr>
            <a:r>
              <a:rPr lang="en-GB"/>
              <a:t>Results Ownership List (Annex 2) templates have been created to collect the Intellectual.</a:t>
            </a:r>
            <a:endParaRPr/>
          </a:p>
        </p:txBody>
      </p:sp>
      <p:sp>
        <p:nvSpPr>
          <p:cNvPr id="282" name="Google Shape;282;g3095d37dcec_0_581"/>
          <p:cNvSpPr/>
          <p:nvPr/>
        </p:nvSpPr>
        <p:spPr>
          <a:xfrm>
            <a:off x="524675" y="1910350"/>
            <a:ext cx="11108400" cy="1855200"/>
          </a:xfrm>
          <a:prstGeom prst="rect">
            <a:avLst/>
          </a:prstGeom>
          <a:solidFill>
            <a:srgbClr val="4285F4">
              <a:alpha val="0"/>
            </a:srgbClr>
          </a:solidFill>
          <a:ln cap="flat" cmpd="sng" w="254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rtl="0" algn="just">
              <a:lnSpc>
                <a:spcPct val="107916"/>
              </a:lnSpc>
              <a:spcBef>
                <a:spcPts val="0"/>
              </a:spcBef>
              <a:spcAft>
                <a:spcPts val="0"/>
              </a:spcAft>
              <a:buClr>
                <a:schemeClr val="dk1"/>
              </a:buClr>
              <a:buSzPts val="1100"/>
              <a:buFont typeface="Arial"/>
              <a:buNone/>
            </a:pPr>
            <a:r>
              <a:rPr b="1" lang="en-GB" sz="1700">
                <a:solidFill>
                  <a:schemeClr val="dk1"/>
                </a:solidFill>
                <a:latin typeface="Calibri"/>
                <a:ea typeface="Calibri"/>
                <a:cs typeface="Calibri"/>
                <a:sym typeface="Calibri"/>
              </a:rPr>
              <a:t>Intellectual Property Rights (IPR): Obligation to protect results</a:t>
            </a:r>
            <a:r>
              <a:rPr lang="en-GB" sz="1700">
                <a:solidFill>
                  <a:schemeClr val="dk1"/>
                </a:solidFill>
                <a:latin typeface="Calibri"/>
                <a:ea typeface="Calibri"/>
                <a:cs typeface="Calibri"/>
                <a:sym typeface="Calibri"/>
              </a:rPr>
              <a:t>. According to the Grant Agreement, </a:t>
            </a:r>
            <a:r>
              <a:rPr i="1" lang="en-GB" sz="1700">
                <a:solidFill>
                  <a:schemeClr val="dk1"/>
                </a:solidFill>
                <a:latin typeface="Calibri"/>
                <a:ea typeface="Calibri"/>
                <a:cs typeface="Calibri"/>
                <a:sym typeface="Calibri"/>
              </a:rPr>
              <a:t>the beneficiaries must adequately protect their results — for an appropriate period and with appropriate territorial coverage — if protection is possible and justified, taking into account all relevant considerations, including the prospects for commercial exploitation, legitimate interests of the other beneficiaries and any other legitimate interests</a:t>
            </a:r>
            <a:r>
              <a:rPr lang="en-GB" sz="1700">
                <a:solidFill>
                  <a:schemeClr val="dk1"/>
                </a:solidFill>
                <a:latin typeface="Calibri"/>
                <a:ea typeface="Calibri"/>
                <a:cs typeface="Calibri"/>
                <a:sym typeface="Calibri"/>
              </a:rPr>
              <a:t>.</a:t>
            </a:r>
            <a:endParaRPr sz="1700">
              <a:solidFill>
                <a:schemeClr val="dk1"/>
              </a:solidFill>
              <a:latin typeface="Calibri"/>
              <a:ea typeface="Calibri"/>
              <a:cs typeface="Calibri"/>
              <a:sym typeface="Calibri"/>
            </a:endParaRPr>
          </a:p>
          <a:p>
            <a:pPr indent="0" lvl="0" marL="0" rtl="0" algn="just">
              <a:lnSpc>
                <a:spcPct val="107916"/>
              </a:lnSpc>
              <a:spcBef>
                <a:spcPts val="800"/>
              </a:spcBef>
              <a:spcAft>
                <a:spcPts val="800"/>
              </a:spcAft>
              <a:buClr>
                <a:schemeClr val="dk1"/>
              </a:buClr>
              <a:buSzPts val="1100"/>
              <a:buFont typeface="Arial"/>
              <a:buNone/>
            </a:pPr>
            <a:r>
              <a:rPr b="1" lang="en-GB" sz="1700">
                <a:solidFill>
                  <a:schemeClr val="dk1"/>
                </a:solidFill>
                <a:latin typeface="Calibri"/>
                <a:ea typeface="Calibri"/>
                <a:cs typeface="Calibri"/>
                <a:sym typeface="Calibri"/>
              </a:rPr>
              <a:t>Access rights</a:t>
            </a:r>
            <a:r>
              <a:rPr lang="en-GB" sz="1700">
                <a:solidFill>
                  <a:schemeClr val="dk1"/>
                </a:solidFill>
                <a:latin typeface="Calibri"/>
                <a:ea typeface="Calibri"/>
                <a:cs typeface="Calibri"/>
                <a:sym typeface="Calibri"/>
              </a:rPr>
              <a:t> are the rights to use results [...].</a:t>
            </a:r>
            <a:endParaRPr sz="18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g3095d37dcec_0_592"/>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289" name="Google Shape;289;g3095d37dcec_0_592"/>
          <p:cNvSpPr txBox="1"/>
          <p:nvPr>
            <p:ph type="title"/>
          </p:nvPr>
        </p:nvSpPr>
        <p:spPr>
          <a:xfrm>
            <a:off x="522321" y="147658"/>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Exploitation plan - Methodology &amp; Definitions</a:t>
            </a:r>
            <a:endParaRPr/>
          </a:p>
        </p:txBody>
      </p:sp>
      <p:sp>
        <p:nvSpPr>
          <p:cNvPr id="290" name="Google Shape;290;g3095d37dcec_0_592"/>
          <p:cNvSpPr txBox="1"/>
          <p:nvPr>
            <p:ph idx="1" type="body"/>
          </p:nvPr>
        </p:nvSpPr>
        <p:spPr>
          <a:xfrm>
            <a:off x="522325" y="1279650"/>
            <a:ext cx="10909200" cy="5401200"/>
          </a:xfrm>
          <a:prstGeom prst="rect">
            <a:avLst/>
          </a:prstGeom>
          <a:noFill/>
          <a:ln>
            <a:noFill/>
          </a:ln>
        </p:spPr>
        <p:txBody>
          <a:bodyPr anchorCtr="0" anchor="t" bIns="45700" lIns="91425" spcFirstLastPara="1" rIns="91425" wrap="square" tIns="45700">
            <a:normAutofit lnSpcReduction="20000"/>
          </a:bodyPr>
          <a:lstStyle/>
          <a:p>
            <a:pPr indent="-228600" lvl="0" marL="457200" rtl="0" algn="l">
              <a:spcBef>
                <a:spcPts val="750"/>
              </a:spcBef>
              <a:spcAft>
                <a:spcPts val="0"/>
              </a:spcAft>
              <a:buClr>
                <a:schemeClr val="dk1"/>
              </a:buClr>
              <a:buSzPts val="1100"/>
              <a:buNone/>
            </a:pPr>
            <a:r>
              <a:rPr lang="en-GB"/>
              <a:t>Exploitation and Sustainability</a:t>
            </a:r>
            <a:endParaRPr/>
          </a:p>
          <a:p>
            <a:pPr indent="-228600" lvl="0" marL="457200" rtl="0" algn="l">
              <a:spcBef>
                <a:spcPts val="750"/>
              </a:spcBef>
              <a:spcAft>
                <a:spcPts val="0"/>
              </a:spcAft>
              <a:buClr>
                <a:schemeClr val="dk1"/>
              </a:buClr>
              <a:buSzPts val="1100"/>
              <a:buNone/>
            </a:pPr>
            <a:r>
              <a:t/>
            </a:r>
            <a:endParaRPr/>
          </a:p>
          <a:p>
            <a:pPr indent="-228600" lvl="0" marL="457200" rtl="0" algn="l">
              <a:spcBef>
                <a:spcPts val="750"/>
              </a:spcBef>
              <a:spcAft>
                <a:spcPts val="0"/>
              </a:spcAft>
              <a:buClr>
                <a:schemeClr val="dk1"/>
              </a:buClr>
              <a:buSzPts val="1100"/>
              <a:buNone/>
            </a:pPr>
            <a:r>
              <a:t/>
            </a:r>
            <a:endParaRPr/>
          </a:p>
          <a:p>
            <a:pPr indent="0" lvl="0" marL="0" rtl="0" algn="l">
              <a:spcBef>
                <a:spcPts val="750"/>
              </a:spcBef>
              <a:spcAft>
                <a:spcPts val="0"/>
              </a:spcAft>
              <a:buNone/>
            </a:pPr>
            <a:r>
              <a:t/>
            </a:r>
            <a:endParaRPr/>
          </a:p>
          <a:p>
            <a:pPr indent="0" lvl="0" marL="0" rtl="0" algn="l">
              <a:spcBef>
                <a:spcPts val="750"/>
              </a:spcBef>
              <a:spcAft>
                <a:spcPts val="0"/>
              </a:spcAft>
              <a:buNone/>
            </a:pPr>
            <a:r>
              <a:t/>
            </a:r>
            <a:endParaRPr/>
          </a:p>
          <a:p>
            <a:pPr indent="-228600" lvl="0" marL="457200" rtl="0" algn="l">
              <a:spcBef>
                <a:spcPts val="750"/>
              </a:spcBef>
              <a:spcAft>
                <a:spcPts val="0"/>
              </a:spcAft>
              <a:buClr>
                <a:schemeClr val="dk1"/>
              </a:buClr>
              <a:buSzPts val="1100"/>
              <a:buNone/>
            </a:pPr>
            <a:r>
              <a:t/>
            </a:r>
            <a:endParaRPr/>
          </a:p>
          <a:p>
            <a:pPr indent="-228600" lvl="0" marL="457200" rtl="0" algn="l">
              <a:lnSpc>
                <a:spcPct val="100000"/>
              </a:lnSpc>
              <a:spcBef>
                <a:spcPts val="750"/>
              </a:spcBef>
              <a:spcAft>
                <a:spcPts val="0"/>
              </a:spcAft>
              <a:buClr>
                <a:srgbClr val="004360"/>
              </a:buClr>
              <a:buSzPts val="2200"/>
              <a:buNone/>
            </a:pPr>
            <a:r>
              <a:t/>
            </a:r>
            <a:endParaRPr/>
          </a:p>
          <a:p>
            <a:pPr indent="-228600" lvl="0" marL="457200" rtl="0" algn="l">
              <a:lnSpc>
                <a:spcPct val="100000"/>
              </a:lnSpc>
              <a:spcBef>
                <a:spcPts val="750"/>
              </a:spcBef>
              <a:spcAft>
                <a:spcPts val="0"/>
              </a:spcAft>
              <a:buClr>
                <a:srgbClr val="004360"/>
              </a:buClr>
              <a:buSzPts val="2200"/>
              <a:buNone/>
            </a:pPr>
            <a:r>
              <a:t/>
            </a:r>
            <a:endParaRPr/>
          </a:p>
          <a:p>
            <a:pPr indent="0" lvl="0" marL="0" rtl="0" algn="l">
              <a:spcBef>
                <a:spcPts val="750"/>
              </a:spcBef>
              <a:spcAft>
                <a:spcPts val="0"/>
              </a:spcAft>
              <a:buNone/>
            </a:pPr>
            <a:r>
              <a:t/>
            </a:r>
            <a:endParaRPr/>
          </a:p>
          <a:p>
            <a:pPr indent="0" lvl="0" marL="0" rtl="0" algn="l">
              <a:spcBef>
                <a:spcPts val="750"/>
              </a:spcBef>
              <a:spcAft>
                <a:spcPts val="0"/>
              </a:spcAft>
              <a:buNone/>
            </a:pPr>
            <a:r>
              <a:t/>
            </a:r>
            <a:endParaRPr/>
          </a:p>
          <a:p>
            <a:pPr indent="0" lvl="0" marL="0" rtl="0" algn="l">
              <a:spcBef>
                <a:spcPts val="750"/>
              </a:spcBef>
              <a:spcAft>
                <a:spcPts val="0"/>
              </a:spcAft>
              <a:buNone/>
            </a:pPr>
            <a:r>
              <a:t/>
            </a:r>
            <a:endParaRPr/>
          </a:p>
          <a:p>
            <a:pPr indent="0" lvl="0" marL="0" rtl="0" algn="l">
              <a:spcBef>
                <a:spcPts val="750"/>
              </a:spcBef>
              <a:spcAft>
                <a:spcPts val="0"/>
              </a:spcAft>
              <a:buNone/>
            </a:pPr>
            <a:r>
              <a:t/>
            </a:r>
            <a:endParaRPr/>
          </a:p>
          <a:p>
            <a:pPr indent="0" lvl="0" marL="0" rtl="0" algn="l">
              <a:spcBef>
                <a:spcPts val="750"/>
              </a:spcBef>
              <a:spcAft>
                <a:spcPts val="0"/>
              </a:spcAft>
              <a:buNone/>
            </a:pPr>
            <a:r>
              <a:rPr lang="en-GB"/>
              <a:t>Exploitation and sustainability plan section is covering the expected exploitation paths for each of the KERs</a:t>
            </a:r>
            <a:endParaRPr/>
          </a:p>
        </p:txBody>
      </p:sp>
      <p:sp>
        <p:nvSpPr>
          <p:cNvPr id="291" name="Google Shape;291;g3095d37dcec_0_592"/>
          <p:cNvSpPr/>
          <p:nvPr/>
        </p:nvSpPr>
        <p:spPr>
          <a:xfrm>
            <a:off x="524675" y="1757950"/>
            <a:ext cx="11108400" cy="3803700"/>
          </a:xfrm>
          <a:prstGeom prst="rect">
            <a:avLst/>
          </a:prstGeom>
          <a:solidFill>
            <a:srgbClr val="4285F4">
              <a:alpha val="0"/>
            </a:srgbClr>
          </a:solidFill>
          <a:ln cap="flat" cmpd="sng" w="254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rtl="0" algn="just">
              <a:lnSpc>
                <a:spcPct val="107916"/>
              </a:lnSpc>
              <a:spcBef>
                <a:spcPts val="0"/>
              </a:spcBef>
              <a:spcAft>
                <a:spcPts val="0"/>
              </a:spcAft>
              <a:buSzPts val="1100"/>
              <a:buNone/>
            </a:pPr>
            <a:r>
              <a:rPr lang="en-GB" sz="1700">
                <a:solidFill>
                  <a:schemeClr val="dk1"/>
                </a:solidFill>
                <a:latin typeface="Calibri"/>
                <a:ea typeface="Calibri"/>
                <a:cs typeface="Calibri"/>
                <a:sym typeface="Calibri"/>
              </a:rPr>
              <a:t>According to the Grant agreement, </a:t>
            </a:r>
            <a:r>
              <a:rPr b="1" i="1" lang="en-GB" sz="1700">
                <a:solidFill>
                  <a:schemeClr val="dk1"/>
                </a:solidFill>
                <a:latin typeface="Calibri"/>
                <a:ea typeface="Calibri"/>
                <a:cs typeface="Calibri"/>
                <a:sym typeface="Calibri"/>
              </a:rPr>
              <a:t>‘Exploitation’</a:t>
            </a:r>
            <a:r>
              <a:rPr i="1" lang="en-GB" sz="1700">
                <a:solidFill>
                  <a:schemeClr val="dk1"/>
                </a:solidFill>
                <a:latin typeface="Calibri"/>
                <a:ea typeface="Calibri"/>
                <a:cs typeface="Calibri"/>
                <a:sym typeface="Calibri"/>
              </a:rPr>
              <a:t> (as defined at the beginning of Annex 5) means the use of results in further research and innovation activities other than those covered by the action concerned, including among other things, commercial exploitation such as developing, creating, manufacturing and marketing a product or process, creating and providing a service, or in standardisation activities. </a:t>
            </a:r>
            <a:endParaRPr i="1" sz="1700">
              <a:solidFill>
                <a:schemeClr val="dk1"/>
              </a:solidFill>
              <a:latin typeface="Calibri"/>
              <a:ea typeface="Calibri"/>
              <a:cs typeface="Calibri"/>
              <a:sym typeface="Calibri"/>
            </a:endParaRPr>
          </a:p>
          <a:p>
            <a:pPr indent="0" lvl="0" marL="0" rtl="0" algn="just">
              <a:lnSpc>
                <a:spcPct val="107916"/>
              </a:lnSpc>
              <a:spcBef>
                <a:spcPts val="800"/>
              </a:spcBef>
              <a:spcAft>
                <a:spcPts val="0"/>
              </a:spcAft>
              <a:buSzPts val="1100"/>
              <a:buNone/>
            </a:pPr>
            <a:r>
              <a:rPr lang="en-GB" sz="1700">
                <a:solidFill>
                  <a:schemeClr val="dk1"/>
                </a:solidFill>
                <a:latin typeface="Calibri"/>
                <a:ea typeface="Calibri"/>
                <a:cs typeface="Calibri"/>
                <a:sym typeface="Calibri"/>
              </a:rPr>
              <a:t>According to the clarification of the  Annotated Grant Agreement: </a:t>
            </a:r>
            <a:endParaRPr sz="1700">
              <a:solidFill>
                <a:schemeClr val="dk1"/>
              </a:solidFill>
              <a:latin typeface="Calibri"/>
              <a:ea typeface="Calibri"/>
              <a:cs typeface="Calibri"/>
              <a:sym typeface="Calibri"/>
            </a:endParaRPr>
          </a:p>
          <a:p>
            <a:pPr indent="-336550" lvl="0" marL="457200" rtl="0" algn="just">
              <a:lnSpc>
                <a:spcPct val="107916"/>
              </a:lnSpc>
              <a:spcBef>
                <a:spcPts val="800"/>
              </a:spcBef>
              <a:spcAft>
                <a:spcPts val="0"/>
              </a:spcAft>
              <a:buClr>
                <a:schemeClr val="dk1"/>
              </a:buClr>
              <a:buSzPts val="1700"/>
              <a:buFont typeface="Calibri"/>
              <a:buChar char="-"/>
            </a:pPr>
            <a:r>
              <a:rPr i="1" lang="en-GB" sz="1700">
                <a:solidFill>
                  <a:schemeClr val="dk1"/>
                </a:solidFill>
                <a:latin typeface="Calibri"/>
                <a:ea typeface="Calibri"/>
                <a:cs typeface="Calibri"/>
                <a:sym typeface="Calibri"/>
              </a:rPr>
              <a:t>Exploitation can also be non-commercial, for example use in non-commercial research or non-commercial teaching activities. </a:t>
            </a:r>
            <a:endParaRPr i="1" sz="1700">
              <a:solidFill>
                <a:schemeClr val="dk1"/>
              </a:solidFill>
              <a:latin typeface="Calibri"/>
              <a:ea typeface="Calibri"/>
              <a:cs typeface="Calibri"/>
              <a:sym typeface="Calibri"/>
            </a:endParaRPr>
          </a:p>
          <a:p>
            <a:pPr indent="-336550" lvl="0" marL="457200" rtl="0" algn="just">
              <a:lnSpc>
                <a:spcPct val="107916"/>
              </a:lnSpc>
              <a:spcBef>
                <a:spcPts val="0"/>
              </a:spcBef>
              <a:spcAft>
                <a:spcPts val="0"/>
              </a:spcAft>
              <a:buClr>
                <a:schemeClr val="dk1"/>
              </a:buClr>
              <a:buSzPts val="1700"/>
              <a:buFont typeface="Calibri"/>
              <a:buChar char="-"/>
            </a:pPr>
            <a:r>
              <a:rPr i="1" lang="en-GB" sz="1700" u="sng">
                <a:solidFill>
                  <a:schemeClr val="dk1"/>
                </a:solidFill>
                <a:latin typeface="Calibri"/>
                <a:ea typeface="Calibri"/>
                <a:cs typeface="Calibri"/>
                <a:sym typeface="Calibri"/>
              </a:rPr>
              <a:t>When results of the action are used to influence R&amp;I policy or decision making, this is another form of exploitation.</a:t>
            </a:r>
            <a:endParaRPr i="1" sz="1700" u="sng">
              <a:solidFill>
                <a:schemeClr val="dk1"/>
              </a:solidFill>
              <a:latin typeface="Calibri"/>
              <a:ea typeface="Calibri"/>
              <a:cs typeface="Calibri"/>
              <a:sym typeface="Calibri"/>
            </a:endParaRPr>
          </a:p>
          <a:p>
            <a:pPr indent="0" lvl="0" marL="0" rtl="0" algn="just">
              <a:lnSpc>
                <a:spcPct val="107916"/>
              </a:lnSpc>
              <a:spcBef>
                <a:spcPts val="800"/>
              </a:spcBef>
              <a:spcAft>
                <a:spcPts val="0"/>
              </a:spcAft>
              <a:buNone/>
            </a:pPr>
            <a:r>
              <a:rPr i="1" lang="en-GB" sz="1700">
                <a:solidFill>
                  <a:schemeClr val="dk1"/>
                </a:solidFill>
                <a:latin typeface="Calibri"/>
                <a:ea typeface="Calibri"/>
                <a:cs typeface="Calibri"/>
                <a:sym typeface="Calibri"/>
              </a:rPr>
              <a:t>Beneficiaries must — up to four years after the end of the action (see Data Sheet, Point 1) — use their best efforts to exploit their results directly or to have them exploited indirectly by another entity, in particular through transfer or licensing.</a:t>
            </a:r>
            <a:endParaRPr i="1" sz="1700">
              <a:solidFill>
                <a:schemeClr val="dk1"/>
              </a:solidFill>
              <a:latin typeface="Calibri"/>
              <a:ea typeface="Calibri"/>
              <a:cs typeface="Calibri"/>
              <a:sym typeface="Calibri"/>
            </a:endParaRPr>
          </a:p>
          <a:p>
            <a:pPr indent="0" lvl="0" marL="0" rtl="0" algn="l">
              <a:spcBef>
                <a:spcPts val="800"/>
              </a:spcBef>
              <a:spcAft>
                <a:spcPts val="0"/>
              </a:spcAft>
              <a:buClr>
                <a:schemeClr val="dk1"/>
              </a:buClr>
              <a:buSzPts val="1100"/>
              <a:buFont typeface="Arial"/>
              <a:buNone/>
            </a:pPr>
            <a:r>
              <a:rPr b="1" lang="en-GB" sz="1700">
                <a:solidFill>
                  <a:schemeClr val="dk1"/>
                </a:solidFill>
                <a:latin typeface="Calibri"/>
                <a:ea typeface="Calibri"/>
                <a:cs typeface="Calibri"/>
                <a:sym typeface="Calibri"/>
              </a:rPr>
              <a:t>‘Sustainability’</a:t>
            </a:r>
            <a:r>
              <a:rPr lang="en-GB" sz="1700">
                <a:solidFill>
                  <a:schemeClr val="dk1"/>
                </a:solidFill>
                <a:latin typeface="Calibri"/>
                <a:ea typeface="Calibri"/>
                <a:cs typeface="Calibri"/>
                <a:sym typeface="Calibri"/>
              </a:rPr>
              <a:t> in the context of AARC TREE project refers to the continuation and adoption by the project relevant stakeholders of the project outcomes beyond its completion. </a:t>
            </a:r>
            <a:endParaRPr i="1" sz="1700">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g3095d37dcec_0_602"/>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298" name="Google Shape;298;g3095d37dcec_0_602"/>
          <p:cNvSpPr txBox="1"/>
          <p:nvPr>
            <p:ph type="title"/>
          </p:nvPr>
        </p:nvSpPr>
        <p:spPr>
          <a:xfrm>
            <a:off x="522321" y="147658"/>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Exploitation plan - Methodology &amp; Definitions</a:t>
            </a:r>
            <a:endParaRPr/>
          </a:p>
        </p:txBody>
      </p:sp>
      <p:sp>
        <p:nvSpPr>
          <p:cNvPr id="299" name="Google Shape;299;g3095d37dcec_0_602"/>
          <p:cNvSpPr txBox="1"/>
          <p:nvPr>
            <p:ph idx="1" type="body"/>
          </p:nvPr>
        </p:nvSpPr>
        <p:spPr>
          <a:xfrm>
            <a:off x="522325" y="1279650"/>
            <a:ext cx="10909200" cy="5126400"/>
          </a:xfrm>
          <a:prstGeom prst="rect">
            <a:avLst/>
          </a:prstGeom>
          <a:noFill/>
          <a:ln>
            <a:noFill/>
          </a:ln>
        </p:spPr>
        <p:txBody>
          <a:bodyPr anchorCtr="0" anchor="t" bIns="45700" lIns="91425" spcFirstLastPara="1" rIns="91425" wrap="square" tIns="45700">
            <a:normAutofit lnSpcReduction="10000"/>
          </a:bodyPr>
          <a:lstStyle/>
          <a:p>
            <a:pPr indent="-228600" lvl="0" marL="457200" rtl="0" algn="l">
              <a:spcBef>
                <a:spcPts val="750"/>
              </a:spcBef>
              <a:spcAft>
                <a:spcPts val="0"/>
              </a:spcAft>
              <a:buClr>
                <a:schemeClr val="dk1"/>
              </a:buClr>
              <a:buSzPts val="1100"/>
              <a:buNone/>
            </a:pPr>
            <a:r>
              <a:rPr lang="en-GB"/>
              <a:t>Impact Assessment</a:t>
            </a:r>
            <a:endParaRPr/>
          </a:p>
          <a:p>
            <a:pPr indent="-228600" lvl="0" marL="457200" rtl="0" algn="l">
              <a:spcBef>
                <a:spcPts val="750"/>
              </a:spcBef>
              <a:spcAft>
                <a:spcPts val="0"/>
              </a:spcAft>
              <a:buClr>
                <a:schemeClr val="dk1"/>
              </a:buClr>
              <a:buSzPts val="1100"/>
              <a:buNone/>
            </a:pPr>
            <a:r>
              <a:t/>
            </a:r>
            <a:endParaRPr/>
          </a:p>
          <a:p>
            <a:pPr indent="-228600" lvl="0" marL="457200" rtl="0" algn="l">
              <a:spcBef>
                <a:spcPts val="750"/>
              </a:spcBef>
              <a:spcAft>
                <a:spcPts val="0"/>
              </a:spcAft>
              <a:buClr>
                <a:schemeClr val="dk1"/>
              </a:buClr>
              <a:buSzPts val="1100"/>
              <a:buNone/>
            </a:pPr>
            <a:r>
              <a:t/>
            </a:r>
            <a:endParaRPr/>
          </a:p>
          <a:p>
            <a:pPr indent="0" lvl="0" marL="0" rtl="0" algn="l">
              <a:spcBef>
                <a:spcPts val="750"/>
              </a:spcBef>
              <a:spcAft>
                <a:spcPts val="0"/>
              </a:spcAft>
              <a:buNone/>
            </a:pPr>
            <a:r>
              <a:t/>
            </a:r>
            <a:endParaRPr/>
          </a:p>
          <a:p>
            <a:pPr indent="0" lvl="0" marL="0" rtl="0" algn="l">
              <a:spcBef>
                <a:spcPts val="750"/>
              </a:spcBef>
              <a:spcAft>
                <a:spcPts val="0"/>
              </a:spcAft>
              <a:buNone/>
            </a:pPr>
            <a:r>
              <a:t/>
            </a:r>
            <a:endParaRPr/>
          </a:p>
          <a:p>
            <a:pPr indent="-228600" lvl="0" marL="457200" rtl="0" algn="l">
              <a:spcBef>
                <a:spcPts val="750"/>
              </a:spcBef>
              <a:spcAft>
                <a:spcPts val="0"/>
              </a:spcAft>
              <a:buClr>
                <a:schemeClr val="dk1"/>
              </a:buClr>
              <a:buSzPts val="1100"/>
              <a:buNone/>
            </a:pPr>
            <a:r>
              <a:t/>
            </a:r>
            <a:endParaRPr/>
          </a:p>
          <a:p>
            <a:pPr indent="-228600" lvl="0" marL="457200" rtl="0" algn="l">
              <a:lnSpc>
                <a:spcPct val="100000"/>
              </a:lnSpc>
              <a:spcBef>
                <a:spcPts val="750"/>
              </a:spcBef>
              <a:spcAft>
                <a:spcPts val="0"/>
              </a:spcAft>
              <a:buClr>
                <a:srgbClr val="004360"/>
              </a:buClr>
              <a:buSzPts val="2200"/>
              <a:buNone/>
            </a:pPr>
            <a:r>
              <a:t/>
            </a:r>
            <a:endParaRPr/>
          </a:p>
          <a:p>
            <a:pPr indent="-228600" lvl="0" marL="457200" rtl="0" algn="l">
              <a:lnSpc>
                <a:spcPct val="100000"/>
              </a:lnSpc>
              <a:spcBef>
                <a:spcPts val="750"/>
              </a:spcBef>
              <a:spcAft>
                <a:spcPts val="0"/>
              </a:spcAft>
              <a:buClr>
                <a:srgbClr val="004360"/>
              </a:buClr>
              <a:buSzPts val="2200"/>
              <a:buNone/>
            </a:pPr>
            <a:r>
              <a:t/>
            </a:r>
            <a:endParaRPr/>
          </a:p>
          <a:p>
            <a:pPr indent="0" lvl="0" marL="0" rtl="0" algn="l">
              <a:spcBef>
                <a:spcPts val="750"/>
              </a:spcBef>
              <a:spcAft>
                <a:spcPts val="0"/>
              </a:spcAft>
              <a:buNone/>
            </a:pPr>
            <a:r>
              <a:t/>
            </a:r>
            <a:endParaRPr/>
          </a:p>
          <a:p>
            <a:pPr indent="0" lvl="0" marL="0" rtl="0" algn="l">
              <a:spcBef>
                <a:spcPts val="750"/>
              </a:spcBef>
              <a:spcAft>
                <a:spcPts val="0"/>
              </a:spcAft>
              <a:buNone/>
            </a:pPr>
            <a:r>
              <a:t/>
            </a:r>
            <a:endParaRPr/>
          </a:p>
          <a:p>
            <a:pPr indent="0" lvl="0" marL="0" rtl="0" algn="l">
              <a:spcBef>
                <a:spcPts val="750"/>
              </a:spcBef>
              <a:spcAft>
                <a:spcPts val="0"/>
              </a:spcAft>
              <a:buNone/>
            </a:pPr>
            <a:r>
              <a:rPr lang="en-GB"/>
              <a:t>S</a:t>
            </a:r>
            <a:r>
              <a:rPr lang="en-GB"/>
              <a:t>pecific impact indicators have been identified for each of the Key Exploitable Results in order to provide a first level monitoring of the impact achieved by AARC TREE during the project life-time. </a:t>
            </a:r>
            <a:endParaRPr/>
          </a:p>
        </p:txBody>
      </p:sp>
      <p:sp>
        <p:nvSpPr>
          <p:cNvPr id="300" name="Google Shape;300;g3095d37dcec_0_602"/>
          <p:cNvSpPr/>
          <p:nvPr/>
        </p:nvSpPr>
        <p:spPr>
          <a:xfrm>
            <a:off x="524675" y="1757950"/>
            <a:ext cx="11108400" cy="3060900"/>
          </a:xfrm>
          <a:prstGeom prst="rect">
            <a:avLst/>
          </a:prstGeom>
          <a:solidFill>
            <a:srgbClr val="4285F4">
              <a:alpha val="0"/>
            </a:srgbClr>
          </a:solidFill>
          <a:ln cap="flat" cmpd="sng" w="254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rtl="0" algn="just">
              <a:spcBef>
                <a:spcPts val="0"/>
              </a:spcBef>
              <a:spcAft>
                <a:spcPts val="0"/>
              </a:spcAft>
              <a:buClr>
                <a:schemeClr val="dk1"/>
              </a:buClr>
              <a:buSzPts val="1100"/>
              <a:buFont typeface="Arial"/>
              <a:buNone/>
            </a:pPr>
            <a:r>
              <a:rPr lang="en-GB" sz="1700" u="sng">
                <a:solidFill>
                  <a:schemeClr val="hlink"/>
                </a:solidFill>
                <a:latin typeface="Calibri"/>
                <a:ea typeface="Calibri"/>
                <a:cs typeface="Calibri"/>
                <a:sym typeface="Calibri"/>
                <a:hlinkClick r:id="rId3"/>
              </a:rPr>
              <a:t>Key Impact Pathways Methodology</a:t>
            </a:r>
            <a:r>
              <a:rPr lang="en-GB" sz="1700">
                <a:solidFill>
                  <a:schemeClr val="dk1"/>
                </a:solidFill>
                <a:latin typeface="Calibri"/>
                <a:ea typeface="Calibri"/>
                <a:cs typeface="Calibri"/>
                <a:sym typeface="Calibri"/>
              </a:rPr>
              <a:t>: proposes three complementary perspectives: scientific, societal and economic impact.</a:t>
            </a:r>
            <a:endParaRPr sz="1700">
              <a:solidFill>
                <a:schemeClr val="dk1"/>
              </a:solidFill>
              <a:latin typeface="Calibri"/>
              <a:ea typeface="Calibri"/>
              <a:cs typeface="Calibri"/>
              <a:sym typeface="Calibri"/>
            </a:endParaRPr>
          </a:p>
          <a:p>
            <a:pPr indent="0" lvl="0" marL="0" rtl="0" algn="just">
              <a:spcBef>
                <a:spcPts val="0"/>
              </a:spcBef>
              <a:spcAft>
                <a:spcPts val="0"/>
              </a:spcAft>
              <a:buClr>
                <a:schemeClr val="dk1"/>
              </a:buClr>
              <a:buSzPts val="1100"/>
              <a:buFont typeface="Arial"/>
              <a:buNone/>
            </a:pPr>
            <a:r>
              <a:t/>
            </a:r>
            <a:endParaRPr sz="1700">
              <a:solidFill>
                <a:schemeClr val="dk1"/>
              </a:solidFill>
              <a:latin typeface="Calibri"/>
              <a:ea typeface="Calibri"/>
              <a:cs typeface="Calibri"/>
              <a:sym typeface="Calibri"/>
            </a:endParaRPr>
          </a:p>
          <a:p>
            <a:pPr indent="-336550" lvl="0" marL="457200" rtl="0" algn="just">
              <a:spcBef>
                <a:spcPts val="0"/>
              </a:spcBef>
              <a:spcAft>
                <a:spcPts val="0"/>
              </a:spcAft>
              <a:buClr>
                <a:schemeClr val="dk1"/>
              </a:buClr>
              <a:buSzPts val="1700"/>
              <a:buFont typeface="Calibri"/>
              <a:buChar char="●"/>
            </a:pPr>
            <a:r>
              <a:rPr b="1" i="1" lang="en-GB" sz="1700">
                <a:solidFill>
                  <a:schemeClr val="dk1"/>
                </a:solidFill>
                <a:latin typeface="Calibri"/>
                <a:ea typeface="Calibri"/>
                <a:cs typeface="Calibri"/>
                <a:sym typeface="Calibri"/>
              </a:rPr>
              <a:t>Scientific impact</a:t>
            </a:r>
            <a:r>
              <a:rPr i="1" lang="en-GB" sz="1700">
                <a:solidFill>
                  <a:schemeClr val="dk1"/>
                </a:solidFill>
                <a:latin typeface="Calibri"/>
                <a:ea typeface="Calibri"/>
                <a:cs typeface="Calibri"/>
                <a:sym typeface="Calibri"/>
              </a:rPr>
              <a:t>: Promote scientific excellence, support the creation and diffusion of high-quality new fundamental and applied knowledge, skills, training and mobility of researchers, attract talent at all levels, and contribute to full engagement of the Union's talent pool in actions supported under the Programme.</a:t>
            </a:r>
            <a:endParaRPr i="1" sz="1700">
              <a:solidFill>
                <a:schemeClr val="dk1"/>
              </a:solidFill>
              <a:latin typeface="Calibri"/>
              <a:ea typeface="Calibri"/>
              <a:cs typeface="Calibri"/>
              <a:sym typeface="Calibri"/>
            </a:endParaRPr>
          </a:p>
          <a:p>
            <a:pPr indent="-336550" lvl="0" marL="457200" rtl="0" algn="just">
              <a:spcBef>
                <a:spcPts val="0"/>
              </a:spcBef>
              <a:spcAft>
                <a:spcPts val="0"/>
              </a:spcAft>
              <a:buClr>
                <a:schemeClr val="dk1"/>
              </a:buClr>
              <a:buSzPts val="1700"/>
              <a:buFont typeface="Calibri"/>
              <a:buChar char="●"/>
            </a:pPr>
            <a:r>
              <a:rPr b="1" i="1" lang="en-GB" sz="1700">
                <a:solidFill>
                  <a:schemeClr val="dk1"/>
                </a:solidFill>
                <a:latin typeface="Calibri"/>
                <a:ea typeface="Calibri"/>
                <a:cs typeface="Calibri"/>
                <a:sym typeface="Calibri"/>
              </a:rPr>
              <a:t>Societal impac</a:t>
            </a:r>
            <a:r>
              <a:rPr i="1" lang="en-GB" sz="1700">
                <a:solidFill>
                  <a:schemeClr val="dk1"/>
                </a:solidFill>
                <a:latin typeface="Calibri"/>
                <a:ea typeface="Calibri"/>
                <a:cs typeface="Calibri"/>
                <a:sym typeface="Calibri"/>
              </a:rPr>
              <a:t>t: Generate knowledge, strengthen the impact of R&amp;I in developing, supporting and implementing Union policies, and support the uptake of innovative solutions in industry, notably in SMEs, and society to address global challenges, inter alia the Sustainable Development Goals (SDGs).</a:t>
            </a:r>
            <a:endParaRPr i="1" sz="1700">
              <a:solidFill>
                <a:schemeClr val="dk1"/>
              </a:solidFill>
              <a:latin typeface="Calibri"/>
              <a:ea typeface="Calibri"/>
              <a:cs typeface="Calibri"/>
              <a:sym typeface="Calibri"/>
            </a:endParaRPr>
          </a:p>
          <a:p>
            <a:pPr indent="-336550" lvl="0" marL="457200" rtl="0" algn="just">
              <a:spcBef>
                <a:spcPts val="0"/>
              </a:spcBef>
              <a:spcAft>
                <a:spcPts val="0"/>
              </a:spcAft>
              <a:buClr>
                <a:schemeClr val="dk1"/>
              </a:buClr>
              <a:buSzPts val="1700"/>
              <a:buFont typeface="Calibri"/>
              <a:buChar char="●"/>
            </a:pPr>
            <a:r>
              <a:rPr b="1" i="1" lang="en-GB" sz="1700">
                <a:solidFill>
                  <a:schemeClr val="dk1"/>
                </a:solidFill>
                <a:latin typeface="Calibri"/>
                <a:ea typeface="Calibri"/>
                <a:cs typeface="Calibri"/>
                <a:sym typeface="Calibri"/>
              </a:rPr>
              <a:t>Economic impact</a:t>
            </a:r>
            <a:r>
              <a:rPr i="1" lang="en-GB" sz="1700">
                <a:solidFill>
                  <a:schemeClr val="dk1"/>
                </a:solidFill>
                <a:latin typeface="Calibri"/>
                <a:ea typeface="Calibri"/>
                <a:cs typeface="Calibri"/>
                <a:sym typeface="Calibri"/>
              </a:rPr>
              <a:t>: Foster all forms of innovation, facilitate technological development, demonstration and knowledge transfer, and strengthen deployment of innovative solutions</a:t>
            </a:r>
            <a:endParaRPr i="1" sz="1700">
              <a:solidFill>
                <a:schemeClr val="dk1"/>
              </a:solidFill>
              <a:latin typeface="Calibri"/>
              <a:ea typeface="Calibri"/>
              <a:cs typeface="Calibri"/>
              <a:sym typeface="Calibri"/>
            </a:endParaRPr>
          </a:p>
          <a:p>
            <a:pPr indent="0" lvl="0" marL="0" rtl="0" algn="l">
              <a:spcBef>
                <a:spcPts val="0"/>
              </a:spcBef>
              <a:spcAft>
                <a:spcPts val="0"/>
              </a:spcAft>
              <a:buNone/>
            </a:pPr>
            <a:r>
              <a:t/>
            </a:r>
            <a:endParaRPr sz="170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g3095d37dcec_0_21"/>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307" name="Google Shape;307;g3095d37dcec_0_21"/>
          <p:cNvSpPr txBox="1"/>
          <p:nvPr>
            <p:ph type="title"/>
          </p:nvPr>
        </p:nvSpPr>
        <p:spPr>
          <a:xfrm>
            <a:off x="522321" y="147658"/>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Exploitation plan - Process &amp; Procedure</a:t>
            </a:r>
            <a:endParaRPr/>
          </a:p>
        </p:txBody>
      </p:sp>
      <p:sp>
        <p:nvSpPr>
          <p:cNvPr id="308" name="Google Shape;308;g3095d37dcec_0_21"/>
          <p:cNvSpPr/>
          <p:nvPr/>
        </p:nvSpPr>
        <p:spPr>
          <a:xfrm>
            <a:off x="4818875" y="3452575"/>
            <a:ext cx="1922400" cy="1198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Calibri"/>
                <a:ea typeface="Calibri"/>
                <a:cs typeface="Calibri"/>
                <a:sym typeface="Calibri"/>
              </a:rPr>
              <a:t>Exploitation Process</a:t>
            </a:r>
            <a:endParaRPr>
              <a:latin typeface="Calibri"/>
              <a:ea typeface="Calibri"/>
              <a:cs typeface="Calibri"/>
              <a:sym typeface="Calibri"/>
            </a:endParaRPr>
          </a:p>
        </p:txBody>
      </p:sp>
      <p:sp>
        <p:nvSpPr>
          <p:cNvPr id="309" name="Google Shape;309;g3095d37dcec_0_21"/>
          <p:cNvSpPr/>
          <p:nvPr/>
        </p:nvSpPr>
        <p:spPr>
          <a:xfrm>
            <a:off x="6741275" y="3742225"/>
            <a:ext cx="1066200" cy="6189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Calibri"/>
                <a:ea typeface="Calibri"/>
                <a:cs typeface="Calibri"/>
                <a:sym typeface="Calibri"/>
              </a:rPr>
              <a:t>Outputs</a:t>
            </a:r>
            <a:endParaRPr>
              <a:latin typeface="Calibri"/>
              <a:ea typeface="Calibri"/>
              <a:cs typeface="Calibri"/>
              <a:sym typeface="Calibri"/>
            </a:endParaRPr>
          </a:p>
        </p:txBody>
      </p:sp>
      <p:sp>
        <p:nvSpPr>
          <p:cNvPr id="310" name="Google Shape;310;g3095d37dcec_0_21"/>
          <p:cNvSpPr/>
          <p:nvPr/>
        </p:nvSpPr>
        <p:spPr>
          <a:xfrm>
            <a:off x="3763025" y="3746300"/>
            <a:ext cx="1066200" cy="6189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Calibri"/>
                <a:ea typeface="Calibri"/>
                <a:cs typeface="Calibri"/>
                <a:sym typeface="Calibri"/>
              </a:rPr>
              <a:t>Inputs</a:t>
            </a:r>
            <a:endParaRPr>
              <a:latin typeface="Calibri"/>
              <a:ea typeface="Calibri"/>
              <a:cs typeface="Calibri"/>
              <a:sym typeface="Calibri"/>
            </a:endParaRPr>
          </a:p>
        </p:txBody>
      </p:sp>
      <p:sp>
        <p:nvSpPr>
          <p:cNvPr id="311" name="Google Shape;311;g3095d37dcec_0_21"/>
          <p:cNvSpPr txBox="1"/>
          <p:nvPr/>
        </p:nvSpPr>
        <p:spPr>
          <a:xfrm>
            <a:off x="329150" y="3075925"/>
            <a:ext cx="3318000" cy="204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500">
              <a:solidFill>
                <a:srgbClr val="004360"/>
              </a:solidFill>
              <a:latin typeface="Calibri"/>
              <a:ea typeface="Calibri"/>
              <a:cs typeface="Calibri"/>
              <a:sym typeface="Calibri"/>
            </a:endParaRPr>
          </a:p>
        </p:txBody>
      </p:sp>
      <p:sp>
        <p:nvSpPr>
          <p:cNvPr id="312" name="Google Shape;312;g3095d37dcec_0_21"/>
          <p:cNvSpPr/>
          <p:nvPr/>
        </p:nvSpPr>
        <p:spPr>
          <a:xfrm>
            <a:off x="245825" y="3126775"/>
            <a:ext cx="3517200" cy="1799100"/>
          </a:xfrm>
          <a:prstGeom prst="rect">
            <a:avLst/>
          </a:prstGeom>
          <a:solidFill>
            <a:srgbClr val="4285F4">
              <a:alpha val="0"/>
            </a:srgbClr>
          </a:solidFill>
          <a:ln cap="flat" cmpd="sng" w="254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rPr lang="en-GB" sz="1500">
                <a:solidFill>
                  <a:srgbClr val="004360"/>
                </a:solidFill>
                <a:latin typeface="Calibri"/>
                <a:ea typeface="Calibri"/>
                <a:cs typeface="Calibri"/>
                <a:sym typeface="Calibri"/>
              </a:rPr>
              <a:t>Internal and external project generated material such as:</a:t>
            </a:r>
            <a:endParaRPr sz="1500">
              <a:solidFill>
                <a:srgbClr val="004360"/>
              </a:solidFill>
              <a:latin typeface="Calibri"/>
              <a:ea typeface="Calibri"/>
              <a:cs typeface="Calibri"/>
              <a:sym typeface="Calibri"/>
            </a:endParaRPr>
          </a:p>
          <a:p>
            <a:pPr indent="-323850" lvl="0" marL="457200" rtl="0" algn="l">
              <a:spcBef>
                <a:spcPts val="0"/>
              </a:spcBef>
              <a:spcAft>
                <a:spcPts val="0"/>
              </a:spcAft>
              <a:buClr>
                <a:srgbClr val="004360"/>
              </a:buClr>
              <a:buSzPts val="1500"/>
              <a:buFont typeface="Calibri"/>
              <a:buChar char="●"/>
            </a:pPr>
            <a:r>
              <a:rPr lang="en-GB" sz="1500">
                <a:solidFill>
                  <a:srgbClr val="004360"/>
                </a:solidFill>
                <a:latin typeface="Calibri"/>
                <a:ea typeface="Calibri"/>
                <a:cs typeface="Calibri"/>
                <a:sym typeface="Calibri"/>
              </a:rPr>
              <a:t>Consortium Agreement, DoA, GA</a:t>
            </a:r>
            <a:endParaRPr sz="1500">
              <a:solidFill>
                <a:srgbClr val="004360"/>
              </a:solidFill>
              <a:latin typeface="Calibri"/>
              <a:ea typeface="Calibri"/>
              <a:cs typeface="Calibri"/>
              <a:sym typeface="Calibri"/>
            </a:endParaRPr>
          </a:p>
          <a:p>
            <a:pPr indent="-323850" lvl="0" marL="457200" rtl="0" algn="l">
              <a:spcBef>
                <a:spcPts val="0"/>
              </a:spcBef>
              <a:spcAft>
                <a:spcPts val="0"/>
              </a:spcAft>
              <a:buClr>
                <a:srgbClr val="004360"/>
              </a:buClr>
              <a:buSzPts val="1500"/>
              <a:buFont typeface="Calibri"/>
              <a:buChar char="●"/>
            </a:pPr>
            <a:r>
              <a:rPr lang="en-GB" sz="1500">
                <a:solidFill>
                  <a:srgbClr val="004360"/>
                </a:solidFill>
                <a:latin typeface="Calibri"/>
                <a:ea typeface="Calibri"/>
                <a:cs typeface="Calibri"/>
                <a:sym typeface="Calibri"/>
              </a:rPr>
              <a:t>Deliverables, Milestones, Periodic Reports, WP reports, etc</a:t>
            </a:r>
            <a:endParaRPr sz="1500">
              <a:solidFill>
                <a:srgbClr val="004360"/>
              </a:solidFill>
              <a:latin typeface="Calibri"/>
              <a:ea typeface="Calibri"/>
              <a:cs typeface="Calibri"/>
              <a:sym typeface="Calibri"/>
            </a:endParaRPr>
          </a:p>
          <a:p>
            <a:pPr indent="0" lvl="0" marL="0" rtl="0" algn="l">
              <a:spcBef>
                <a:spcPts val="0"/>
              </a:spcBef>
              <a:spcAft>
                <a:spcPts val="0"/>
              </a:spcAft>
              <a:buNone/>
            </a:pPr>
            <a:r>
              <a:rPr lang="en-GB" sz="1500">
                <a:solidFill>
                  <a:srgbClr val="004360"/>
                </a:solidFill>
                <a:latin typeface="Calibri"/>
                <a:ea typeface="Calibri"/>
                <a:cs typeface="Calibri"/>
                <a:sym typeface="Calibri"/>
              </a:rPr>
              <a:t>Discussions with WP leaders, task leaders, consortium members, project boars, etc</a:t>
            </a:r>
            <a:endParaRPr b="1" sz="1600">
              <a:latin typeface="Times New Roman"/>
              <a:ea typeface="Times New Roman"/>
              <a:cs typeface="Times New Roman"/>
              <a:sym typeface="Times New Roman"/>
            </a:endParaRPr>
          </a:p>
        </p:txBody>
      </p:sp>
      <p:sp>
        <p:nvSpPr>
          <p:cNvPr id="313" name="Google Shape;313;g3095d37dcec_0_21"/>
          <p:cNvSpPr/>
          <p:nvPr/>
        </p:nvSpPr>
        <p:spPr>
          <a:xfrm>
            <a:off x="7797125" y="3126775"/>
            <a:ext cx="3517200" cy="1849800"/>
          </a:xfrm>
          <a:prstGeom prst="rect">
            <a:avLst/>
          </a:prstGeom>
          <a:solidFill>
            <a:srgbClr val="4285F4">
              <a:alpha val="0"/>
            </a:srgbClr>
          </a:solidFill>
          <a:ln cap="flat" cmpd="sng" w="254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323850" lvl="0" marL="457200" rtl="0" algn="l">
              <a:spcBef>
                <a:spcPts val="0"/>
              </a:spcBef>
              <a:spcAft>
                <a:spcPts val="0"/>
              </a:spcAft>
              <a:buClr>
                <a:srgbClr val="004360"/>
              </a:buClr>
              <a:buSzPts val="1500"/>
              <a:buFont typeface="Calibri"/>
              <a:buChar char="●"/>
            </a:pPr>
            <a:r>
              <a:rPr lang="en-GB" sz="1500">
                <a:solidFill>
                  <a:srgbClr val="004360"/>
                </a:solidFill>
                <a:latin typeface="Calibri"/>
                <a:ea typeface="Calibri"/>
                <a:cs typeface="Calibri"/>
                <a:sym typeface="Calibri"/>
              </a:rPr>
              <a:t>A list of Project Results and Key Exploitable Results</a:t>
            </a:r>
            <a:endParaRPr sz="1500">
              <a:solidFill>
                <a:srgbClr val="004360"/>
              </a:solidFill>
              <a:latin typeface="Calibri"/>
              <a:ea typeface="Calibri"/>
              <a:cs typeface="Calibri"/>
              <a:sym typeface="Calibri"/>
            </a:endParaRPr>
          </a:p>
          <a:p>
            <a:pPr indent="-323850" lvl="0" marL="457200" rtl="0" algn="l">
              <a:spcBef>
                <a:spcPts val="0"/>
              </a:spcBef>
              <a:spcAft>
                <a:spcPts val="0"/>
              </a:spcAft>
              <a:buClr>
                <a:srgbClr val="004360"/>
              </a:buClr>
              <a:buSzPts val="1500"/>
              <a:buFont typeface="Calibri"/>
              <a:buChar char="●"/>
            </a:pPr>
            <a:r>
              <a:rPr lang="en-GB" sz="1500">
                <a:solidFill>
                  <a:srgbClr val="004360"/>
                </a:solidFill>
                <a:latin typeface="Calibri"/>
                <a:ea typeface="Calibri"/>
                <a:cs typeface="Calibri"/>
                <a:sym typeface="Calibri"/>
              </a:rPr>
              <a:t>Curated information on Results Ownership, IPR and Access Rights</a:t>
            </a:r>
            <a:endParaRPr sz="1500">
              <a:solidFill>
                <a:srgbClr val="004360"/>
              </a:solidFill>
              <a:latin typeface="Calibri"/>
              <a:ea typeface="Calibri"/>
              <a:cs typeface="Calibri"/>
              <a:sym typeface="Calibri"/>
            </a:endParaRPr>
          </a:p>
          <a:p>
            <a:pPr indent="-323850" lvl="0" marL="457200" rtl="0" algn="l">
              <a:spcBef>
                <a:spcPts val="0"/>
              </a:spcBef>
              <a:spcAft>
                <a:spcPts val="0"/>
              </a:spcAft>
              <a:buClr>
                <a:srgbClr val="004360"/>
              </a:buClr>
              <a:buSzPts val="1500"/>
              <a:buFont typeface="Calibri"/>
              <a:buChar char="●"/>
            </a:pPr>
            <a:r>
              <a:rPr lang="en-GB" sz="1500">
                <a:solidFill>
                  <a:srgbClr val="004360"/>
                </a:solidFill>
                <a:latin typeface="Calibri"/>
                <a:ea typeface="Calibri"/>
                <a:cs typeface="Calibri"/>
                <a:sym typeface="Calibri"/>
              </a:rPr>
              <a:t>Exploitation and Sustainability Plan</a:t>
            </a:r>
            <a:endParaRPr sz="1500">
              <a:solidFill>
                <a:srgbClr val="004360"/>
              </a:solidFill>
              <a:latin typeface="Calibri"/>
              <a:ea typeface="Calibri"/>
              <a:cs typeface="Calibri"/>
              <a:sym typeface="Calibri"/>
            </a:endParaRPr>
          </a:p>
          <a:p>
            <a:pPr indent="-323850" lvl="0" marL="457200" rtl="0" algn="l">
              <a:spcBef>
                <a:spcPts val="0"/>
              </a:spcBef>
              <a:spcAft>
                <a:spcPts val="0"/>
              </a:spcAft>
              <a:buClr>
                <a:srgbClr val="004360"/>
              </a:buClr>
              <a:buSzPts val="1500"/>
              <a:buFont typeface="Calibri"/>
              <a:buChar char="●"/>
            </a:pPr>
            <a:r>
              <a:rPr lang="en-GB" sz="1500">
                <a:solidFill>
                  <a:srgbClr val="004360"/>
                </a:solidFill>
                <a:latin typeface="Calibri"/>
                <a:ea typeface="Calibri"/>
                <a:cs typeface="Calibri"/>
                <a:sym typeface="Calibri"/>
              </a:rPr>
              <a:t>Impact indicators</a:t>
            </a:r>
            <a:endParaRPr sz="1500">
              <a:solidFill>
                <a:srgbClr val="004360"/>
              </a:solidFill>
              <a:latin typeface="Calibri"/>
              <a:ea typeface="Calibri"/>
              <a:cs typeface="Calibri"/>
              <a:sym typeface="Calibri"/>
            </a:endParaRPr>
          </a:p>
        </p:txBody>
      </p:sp>
      <p:sp>
        <p:nvSpPr>
          <p:cNvPr id="314" name="Google Shape;314;g3095d37dcec_0_21"/>
          <p:cNvSpPr/>
          <p:nvPr/>
        </p:nvSpPr>
        <p:spPr>
          <a:xfrm>
            <a:off x="3047025" y="1351150"/>
            <a:ext cx="5797800" cy="1655400"/>
          </a:xfrm>
          <a:prstGeom prst="rect">
            <a:avLst/>
          </a:prstGeom>
          <a:solidFill>
            <a:srgbClr val="4285F4">
              <a:alpha val="0"/>
            </a:srgbClr>
          </a:solidFill>
          <a:ln cap="flat" cmpd="sng" w="254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spcBef>
                <a:spcPts val="0"/>
              </a:spcBef>
              <a:spcAft>
                <a:spcPts val="0"/>
              </a:spcAft>
              <a:buNone/>
            </a:pPr>
            <a:r>
              <a:rPr b="1" lang="en-GB" sz="1500">
                <a:solidFill>
                  <a:srgbClr val="004360"/>
                </a:solidFill>
                <a:latin typeface="Calibri"/>
                <a:ea typeface="Calibri"/>
                <a:cs typeface="Calibri"/>
                <a:sym typeface="Calibri"/>
              </a:rPr>
              <a:t>Goals</a:t>
            </a:r>
            <a:endParaRPr b="1" sz="1500">
              <a:solidFill>
                <a:srgbClr val="004360"/>
              </a:solidFill>
              <a:latin typeface="Calibri"/>
              <a:ea typeface="Calibri"/>
              <a:cs typeface="Calibri"/>
              <a:sym typeface="Calibri"/>
            </a:endParaRPr>
          </a:p>
          <a:p>
            <a:pPr indent="-323850" lvl="0" marL="457200" marR="0" rtl="0" algn="l">
              <a:lnSpc>
                <a:spcPct val="100000"/>
              </a:lnSpc>
              <a:spcBef>
                <a:spcPts val="0"/>
              </a:spcBef>
              <a:spcAft>
                <a:spcPts val="0"/>
              </a:spcAft>
              <a:buClr>
                <a:srgbClr val="004360"/>
              </a:buClr>
              <a:buSzPts val="1500"/>
              <a:buFont typeface="Calibri"/>
              <a:buChar char="●"/>
            </a:pPr>
            <a:r>
              <a:rPr lang="en-GB" sz="1500">
                <a:solidFill>
                  <a:srgbClr val="004360"/>
                </a:solidFill>
                <a:latin typeface="Calibri"/>
                <a:ea typeface="Calibri"/>
                <a:cs typeface="Calibri"/>
                <a:sym typeface="Calibri"/>
              </a:rPr>
              <a:t>Identification and management of Results and Key Exploitable Results</a:t>
            </a:r>
            <a:endParaRPr sz="1500">
              <a:solidFill>
                <a:srgbClr val="004360"/>
              </a:solidFill>
              <a:latin typeface="Calibri"/>
              <a:ea typeface="Calibri"/>
              <a:cs typeface="Calibri"/>
              <a:sym typeface="Calibri"/>
            </a:endParaRPr>
          </a:p>
          <a:p>
            <a:pPr indent="-323850" lvl="0" marL="457200" marR="0" rtl="0" algn="l">
              <a:lnSpc>
                <a:spcPct val="100000"/>
              </a:lnSpc>
              <a:spcBef>
                <a:spcPts val="0"/>
              </a:spcBef>
              <a:spcAft>
                <a:spcPts val="0"/>
              </a:spcAft>
              <a:buClr>
                <a:srgbClr val="004360"/>
              </a:buClr>
              <a:buSzPts val="1500"/>
              <a:buFont typeface="Calibri"/>
              <a:buChar char="●"/>
            </a:pPr>
            <a:r>
              <a:rPr lang="en-GB" sz="1500">
                <a:solidFill>
                  <a:srgbClr val="004360"/>
                </a:solidFill>
                <a:latin typeface="Calibri"/>
                <a:ea typeface="Calibri"/>
                <a:cs typeface="Calibri"/>
                <a:sym typeface="Calibri"/>
              </a:rPr>
              <a:t>Intellectual Property Rights (IPR) Management</a:t>
            </a:r>
            <a:endParaRPr sz="1500">
              <a:solidFill>
                <a:srgbClr val="004360"/>
              </a:solidFill>
              <a:latin typeface="Calibri"/>
              <a:ea typeface="Calibri"/>
              <a:cs typeface="Calibri"/>
              <a:sym typeface="Calibri"/>
            </a:endParaRPr>
          </a:p>
          <a:p>
            <a:pPr indent="-323850" lvl="0" marL="457200" marR="0" rtl="0" algn="l">
              <a:lnSpc>
                <a:spcPct val="100000"/>
              </a:lnSpc>
              <a:spcBef>
                <a:spcPts val="0"/>
              </a:spcBef>
              <a:spcAft>
                <a:spcPts val="0"/>
              </a:spcAft>
              <a:buClr>
                <a:srgbClr val="004360"/>
              </a:buClr>
              <a:buSzPts val="1500"/>
              <a:buFont typeface="Calibri"/>
              <a:buChar char="●"/>
            </a:pPr>
            <a:r>
              <a:rPr lang="en-GB" sz="1500">
                <a:solidFill>
                  <a:srgbClr val="004360"/>
                </a:solidFill>
                <a:latin typeface="Calibri"/>
                <a:ea typeface="Calibri"/>
                <a:cs typeface="Calibri"/>
                <a:sym typeface="Calibri"/>
              </a:rPr>
              <a:t>Creation and monitoring of an Exploitation and Sustainability plan</a:t>
            </a:r>
            <a:endParaRPr sz="1500">
              <a:solidFill>
                <a:srgbClr val="004360"/>
              </a:solidFill>
              <a:latin typeface="Calibri"/>
              <a:ea typeface="Calibri"/>
              <a:cs typeface="Calibri"/>
              <a:sym typeface="Calibri"/>
            </a:endParaRPr>
          </a:p>
          <a:p>
            <a:pPr indent="-323850" lvl="0" marL="457200" marR="0" rtl="0" algn="l">
              <a:lnSpc>
                <a:spcPct val="100000"/>
              </a:lnSpc>
              <a:spcBef>
                <a:spcPts val="0"/>
              </a:spcBef>
              <a:spcAft>
                <a:spcPts val="0"/>
              </a:spcAft>
              <a:buClr>
                <a:srgbClr val="004360"/>
              </a:buClr>
              <a:buSzPts val="1500"/>
              <a:buFont typeface="Calibri"/>
              <a:buChar char="●"/>
            </a:pPr>
            <a:r>
              <a:rPr lang="en-GB" sz="1500">
                <a:solidFill>
                  <a:srgbClr val="004360"/>
                </a:solidFill>
                <a:latin typeface="Calibri"/>
                <a:ea typeface="Calibri"/>
                <a:cs typeface="Calibri"/>
                <a:sym typeface="Calibri"/>
              </a:rPr>
              <a:t>Impact assessment for the project</a:t>
            </a:r>
            <a:endParaRPr sz="1500">
              <a:solidFill>
                <a:srgbClr val="004360"/>
              </a:solidFill>
              <a:latin typeface="Calibri"/>
              <a:ea typeface="Calibri"/>
              <a:cs typeface="Calibri"/>
              <a:sym typeface="Calibri"/>
            </a:endParaRPr>
          </a:p>
        </p:txBody>
      </p:sp>
      <p:sp>
        <p:nvSpPr>
          <p:cNvPr id="315" name="Google Shape;315;g3095d37dcec_0_21"/>
          <p:cNvSpPr/>
          <p:nvPr/>
        </p:nvSpPr>
        <p:spPr>
          <a:xfrm>
            <a:off x="737325" y="5096800"/>
            <a:ext cx="10019400" cy="1198200"/>
          </a:xfrm>
          <a:prstGeom prst="rect">
            <a:avLst/>
          </a:prstGeom>
          <a:solidFill>
            <a:srgbClr val="4285F4">
              <a:alpha val="0"/>
            </a:srgbClr>
          </a:solidFill>
          <a:ln cap="flat" cmpd="sng" w="254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rPr lang="en-GB" sz="1500">
                <a:solidFill>
                  <a:srgbClr val="004360"/>
                </a:solidFill>
                <a:latin typeface="Calibri"/>
                <a:ea typeface="Calibri"/>
                <a:cs typeface="Calibri"/>
                <a:sym typeface="Calibri"/>
              </a:rPr>
              <a:t>Outputs will be incorporated at:</a:t>
            </a:r>
            <a:endParaRPr sz="1500">
              <a:solidFill>
                <a:srgbClr val="004360"/>
              </a:solidFill>
              <a:latin typeface="Calibri"/>
              <a:ea typeface="Calibri"/>
              <a:cs typeface="Calibri"/>
              <a:sym typeface="Calibri"/>
            </a:endParaRPr>
          </a:p>
          <a:p>
            <a:pPr indent="-323850" lvl="0" marL="457200" rtl="0" algn="l">
              <a:spcBef>
                <a:spcPts val="0"/>
              </a:spcBef>
              <a:spcAft>
                <a:spcPts val="0"/>
              </a:spcAft>
              <a:buClr>
                <a:srgbClr val="004360"/>
              </a:buClr>
              <a:buSzPts val="1500"/>
              <a:buFont typeface="Calibri"/>
              <a:buChar char="●"/>
            </a:pPr>
            <a:r>
              <a:rPr lang="en-GB" sz="1500">
                <a:solidFill>
                  <a:srgbClr val="004360"/>
                </a:solidFill>
                <a:latin typeface="Calibri"/>
                <a:ea typeface="Calibri"/>
                <a:cs typeface="Calibri"/>
                <a:sym typeface="Calibri"/>
              </a:rPr>
              <a:t>Exploitation Plan Deliverables (D7.2 and D7.4);</a:t>
            </a:r>
            <a:endParaRPr sz="1500">
              <a:solidFill>
                <a:srgbClr val="004360"/>
              </a:solidFill>
              <a:latin typeface="Calibri"/>
              <a:ea typeface="Calibri"/>
              <a:cs typeface="Calibri"/>
              <a:sym typeface="Calibri"/>
            </a:endParaRPr>
          </a:p>
          <a:p>
            <a:pPr indent="-323850" lvl="0" marL="457200" rtl="0" algn="l">
              <a:spcBef>
                <a:spcPts val="0"/>
              </a:spcBef>
              <a:spcAft>
                <a:spcPts val="0"/>
              </a:spcAft>
              <a:buClr>
                <a:srgbClr val="004360"/>
              </a:buClr>
              <a:buSzPts val="1500"/>
              <a:buFont typeface="Calibri"/>
              <a:buChar char="●"/>
            </a:pPr>
            <a:r>
              <a:rPr lang="en-GB" sz="1500">
                <a:solidFill>
                  <a:srgbClr val="004360"/>
                </a:solidFill>
                <a:latin typeface="Calibri"/>
                <a:ea typeface="Calibri"/>
                <a:cs typeface="Calibri"/>
                <a:sym typeface="Calibri"/>
              </a:rPr>
              <a:t>Continuous Reporting and Progress Reports from the project and any necessary information for the project reviews;</a:t>
            </a:r>
            <a:endParaRPr sz="1500">
              <a:solidFill>
                <a:srgbClr val="004360"/>
              </a:solidFill>
              <a:latin typeface="Calibri"/>
              <a:ea typeface="Calibri"/>
              <a:cs typeface="Calibri"/>
              <a:sym typeface="Calibri"/>
            </a:endParaRPr>
          </a:p>
          <a:p>
            <a:pPr indent="-323850" lvl="0" marL="457200" rtl="0" algn="l">
              <a:spcBef>
                <a:spcPts val="0"/>
              </a:spcBef>
              <a:spcAft>
                <a:spcPts val="0"/>
              </a:spcAft>
              <a:buClr>
                <a:srgbClr val="004360"/>
              </a:buClr>
              <a:buSzPts val="1500"/>
              <a:buFont typeface="Calibri"/>
              <a:buChar char="●"/>
            </a:pPr>
            <a:r>
              <a:rPr lang="en-GB" sz="1500">
                <a:solidFill>
                  <a:srgbClr val="004360"/>
                </a:solidFill>
                <a:latin typeface="Calibri"/>
                <a:ea typeface="Calibri"/>
                <a:cs typeface="Calibri"/>
                <a:sym typeface="Calibri"/>
              </a:rPr>
              <a:t>Dissemination and Communication activities (such as Website, Dissemination Material, Social Media, etc).</a:t>
            </a:r>
            <a:endParaRPr sz="1500">
              <a:solidFill>
                <a:srgbClr val="004360"/>
              </a:solidFill>
              <a:latin typeface="Calibri"/>
              <a:ea typeface="Calibri"/>
              <a:cs typeface="Calibri"/>
              <a:sym typeface="Calibri"/>
            </a:endParaRPr>
          </a:p>
        </p:txBody>
      </p:sp>
      <p:sp>
        <p:nvSpPr>
          <p:cNvPr id="316" name="Google Shape;316;g3095d37dcec_0_21"/>
          <p:cNvSpPr/>
          <p:nvPr/>
        </p:nvSpPr>
        <p:spPr>
          <a:xfrm>
            <a:off x="329150" y="1668400"/>
            <a:ext cx="2469600" cy="1325700"/>
          </a:xfrm>
          <a:prstGeom prst="rect">
            <a:avLst/>
          </a:prstGeom>
          <a:solidFill>
            <a:srgbClr val="4285F4">
              <a:alpha val="0"/>
            </a:srgbClr>
          </a:solidFill>
          <a:ln cap="flat" cmpd="sng" w="254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lang="en-GB" sz="1500">
                <a:solidFill>
                  <a:srgbClr val="004360"/>
                </a:solidFill>
                <a:latin typeface="Calibri"/>
                <a:ea typeface="Calibri"/>
                <a:cs typeface="Calibri"/>
                <a:sym typeface="Calibri"/>
              </a:rPr>
              <a:t>Entities involved</a:t>
            </a:r>
            <a:endParaRPr sz="1500">
              <a:solidFill>
                <a:srgbClr val="004360"/>
              </a:solidFill>
              <a:latin typeface="Calibri"/>
              <a:ea typeface="Calibri"/>
              <a:cs typeface="Calibri"/>
              <a:sym typeface="Calibri"/>
            </a:endParaRPr>
          </a:p>
          <a:p>
            <a:pPr indent="-292100" lvl="0" marL="457200" marR="0" rtl="0" algn="l">
              <a:lnSpc>
                <a:spcPct val="100000"/>
              </a:lnSpc>
              <a:spcBef>
                <a:spcPts val="0"/>
              </a:spcBef>
              <a:spcAft>
                <a:spcPts val="0"/>
              </a:spcAft>
              <a:buClr>
                <a:srgbClr val="004360"/>
              </a:buClr>
              <a:buSzPts val="1000"/>
              <a:buFont typeface="Calibri"/>
              <a:buChar char="●"/>
            </a:pPr>
            <a:r>
              <a:rPr lang="en-GB" sz="1000">
                <a:solidFill>
                  <a:srgbClr val="004360"/>
                </a:solidFill>
                <a:latin typeface="Calibri"/>
                <a:ea typeface="Calibri"/>
                <a:cs typeface="Calibri"/>
                <a:sym typeface="Calibri"/>
              </a:rPr>
              <a:t>Innovation Manager (T7.2 Leader);</a:t>
            </a:r>
            <a:endParaRPr sz="1000">
              <a:solidFill>
                <a:srgbClr val="004360"/>
              </a:solidFill>
              <a:latin typeface="Calibri"/>
              <a:ea typeface="Calibri"/>
              <a:cs typeface="Calibri"/>
              <a:sym typeface="Calibri"/>
            </a:endParaRPr>
          </a:p>
          <a:p>
            <a:pPr indent="-292100" lvl="0" marL="457200" marR="0" rtl="0" algn="l">
              <a:lnSpc>
                <a:spcPct val="100000"/>
              </a:lnSpc>
              <a:spcBef>
                <a:spcPts val="0"/>
              </a:spcBef>
              <a:spcAft>
                <a:spcPts val="0"/>
              </a:spcAft>
              <a:buClr>
                <a:srgbClr val="004360"/>
              </a:buClr>
              <a:buSzPts val="1000"/>
              <a:buFont typeface="Calibri"/>
              <a:buChar char="●"/>
            </a:pPr>
            <a:r>
              <a:rPr lang="en-GB" sz="1000">
                <a:solidFill>
                  <a:srgbClr val="004360"/>
                </a:solidFill>
                <a:latin typeface="Calibri"/>
                <a:ea typeface="Calibri"/>
                <a:cs typeface="Calibri"/>
                <a:sym typeface="Calibri"/>
              </a:rPr>
              <a:t>Dissemination &amp; Communications Officer (WP7 Leader);</a:t>
            </a:r>
            <a:endParaRPr sz="1000">
              <a:solidFill>
                <a:srgbClr val="004360"/>
              </a:solidFill>
              <a:latin typeface="Calibri"/>
              <a:ea typeface="Calibri"/>
              <a:cs typeface="Calibri"/>
              <a:sym typeface="Calibri"/>
            </a:endParaRPr>
          </a:p>
          <a:p>
            <a:pPr indent="-292100" lvl="0" marL="457200" marR="0" rtl="0" algn="l">
              <a:lnSpc>
                <a:spcPct val="100000"/>
              </a:lnSpc>
              <a:spcBef>
                <a:spcPts val="0"/>
              </a:spcBef>
              <a:spcAft>
                <a:spcPts val="0"/>
              </a:spcAft>
              <a:buClr>
                <a:srgbClr val="004360"/>
              </a:buClr>
              <a:buSzPts val="1000"/>
              <a:buFont typeface="Calibri"/>
              <a:buChar char="●"/>
            </a:pPr>
            <a:r>
              <a:rPr lang="en-GB" sz="1000">
                <a:solidFill>
                  <a:srgbClr val="004360"/>
                </a:solidFill>
                <a:latin typeface="Calibri"/>
                <a:ea typeface="Calibri"/>
                <a:cs typeface="Calibri"/>
                <a:sym typeface="Calibri"/>
              </a:rPr>
              <a:t>Project Partners;</a:t>
            </a:r>
            <a:endParaRPr sz="1000">
              <a:solidFill>
                <a:srgbClr val="004360"/>
              </a:solidFill>
              <a:latin typeface="Calibri"/>
              <a:ea typeface="Calibri"/>
              <a:cs typeface="Calibri"/>
              <a:sym typeface="Calibri"/>
            </a:endParaRPr>
          </a:p>
          <a:p>
            <a:pPr indent="-292100" lvl="0" marL="457200" marR="0" rtl="0" algn="l">
              <a:lnSpc>
                <a:spcPct val="100000"/>
              </a:lnSpc>
              <a:spcBef>
                <a:spcPts val="0"/>
              </a:spcBef>
              <a:spcAft>
                <a:spcPts val="0"/>
              </a:spcAft>
              <a:buClr>
                <a:srgbClr val="004360"/>
              </a:buClr>
              <a:buSzPts val="1000"/>
              <a:buFont typeface="Calibri"/>
              <a:buChar char="●"/>
            </a:pPr>
            <a:r>
              <a:rPr lang="en-GB" sz="1000">
                <a:solidFill>
                  <a:srgbClr val="004360"/>
                </a:solidFill>
                <a:latin typeface="Calibri"/>
                <a:ea typeface="Calibri"/>
                <a:cs typeface="Calibri"/>
                <a:sym typeface="Calibri"/>
              </a:rPr>
              <a:t>Project Management Board (PMB);</a:t>
            </a:r>
            <a:endParaRPr sz="1000">
              <a:solidFill>
                <a:srgbClr val="004360"/>
              </a:solidFill>
              <a:latin typeface="Calibri"/>
              <a:ea typeface="Calibri"/>
              <a:cs typeface="Calibri"/>
              <a:sym typeface="Calibri"/>
            </a:endParaRPr>
          </a:p>
          <a:p>
            <a:pPr indent="-292100" lvl="0" marL="457200" marR="0" rtl="0" algn="l">
              <a:lnSpc>
                <a:spcPct val="100000"/>
              </a:lnSpc>
              <a:spcBef>
                <a:spcPts val="0"/>
              </a:spcBef>
              <a:spcAft>
                <a:spcPts val="0"/>
              </a:spcAft>
              <a:buClr>
                <a:srgbClr val="004360"/>
              </a:buClr>
              <a:buSzPts val="1000"/>
              <a:buFont typeface="Calibri"/>
              <a:buChar char="●"/>
            </a:pPr>
            <a:r>
              <a:rPr lang="en-GB" sz="1000">
                <a:solidFill>
                  <a:srgbClr val="004360"/>
                </a:solidFill>
                <a:latin typeface="Calibri"/>
                <a:ea typeface="Calibri"/>
                <a:cs typeface="Calibri"/>
                <a:sym typeface="Calibri"/>
              </a:rPr>
              <a:t>Project Assembly.</a:t>
            </a:r>
            <a:endParaRPr sz="1000">
              <a:solidFill>
                <a:srgbClr val="004360"/>
              </a:solidFill>
              <a:latin typeface="Calibri"/>
              <a:ea typeface="Calibri"/>
              <a:cs typeface="Calibri"/>
              <a:sym typeface="Calibri"/>
            </a:endParaRPr>
          </a:p>
        </p:txBody>
      </p:sp>
      <p:sp>
        <p:nvSpPr>
          <p:cNvPr id="317" name="Google Shape;317;g3095d37dcec_0_21"/>
          <p:cNvSpPr/>
          <p:nvPr/>
        </p:nvSpPr>
        <p:spPr>
          <a:xfrm>
            <a:off x="9093100" y="1637225"/>
            <a:ext cx="2221200" cy="1369200"/>
          </a:xfrm>
          <a:prstGeom prst="rect">
            <a:avLst/>
          </a:prstGeom>
          <a:solidFill>
            <a:srgbClr val="4285F4">
              <a:alpha val="0"/>
            </a:srgbClr>
          </a:solidFill>
          <a:ln cap="flat" cmpd="sng" w="254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lang="en-GB" sz="1500">
                <a:solidFill>
                  <a:srgbClr val="004360"/>
                </a:solidFill>
                <a:latin typeface="Calibri"/>
                <a:ea typeface="Calibri"/>
                <a:cs typeface="Calibri"/>
                <a:sym typeface="Calibri"/>
              </a:rPr>
              <a:t>Triggers</a:t>
            </a:r>
            <a:endParaRPr b="1" sz="1500">
              <a:solidFill>
                <a:srgbClr val="004360"/>
              </a:solidFill>
              <a:latin typeface="Calibri"/>
              <a:ea typeface="Calibri"/>
              <a:cs typeface="Calibri"/>
              <a:sym typeface="Calibri"/>
            </a:endParaRPr>
          </a:p>
          <a:p>
            <a:pPr indent="-292100" lvl="0" marL="457200" marR="0" rtl="0" algn="l">
              <a:lnSpc>
                <a:spcPct val="100000"/>
              </a:lnSpc>
              <a:spcBef>
                <a:spcPts val="0"/>
              </a:spcBef>
              <a:spcAft>
                <a:spcPts val="0"/>
              </a:spcAft>
              <a:buClr>
                <a:srgbClr val="004360"/>
              </a:buClr>
              <a:buSzPts val="1000"/>
              <a:buFont typeface="Calibri"/>
              <a:buChar char="●"/>
            </a:pPr>
            <a:r>
              <a:rPr lang="en-GB" sz="1000">
                <a:solidFill>
                  <a:srgbClr val="004360"/>
                </a:solidFill>
                <a:latin typeface="Calibri"/>
                <a:ea typeface="Calibri"/>
                <a:cs typeface="Calibri"/>
                <a:sym typeface="Calibri"/>
              </a:rPr>
              <a:t>Project Start</a:t>
            </a:r>
            <a:endParaRPr sz="1000">
              <a:solidFill>
                <a:srgbClr val="004360"/>
              </a:solidFill>
              <a:latin typeface="Calibri"/>
              <a:ea typeface="Calibri"/>
              <a:cs typeface="Calibri"/>
              <a:sym typeface="Calibri"/>
            </a:endParaRPr>
          </a:p>
          <a:p>
            <a:pPr indent="-292100" lvl="0" marL="457200" marR="0" rtl="0" algn="l">
              <a:lnSpc>
                <a:spcPct val="100000"/>
              </a:lnSpc>
              <a:spcBef>
                <a:spcPts val="0"/>
              </a:spcBef>
              <a:spcAft>
                <a:spcPts val="0"/>
              </a:spcAft>
              <a:buClr>
                <a:srgbClr val="004360"/>
              </a:buClr>
              <a:buSzPts val="1000"/>
              <a:buFont typeface="Calibri"/>
              <a:buChar char="●"/>
            </a:pPr>
            <a:r>
              <a:rPr lang="en-GB" sz="1000">
                <a:solidFill>
                  <a:srgbClr val="004360"/>
                </a:solidFill>
                <a:latin typeface="Calibri"/>
                <a:ea typeface="Calibri"/>
                <a:cs typeface="Calibri"/>
                <a:sym typeface="Calibri"/>
              </a:rPr>
              <a:t>Upon Submission of deliverables, periodic or final reports, reviews,etc</a:t>
            </a:r>
            <a:endParaRPr sz="1000">
              <a:solidFill>
                <a:srgbClr val="004360"/>
              </a:solidFill>
              <a:latin typeface="Calibri"/>
              <a:ea typeface="Calibri"/>
              <a:cs typeface="Calibri"/>
              <a:sym typeface="Calibri"/>
            </a:endParaRPr>
          </a:p>
          <a:p>
            <a:pPr indent="-292100" lvl="0" marL="457200" marR="0" rtl="0" algn="l">
              <a:lnSpc>
                <a:spcPct val="100000"/>
              </a:lnSpc>
              <a:spcBef>
                <a:spcPts val="0"/>
              </a:spcBef>
              <a:spcAft>
                <a:spcPts val="0"/>
              </a:spcAft>
              <a:buClr>
                <a:srgbClr val="004360"/>
              </a:buClr>
              <a:buSzPts val="1000"/>
              <a:buFont typeface="Calibri"/>
              <a:buChar char="●"/>
            </a:pPr>
            <a:r>
              <a:rPr lang="en-GB" sz="1000">
                <a:solidFill>
                  <a:srgbClr val="004360"/>
                </a:solidFill>
                <a:latin typeface="Calibri"/>
                <a:ea typeface="Calibri"/>
                <a:cs typeface="Calibri"/>
                <a:sym typeface="Calibri"/>
              </a:rPr>
              <a:t>Upon dissemination &amp; communication needs</a:t>
            </a:r>
            <a:endParaRPr sz="1000">
              <a:solidFill>
                <a:srgbClr val="004360"/>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g3095d37dcec_1_1"/>
          <p:cNvSpPr txBox="1"/>
          <p:nvPr>
            <p:ph idx="1" type="body"/>
          </p:nvPr>
        </p:nvSpPr>
        <p:spPr>
          <a:xfrm>
            <a:off x="444502" y="1439333"/>
            <a:ext cx="10909200" cy="4737600"/>
          </a:xfrm>
          <a:prstGeom prst="rect">
            <a:avLst/>
          </a:prstGeom>
          <a:noFill/>
          <a:ln>
            <a:noFill/>
          </a:ln>
        </p:spPr>
        <p:txBody>
          <a:bodyPr anchorCtr="0" anchor="t" bIns="45700" lIns="91425" spcFirstLastPara="1" rIns="91425" wrap="square" tIns="45700">
            <a:normAutofit fontScale="70000" lnSpcReduction="10000"/>
          </a:bodyPr>
          <a:lstStyle/>
          <a:p>
            <a:pPr indent="0" lvl="0" marL="88900" rtl="0" algn="l">
              <a:lnSpc>
                <a:spcPct val="100000"/>
              </a:lnSpc>
              <a:spcBef>
                <a:spcPts val="750"/>
              </a:spcBef>
              <a:spcAft>
                <a:spcPts val="0"/>
              </a:spcAft>
              <a:buSzPct val="129032"/>
              <a:buNone/>
            </a:pPr>
            <a:r>
              <a:rPr b="1" lang="en-GB"/>
              <a:t>T7.1 Communication and dissemination plan and implementation (Lead: EGI)</a:t>
            </a:r>
            <a:endParaRPr/>
          </a:p>
          <a:p>
            <a:pPr indent="-354780" lvl="0" marL="457200" rtl="0" algn="l">
              <a:lnSpc>
                <a:spcPct val="100000"/>
              </a:lnSpc>
              <a:spcBef>
                <a:spcPts val="750"/>
              </a:spcBef>
              <a:spcAft>
                <a:spcPts val="0"/>
              </a:spcAft>
              <a:buClr>
                <a:srgbClr val="004360"/>
              </a:buClr>
              <a:buSzPct val="129032"/>
              <a:buChar char="•"/>
            </a:pPr>
            <a:r>
              <a:rPr lang="en-GB"/>
              <a:t>Coordinates communication and dissemination activities within the project, analyses the target communities benefiting from project outputs, develops strategies for communicating the benefits in a relevant way. </a:t>
            </a:r>
            <a:endParaRPr/>
          </a:p>
          <a:p>
            <a:pPr indent="-354780" lvl="0" marL="457200" rtl="0" algn="l">
              <a:lnSpc>
                <a:spcPct val="100000"/>
              </a:lnSpc>
              <a:spcBef>
                <a:spcPts val="750"/>
              </a:spcBef>
              <a:spcAft>
                <a:spcPts val="0"/>
              </a:spcAft>
              <a:buClr>
                <a:srgbClr val="004360"/>
              </a:buClr>
              <a:buSzPct val="129032"/>
              <a:buChar char="•"/>
            </a:pPr>
            <a:r>
              <a:rPr lang="en-GB"/>
              <a:t>Coordinates project outreach and service promotion activities towards relevant audiences. </a:t>
            </a:r>
            <a:endParaRPr/>
          </a:p>
          <a:p>
            <a:pPr indent="-354780" lvl="0" marL="457200" rtl="0" algn="l">
              <a:lnSpc>
                <a:spcPct val="100000"/>
              </a:lnSpc>
              <a:spcBef>
                <a:spcPts val="750"/>
              </a:spcBef>
              <a:spcAft>
                <a:spcPts val="0"/>
              </a:spcAft>
              <a:buClr>
                <a:srgbClr val="004360"/>
              </a:buClr>
              <a:buSzPct val="129032"/>
              <a:buChar char="•"/>
            </a:pPr>
            <a:r>
              <a:rPr lang="en-GB"/>
              <a:t>Supports the organisation of project webinars, workshops, and online and face-to-face events targeting the main audience groups; arranges contributions to relevant external events, in the form of presentations, posters, demos, and workshops.</a:t>
            </a:r>
            <a:endParaRPr/>
          </a:p>
          <a:p>
            <a:pPr indent="-354780" lvl="0" marL="457200" rtl="0" algn="l">
              <a:lnSpc>
                <a:spcPct val="100000"/>
              </a:lnSpc>
              <a:spcBef>
                <a:spcPts val="750"/>
              </a:spcBef>
              <a:spcAft>
                <a:spcPts val="0"/>
              </a:spcAft>
              <a:buClr>
                <a:srgbClr val="004360"/>
              </a:buClr>
              <a:buSzPct val="129032"/>
              <a:buChar char="•"/>
            </a:pPr>
            <a:r>
              <a:rPr i="1" lang="en-GB"/>
              <a:t>Involved Partners: NORDUNET, GEANT, Nikhef, CERN, FZJ, INFN, GWDG, PSI</a:t>
            </a:r>
            <a:endParaRPr i="1"/>
          </a:p>
          <a:p>
            <a:pPr indent="0" lvl="0" marL="88900" rtl="0" algn="l">
              <a:lnSpc>
                <a:spcPct val="100000"/>
              </a:lnSpc>
              <a:spcBef>
                <a:spcPts val="750"/>
              </a:spcBef>
              <a:spcAft>
                <a:spcPts val="0"/>
              </a:spcAft>
              <a:buSzPct val="129032"/>
              <a:buNone/>
            </a:pPr>
            <a:r>
              <a:t/>
            </a:r>
            <a:endParaRPr b="1"/>
          </a:p>
          <a:p>
            <a:pPr indent="0" lvl="0" marL="88900" rtl="0" algn="l">
              <a:lnSpc>
                <a:spcPct val="100000"/>
              </a:lnSpc>
              <a:spcBef>
                <a:spcPts val="750"/>
              </a:spcBef>
              <a:spcAft>
                <a:spcPts val="0"/>
              </a:spcAft>
              <a:buSzPct val="129032"/>
              <a:buNone/>
            </a:pPr>
            <a:r>
              <a:rPr b="1" lang="en-GB"/>
              <a:t>T7.2 Exploitation plan and implementation (Lead: EGI)</a:t>
            </a:r>
            <a:endParaRPr b="1"/>
          </a:p>
          <a:p>
            <a:pPr indent="-354780" lvl="0" marL="457200" rtl="0" algn="l">
              <a:lnSpc>
                <a:spcPct val="100000"/>
              </a:lnSpc>
              <a:spcBef>
                <a:spcPts val="750"/>
              </a:spcBef>
              <a:spcAft>
                <a:spcPts val="0"/>
              </a:spcAft>
              <a:buClr>
                <a:srgbClr val="004360"/>
              </a:buClr>
              <a:buSzPct val="129032"/>
              <a:buChar char="•"/>
            </a:pPr>
            <a:r>
              <a:rPr lang="en-GB"/>
              <a:t>Implements and conducts an operational process that ensures all project results are systematically captured, assessed for exploitation readiness and validated along with an improvement cycle to strengthen them. </a:t>
            </a:r>
            <a:endParaRPr/>
          </a:p>
          <a:p>
            <a:pPr indent="-354780" lvl="0" marL="457200" rtl="0" algn="l">
              <a:lnSpc>
                <a:spcPct val="100000"/>
              </a:lnSpc>
              <a:spcBef>
                <a:spcPts val="750"/>
              </a:spcBef>
              <a:spcAft>
                <a:spcPts val="0"/>
              </a:spcAft>
              <a:buClr>
                <a:srgbClr val="004360"/>
              </a:buClr>
              <a:buSzPct val="129032"/>
              <a:buChar char="•"/>
            </a:pPr>
            <a:r>
              <a:rPr lang="en-GB"/>
              <a:t>The task will articulate and possibly expand the already identified Key Exploitable Results (KERs) to ensure that they will be supported beyond the project lifespan, by providing definition, exploitation paths, and dissemination actions. </a:t>
            </a:r>
            <a:endParaRPr/>
          </a:p>
          <a:p>
            <a:pPr indent="-354780" lvl="0" marL="457200" rtl="0" algn="l">
              <a:lnSpc>
                <a:spcPct val="100000"/>
              </a:lnSpc>
              <a:spcBef>
                <a:spcPts val="750"/>
              </a:spcBef>
              <a:spcAft>
                <a:spcPts val="0"/>
              </a:spcAft>
              <a:buClr>
                <a:srgbClr val="004360"/>
              </a:buClr>
              <a:buSzPct val="129032"/>
              <a:buChar char="•"/>
            </a:pPr>
            <a:r>
              <a:rPr lang="en-GB"/>
              <a:t>The task will monitor all other project results to verify if they should be added to the initial list of KERs.</a:t>
            </a:r>
            <a:endParaRPr/>
          </a:p>
          <a:p>
            <a:pPr indent="-354780" lvl="0" marL="457200" rtl="0" algn="l">
              <a:lnSpc>
                <a:spcPct val="100000"/>
              </a:lnSpc>
              <a:spcBef>
                <a:spcPts val="750"/>
              </a:spcBef>
              <a:spcAft>
                <a:spcPts val="0"/>
              </a:spcAft>
              <a:buClr>
                <a:srgbClr val="004360"/>
              </a:buClr>
              <a:buSzPct val="129032"/>
              <a:buChar char="•"/>
            </a:pPr>
            <a:r>
              <a:rPr i="1" lang="en-GB"/>
              <a:t>Involved Partners: NORDUNET, GEANT, Nikhef, GRNET, MU, SURF, KIT, CSC, EISCAT, DARIAH, MARIS</a:t>
            </a:r>
            <a:endParaRPr i="1"/>
          </a:p>
        </p:txBody>
      </p:sp>
      <p:sp>
        <p:nvSpPr>
          <p:cNvPr id="119" name="Google Shape;119;g3095d37dcec_1_1"/>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675"/>
              <a:buFont typeface="Arial"/>
              <a:buNone/>
            </a:pPr>
            <a:fld id="{00000000-1234-1234-1234-123412341234}" type="slidenum">
              <a:rPr lang="en-GB"/>
              <a:t>‹#›</a:t>
            </a:fld>
            <a:endParaRPr/>
          </a:p>
        </p:txBody>
      </p:sp>
      <p:sp>
        <p:nvSpPr>
          <p:cNvPr id="120" name="Google Shape;120;g3095d37dcec_1_1"/>
          <p:cNvSpPr txBox="1"/>
          <p:nvPr>
            <p:ph type="title"/>
          </p:nvPr>
        </p:nvSpPr>
        <p:spPr>
          <a:xfrm>
            <a:off x="455646" y="74649"/>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Tasks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g3095d37dcec_0_624"/>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324" name="Google Shape;324;g3095d37dcec_0_624"/>
          <p:cNvSpPr txBox="1"/>
          <p:nvPr>
            <p:ph type="title"/>
          </p:nvPr>
        </p:nvSpPr>
        <p:spPr>
          <a:xfrm>
            <a:off x="522321" y="147658"/>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Exploitation plan - Process &amp; Procedure</a:t>
            </a:r>
            <a:endParaRPr/>
          </a:p>
        </p:txBody>
      </p:sp>
      <p:graphicFrame>
        <p:nvGraphicFramePr>
          <p:cNvPr id="325" name="Google Shape;325;g3095d37dcec_0_624"/>
          <p:cNvGraphicFramePr/>
          <p:nvPr/>
        </p:nvGraphicFramePr>
        <p:xfrm>
          <a:off x="276475" y="1324200"/>
          <a:ext cx="3000000" cy="3000000"/>
        </p:xfrm>
        <a:graphic>
          <a:graphicData uri="http://schemas.openxmlformats.org/drawingml/2006/table">
            <a:tbl>
              <a:tblPr>
                <a:noFill/>
                <a:tableStyleId>{B707EAFE-2C09-4F32-9046-C604BB605DD9}</a:tableStyleId>
              </a:tblPr>
              <a:tblGrid>
                <a:gridCol w="568325"/>
                <a:gridCol w="3126075"/>
                <a:gridCol w="4962525"/>
              </a:tblGrid>
              <a:tr h="149150">
                <a:tc>
                  <a:txBody>
                    <a:bodyPr/>
                    <a:lstStyle/>
                    <a:p>
                      <a:pPr indent="0" lvl="0" marL="0" rtl="0" algn="l">
                        <a:spcBef>
                          <a:spcPts val="0"/>
                        </a:spcBef>
                        <a:spcAft>
                          <a:spcPts val="0"/>
                        </a:spcAft>
                        <a:buNone/>
                      </a:pPr>
                      <a:r>
                        <a:rPr b="1" lang="en-GB">
                          <a:latin typeface="Calibri"/>
                          <a:ea typeface="Calibri"/>
                          <a:cs typeface="Calibri"/>
                          <a:sym typeface="Calibri"/>
                        </a:rPr>
                        <a:t>Step #</a:t>
                      </a:r>
                      <a:endParaRPr b="1">
                        <a:latin typeface="Calibri"/>
                        <a:ea typeface="Calibri"/>
                        <a:cs typeface="Calibri"/>
                        <a:sym typeface="Calibri"/>
                      </a:endParaRPr>
                    </a:p>
                  </a:txBody>
                  <a:tcPr marT="0" marB="0" marR="0" marL="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0" lvl="0" marL="0" rtl="0" algn="ctr">
                        <a:spcBef>
                          <a:spcPts val="0"/>
                        </a:spcBef>
                        <a:spcAft>
                          <a:spcPts val="0"/>
                        </a:spcAft>
                        <a:buNone/>
                      </a:pPr>
                      <a:r>
                        <a:rPr b="1" lang="en-GB" sz="1800">
                          <a:latin typeface="Calibri"/>
                          <a:ea typeface="Calibri"/>
                          <a:cs typeface="Calibri"/>
                          <a:sym typeface="Calibri"/>
                        </a:rPr>
                        <a:t>Responsible</a:t>
                      </a:r>
                      <a:endParaRPr b="1" sz="1800">
                        <a:latin typeface="Calibri"/>
                        <a:ea typeface="Calibri"/>
                        <a:cs typeface="Calibri"/>
                        <a:sym typeface="Calibri"/>
                      </a:endParaRPr>
                    </a:p>
                  </a:txBody>
                  <a:tcPr marT="0" marB="0" marR="0" marL="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0" lvl="0" marL="0" rtl="0" algn="ctr">
                        <a:spcBef>
                          <a:spcPts val="0"/>
                        </a:spcBef>
                        <a:spcAft>
                          <a:spcPts val="0"/>
                        </a:spcAft>
                        <a:buNone/>
                      </a:pPr>
                      <a:r>
                        <a:rPr b="1" lang="en-GB" sz="1800">
                          <a:latin typeface="Calibri"/>
                          <a:ea typeface="Calibri"/>
                          <a:cs typeface="Calibri"/>
                          <a:sym typeface="Calibri"/>
                        </a:rPr>
                        <a:t>Action</a:t>
                      </a:r>
                      <a:endParaRPr b="1" sz="1800">
                        <a:latin typeface="Calibri"/>
                        <a:ea typeface="Calibri"/>
                        <a:cs typeface="Calibri"/>
                        <a:sym typeface="Calibri"/>
                      </a:endParaRPr>
                    </a:p>
                  </a:txBody>
                  <a:tcPr marT="0" marB="0" marR="0" marL="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r h="504825">
                <a:tc>
                  <a:txBody>
                    <a:bodyPr/>
                    <a:lstStyle/>
                    <a:p>
                      <a:pPr indent="0" lvl="0" marL="0" rtl="0" algn="l">
                        <a:spcBef>
                          <a:spcPts val="0"/>
                        </a:spcBef>
                        <a:spcAft>
                          <a:spcPts val="0"/>
                        </a:spcAft>
                        <a:buNone/>
                      </a:pPr>
                      <a:r>
                        <a:rPr lang="en-GB">
                          <a:latin typeface="Calibri"/>
                          <a:ea typeface="Calibri"/>
                          <a:cs typeface="Calibri"/>
                          <a:sym typeface="Calibri"/>
                        </a:rPr>
                        <a:t>1</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0" lvl="0" marL="0" rtl="0" algn="l">
                        <a:spcBef>
                          <a:spcPts val="0"/>
                        </a:spcBef>
                        <a:spcAft>
                          <a:spcPts val="0"/>
                        </a:spcAft>
                        <a:buNone/>
                      </a:pPr>
                      <a:r>
                        <a:rPr lang="en-GB">
                          <a:latin typeface="Calibri"/>
                          <a:ea typeface="Calibri"/>
                          <a:cs typeface="Calibri"/>
                          <a:sym typeface="Calibri"/>
                        </a:rPr>
                        <a:t>Innovation Manager (T7.2 Leader)</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0" lvl="0" marL="0" rtl="0" algn="l">
                        <a:spcBef>
                          <a:spcPts val="0"/>
                        </a:spcBef>
                        <a:spcAft>
                          <a:spcPts val="0"/>
                        </a:spcAft>
                        <a:buNone/>
                      </a:pPr>
                      <a:r>
                        <a:rPr lang="en-GB">
                          <a:latin typeface="Calibri"/>
                          <a:ea typeface="Calibri"/>
                          <a:cs typeface="Calibri"/>
                          <a:sym typeface="Calibri"/>
                        </a:rPr>
                        <a:t>Desk research and careful analysis of deliverables, milestones, DoA, project proposal,  presentations and other dissemination material generated by the project - to pre-fill necessary templates, exploitation and sustainability plan information and impact metrics, with the help of the Dissemination &amp; Communications Officer (WP7 leader)</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r h="609600">
                <a:tc>
                  <a:txBody>
                    <a:bodyPr/>
                    <a:lstStyle/>
                    <a:p>
                      <a:pPr indent="0" lvl="0" marL="0" rtl="0" algn="l">
                        <a:spcBef>
                          <a:spcPts val="0"/>
                        </a:spcBef>
                        <a:spcAft>
                          <a:spcPts val="0"/>
                        </a:spcAft>
                        <a:buNone/>
                      </a:pPr>
                      <a:r>
                        <a:rPr lang="en-GB">
                          <a:latin typeface="Calibri"/>
                          <a:ea typeface="Calibri"/>
                          <a:cs typeface="Calibri"/>
                          <a:sym typeface="Calibri"/>
                        </a:rPr>
                        <a:t>2</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0" lvl="0" marL="0" rtl="0" algn="l">
                        <a:spcBef>
                          <a:spcPts val="0"/>
                        </a:spcBef>
                        <a:spcAft>
                          <a:spcPts val="0"/>
                        </a:spcAft>
                        <a:buNone/>
                      </a:pPr>
                      <a:r>
                        <a:rPr lang="en-GB">
                          <a:latin typeface="Calibri"/>
                          <a:ea typeface="Calibri"/>
                          <a:cs typeface="Calibri"/>
                          <a:sym typeface="Calibri"/>
                        </a:rPr>
                        <a:t>Innovation Manager (T7.2 Leader)</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0" lvl="0" marL="0" rtl="0" algn="l">
                        <a:spcBef>
                          <a:spcPts val="0"/>
                        </a:spcBef>
                        <a:spcAft>
                          <a:spcPts val="0"/>
                        </a:spcAft>
                        <a:buNone/>
                      </a:pPr>
                      <a:r>
                        <a:rPr lang="en-GB">
                          <a:latin typeface="Calibri"/>
                          <a:ea typeface="Calibri"/>
                          <a:cs typeface="Calibri"/>
                          <a:sym typeface="Calibri"/>
                        </a:rPr>
                        <a:t>Contact relevant project partners to validate and complete the templates exploitation and sustainability plan information and impact metrics</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r h="67925">
                <a:tc>
                  <a:txBody>
                    <a:bodyPr/>
                    <a:lstStyle/>
                    <a:p>
                      <a:pPr indent="0" lvl="0" marL="0" rtl="0" algn="l">
                        <a:spcBef>
                          <a:spcPts val="0"/>
                        </a:spcBef>
                        <a:spcAft>
                          <a:spcPts val="0"/>
                        </a:spcAft>
                        <a:buNone/>
                      </a:pPr>
                      <a:r>
                        <a:rPr lang="en-GB">
                          <a:latin typeface="Calibri"/>
                          <a:ea typeface="Calibri"/>
                          <a:cs typeface="Calibri"/>
                          <a:sym typeface="Calibri"/>
                        </a:rPr>
                        <a:t>3</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0" lvl="0" marL="0" rtl="0" algn="l">
                        <a:spcBef>
                          <a:spcPts val="0"/>
                        </a:spcBef>
                        <a:spcAft>
                          <a:spcPts val="0"/>
                        </a:spcAft>
                        <a:buNone/>
                      </a:pPr>
                      <a:r>
                        <a:rPr lang="en-GB">
                          <a:latin typeface="Calibri"/>
                          <a:ea typeface="Calibri"/>
                          <a:cs typeface="Calibri"/>
                          <a:sym typeface="Calibri"/>
                        </a:rPr>
                        <a:t>Innovation Manager (T7.2 Leader) or Dissemination &amp; Communications Officer (WP7 leader)</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0" lvl="0" marL="0" rtl="0" algn="l">
                        <a:spcBef>
                          <a:spcPts val="0"/>
                        </a:spcBef>
                        <a:spcAft>
                          <a:spcPts val="0"/>
                        </a:spcAft>
                        <a:buNone/>
                      </a:pPr>
                      <a:r>
                        <a:rPr lang="en-GB">
                          <a:latin typeface="Calibri"/>
                          <a:ea typeface="Calibri"/>
                          <a:cs typeface="Calibri"/>
                          <a:sym typeface="Calibri"/>
                        </a:rPr>
                        <a:t>Iterate and validate information with Project Management Board (PMB) and incorporate feedback</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r h="485775">
                <a:tc>
                  <a:txBody>
                    <a:bodyPr/>
                    <a:lstStyle/>
                    <a:p>
                      <a:pPr indent="0" lvl="0" marL="0" rtl="0" algn="l">
                        <a:spcBef>
                          <a:spcPts val="0"/>
                        </a:spcBef>
                        <a:spcAft>
                          <a:spcPts val="0"/>
                        </a:spcAft>
                        <a:buNone/>
                      </a:pPr>
                      <a:r>
                        <a:rPr lang="en-GB">
                          <a:latin typeface="Calibri"/>
                          <a:ea typeface="Calibri"/>
                          <a:cs typeface="Calibri"/>
                          <a:sym typeface="Calibri"/>
                        </a:rPr>
                        <a:t>4</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0" lvl="0" marL="0" rtl="0" algn="l">
                        <a:spcBef>
                          <a:spcPts val="0"/>
                        </a:spcBef>
                        <a:spcAft>
                          <a:spcPts val="0"/>
                        </a:spcAft>
                        <a:buNone/>
                      </a:pPr>
                      <a:r>
                        <a:rPr lang="en-GB">
                          <a:latin typeface="Calibri"/>
                          <a:ea typeface="Calibri"/>
                          <a:cs typeface="Calibri"/>
                          <a:sym typeface="Calibri"/>
                        </a:rPr>
                        <a:t>Innovation Manager (T7.2 Leader) or Dissemination &amp; Communications Officer (WP7 leader)</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0" lvl="0" marL="0" rtl="0" algn="l">
                        <a:spcBef>
                          <a:spcPts val="0"/>
                        </a:spcBef>
                        <a:spcAft>
                          <a:spcPts val="0"/>
                        </a:spcAft>
                        <a:buNone/>
                      </a:pPr>
                      <a:r>
                        <a:rPr lang="en-GB">
                          <a:latin typeface="Calibri"/>
                          <a:ea typeface="Calibri"/>
                          <a:cs typeface="Calibri"/>
                          <a:sym typeface="Calibri"/>
                        </a:rPr>
                        <a:t>If necessary, validate information with Project Assembly</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r h="485775">
                <a:tc>
                  <a:txBody>
                    <a:bodyPr/>
                    <a:lstStyle/>
                    <a:p>
                      <a:pPr indent="0" lvl="0" marL="0" rtl="0" algn="l">
                        <a:spcBef>
                          <a:spcPts val="0"/>
                        </a:spcBef>
                        <a:spcAft>
                          <a:spcPts val="0"/>
                        </a:spcAft>
                        <a:buNone/>
                      </a:pPr>
                      <a:r>
                        <a:rPr lang="en-GB">
                          <a:latin typeface="Calibri"/>
                          <a:ea typeface="Calibri"/>
                          <a:cs typeface="Calibri"/>
                          <a:sym typeface="Calibri"/>
                        </a:rPr>
                        <a:t>5</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0" lvl="0" marL="0" rtl="0" algn="l">
                        <a:spcBef>
                          <a:spcPts val="0"/>
                        </a:spcBef>
                        <a:spcAft>
                          <a:spcPts val="0"/>
                        </a:spcAft>
                        <a:buNone/>
                      </a:pPr>
                      <a:r>
                        <a:rPr lang="en-GB">
                          <a:latin typeface="Calibri"/>
                          <a:ea typeface="Calibri"/>
                          <a:cs typeface="Calibri"/>
                          <a:sym typeface="Calibri"/>
                        </a:rPr>
                        <a:t>Innovation Manager (T7.2 Leader) </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0" lvl="0" marL="0" rtl="0" algn="l">
                        <a:spcBef>
                          <a:spcPts val="0"/>
                        </a:spcBef>
                        <a:spcAft>
                          <a:spcPts val="0"/>
                        </a:spcAft>
                        <a:buNone/>
                      </a:pPr>
                      <a:r>
                        <a:rPr lang="en-GB">
                          <a:latin typeface="Calibri"/>
                          <a:ea typeface="Calibri"/>
                          <a:cs typeface="Calibri"/>
                          <a:sym typeface="Calibri"/>
                        </a:rPr>
                        <a:t>Incorporate information into the project deliverables, progress reports, continuous reporting, project reviews</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r h="485775">
                <a:tc>
                  <a:txBody>
                    <a:bodyPr/>
                    <a:lstStyle/>
                    <a:p>
                      <a:pPr indent="0" lvl="0" marL="0" rtl="0" algn="l">
                        <a:spcBef>
                          <a:spcPts val="0"/>
                        </a:spcBef>
                        <a:spcAft>
                          <a:spcPts val="0"/>
                        </a:spcAft>
                        <a:buNone/>
                      </a:pPr>
                      <a:r>
                        <a:rPr lang="en-GB">
                          <a:latin typeface="Calibri"/>
                          <a:ea typeface="Calibri"/>
                          <a:cs typeface="Calibri"/>
                          <a:sym typeface="Calibri"/>
                        </a:rPr>
                        <a:t>6</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0" lvl="0" marL="0" rtl="0" algn="l">
                        <a:spcBef>
                          <a:spcPts val="0"/>
                        </a:spcBef>
                        <a:spcAft>
                          <a:spcPts val="0"/>
                        </a:spcAft>
                        <a:buNone/>
                      </a:pPr>
                      <a:r>
                        <a:rPr lang="en-GB">
                          <a:latin typeface="Calibri"/>
                          <a:ea typeface="Calibri"/>
                          <a:cs typeface="Calibri"/>
                          <a:sym typeface="Calibri"/>
                        </a:rPr>
                        <a:t>Dissemination &amp; Communications Officer (WP7 leader)</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0" lvl="0" marL="0" rtl="0" algn="l">
                        <a:spcBef>
                          <a:spcPts val="0"/>
                        </a:spcBef>
                        <a:spcAft>
                          <a:spcPts val="0"/>
                        </a:spcAft>
                        <a:buNone/>
                      </a:pPr>
                      <a:r>
                        <a:rPr lang="en-GB">
                          <a:latin typeface="Calibri"/>
                          <a:ea typeface="Calibri"/>
                          <a:cs typeface="Calibri"/>
                          <a:sym typeface="Calibri"/>
                        </a:rPr>
                        <a:t>Use curated information for Communication and Dissemination activities (Website, Social Media, Publications, etc.) </a:t>
                      </a:r>
                      <a:endParaRPr>
                        <a:latin typeface="Calibri"/>
                        <a:ea typeface="Calibri"/>
                        <a:cs typeface="Calibri"/>
                        <a:sym typeface="Calibri"/>
                      </a:endParaRPr>
                    </a:p>
                  </a:txBody>
                  <a:tcPr marT="63500" marB="63500" marR="101600" marL="10160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bl>
          </a:graphicData>
        </a:graphic>
      </p:graphicFrame>
      <p:sp>
        <p:nvSpPr>
          <p:cNvPr id="326" name="Google Shape;326;g3095d37dcec_0_624"/>
          <p:cNvSpPr/>
          <p:nvPr/>
        </p:nvSpPr>
        <p:spPr>
          <a:xfrm>
            <a:off x="9190075" y="1324350"/>
            <a:ext cx="2738700" cy="5019600"/>
          </a:xfrm>
          <a:prstGeom prst="roundRect">
            <a:avLst>
              <a:gd fmla="val 10491" name="adj"/>
            </a:avLst>
          </a:prstGeom>
          <a:noFill/>
          <a:ln cap="flat" cmpd="sng" w="25400">
            <a:solidFill>
              <a:srgbClr val="C9DAF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rPr b="1" lang="en-GB" sz="1600">
                <a:latin typeface="Helvetica Neue"/>
                <a:ea typeface="Helvetica Neue"/>
                <a:cs typeface="Helvetica Neue"/>
                <a:sym typeface="Helvetica Neue"/>
              </a:rPr>
              <a:t>Procedure</a:t>
            </a:r>
            <a:endParaRPr b="1" sz="1600">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sz="1100">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sz="1100">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sz="1100">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sz="1100">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sz="1100">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sz="1100">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sz="1100">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sz="1100">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sz="1100">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a:p>
            <a:pPr indent="0" lvl="0" marL="0" marR="0" rtl="0" algn="ctr">
              <a:lnSpc>
                <a:spcPct val="100000"/>
              </a:lnSpc>
              <a:spcBef>
                <a:spcPts val="0"/>
              </a:spcBef>
              <a:spcAft>
                <a:spcPts val="0"/>
              </a:spcAft>
              <a:buClr>
                <a:srgbClr val="000000"/>
              </a:buClr>
              <a:buSzPts val="1100"/>
              <a:buFont typeface="Arial"/>
              <a:buNone/>
            </a:pPr>
            <a:r>
              <a:t/>
            </a:r>
            <a:endParaRPr b="1" i="0" sz="1100" u="none" cap="none" strike="noStrike">
              <a:solidFill>
                <a:srgbClr val="000000"/>
              </a:solidFill>
              <a:latin typeface="Helvetica Neue"/>
              <a:ea typeface="Helvetica Neue"/>
              <a:cs typeface="Helvetica Neue"/>
              <a:sym typeface="Helvetica Neue"/>
            </a:endParaRPr>
          </a:p>
        </p:txBody>
      </p:sp>
      <p:sp>
        <p:nvSpPr>
          <p:cNvPr id="327" name="Google Shape;327;g3095d37dcec_0_624"/>
          <p:cNvSpPr/>
          <p:nvPr/>
        </p:nvSpPr>
        <p:spPr>
          <a:xfrm>
            <a:off x="9545575" y="1746325"/>
            <a:ext cx="1983000" cy="1018500"/>
          </a:xfrm>
          <a:prstGeom prst="rect">
            <a:avLst/>
          </a:prstGeom>
          <a:solidFill>
            <a:srgbClr val="C9DAF8"/>
          </a:solidFill>
          <a:ln cap="flat" cmpd="sng" w="25400">
            <a:solidFill>
              <a:srgbClr val="6B481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rPr b="0" i="0" lang="en-GB" u="none" cap="none" strike="noStrike">
                <a:solidFill>
                  <a:schemeClr val="dk1"/>
                </a:solidFill>
                <a:latin typeface="Arial"/>
                <a:ea typeface="Arial"/>
                <a:cs typeface="Arial"/>
                <a:sym typeface="Arial"/>
              </a:rPr>
              <a:t>Desk Research from Innovation Manager</a:t>
            </a:r>
            <a:endParaRPr b="0" i="0" sz="2000" u="none" cap="none" strike="noStrike">
              <a:solidFill>
                <a:schemeClr val="dk1"/>
              </a:solidFill>
              <a:latin typeface="Arial"/>
              <a:ea typeface="Arial"/>
              <a:cs typeface="Arial"/>
              <a:sym typeface="Arial"/>
            </a:endParaRPr>
          </a:p>
        </p:txBody>
      </p:sp>
      <p:sp>
        <p:nvSpPr>
          <p:cNvPr id="328" name="Google Shape;328;g3095d37dcec_0_624"/>
          <p:cNvSpPr/>
          <p:nvPr/>
        </p:nvSpPr>
        <p:spPr>
          <a:xfrm>
            <a:off x="9598250" y="2984725"/>
            <a:ext cx="1930200" cy="810000"/>
          </a:xfrm>
          <a:prstGeom prst="rect">
            <a:avLst/>
          </a:prstGeom>
          <a:solidFill>
            <a:srgbClr val="C9DAF8"/>
          </a:solidFill>
          <a:ln cap="flat" cmpd="sng" w="25400">
            <a:solidFill>
              <a:srgbClr val="6B481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rPr b="0" i="0" lang="en-GB" u="none" cap="none" strike="noStrike">
                <a:solidFill>
                  <a:schemeClr val="dk1"/>
                </a:solidFill>
                <a:latin typeface="Arial"/>
                <a:ea typeface="Arial"/>
                <a:cs typeface="Arial"/>
                <a:sym typeface="Arial"/>
              </a:rPr>
              <a:t>Validation &amp; Input from the relevant partners</a:t>
            </a:r>
            <a:endParaRPr b="0" i="0" sz="2000" u="none" cap="none" strike="noStrike">
              <a:solidFill>
                <a:schemeClr val="dk1"/>
              </a:solidFill>
              <a:latin typeface="Arial"/>
              <a:ea typeface="Arial"/>
              <a:cs typeface="Arial"/>
              <a:sym typeface="Arial"/>
            </a:endParaRPr>
          </a:p>
        </p:txBody>
      </p:sp>
      <p:sp>
        <p:nvSpPr>
          <p:cNvPr id="329" name="Google Shape;329;g3095d37dcec_0_624"/>
          <p:cNvSpPr/>
          <p:nvPr/>
        </p:nvSpPr>
        <p:spPr>
          <a:xfrm>
            <a:off x="9545550" y="4035625"/>
            <a:ext cx="1983000" cy="1018500"/>
          </a:xfrm>
          <a:prstGeom prst="rect">
            <a:avLst/>
          </a:prstGeom>
          <a:solidFill>
            <a:srgbClr val="C9DAF8"/>
          </a:solidFill>
          <a:ln cap="flat" cmpd="sng" w="25400">
            <a:solidFill>
              <a:srgbClr val="6B481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rPr b="0" i="0" lang="en-GB" u="none" cap="none" strike="noStrike">
                <a:solidFill>
                  <a:schemeClr val="dk1"/>
                </a:solidFill>
                <a:latin typeface="Arial"/>
                <a:ea typeface="Arial"/>
                <a:cs typeface="Arial"/>
                <a:sym typeface="Arial"/>
              </a:rPr>
              <a:t>Validation &amp; Feedback from the relevant boards</a:t>
            </a:r>
            <a:endParaRPr b="0" i="0" sz="2000" u="none" cap="none" strike="noStrike">
              <a:solidFill>
                <a:schemeClr val="dk1"/>
              </a:solidFill>
              <a:latin typeface="Arial"/>
              <a:ea typeface="Arial"/>
              <a:cs typeface="Arial"/>
              <a:sym typeface="Arial"/>
            </a:endParaRPr>
          </a:p>
        </p:txBody>
      </p:sp>
      <p:sp>
        <p:nvSpPr>
          <p:cNvPr id="330" name="Google Shape;330;g3095d37dcec_0_624"/>
          <p:cNvSpPr/>
          <p:nvPr/>
        </p:nvSpPr>
        <p:spPr>
          <a:xfrm>
            <a:off x="9545550" y="5282475"/>
            <a:ext cx="1983000" cy="910500"/>
          </a:xfrm>
          <a:prstGeom prst="rect">
            <a:avLst/>
          </a:prstGeom>
          <a:solidFill>
            <a:srgbClr val="C9DAF8"/>
          </a:solidFill>
          <a:ln cap="flat" cmpd="sng" w="25400">
            <a:solidFill>
              <a:srgbClr val="6B481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rPr b="0" i="0" lang="en-GB" sz="1300" u="none" cap="none" strike="noStrike">
                <a:solidFill>
                  <a:schemeClr val="dk1"/>
                </a:solidFill>
                <a:latin typeface="Arial"/>
                <a:ea typeface="Arial"/>
                <a:cs typeface="Arial"/>
                <a:sym typeface="Arial"/>
              </a:rPr>
              <a:t>Output – Deliverable / Progress Report / Dissemination</a:t>
            </a:r>
            <a:endParaRPr b="0" i="0" sz="1900" u="none" cap="none" strike="noStrike">
              <a:solidFill>
                <a:schemeClr val="dk1"/>
              </a:solidFill>
              <a:latin typeface="Arial"/>
              <a:ea typeface="Arial"/>
              <a:cs typeface="Arial"/>
              <a:sym typeface="Arial"/>
            </a:endParaRPr>
          </a:p>
        </p:txBody>
      </p:sp>
      <p:sp>
        <p:nvSpPr>
          <p:cNvPr id="331" name="Google Shape;331;g3095d37dcec_0_624"/>
          <p:cNvSpPr/>
          <p:nvPr/>
        </p:nvSpPr>
        <p:spPr>
          <a:xfrm>
            <a:off x="10357100" y="2725425"/>
            <a:ext cx="329100" cy="274800"/>
          </a:xfrm>
          <a:prstGeom prst="downArrow">
            <a:avLst>
              <a:gd fmla="val 50000" name="adj1"/>
              <a:gd fmla="val 50000" name="adj2"/>
            </a:avLst>
          </a:prstGeom>
          <a:solidFill>
            <a:srgbClr val="C9DAF8"/>
          </a:solidFill>
          <a:ln cap="flat" cmpd="sng" w="25400">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32" name="Google Shape;332;g3095d37dcec_0_624"/>
          <p:cNvSpPr/>
          <p:nvPr/>
        </p:nvSpPr>
        <p:spPr>
          <a:xfrm>
            <a:off x="10364075" y="3794725"/>
            <a:ext cx="329100" cy="274800"/>
          </a:xfrm>
          <a:prstGeom prst="downArrow">
            <a:avLst>
              <a:gd fmla="val 50000" name="adj1"/>
              <a:gd fmla="val 50000" name="adj2"/>
            </a:avLst>
          </a:prstGeom>
          <a:solidFill>
            <a:srgbClr val="C9DAF8"/>
          </a:solidFill>
          <a:ln cap="flat" cmpd="sng" w="25400">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333" name="Google Shape;333;g3095d37dcec_0_624"/>
          <p:cNvSpPr/>
          <p:nvPr/>
        </p:nvSpPr>
        <p:spPr>
          <a:xfrm>
            <a:off x="10351800" y="5054125"/>
            <a:ext cx="329100" cy="274800"/>
          </a:xfrm>
          <a:prstGeom prst="downArrow">
            <a:avLst>
              <a:gd fmla="val 50000" name="adj1"/>
              <a:gd fmla="val 50000" name="adj2"/>
            </a:avLst>
          </a:prstGeom>
          <a:solidFill>
            <a:srgbClr val="C9DAF8"/>
          </a:solidFill>
          <a:ln cap="flat" cmpd="sng" w="25400">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g3095d37dcec_0_28"/>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340" name="Google Shape;340;g3095d37dcec_0_28"/>
          <p:cNvSpPr txBox="1"/>
          <p:nvPr>
            <p:ph type="title"/>
          </p:nvPr>
        </p:nvSpPr>
        <p:spPr>
          <a:xfrm>
            <a:off x="522321" y="147658"/>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Exploitation plan - AARC TREE Key Exploitable Results</a:t>
            </a:r>
            <a:endParaRPr/>
          </a:p>
        </p:txBody>
      </p:sp>
      <p:sp>
        <p:nvSpPr>
          <p:cNvPr id="341" name="Google Shape;341;g3095d37dcec_0_28"/>
          <p:cNvSpPr txBox="1"/>
          <p:nvPr>
            <p:ph idx="1" type="body"/>
          </p:nvPr>
        </p:nvSpPr>
        <p:spPr>
          <a:xfrm>
            <a:off x="337975" y="1320951"/>
            <a:ext cx="10909200" cy="5126400"/>
          </a:xfrm>
          <a:prstGeom prst="rect">
            <a:avLst/>
          </a:prstGeom>
          <a:noFill/>
          <a:ln>
            <a:noFill/>
          </a:ln>
        </p:spPr>
        <p:txBody>
          <a:bodyPr anchorCtr="0" anchor="t" bIns="45700" lIns="91425" spcFirstLastPara="1" rIns="91425" wrap="square" tIns="45700">
            <a:normAutofit fontScale="77500" lnSpcReduction="10000"/>
          </a:bodyPr>
          <a:lstStyle/>
          <a:p>
            <a:pPr indent="0" lvl="0" marL="0" rtl="0" algn="l">
              <a:spcBef>
                <a:spcPts val="750"/>
              </a:spcBef>
              <a:spcAft>
                <a:spcPts val="0"/>
              </a:spcAft>
              <a:buNone/>
            </a:pPr>
            <a:r>
              <a:rPr lang="en-GB" sz="2091"/>
              <a:t>I</a:t>
            </a:r>
            <a:r>
              <a:rPr lang="en-GB" sz="2091"/>
              <a:t>nitial selection of KERs is provided in the impact section of the DoA</a:t>
            </a:r>
            <a:endParaRPr/>
          </a:p>
          <a:p>
            <a:pPr indent="0" lvl="0" marL="0" rtl="0" algn="l">
              <a:lnSpc>
                <a:spcPct val="100000"/>
              </a:lnSpc>
              <a:spcBef>
                <a:spcPts val="750"/>
              </a:spcBef>
              <a:spcAft>
                <a:spcPts val="0"/>
              </a:spcAft>
              <a:buNone/>
            </a:pPr>
            <a:r>
              <a:t/>
            </a:r>
            <a:endParaRPr/>
          </a:p>
          <a:p>
            <a:pPr indent="0" lvl="0" marL="0" rtl="0" algn="l">
              <a:lnSpc>
                <a:spcPct val="100000"/>
              </a:lnSpc>
              <a:spcBef>
                <a:spcPts val="750"/>
              </a:spcBef>
              <a:spcAft>
                <a:spcPts val="0"/>
              </a:spcAft>
              <a:buNone/>
            </a:pPr>
            <a:r>
              <a:t/>
            </a:r>
            <a:endParaRPr/>
          </a:p>
          <a:p>
            <a:pPr indent="0" lvl="0" marL="0" rtl="0" algn="l">
              <a:lnSpc>
                <a:spcPct val="100000"/>
              </a:lnSpc>
              <a:spcBef>
                <a:spcPts val="750"/>
              </a:spcBef>
              <a:spcAft>
                <a:spcPts val="0"/>
              </a:spcAft>
              <a:buNone/>
            </a:pPr>
            <a:r>
              <a:t/>
            </a:r>
            <a:endParaRPr/>
          </a:p>
          <a:p>
            <a:pPr indent="0" lvl="0" marL="0" rtl="0" algn="l">
              <a:lnSpc>
                <a:spcPct val="100000"/>
              </a:lnSpc>
              <a:spcBef>
                <a:spcPts val="750"/>
              </a:spcBef>
              <a:spcAft>
                <a:spcPts val="0"/>
              </a:spcAft>
              <a:buNone/>
            </a:pPr>
            <a:r>
              <a:t/>
            </a:r>
            <a:endParaRPr/>
          </a:p>
          <a:p>
            <a:pPr indent="0" lvl="0" marL="0" rtl="0" algn="l">
              <a:lnSpc>
                <a:spcPct val="100000"/>
              </a:lnSpc>
              <a:spcBef>
                <a:spcPts val="750"/>
              </a:spcBef>
              <a:spcAft>
                <a:spcPts val="0"/>
              </a:spcAft>
              <a:buNone/>
            </a:pPr>
            <a:r>
              <a:t/>
            </a:r>
            <a:endParaRPr/>
          </a:p>
          <a:p>
            <a:pPr indent="0" lvl="0" marL="0" rtl="0" algn="l">
              <a:lnSpc>
                <a:spcPct val="100000"/>
              </a:lnSpc>
              <a:spcBef>
                <a:spcPts val="750"/>
              </a:spcBef>
              <a:spcAft>
                <a:spcPts val="0"/>
              </a:spcAft>
              <a:buNone/>
            </a:pPr>
            <a:r>
              <a:t/>
            </a:r>
            <a:endParaRPr/>
          </a:p>
          <a:p>
            <a:pPr indent="0" lvl="0" marL="0" rtl="0" algn="l">
              <a:lnSpc>
                <a:spcPct val="100000"/>
              </a:lnSpc>
              <a:spcBef>
                <a:spcPts val="750"/>
              </a:spcBef>
              <a:spcAft>
                <a:spcPts val="0"/>
              </a:spcAft>
              <a:buNone/>
            </a:pPr>
            <a:r>
              <a:t/>
            </a:r>
            <a:endParaRPr/>
          </a:p>
          <a:p>
            <a:pPr indent="0" lvl="0" marL="0" rtl="0" algn="l">
              <a:lnSpc>
                <a:spcPct val="100000"/>
              </a:lnSpc>
              <a:spcBef>
                <a:spcPts val="750"/>
              </a:spcBef>
              <a:spcAft>
                <a:spcPts val="0"/>
              </a:spcAft>
              <a:buNone/>
            </a:pPr>
            <a:r>
              <a:t/>
            </a:r>
            <a:endParaRPr/>
          </a:p>
          <a:p>
            <a:pPr indent="0" lvl="0" marL="0" rtl="0" algn="l">
              <a:lnSpc>
                <a:spcPct val="100000"/>
              </a:lnSpc>
              <a:spcBef>
                <a:spcPts val="750"/>
              </a:spcBef>
              <a:spcAft>
                <a:spcPts val="0"/>
              </a:spcAft>
              <a:buNone/>
            </a:pPr>
            <a:r>
              <a:t/>
            </a:r>
            <a:endParaRPr/>
          </a:p>
          <a:p>
            <a:pPr indent="0" lvl="0" marL="457200" rtl="0" algn="l">
              <a:spcBef>
                <a:spcPts val="750"/>
              </a:spcBef>
              <a:spcAft>
                <a:spcPts val="0"/>
              </a:spcAft>
              <a:buNone/>
            </a:pPr>
            <a:r>
              <a:t/>
            </a:r>
            <a:endParaRPr sz="2091"/>
          </a:p>
          <a:p>
            <a:pPr indent="0" lvl="0" marL="457200" rtl="0" algn="l">
              <a:spcBef>
                <a:spcPts val="750"/>
              </a:spcBef>
              <a:spcAft>
                <a:spcPts val="0"/>
              </a:spcAft>
              <a:buNone/>
            </a:pPr>
            <a:r>
              <a:t/>
            </a:r>
            <a:endParaRPr sz="2091"/>
          </a:p>
          <a:p>
            <a:pPr indent="0" lvl="0" marL="457200" rtl="0" algn="l">
              <a:spcBef>
                <a:spcPts val="750"/>
              </a:spcBef>
              <a:spcAft>
                <a:spcPts val="0"/>
              </a:spcAft>
              <a:buNone/>
            </a:pPr>
            <a:r>
              <a:rPr lang="en-GB" sz="2091"/>
              <a:t> </a:t>
            </a:r>
            <a:endParaRPr sz="2091"/>
          </a:p>
          <a:p>
            <a:pPr indent="0" lvl="0" marL="0" rtl="0" algn="l">
              <a:spcBef>
                <a:spcPts val="750"/>
              </a:spcBef>
              <a:spcAft>
                <a:spcPts val="0"/>
              </a:spcAft>
              <a:buNone/>
            </a:pPr>
            <a:r>
              <a:rPr lang="en-GB" sz="2091"/>
              <a:t>During the project duration KERs information will be updated and extended as they are developed, including for each of them:</a:t>
            </a:r>
            <a:endParaRPr sz="2091"/>
          </a:p>
          <a:p>
            <a:pPr indent="-317182" lvl="1" marL="914400" rtl="0" algn="l">
              <a:spcBef>
                <a:spcPts val="750"/>
              </a:spcBef>
              <a:spcAft>
                <a:spcPts val="0"/>
              </a:spcAft>
              <a:buSzPct val="100000"/>
              <a:buChar char="-"/>
            </a:pPr>
            <a:r>
              <a:rPr lang="en-GB"/>
              <a:t>A complete summary description, Information on Ownership, Target Audiences/Target Groups and stakeholders, Value Proposition, Future work</a:t>
            </a:r>
            <a:endParaRPr/>
          </a:p>
        </p:txBody>
      </p:sp>
      <p:graphicFrame>
        <p:nvGraphicFramePr>
          <p:cNvPr id="342" name="Google Shape;342;g3095d37dcec_0_28"/>
          <p:cNvGraphicFramePr/>
          <p:nvPr/>
        </p:nvGraphicFramePr>
        <p:xfrm>
          <a:off x="763300" y="1889750"/>
          <a:ext cx="3000000" cy="3000000"/>
        </p:xfrm>
        <a:graphic>
          <a:graphicData uri="http://schemas.openxmlformats.org/drawingml/2006/table">
            <a:tbl>
              <a:tblPr>
                <a:noFill/>
                <a:tableStyleId>{7C21D6CE-607E-4989-82C3-445904EACFED}</a:tableStyleId>
              </a:tblPr>
              <a:tblGrid>
                <a:gridCol w="4244225"/>
                <a:gridCol w="5550125"/>
              </a:tblGrid>
              <a:tr h="369425">
                <a:tc>
                  <a:txBody>
                    <a:bodyPr/>
                    <a:lstStyle/>
                    <a:p>
                      <a:pPr indent="0" lvl="0" marL="0" rtl="0" algn="l">
                        <a:lnSpc>
                          <a:spcPct val="107916"/>
                        </a:lnSpc>
                        <a:spcBef>
                          <a:spcPts val="0"/>
                        </a:spcBef>
                        <a:spcAft>
                          <a:spcPts val="0"/>
                        </a:spcAft>
                        <a:buNone/>
                      </a:pPr>
                      <a:r>
                        <a:rPr b="1" lang="en-GB" sz="1600">
                          <a:latin typeface="Calibri"/>
                          <a:ea typeface="Calibri"/>
                          <a:cs typeface="Calibri"/>
                          <a:sym typeface="Calibri"/>
                        </a:rPr>
                        <a:t>KERs </a:t>
                      </a:r>
                      <a:endParaRPr b="1" sz="16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b="1" lang="en-GB" sz="1600">
                          <a:latin typeface="Calibri"/>
                          <a:ea typeface="Calibri"/>
                          <a:cs typeface="Calibri"/>
                          <a:sym typeface="Calibri"/>
                        </a:rPr>
                        <a:t>Description </a:t>
                      </a:r>
                      <a:endParaRPr b="1" sz="1600">
                        <a:latin typeface="Calibri"/>
                        <a:ea typeface="Calibri"/>
                        <a:cs typeface="Calibri"/>
                        <a:sym typeface="Calibri"/>
                      </a:endParaRPr>
                    </a:p>
                  </a:txBody>
                  <a:tcPr marT="63500" marB="63500" marR="63500" marL="63500"/>
                </a:tc>
              </a:tr>
              <a:tr h="1020700">
                <a:tc>
                  <a:txBody>
                    <a:bodyPr/>
                    <a:lstStyle/>
                    <a:p>
                      <a:pPr indent="0" lvl="0" marL="0" rtl="0" algn="l">
                        <a:lnSpc>
                          <a:spcPct val="107916"/>
                        </a:lnSpc>
                        <a:spcBef>
                          <a:spcPts val="0"/>
                        </a:spcBef>
                        <a:spcAft>
                          <a:spcPts val="0"/>
                        </a:spcAft>
                        <a:buNone/>
                      </a:pPr>
                      <a:r>
                        <a:rPr b="1" lang="en-GB" sz="1600">
                          <a:latin typeface="Calibri"/>
                          <a:ea typeface="Calibri"/>
                          <a:cs typeface="Calibri"/>
                          <a:sym typeface="Calibri"/>
                        </a:rPr>
                        <a:t>KER1 Updated AARC Blueprint architecture for emerging technologies and services in pan-European research infrastructures</a:t>
                      </a:r>
                      <a:endParaRPr b="1" sz="16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600">
                          <a:latin typeface="Calibri"/>
                          <a:ea typeface="Calibri"/>
                          <a:cs typeface="Calibri"/>
                          <a:sym typeface="Calibri"/>
                        </a:rPr>
                        <a:t>Up-to-date guidance on implementing the architecture of their Authentication and Authorisation Infrastructure service components, incorporating new requirements, use cases and new technologies.</a:t>
                      </a:r>
                      <a:endParaRPr sz="1600">
                        <a:latin typeface="Calibri"/>
                        <a:ea typeface="Calibri"/>
                        <a:cs typeface="Calibri"/>
                        <a:sym typeface="Calibri"/>
                      </a:endParaRPr>
                    </a:p>
                  </a:txBody>
                  <a:tcPr marT="63500" marB="63500" marR="63500" marL="63500"/>
                </a:tc>
              </a:tr>
              <a:tr h="806825">
                <a:tc>
                  <a:txBody>
                    <a:bodyPr/>
                    <a:lstStyle/>
                    <a:p>
                      <a:pPr indent="0" lvl="0" marL="0" rtl="0" algn="l">
                        <a:spcBef>
                          <a:spcPts val="0"/>
                        </a:spcBef>
                        <a:spcAft>
                          <a:spcPts val="0"/>
                        </a:spcAft>
                        <a:buNone/>
                      </a:pPr>
                      <a:r>
                        <a:rPr b="1" lang="en-GB" sz="1600">
                          <a:latin typeface="Calibri"/>
                          <a:ea typeface="Calibri"/>
                          <a:cs typeface="Calibri"/>
                          <a:sym typeface="Calibri"/>
                        </a:rPr>
                        <a:t>KER2 Recommendations for a common long-term strategy for AAI services and best practices</a:t>
                      </a:r>
                      <a:endParaRPr sz="16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600">
                          <a:latin typeface="Calibri"/>
                          <a:ea typeface="Calibri"/>
                          <a:cs typeface="Calibri"/>
                          <a:sym typeface="Calibri"/>
                        </a:rPr>
                        <a:t>The AARC TREE best practices and recommendations align technical approaches and foster collaboration in implementation across scientific domains</a:t>
                      </a:r>
                      <a:endParaRPr sz="1600">
                        <a:latin typeface="Calibri"/>
                        <a:ea typeface="Calibri"/>
                        <a:cs typeface="Calibri"/>
                        <a:sym typeface="Calibri"/>
                      </a:endParaRPr>
                    </a:p>
                  </a:txBody>
                  <a:tcPr marT="63500" marB="63500" marR="63500" marL="63500"/>
                </a:tc>
              </a:tr>
              <a:tr h="975000">
                <a:tc>
                  <a:txBody>
                    <a:bodyPr/>
                    <a:lstStyle/>
                    <a:p>
                      <a:pPr indent="0" lvl="0" marL="0" rtl="0" algn="l">
                        <a:spcBef>
                          <a:spcPts val="0"/>
                        </a:spcBef>
                        <a:spcAft>
                          <a:spcPts val="0"/>
                        </a:spcAft>
                        <a:buNone/>
                      </a:pPr>
                      <a:r>
                        <a:rPr b="1" lang="en-GB" sz="1600">
                          <a:latin typeface="Calibri"/>
                          <a:ea typeface="Calibri"/>
                          <a:cs typeface="Calibri"/>
                          <a:sym typeface="Calibri"/>
                        </a:rPr>
                        <a:t>KER3 Updated interoperability framework</a:t>
                      </a:r>
                      <a:endParaRPr sz="16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600">
                          <a:latin typeface="Calibri"/>
                          <a:ea typeface="Calibri"/>
                          <a:cs typeface="Calibri"/>
                          <a:sym typeface="Calibri"/>
                        </a:rPr>
                        <a:t>Framework to harmonise AAI policies to empower identity providers, service providers and user communities to identify interoperable policies for the open science vision.</a:t>
                      </a:r>
                      <a:endParaRPr sz="1600">
                        <a:latin typeface="Calibri"/>
                        <a:ea typeface="Calibri"/>
                        <a:cs typeface="Calibri"/>
                        <a:sym typeface="Calibri"/>
                      </a:endParaRPr>
                    </a:p>
                  </a:txBody>
                  <a:tcPr marT="63500" marB="63500" marR="63500" marL="63500"/>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g3095d37dcec_0_35"/>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349" name="Google Shape;349;g3095d37dcec_0_35"/>
          <p:cNvSpPr txBox="1"/>
          <p:nvPr>
            <p:ph type="title"/>
          </p:nvPr>
        </p:nvSpPr>
        <p:spPr>
          <a:xfrm>
            <a:off x="522321" y="147658"/>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Exploitation plan - AARC TREE IPR Management</a:t>
            </a:r>
            <a:endParaRPr/>
          </a:p>
        </p:txBody>
      </p:sp>
      <p:sp>
        <p:nvSpPr>
          <p:cNvPr id="350" name="Google Shape;350;g3095d37dcec_0_35"/>
          <p:cNvSpPr txBox="1"/>
          <p:nvPr>
            <p:ph idx="1" type="body"/>
          </p:nvPr>
        </p:nvSpPr>
        <p:spPr>
          <a:xfrm>
            <a:off x="446125" y="1279651"/>
            <a:ext cx="10909200" cy="5126400"/>
          </a:xfrm>
          <a:prstGeom prst="rect">
            <a:avLst/>
          </a:prstGeom>
          <a:noFill/>
          <a:ln>
            <a:noFill/>
          </a:ln>
        </p:spPr>
        <p:txBody>
          <a:bodyPr anchorCtr="0" anchor="t" bIns="45700" lIns="91425" spcFirstLastPara="1" rIns="91425" wrap="square" tIns="45700">
            <a:normAutofit/>
          </a:bodyPr>
          <a:lstStyle/>
          <a:p>
            <a:pPr indent="0" lvl="0" marL="0" rtl="0" algn="l">
              <a:spcBef>
                <a:spcPts val="750"/>
              </a:spcBef>
              <a:spcAft>
                <a:spcPts val="0"/>
              </a:spcAft>
              <a:buNone/>
            </a:pPr>
            <a:r>
              <a:t/>
            </a:r>
            <a:endParaRPr sz="2091"/>
          </a:p>
          <a:p>
            <a:pPr indent="0" lvl="0" marL="0" rtl="0" algn="l">
              <a:spcBef>
                <a:spcPts val="750"/>
              </a:spcBef>
              <a:spcAft>
                <a:spcPts val="0"/>
              </a:spcAft>
              <a:buNone/>
            </a:pPr>
            <a:r>
              <a:t/>
            </a:r>
            <a:endParaRPr sz="2091"/>
          </a:p>
          <a:p>
            <a:pPr indent="0" lvl="0" marL="0" rtl="0" algn="l">
              <a:lnSpc>
                <a:spcPct val="100000"/>
              </a:lnSpc>
              <a:spcBef>
                <a:spcPts val="750"/>
              </a:spcBef>
              <a:spcAft>
                <a:spcPts val="0"/>
              </a:spcAft>
              <a:buNone/>
            </a:pPr>
            <a:r>
              <a:t/>
            </a:r>
            <a:endParaRPr/>
          </a:p>
          <a:p>
            <a:pPr indent="0" lvl="0" marL="0" rtl="0" algn="l">
              <a:lnSpc>
                <a:spcPct val="100000"/>
              </a:lnSpc>
              <a:spcBef>
                <a:spcPts val="750"/>
              </a:spcBef>
              <a:spcAft>
                <a:spcPts val="0"/>
              </a:spcAft>
              <a:buNone/>
            </a:pPr>
            <a:r>
              <a:t/>
            </a:r>
            <a:endParaRPr/>
          </a:p>
          <a:p>
            <a:pPr indent="0" lvl="0" marL="0" rtl="0" algn="l">
              <a:lnSpc>
                <a:spcPct val="100000"/>
              </a:lnSpc>
              <a:spcBef>
                <a:spcPts val="750"/>
              </a:spcBef>
              <a:spcAft>
                <a:spcPts val="0"/>
              </a:spcAft>
              <a:buNone/>
            </a:pPr>
            <a:r>
              <a:t/>
            </a:r>
            <a:endParaRPr/>
          </a:p>
          <a:p>
            <a:pPr indent="0" lvl="0" marL="0" rtl="0" algn="l">
              <a:lnSpc>
                <a:spcPct val="100000"/>
              </a:lnSpc>
              <a:spcBef>
                <a:spcPts val="750"/>
              </a:spcBef>
              <a:spcAft>
                <a:spcPts val="0"/>
              </a:spcAft>
              <a:buNone/>
            </a:pPr>
            <a:r>
              <a:t/>
            </a:r>
            <a:endParaRPr/>
          </a:p>
          <a:p>
            <a:pPr indent="0" lvl="0" marL="0" rtl="0" algn="l">
              <a:lnSpc>
                <a:spcPct val="100000"/>
              </a:lnSpc>
              <a:spcBef>
                <a:spcPts val="750"/>
              </a:spcBef>
              <a:spcAft>
                <a:spcPts val="0"/>
              </a:spcAft>
              <a:buNone/>
            </a:pPr>
            <a:r>
              <a:t/>
            </a:r>
            <a:endParaRPr/>
          </a:p>
          <a:p>
            <a:pPr indent="0" lvl="0" marL="0" rtl="0" algn="l">
              <a:lnSpc>
                <a:spcPct val="100000"/>
              </a:lnSpc>
              <a:spcBef>
                <a:spcPts val="750"/>
              </a:spcBef>
              <a:spcAft>
                <a:spcPts val="0"/>
              </a:spcAft>
              <a:buNone/>
            </a:pPr>
            <a:r>
              <a:t/>
            </a:r>
            <a:endParaRPr/>
          </a:p>
          <a:p>
            <a:pPr indent="0" lvl="0" marL="0" rtl="0" algn="l">
              <a:lnSpc>
                <a:spcPct val="100000"/>
              </a:lnSpc>
              <a:spcBef>
                <a:spcPts val="750"/>
              </a:spcBef>
              <a:spcAft>
                <a:spcPts val="0"/>
              </a:spcAft>
              <a:buNone/>
            </a:pPr>
            <a:r>
              <a:t/>
            </a:r>
            <a:endParaRPr/>
          </a:p>
          <a:p>
            <a:pPr indent="0" lvl="0" marL="0" rtl="0" algn="l">
              <a:spcBef>
                <a:spcPts val="750"/>
              </a:spcBef>
              <a:spcAft>
                <a:spcPts val="0"/>
              </a:spcAft>
              <a:buNone/>
            </a:pPr>
            <a:r>
              <a:t/>
            </a:r>
            <a:endParaRPr sz="2091"/>
          </a:p>
          <a:p>
            <a:pPr indent="0" lvl="0" marL="0" rtl="0" algn="l">
              <a:spcBef>
                <a:spcPts val="750"/>
              </a:spcBef>
              <a:spcAft>
                <a:spcPts val="0"/>
              </a:spcAft>
              <a:buNone/>
            </a:pPr>
            <a:r>
              <a:rPr lang="en-GB" sz="2091"/>
              <a:t>During the project the templates for Intellectual Assets and Results Ownership List will be filled</a:t>
            </a:r>
            <a:endParaRPr/>
          </a:p>
        </p:txBody>
      </p:sp>
      <p:graphicFrame>
        <p:nvGraphicFramePr>
          <p:cNvPr id="351" name="Google Shape;351;g3095d37dcec_0_35"/>
          <p:cNvGraphicFramePr/>
          <p:nvPr/>
        </p:nvGraphicFramePr>
        <p:xfrm>
          <a:off x="467725" y="1473350"/>
          <a:ext cx="3000000" cy="3000000"/>
        </p:xfrm>
        <a:graphic>
          <a:graphicData uri="http://schemas.openxmlformats.org/drawingml/2006/table">
            <a:tbl>
              <a:tblPr>
                <a:noFill/>
                <a:tableStyleId>{7C21D6CE-607E-4989-82C3-445904EACFED}</a:tableStyleId>
              </a:tblPr>
              <a:tblGrid>
                <a:gridCol w="3146075"/>
                <a:gridCol w="3511075"/>
                <a:gridCol w="3806575"/>
              </a:tblGrid>
              <a:tr h="404150">
                <a:tc>
                  <a:txBody>
                    <a:bodyPr/>
                    <a:lstStyle/>
                    <a:p>
                      <a:pPr indent="0" lvl="0" marL="0" rtl="0" algn="l">
                        <a:lnSpc>
                          <a:spcPct val="107916"/>
                        </a:lnSpc>
                        <a:spcBef>
                          <a:spcPts val="0"/>
                        </a:spcBef>
                        <a:spcAft>
                          <a:spcPts val="800"/>
                        </a:spcAft>
                        <a:buNone/>
                      </a:pPr>
                      <a:r>
                        <a:rPr b="1" lang="en-GB" sz="1500">
                          <a:latin typeface="Calibri"/>
                          <a:ea typeface="Calibri"/>
                          <a:cs typeface="Calibri"/>
                          <a:sym typeface="Calibri"/>
                        </a:rPr>
                        <a:t>Results</a:t>
                      </a:r>
                      <a:endParaRPr b="1" sz="15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b="1" lang="en-GB" sz="1500">
                          <a:latin typeface="Calibri"/>
                          <a:ea typeface="Calibri"/>
                          <a:cs typeface="Calibri"/>
                          <a:sym typeface="Calibri"/>
                        </a:rPr>
                        <a:t>Ownership</a:t>
                      </a:r>
                      <a:endParaRPr b="1" sz="15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b="1" lang="en-GB" sz="1500">
                          <a:latin typeface="Calibri"/>
                          <a:ea typeface="Calibri"/>
                          <a:cs typeface="Calibri"/>
                          <a:sym typeface="Calibri"/>
                        </a:rPr>
                        <a:t>Intellectual Property Rights / Access Rights</a:t>
                      </a:r>
                      <a:endParaRPr b="1" sz="1500">
                        <a:latin typeface="Calibri"/>
                        <a:ea typeface="Calibri"/>
                        <a:cs typeface="Calibri"/>
                        <a:sym typeface="Calibri"/>
                      </a:endParaRPr>
                    </a:p>
                  </a:txBody>
                  <a:tcPr marT="63500" marB="63500" marR="63500" marL="63500"/>
                </a:tc>
              </a:tr>
              <a:tr h="977625">
                <a:tc>
                  <a:txBody>
                    <a:bodyPr/>
                    <a:lstStyle/>
                    <a:p>
                      <a:pPr indent="0" lvl="0" marL="0" rtl="0" algn="l">
                        <a:lnSpc>
                          <a:spcPct val="107916"/>
                        </a:lnSpc>
                        <a:spcBef>
                          <a:spcPts val="0"/>
                        </a:spcBef>
                        <a:spcAft>
                          <a:spcPts val="800"/>
                        </a:spcAft>
                        <a:buNone/>
                      </a:pPr>
                      <a:r>
                        <a:rPr b="1" lang="en-GB" sz="1500">
                          <a:latin typeface="Calibri"/>
                          <a:ea typeface="Calibri"/>
                          <a:cs typeface="Calibri"/>
                          <a:sym typeface="Calibri"/>
                        </a:rPr>
                        <a:t>KER1 Updated AARC Blueprint architecture for emerging technologies and services in pan-European research infrastructures</a:t>
                      </a:r>
                      <a:endParaRPr b="1" sz="15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500">
                          <a:latin typeface="Calibri"/>
                          <a:ea typeface="Calibri"/>
                          <a:cs typeface="Calibri"/>
                          <a:sym typeface="Calibri"/>
                        </a:rPr>
                        <a:t>Collective Work jointly owned by Project Partners</a:t>
                      </a:r>
                      <a:endParaRPr sz="15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500">
                          <a:latin typeface="Calibri"/>
                          <a:ea typeface="Calibri"/>
                          <a:cs typeface="Calibri"/>
                          <a:sym typeface="Calibri"/>
                        </a:rPr>
                        <a:t>Copyright under CC-BY 4.0 Licence</a:t>
                      </a:r>
                      <a:endParaRPr sz="1500">
                        <a:latin typeface="Calibri"/>
                        <a:ea typeface="Calibri"/>
                        <a:cs typeface="Calibri"/>
                        <a:sym typeface="Calibri"/>
                      </a:endParaRPr>
                    </a:p>
                  </a:txBody>
                  <a:tcPr marT="63500" marB="63500" marR="63500" marL="63500"/>
                </a:tc>
              </a:tr>
              <a:tr h="699100">
                <a:tc>
                  <a:txBody>
                    <a:bodyPr/>
                    <a:lstStyle/>
                    <a:p>
                      <a:pPr indent="0" lvl="0" marL="0" rtl="0" algn="l">
                        <a:spcBef>
                          <a:spcPts val="0"/>
                        </a:spcBef>
                        <a:spcAft>
                          <a:spcPts val="0"/>
                        </a:spcAft>
                        <a:buNone/>
                      </a:pPr>
                      <a:r>
                        <a:rPr b="1" lang="en-GB" sz="1500">
                          <a:latin typeface="Calibri"/>
                          <a:ea typeface="Calibri"/>
                          <a:cs typeface="Calibri"/>
                          <a:sym typeface="Calibri"/>
                        </a:rPr>
                        <a:t>KER2 Recommendations for a common long-term strategy for AAI services and best practices</a:t>
                      </a:r>
                      <a:endParaRPr sz="15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500">
                          <a:latin typeface="Calibri"/>
                          <a:ea typeface="Calibri"/>
                          <a:cs typeface="Calibri"/>
                          <a:sym typeface="Calibri"/>
                        </a:rPr>
                        <a:t>Collective Work jointly owned by Project Partners</a:t>
                      </a:r>
                      <a:endParaRPr sz="15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500">
                          <a:latin typeface="Calibri"/>
                          <a:ea typeface="Calibri"/>
                          <a:cs typeface="Calibri"/>
                          <a:sym typeface="Calibri"/>
                        </a:rPr>
                        <a:t>Copyright under CC-BY 4.0 Licence</a:t>
                      </a:r>
                      <a:endParaRPr sz="1500">
                        <a:latin typeface="Calibri"/>
                        <a:ea typeface="Calibri"/>
                        <a:cs typeface="Calibri"/>
                        <a:sym typeface="Calibri"/>
                      </a:endParaRPr>
                    </a:p>
                  </a:txBody>
                  <a:tcPr marT="63500" marB="63500" marR="63500" marL="63500"/>
                </a:tc>
              </a:tr>
              <a:tr h="408700">
                <a:tc>
                  <a:txBody>
                    <a:bodyPr/>
                    <a:lstStyle/>
                    <a:p>
                      <a:pPr indent="0" lvl="0" marL="0" rtl="0" algn="l">
                        <a:spcBef>
                          <a:spcPts val="0"/>
                        </a:spcBef>
                        <a:spcAft>
                          <a:spcPts val="0"/>
                        </a:spcAft>
                        <a:buNone/>
                      </a:pPr>
                      <a:r>
                        <a:rPr b="1" lang="en-GB" sz="1500">
                          <a:latin typeface="Calibri"/>
                          <a:ea typeface="Calibri"/>
                          <a:cs typeface="Calibri"/>
                          <a:sym typeface="Calibri"/>
                        </a:rPr>
                        <a:t>KER3 Updated interoperability framework</a:t>
                      </a:r>
                      <a:endParaRPr sz="15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500">
                          <a:latin typeface="Calibri"/>
                          <a:ea typeface="Calibri"/>
                          <a:cs typeface="Calibri"/>
                          <a:sym typeface="Calibri"/>
                        </a:rPr>
                        <a:t>Collective Work jointly owned by Project Partners</a:t>
                      </a:r>
                      <a:endParaRPr sz="15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500">
                          <a:latin typeface="Calibri"/>
                          <a:ea typeface="Calibri"/>
                          <a:cs typeface="Calibri"/>
                          <a:sym typeface="Calibri"/>
                        </a:rPr>
                        <a:t>Copyright under CC-BY 4.0 Licence</a:t>
                      </a:r>
                      <a:endParaRPr sz="1500">
                        <a:latin typeface="Calibri"/>
                        <a:ea typeface="Calibri"/>
                        <a:cs typeface="Calibri"/>
                        <a:sym typeface="Calibri"/>
                      </a:endParaRPr>
                    </a:p>
                  </a:txBody>
                  <a:tcPr marT="63500" marB="63500" marR="63500" marL="63500"/>
                </a:tc>
              </a:tr>
              <a:tr h="408700">
                <a:tc>
                  <a:txBody>
                    <a:bodyPr/>
                    <a:lstStyle/>
                    <a:p>
                      <a:pPr indent="0" lvl="0" marL="0" rtl="0" algn="l">
                        <a:spcBef>
                          <a:spcPts val="0"/>
                        </a:spcBef>
                        <a:spcAft>
                          <a:spcPts val="0"/>
                        </a:spcAft>
                        <a:buNone/>
                      </a:pPr>
                      <a:r>
                        <a:rPr b="1" lang="en-GB" sz="1500">
                          <a:latin typeface="Calibri"/>
                          <a:ea typeface="Calibri"/>
                          <a:cs typeface="Calibri"/>
                          <a:sym typeface="Calibri"/>
                        </a:rPr>
                        <a:t>Logos, Branding and Visual identity</a:t>
                      </a:r>
                      <a:endParaRPr b="1" sz="15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500">
                          <a:latin typeface="Calibri"/>
                          <a:ea typeface="Calibri"/>
                          <a:cs typeface="Calibri"/>
                          <a:sym typeface="Calibri"/>
                        </a:rPr>
                        <a:t>Logos owned by </a:t>
                      </a:r>
                      <a:r>
                        <a:rPr lang="en-GB" sz="1500">
                          <a:latin typeface="Calibri"/>
                          <a:ea typeface="Calibri"/>
                          <a:cs typeface="Calibri"/>
                          <a:sym typeface="Calibri"/>
                          <a:extLst>
                            <a:ext uri="http://customooxmlschemas.google.com/">
                              <go:slidesCustomData xmlns:go="http://customooxmlschemas.google.com/" textRoundtripDataId="0"/>
                            </a:ext>
                          </a:extLst>
                        </a:rPr>
                        <a:t>GEANT, Visual identity co-developed by GEANT and  NordUnet</a:t>
                      </a:r>
                      <a:endParaRPr sz="15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500">
                          <a:latin typeface="Calibri"/>
                          <a:ea typeface="Calibri"/>
                          <a:cs typeface="Calibri"/>
                          <a:sym typeface="Calibri"/>
                        </a:rPr>
                        <a:t>CC BY-NC-ND 4.0 </a:t>
                      </a:r>
                      <a:endParaRPr sz="1500">
                        <a:latin typeface="Calibri"/>
                        <a:ea typeface="Calibri"/>
                        <a:cs typeface="Calibri"/>
                        <a:sym typeface="Calibri"/>
                      </a:endParaRPr>
                    </a:p>
                  </a:txBody>
                  <a:tcPr marT="63500" marB="63500" marR="63500" marL="63500"/>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g3095d37dcec_0_49"/>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358" name="Google Shape;358;g3095d37dcec_0_49"/>
          <p:cNvSpPr txBox="1"/>
          <p:nvPr>
            <p:ph type="title"/>
          </p:nvPr>
        </p:nvSpPr>
        <p:spPr>
          <a:xfrm>
            <a:off x="522321" y="147658"/>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Exploitation plan - AARC TREE Exploitation and Sustainability</a:t>
            </a:r>
            <a:endParaRPr/>
          </a:p>
        </p:txBody>
      </p:sp>
      <p:graphicFrame>
        <p:nvGraphicFramePr>
          <p:cNvPr id="359" name="Google Shape;359;g3095d37dcec_0_49"/>
          <p:cNvGraphicFramePr/>
          <p:nvPr/>
        </p:nvGraphicFramePr>
        <p:xfrm>
          <a:off x="316350" y="3433450"/>
          <a:ext cx="3000000" cy="3000000"/>
        </p:xfrm>
        <a:graphic>
          <a:graphicData uri="http://schemas.openxmlformats.org/drawingml/2006/table">
            <a:tbl>
              <a:tblPr>
                <a:noFill/>
                <a:tableStyleId>{7C21D6CE-607E-4989-82C3-445904EACFED}</a:tableStyleId>
              </a:tblPr>
              <a:tblGrid>
                <a:gridCol w="3221500"/>
                <a:gridCol w="8337800"/>
              </a:tblGrid>
              <a:tr h="382300">
                <a:tc>
                  <a:txBody>
                    <a:bodyPr/>
                    <a:lstStyle/>
                    <a:p>
                      <a:pPr indent="0" lvl="0" marL="0" rtl="0" algn="l">
                        <a:lnSpc>
                          <a:spcPct val="107916"/>
                        </a:lnSpc>
                        <a:spcBef>
                          <a:spcPts val="0"/>
                        </a:spcBef>
                        <a:spcAft>
                          <a:spcPts val="800"/>
                        </a:spcAft>
                        <a:buNone/>
                      </a:pPr>
                      <a:r>
                        <a:rPr b="1" lang="en-GB" sz="1300">
                          <a:latin typeface="Calibri"/>
                          <a:ea typeface="Calibri"/>
                          <a:cs typeface="Calibri"/>
                          <a:sym typeface="Calibri"/>
                        </a:rPr>
                        <a:t>KERs </a:t>
                      </a:r>
                      <a:endParaRPr b="1" sz="13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b="1" lang="en-GB" sz="1300">
                          <a:latin typeface="Calibri"/>
                          <a:ea typeface="Calibri"/>
                          <a:cs typeface="Calibri"/>
                          <a:sym typeface="Calibri"/>
                        </a:rPr>
                        <a:t>Exploitation Path </a:t>
                      </a:r>
                      <a:endParaRPr b="1" sz="1300">
                        <a:latin typeface="Calibri"/>
                        <a:ea typeface="Calibri"/>
                        <a:cs typeface="Calibri"/>
                        <a:sym typeface="Calibri"/>
                      </a:endParaRPr>
                    </a:p>
                  </a:txBody>
                  <a:tcPr marT="63500" marB="63500" marR="63500" marL="63500"/>
                </a:tc>
              </a:tr>
              <a:tr h="803125">
                <a:tc>
                  <a:txBody>
                    <a:bodyPr/>
                    <a:lstStyle/>
                    <a:p>
                      <a:pPr indent="0" lvl="0" marL="0" rtl="0" algn="l">
                        <a:lnSpc>
                          <a:spcPct val="107916"/>
                        </a:lnSpc>
                        <a:spcBef>
                          <a:spcPts val="0"/>
                        </a:spcBef>
                        <a:spcAft>
                          <a:spcPts val="800"/>
                        </a:spcAft>
                        <a:buNone/>
                      </a:pPr>
                      <a:r>
                        <a:rPr b="1" lang="en-GB" sz="1300">
                          <a:latin typeface="Calibri"/>
                          <a:ea typeface="Calibri"/>
                          <a:cs typeface="Calibri"/>
                          <a:sym typeface="Calibri"/>
                        </a:rPr>
                        <a:t>KER1 Updated AARC Blueprint architecture for emerging technologies and services in pan-European research infrastructures</a:t>
                      </a:r>
                      <a:endParaRPr b="1" sz="1300">
                        <a:latin typeface="Calibri"/>
                        <a:ea typeface="Calibri"/>
                        <a:cs typeface="Calibri"/>
                        <a:sym typeface="Calibri"/>
                      </a:endParaRPr>
                    </a:p>
                  </a:txBody>
                  <a:tcPr marT="63500" marB="63500" marR="63500" marL="63500"/>
                </a:tc>
                <a:tc>
                  <a:txBody>
                    <a:bodyPr/>
                    <a:lstStyle/>
                    <a:p>
                      <a:pPr indent="-311150" lvl="0" marL="457200" rtl="0" algn="l">
                        <a:spcBef>
                          <a:spcPts val="0"/>
                        </a:spcBef>
                        <a:spcAft>
                          <a:spcPts val="0"/>
                        </a:spcAft>
                        <a:buSzPts val="1300"/>
                        <a:buFont typeface="Calibri"/>
                        <a:buChar char="●"/>
                      </a:pPr>
                      <a:r>
                        <a:rPr lang="en-GB" sz="1300">
                          <a:latin typeface="Calibri"/>
                          <a:ea typeface="Calibri"/>
                          <a:cs typeface="Calibri"/>
                          <a:sym typeface="Calibri"/>
                        </a:rPr>
                        <a:t>Integration with RIs, EOSC and the industry, starting from relevant project partners.</a:t>
                      </a:r>
                      <a:endParaRPr sz="1300">
                        <a:latin typeface="Calibri"/>
                        <a:ea typeface="Calibri"/>
                        <a:cs typeface="Calibri"/>
                        <a:sym typeface="Calibri"/>
                      </a:endParaRPr>
                    </a:p>
                    <a:p>
                      <a:pPr indent="-311150" lvl="0" marL="457200" rtl="0" algn="l">
                        <a:spcBef>
                          <a:spcPts val="0"/>
                        </a:spcBef>
                        <a:spcAft>
                          <a:spcPts val="0"/>
                        </a:spcAft>
                        <a:buSzPts val="1300"/>
                        <a:buFont typeface="Calibri"/>
                        <a:buChar char="●"/>
                      </a:pPr>
                      <a:r>
                        <a:rPr lang="en-GB" sz="1300">
                          <a:latin typeface="Calibri"/>
                          <a:ea typeface="Calibri"/>
                          <a:cs typeface="Calibri"/>
                          <a:sym typeface="Calibri"/>
                        </a:rPr>
                        <a:t>Creation of promotional materials (e.g. slides, factsheets) by T7.1 to support user adoption. </a:t>
                      </a:r>
                      <a:endParaRPr sz="1300">
                        <a:latin typeface="Calibri"/>
                        <a:ea typeface="Calibri"/>
                        <a:cs typeface="Calibri"/>
                        <a:sym typeface="Calibri"/>
                      </a:endParaRPr>
                    </a:p>
                    <a:p>
                      <a:pPr indent="-311150" lvl="0" marL="457200" rtl="0" algn="l">
                        <a:spcBef>
                          <a:spcPts val="0"/>
                        </a:spcBef>
                        <a:spcAft>
                          <a:spcPts val="0"/>
                        </a:spcAft>
                        <a:buSzPts val="1300"/>
                        <a:buFont typeface="Calibri"/>
                        <a:buChar char="●"/>
                      </a:pPr>
                      <a:r>
                        <a:rPr lang="en-GB" sz="1300">
                          <a:latin typeface="Calibri"/>
                          <a:ea typeface="Calibri"/>
                          <a:cs typeface="Calibri"/>
                          <a:sym typeface="Calibri"/>
                        </a:rPr>
                        <a:t>The architecture components may have exploitation paths beyond AARC, hence individual exploitation plans will be developed with the support of all the partners involved by the end of the project.</a:t>
                      </a:r>
                      <a:endParaRPr sz="1300">
                        <a:latin typeface="Calibri"/>
                        <a:ea typeface="Calibri"/>
                        <a:cs typeface="Calibri"/>
                        <a:sym typeface="Calibri"/>
                      </a:endParaRPr>
                    </a:p>
                  </a:txBody>
                  <a:tcPr marT="63500" marB="63500" marR="63500" marL="63500"/>
                </a:tc>
              </a:tr>
              <a:tr h="629850">
                <a:tc>
                  <a:txBody>
                    <a:bodyPr/>
                    <a:lstStyle/>
                    <a:p>
                      <a:pPr indent="0" lvl="0" marL="0" rtl="0" algn="l">
                        <a:spcBef>
                          <a:spcPts val="0"/>
                        </a:spcBef>
                        <a:spcAft>
                          <a:spcPts val="0"/>
                        </a:spcAft>
                        <a:buNone/>
                      </a:pPr>
                      <a:r>
                        <a:rPr b="1" lang="en-GB" sz="1300">
                          <a:latin typeface="Calibri"/>
                          <a:ea typeface="Calibri"/>
                          <a:cs typeface="Calibri"/>
                          <a:sym typeface="Calibri"/>
                        </a:rPr>
                        <a:t>KER2 Recommendations for a common long-term strategy for AAI services and best practices</a:t>
                      </a:r>
                      <a:endParaRPr sz="1300">
                        <a:latin typeface="Calibri"/>
                        <a:ea typeface="Calibri"/>
                        <a:cs typeface="Calibri"/>
                        <a:sym typeface="Calibri"/>
                      </a:endParaRPr>
                    </a:p>
                  </a:txBody>
                  <a:tcPr marT="63500" marB="63500" marR="63500" marL="63500"/>
                </a:tc>
                <a:tc>
                  <a:txBody>
                    <a:bodyPr/>
                    <a:lstStyle/>
                    <a:p>
                      <a:pPr indent="-311150" lvl="0" marL="457200" rtl="0" algn="l">
                        <a:spcBef>
                          <a:spcPts val="0"/>
                        </a:spcBef>
                        <a:spcAft>
                          <a:spcPts val="0"/>
                        </a:spcAft>
                        <a:buSzPts val="1300"/>
                        <a:buFont typeface="Calibri"/>
                        <a:buChar char="●"/>
                      </a:pPr>
                      <a:r>
                        <a:rPr lang="en-GB" sz="1300">
                          <a:latin typeface="Calibri"/>
                          <a:ea typeface="Calibri"/>
                          <a:cs typeface="Calibri"/>
                          <a:sym typeface="Calibri"/>
                        </a:rPr>
                        <a:t>Adoption by RIs and the relevant stakeholders including decision makers and policy making bodies</a:t>
                      </a:r>
                      <a:endParaRPr sz="1300">
                        <a:latin typeface="Calibri"/>
                        <a:ea typeface="Calibri"/>
                        <a:cs typeface="Calibri"/>
                        <a:sym typeface="Calibri"/>
                      </a:endParaRPr>
                    </a:p>
                    <a:p>
                      <a:pPr indent="-311150" lvl="0" marL="457200" rtl="0" algn="l">
                        <a:spcBef>
                          <a:spcPts val="0"/>
                        </a:spcBef>
                        <a:spcAft>
                          <a:spcPts val="0"/>
                        </a:spcAft>
                        <a:buSzPts val="1300"/>
                        <a:buFont typeface="Calibri"/>
                        <a:buChar char="●"/>
                      </a:pPr>
                      <a:r>
                        <a:rPr lang="en-GB" sz="1300">
                          <a:latin typeface="Calibri"/>
                          <a:ea typeface="Calibri"/>
                          <a:cs typeface="Calibri"/>
                          <a:sym typeface="Calibri"/>
                        </a:rPr>
                        <a:t>Strong support from Dissemination and Communications to create adequate promotion campaign at the relevant events, web, professional social media, and the creation of promotional materials (e.g. slides, factsheets) by T7.1</a:t>
                      </a:r>
                      <a:endParaRPr sz="1300">
                        <a:latin typeface="Calibri"/>
                        <a:ea typeface="Calibri"/>
                        <a:cs typeface="Calibri"/>
                        <a:sym typeface="Calibri"/>
                      </a:endParaRPr>
                    </a:p>
                  </a:txBody>
                  <a:tcPr marT="63500" marB="63500" marR="63500" marL="63500"/>
                </a:tc>
              </a:tr>
              <a:tr h="743350">
                <a:tc>
                  <a:txBody>
                    <a:bodyPr/>
                    <a:lstStyle/>
                    <a:p>
                      <a:pPr indent="0" lvl="0" marL="0" rtl="0" algn="l">
                        <a:spcBef>
                          <a:spcPts val="0"/>
                        </a:spcBef>
                        <a:spcAft>
                          <a:spcPts val="0"/>
                        </a:spcAft>
                        <a:buNone/>
                      </a:pPr>
                      <a:r>
                        <a:rPr b="1" lang="en-GB" sz="1300">
                          <a:latin typeface="Calibri"/>
                          <a:ea typeface="Calibri"/>
                          <a:cs typeface="Calibri"/>
                          <a:sym typeface="Calibri"/>
                        </a:rPr>
                        <a:t>KER3 Updated interope</a:t>
                      </a:r>
                      <a:r>
                        <a:rPr b="1" lang="en-GB" sz="1300">
                          <a:latin typeface="Calibri"/>
                          <a:ea typeface="Calibri"/>
                          <a:cs typeface="Calibri"/>
                          <a:sym typeface="Calibri"/>
                        </a:rPr>
                        <a:t>r</a:t>
                      </a:r>
                      <a:r>
                        <a:rPr b="1" lang="en-GB" sz="1300">
                          <a:latin typeface="Calibri"/>
                          <a:ea typeface="Calibri"/>
                          <a:cs typeface="Calibri"/>
                          <a:sym typeface="Calibri"/>
                        </a:rPr>
                        <a:t>ability framework</a:t>
                      </a:r>
                      <a:endParaRPr sz="1300">
                        <a:latin typeface="Calibri"/>
                        <a:ea typeface="Calibri"/>
                        <a:cs typeface="Calibri"/>
                        <a:sym typeface="Calibri"/>
                      </a:endParaRPr>
                    </a:p>
                  </a:txBody>
                  <a:tcPr marT="63500" marB="63500" marR="63500" marL="63500"/>
                </a:tc>
                <a:tc>
                  <a:txBody>
                    <a:bodyPr/>
                    <a:lstStyle/>
                    <a:p>
                      <a:pPr indent="-311150" lvl="0" marL="457200" rtl="0" algn="l">
                        <a:spcBef>
                          <a:spcPts val="0"/>
                        </a:spcBef>
                        <a:spcAft>
                          <a:spcPts val="0"/>
                        </a:spcAft>
                        <a:buSzPts val="1300"/>
                        <a:buFont typeface="Calibri"/>
                        <a:buChar char="●"/>
                      </a:pPr>
                      <a:r>
                        <a:rPr lang="en-GB" sz="1300">
                          <a:latin typeface="Calibri"/>
                          <a:ea typeface="Calibri"/>
                          <a:cs typeface="Calibri"/>
                          <a:sym typeface="Calibri"/>
                        </a:rPr>
                        <a:t>Adoption of Harmonized AAI services based on the AARC framework by RIs, starting from relevant project partners.</a:t>
                      </a:r>
                      <a:endParaRPr sz="1300">
                        <a:latin typeface="Calibri"/>
                        <a:ea typeface="Calibri"/>
                        <a:cs typeface="Calibri"/>
                        <a:sym typeface="Calibri"/>
                      </a:endParaRPr>
                    </a:p>
                    <a:p>
                      <a:pPr indent="-311150" lvl="0" marL="457200" rtl="0" algn="l">
                        <a:spcBef>
                          <a:spcPts val="0"/>
                        </a:spcBef>
                        <a:spcAft>
                          <a:spcPts val="0"/>
                        </a:spcAft>
                        <a:buSzPts val="1300"/>
                        <a:buFont typeface="Calibri"/>
                        <a:buChar char="●"/>
                      </a:pPr>
                      <a:r>
                        <a:rPr lang="en-GB" sz="1300">
                          <a:latin typeface="Calibri"/>
                          <a:ea typeface="Calibri"/>
                          <a:cs typeface="Calibri"/>
                          <a:sym typeface="Calibri"/>
                        </a:rPr>
                        <a:t>Strong support from Dissemination and Communications to create adequate promotion campaign at the relevant events, web, professional social media, and the creation of promotional materials (e.g. slides, factsheets) by T7.1</a:t>
                      </a:r>
                      <a:endParaRPr sz="1300">
                        <a:latin typeface="Calibri"/>
                        <a:ea typeface="Calibri"/>
                        <a:cs typeface="Calibri"/>
                        <a:sym typeface="Calibri"/>
                      </a:endParaRPr>
                    </a:p>
                  </a:txBody>
                  <a:tcPr marT="63500" marB="63500" marR="63500" marL="63500"/>
                </a:tc>
              </a:tr>
            </a:tbl>
          </a:graphicData>
        </a:graphic>
      </p:graphicFrame>
      <p:sp>
        <p:nvSpPr>
          <p:cNvPr id="360" name="Google Shape;360;g3095d37dcec_0_49"/>
          <p:cNvSpPr txBox="1"/>
          <p:nvPr>
            <p:ph idx="1" type="body"/>
          </p:nvPr>
        </p:nvSpPr>
        <p:spPr>
          <a:xfrm>
            <a:off x="522325" y="1279650"/>
            <a:ext cx="10909200" cy="1919700"/>
          </a:xfrm>
          <a:prstGeom prst="rect">
            <a:avLst/>
          </a:prstGeom>
          <a:noFill/>
          <a:ln>
            <a:noFill/>
          </a:ln>
        </p:spPr>
        <p:txBody>
          <a:bodyPr anchorCtr="0" anchor="t" bIns="45700" lIns="91425" spcFirstLastPara="1" rIns="91425" wrap="square" tIns="45700">
            <a:normAutofit fontScale="70000" lnSpcReduction="10000"/>
          </a:bodyPr>
          <a:lstStyle/>
          <a:p>
            <a:pPr indent="0" lvl="0" marL="0" rtl="0" algn="l">
              <a:spcBef>
                <a:spcPts val="750"/>
              </a:spcBef>
              <a:spcAft>
                <a:spcPts val="0"/>
              </a:spcAft>
              <a:buNone/>
            </a:pPr>
            <a:r>
              <a:rPr lang="en-GB"/>
              <a:t>The consortium members will exploit and benefit from the project results in different ways. Most partners are either research infrastructures, e-infrastructures, or organisations that support research infrastructures’ goals. They will ensure that the AARC TREE interoperability framework is adopted and promoted.  </a:t>
            </a:r>
            <a:endParaRPr/>
          </a:p>
          <a:p>
            <a:pPr indent="0" lvl="0" marL="0" rtl="0" algn="l">
              <a:spcBef>
                <a:spcPts val="750"/>
              </a:spcBef>
              <a:spcAft>
                <a:spcPts val="0"/>
              </a:spcAft>
              <a:buClr>
                <a:schemeClr val="dk1"/>
              </a:buClr>
              <a:buFont typeface="Arial"/>
              <a:buNone/>
            </a:pPr>
            <a:r>
              <a:rPr lang="en-GB"/>
              <a:t>AARC BPA is an architecture released under CC-BY; implementations of the AARC BPA are already possible and, in fact, welcome. </a:t>
            </a:r>
            <a:endParaRPr/>
          </a:p>
          <a:p>
            <a:pPr indent="0" lvl="0" marL="0" rtl="0" algn="l">
              <a:spcBef>
                <a:spcPts val="750"/>
              </a:spcBef>
              <a:spcAft>
                <a:spcPts val="0"/>
              </a:spcAft>
              <a:buClr>
                <a:schemeClr val="dk1"/>
              </a:buClr>
              <a:buFont typeface="Arial"/>
              <a:buNone/>
            </a:pPr>
            <a:r>
              <a:rPr lang="en-GB"/>
              <a:t>AEGIS will continue to maintain and enhance the interoperability framework as needed. </a:t>
            </a:r>
            <a:endParaRPr/>
          </a:p>
          <a:p>
            <a:pPr indent="0" lvl="0" marL="0" rtl="0" algn="l">
              <a:spcBef>
                <a:spcPts val="750"/>
              </a:spcBef>
              <a:spcAft>
                <a:spcPts val="0"/>
              </a:spcAft>
              <a:buNone/>
            </a:pPr>
            <a:r>
              <a:rPr lang="en-GB"/>
              <a:t>By design, the architecture and policy work takes place in open working groups that existed prior to the AARC TREE project and will continue to exist beyond the project’s lifetime.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g3095d37dcec_0_60"/>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367" name="Google Shape;367;g3095d37dcec_0_60"/>
          <p:cNvSpPr txBox="1"/>
          <p:nvPr>
            <p:ph type="title"/>
          </p:nvPr>
        </p:nvSpPr>
        <p:spPr>
          <a:xfrm>
            <a:off x="522321" y="147658"/>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Exploitation plan - AARC TREE Impact (Indicators)</a:t>
            </a:r>
            <a:endParaRPr/>
          </a:p>
        </p:txBody>
      </p:sp>
      <p:graphicFrame>
        <p:nvGraphicFramePr>
          <p:cNvPr id="368" name="Google Shape;368;g3095d37dcec_0_60"/>
          <p:cNvGraphicFramePr/>
          <p:nvPr/>
        </p:nvGraphicFramePr>
        <p:xfrm>
          <a:off x="152400" y="1495650"/>
          <a:ext cx="3000000" cy="3000000"/>
        </p:xfrm>
        <a:graphic>
          <a:graphicData uri="http://schemas.openxmlformats.org/drawingml/2006/table">
            <a:tbl>
              <a:tblPr>
                <a:noFill/>
                <a:tableStyleId>{32746F18-070E-431A-8B2F-791FD6D7B3C9}</a:tableStyleId>
              </a:tblPr>
              <a:tblGrid>
                <a:gridCol w="2218700"/>
                <a:gridCol w="3477900"/>
                <a:gridCol w="4209825"/>
                <a:gridCol w="1743975"/>
              </a:tblGrid>
              <a:tr h="384575">
                <a:tc>
                  <a:txBody>
                    <a:bodyPr/>
                    <a:lstStyle/>
                    <a:p>
                      <a:pPr indent="0" lvl="0" marL="88900" marR="88900" rtl="0" algn="l">
                        <a:lnSpc>
                          <a:spcPct val="115000"/>
                        </a:lnSpc>
                        <a:spcBef>
                          <a:spcPts val="0"/>
                        </a:spcBef>
                        <a:spcAft>
                          <a:spcPts val="0"/>
                        </a:spcAft>
                        <a:buNone/>
                      </a:pPr>
                      <a:r>
                        <a:rPr b="1" lang="en-GB">
                          <a:latin typeface="Calibri"/>
                          <a:ea typeface="Calibri"/>
                          <a:cs typeface="Calibri"/>
                          <a:sym typeface="Calibri"/>
                        </a:rPr>
                        <a:t>Key Exploitable Result</a:t>
                      </a:r>
                      <a:endParaRPr b="1">
                        <a:latin typeface="Calibri"/>
                        <a:ea typeface="Calibri"/>
                        <a:cs typeface="Calibri"/>
                        <a:sym typeface="Calibri"/>
                      </a:endParaRPr>
                    </a:p>
                  </a:txBody>
                  <a:tcPr marT="88900" marB="88900" marR="88900" marL="88900">
                    <a:lnL cap="flat" cmpd="sng" w="1190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b="1" lang="en-GB">
                          <a:latin typeface="Calibri"/>
                          <a:ea typeface="Calibri"/>
                          <a:cs typeface="Calibri"/>
                          <a:sym typeface="Calibri"/>
                        </a:rPr>
                        <a:t>Achievements Indicators</a:t>
                      </a:r>
                      <a:endParaRPr b="1">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b="1" lang="en-GB">
                          <a:latin typeface="Calibri"/>
                          <a:ea typeface="Calibri"/>
                          <a:cs typeface="Calibri"/>
                          <a:sym typeface="Calibri"/>
                        </a:rPr>
                        <a:t>Means of Verification</a:t>
                      </a:r>
                      <a:endParaRPr b="1">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b="1" lang="en-GB">
                          <a:latin typeface="Calibri"/>
                          <a:ea typeface="Calibri"/>
                          <a:cs typeface="Calibri"/>
                          <a:sym typeface="Calibri"/>
                        </a:rPr>
                        <a:t>Target Value (DoA)</a:t>
                      </a:r>
                      <a:endParaRPr b="1">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w="11900">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r>
              <a:tr h="691800">
                <a:tc rowSpan="3">
                  <a:txBody>
                    <a:bodyPr/>
                    <a:lstStyle/>
                    <a:p>
                      <a:pPr indent="0" lvl="0" marL="88900" marR="88900" rtl="0" algn="l">
                        <a:lnSpc>
                          <a:spcPct val="115000"/>
                        </a:lnSpc>
                        <a:spcBef>
                          <a:spcPts val="0"/>
                        </a:spcBef>
                        <a:spcAft>
                          <a:spcPts val="0"/>
                        </a:spcAft>
                        <a:buNone/>
                      </a:pPr>
                      <a:r>
                        <a:rPr b="1" lang="en-GB">
                          <a:latin typeface="Calibri"/>
                          <a:ea typeface="Calibri"/>
                          <a:cs typeface="Calibri"/>
                          <a:sym typeface="Calibri"/>
                        </a:rPr>
                        <a:t>KER1:</a:t>
                      </a:r>
                      <a:br>
                        <a:rPr b="1" lang="en-GB">
                          <a:latin typeface="Calibri"/>
                          <a:ea typeface="Calibri"/>
                          <a:cs typeface="Calibri"/>
                          <a:sym typeface="Calibri"/>
                        </a:rPr>
                      </a:br>
                      <a:r>
                        <a:rPr lang="en-GB">
                          <a:latin typeface="Calibri"/>
                          <a:ea typeface="Calibri"/>
                          <a:cs typeface="Calibri"/>
                          <a:sym typeface="Calibri"/>
                        </a:rPr>
                        <a:t>Updated AARC Blueprint architecture for emerging technologies and services in pan-European research infrastructures</a:t>
                      </a:r>
                      <a:endParaRPr>
                        <a:latin typeface="Calibri"/>
                        <a:ea typeface="Calibri"/>
                        <a:cs typeface="Calibri"/>
                        <a:sym typeface="Calibri"/>
                      </a:endParaRPr>
                    </a:p>
                  </a:txBody>
                  <a:tcPr marT="88900" marB="88900" marR="88900" marL="88900">
                    <a:lnL cap="flat" cmpd="sng" w="1190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Number of guidelines download</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News item published to announce the release of the AARC BPA</a:t>
                      </a:r>
                      <a:endParaRPr sz="1100">
                        <a:latin typeface="Calibri"/>
                        <a:ea typeface="Calibri"/>
                        <a:cs typeface="Calibri"/>
                        <a:sym typeface="Calibri"/>
                      </a:endParaRPr>
                    </a:p>
                    <a:p>
                      <a:pPr indent="0" lvl="0" marL="88900" marR="88900" rtl="0" algn="l">
                        <a:lnSpc>
                          <a:spcPct val="115000"/>
                        </a:lnSpc>
                        <a:spcBef>
                          <a:spcPts val="0"/>
                        </a:spcBef>
                        <a:spcAft>
                          <a:spcPts val="0"/>
                        </a:spcAft>
                        <a:buNone/>
                      </a:pPr>
                      <a:r>
                        <a:rPr lang="en-GB" sz="1100">
                          <a:latin typeface="Calibri"/>
                          <a:ea typeface="Calibri"/>
                          <a:cs typeface="Calibri"/>
                          <a:sym typeface="Calibri"/>
                        </a:rPr>
                        <a:t>Guidelines are available on the website and on Zenodo</a:t>
                      </a:r>
                      <a:endParaRPr sz="1100">
                        <a:latin typeface="Calibri"/>
                        <a:ea typeface="Calibri"/>
                        <a:cs typeface="Calibri"/>
                        <a:sym typeface="Calibri"/>
                      </a:endParaRPr>
                    </a:p>
                    <a:p>
                      <a:pPr indent="0" lvl="0" marL="88900" marR="88900" rtl="0" algn="l">
                        <a:lnSpc>
                          <a:spcPct val="115000"/>
                        </a:lnSpc>
                        <a:spcBef>
                          <a:spcPts val="0"/>
                        </a:spcBef>
                        <a:spcAft>
                          <a:spcPts val="0"/>
                        </a:spcAft>
                        <a:buNone/>
                      </a:pPr>
                      <a:r>
                        <a:rPr lang="en-GB" sz="1100">
                          <a:latin typeface="Calibri"/>
                          <a:ea typeface="Calibri"/>
                          <a:cs typeface="Calibri"/>
                          <a:sym typeface="Calibri"/>
                        </a:rPr>
                        <a:t>Number of downloads from the website and Zenodo (combined)</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#100 </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w="11900">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r>
              <a:tr h="308425">
                <a:tc vMerge="1"/>
                <a:tc>
                  <a:txBody>
                    <a:bodyPr/>
                    <a:lstStyle/>
                    <a:p>
                      <a:pPr indent="0" lvl="0" marL="0" marR="88900" rtl="0" algn="l">
                        <a:lnSpc>
                          <a:spcPct val="115000"/>
                        </a:lnSpc>
                        <a:spcBef>
                          <a:spcPts val="0"/>
                        </a:spcBef>
                        <a:spcAft>
                          <a:spcPts val="0"/>
                        </a:spcAft>
                        <a:buNone/>
                      </a:pPr>
                      <a:r>
                        <a:rPr lang="en-GB" sz="1100">
                          <a:latin typeface="Calibri"/>
                          <a:ea typeface="Calibri"/>
                          <a:cs typeface="Calibri"/>
                          <a:sym typeface="Calibri"/>
                        </a:rPr>
                        <a:t>RIs adopting the guidelines</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0" marR="88900" rtl="0" algn="l">
                        <a:lnSpc>
                          <a:spcPct val="115000"/>
                        </a:lnSpc>
                        <a:spcBef>
                          <a:spcPts val="0"/>
                        </a:spcBef>
                        <a:spcAft>
                          <a:spcPts val="0"/>
                        </a:spcAft>
                        <a:buNone/>
                      </a:pPr>
                      <a:r>
                        <a:rPr lang="en-GB" sz="1100">
                          <a:latin typeface="Calibri"/>
                          <a:ea typeface="Calibri"/>
                          <a:cs typeface="Calibri"/>
                          <a:sym typeface="Calibri"/>
                        </a:rPr>
                        <a:t>RIs announcing the adoption of the most relevant guidelines</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#(min)5 </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w="11900">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r>
              <a:tr h="467950">
                <a:tc vMerge="1"/>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Number of RIs cross-disciplinary use-cases in AARC TREE supported by new AARC BPA/guidelines</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Documented cross-disciplinary use cases on the AARC website</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#2</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w="11900">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r>
              <a:tr h="627475">
                <a:tc rowSpan="2">
                  <a:txBody>
                    <a:bodyPr/>
                    <a:lstStyle/>
                    <a:p>
                      <a:pPr indent="0" lvl="0" marL="88900" marR="88900" rtl="0" algn="l">
                        <a:lnSpc>
                          <a:spcPct val="115000"/>
                        </a:lnSpc>
                        <a:spcBef>
                          <a:spcPts val="0"/>
                        </a:spcBef>
                        <a:spcAft>
                          <a:spcPts val="0"/>
                        </a:spcAft>
                        <a:buNone/>
                      </a:pPr>
                      <a:r>
                        <a:rPr b="1" lang="en-GB">
                          <a:latin typeface="Calibri"/>
                          <a:ea typeface="Calibri"/>
                          <a:cs typeface="Calibri"/>
                          <a:sym typeface="Calibri"/>
                        </a:rPr>
                        <a:t>KER2: </a:t>
                      </a:r>
                      <a:r>
                        <a:rPr lang="en-GB">
                          <a:latin typeface="Calibri"/>
                          <a:ea typeface="Calibri"/>
                          <a:cs typeface="Calibri"/>
                          <a:sym typeface="Calibri"/>
                        </a:rPr>
                        <a:t>Recommendations for a common long-term strategy for AAI services and best practices</a:t>
                      </a:r>
                      <a:endParaRPr>
                        <a:latin typeface="Calibri"/>
                        <a:ea typeface="Calibri"/>
                        <a:cs typeface="Calibri"/>
                        <a:sym typeface="Calibri"/>
                      </a:endParaRPr>
                    </a:p>
                  </a:txBody>
                  <a:tcPr marT="88900" marB="88900" marR="88900" marL="88900">
                    <a:lnL cap="flat" cmpd="sng" w="1190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Number of new RIs/communities in AEGIS adopting the guidelines </a:t>
                      </a:r>
                      <a:endParaRPr sz="1100">
                        <a:latin typeface="Calibri"/>
                        <a:ea typeface="Calibri"/>
                        <a:cs typeface="Calibri"/>
                        <a:sym typeface="Calibri"/>
                      </a:endParaRPr>
                    </a:p>
                    <a:p>
                      <a:pPr indent="0" lvl="0" marL="88900" marR="88900" rtl="0" algn="l">
                        <a:lnSpc>
                          <a:spcPct val="115000"/>
                        </a:lnSpc>
                        <a:spcBef>
                          <a:spcPts val="0"/>
                        </a:spcBef>
                        <a:spcAft>
                          <a:spcPts val="0"/>
                        </a:spcAft>
                        <a:buNone/>
                      </a:pPr>
                      <a:r>
                        <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News item on the website indicating which communities adopted the guidelines</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#(min)5</a:t>
                      </a:r>
                      <a:endParaRPr sz="1100">
                        <a:latin typeface="Calibri"/>
                        <a:ea typeface="Calibri"/>
                        <a:cs typeface="Calibri"/>
                        <a:sym typeface="Calibri"/>
                      </a:endParaRPr>
                    </a:p>
                    <a:p>
                      <a:pPr indent="0" lvl="0" marL="88900" marR="88900" rtl="0" algn="l">
                        <a:lnSpc>
                          <a:spcPct val="115000"/>
                        </a:lnSpc>
                        <a:spcBef>
                          <a:spcPts val="0"/>
                        </a:spcBef>
                        <a:spcAft>
                          <a:spcPts val="0"/>
                        </a:spcAft>
                        <a:buNone/>
                      </a:pPr>
                      <a:r>
                        <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w="11900">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r>
              <a:tr h="467950">
                <a:tc vMerge="1"/>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RIs endorsing the privacy notice model </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News item on the website indicating which communities endorsed the privacy notice model</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#(min)5 </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w="11900">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r>
              <a:tr h="488375">
                <a:tc rowSpan="2">
                  <a:txBody>
                    <a:bodyPr/>
                    <a:lstStyle/>
                    <a:p>
                      <a:pPr indent="0" lvl="0" marL="88900" marR="88900" rtl="0" algn="l">
                        <a:lnSpc>
                          <a:spcPct val="115000"/>
                        </a:lnSpc>
                        <a:spcBef>
                          <a:spcPts val="0"/>
                        </a:spcBef>
                        <a:spcAft>
                          <a:spcPts val="0"/>
                        </a:spcAft>
                        <a:buNone/>
                      </a:pPr>
                      <a:r>
                        <a:rPr b="1" lang="en-GB">
                          <a:latin typeface="Calibri"/>
                          <a:ea typeface="Calibri"/>
                          <a:cs typeface="Calibri"/>
                          <a:sym typeface="Calibri"/>
                        </a:rPr>
                        <a:t>KER3: </a:t>
                      </a:r>
                      <a:r>
                        <a:rPr lang="en-GB">
                          <a:latin typeface="Calibri"/>
                          <a:ea typeface="Calibri"/>
                          <a:cs typeface="Calibri"/>
                          <a:sym typeface="Calibri"/>
                        </a:rPr>
                        <a:t>Updated interoperability framework</a:t>
                      </a:r>
                      <a:endParaRPr>
                        <a:latin typeface="Calibri"/>
                        <a:ea typeface="Calibri"/>
                        <a:cs typeface="Calibri"/>
                        <a:sym typeface="Calibri"/>
                      </a:endParaRPr>
                    </a:p>
                  </a:txBody>
                  <a:tcPr marT="88900" marB="88900" marR="88900" marL="88900">
                    <a:lnL cap="flat" cmpd="sng" w="11900">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Architecture document downloads</a:t>
                      </a:r>
                      <a:endParaRPr b="1"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Number of downloads from the website and Zenodo (combined)</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#50 </a:t>
                      </a:r>
                      <a:endParaRPr sz="1100">
                        <a:latin typeface="Calibri"/>
                        <a:ea typeface="Calibri"/>
                        <a:cs typeface="Calibri"/>
                        <a:sym typeface="Calibri"/>
                      </a:endParaRPr>
                    </a:p>
                    <a:p>
                      <a:pPr indent="0" lvl="0" marL="88900" marR="88900" rtl="0" algn="l">
                        <a:lnSpc>
                          <a:spcPct val="115000"/>
                        </a:lnSpc>
                        <a:spcBef>
                          <a:spcPts val="0"/>
                        </a:spcBef>
                        <a:spcAft>
                          <a:spcPts val="0"/>
                        </a:spcAft>
                        <a:buNone/>
                      </a:pPr>
                      <a:r>
                        <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w="11900">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r>
              <a:tr h="674375">
                <a:tc vMerge="1"/>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RIs implementing AAI services based on the AARC framework</a:t>
                      </a:r>
                      <a:endParaRPr b="1"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RIs announcing the implementation of AAI services based on the AARC framework</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c>
                  <a:txBody>
                    <a:bodyPr/>
                    <a:lstStyle/>
                    <a:p>
                      <a:pPr indent="0" lvl="0" marL="88900" marR="88900" rtl="0" algn="l">
                        <a:lnSpc>
                          <a:spcPct val="115000"/>
                        </a:lnSpc>
                        <a:spcBef>
                          <a:spcPts val="0"/>
                        </a:spcBef>
                        <a:spcAft>
                          <a:spcPts val="0"/>
                        </a:spcAft>
                        <a:buNone/>
                      </a:pPr>
                      <a:r>
                        <a:rPr lang="en-GB" sz="1100">
                          <a:latin typeface="Calibri"/>
                          <a:ea typeface="Calibri"/>
                          <a:cs typeface="Calibri"/>
                          <a:sym typeface="Calibri"/>
                        </a:rPr>
                        <a:t>(min)5 </a:t>
                      </a:r>
                      <a:endParaRPr sz="1100">
                        <a:latin typeface="Calibri"/>
                        <a:ea typeface="Calibri"/>
                        <a:cs typeface="Calibri"/>
                        <a:sym typeface="Calibri"/>
                      </a:endParaRPr>
                    </a:p>
                  </a:txBody>
                  <a:tcPr marT="88900" marB="88900" marR="88900" marL="88900">
                    <a:lnL cap="flat" cmpd="sng">
                      <a:solidFill>
                        <a:srgbClr val="000000"/>
                      </a:solidFill>
                      <a:prstDash val="solid"/>
                      <a:round/>
                      <a:headEnd len="sm" w="sm" type="none"/>
                      <a:tailEnd len="sm" w="sm" type="none"/>
                    </a:lnL>
                    <a:lnR cap="flat" cmpd="sng" w="11900">
                      <a:solidFill>
                        <a:srgbClr val="000000"/>
                      </a:solidFill>
                      <a:prstDash val="solid"/>
                      <a:round/>
                      <a:headEnd len="sm" w="sm" type="none"/>
                      <a:tailEnd len="sm" w="sm" type="none"/>
                    </a:lnR>
                    <a:lnT cap="flat" cmpd="sng" w="11900">
                      <a:solidFill>
                        <a:srgbClr val="000000"/>
                      </a:solidFill>
                      <a:prstDash val="solid"/>
                      <a:round/>
                      <a:headEnd len="sm" w="sm" type="none"/>
                      <a:tailEnd len="sm" w="sm" type="none"/>
                    </a:lnT>
                    <a:lnB cap="flat" cmpd="sng" w="11900">
                      <a:solidFill>
                        <a:srgbClr val="000000"/>
                      </a:solidFill>
                      <a:prstDash val="solid"/>
                      <a:round/>
                      <a:headEnd len="sm" w="sm" type="none"/>
                      <a:tailEnd len="sm" w="sm" type="none"/>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g3095d37dcec_0_743"/>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375" name="Google Shape;375;g3095d37dcec_0_743"/>
          <p:cNvSpPr txBox="1"/>
          <p:nvPr>
            <p:ph type="title"/>
          </p:nvPr>
        </p:nvSpPr>
        <p:spPr>
          <a:xfrm>
            <a:off x="522321" y="147658"/>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Exploitation plan - </a:t>
            </a:r>
            <a:r>
              <a:rPr lang="en-GB"/>
              <a:t>Progress Since the Start of the WP (M6) &amp; Next steps</a:t>
            </a:r>
            <a:endParaRPr/>
          </a:p>
        </p:txBody>
      </p:sp>
      <p:sp>
        <p:nvSpPr>
          <p:cNvPr id="376" name="Google Shape;376;g3095d37dcec_0_743"/>
          <p:cNvSpPr txBox="1"/>
          <p:nvPr>
            <p:ph idx="1" type="body"/>
          </p:nvPr>
        </p:nvSpPr>
        <p:spPr>
          <a:xfrm>
            <a:off x="522321" y="1279639"/>
            <a:ext cx="10909200" cy="4737600"/>
          </a:xfrm>
          <a:prstGeom prst="rect">
            <a:avLst/>
          </a:prstGeom>
          <a:noFill/>
          <a:ln>
            <a:noFill/>
          </a:ln>
        </p:spPr>
        <p:txBody>
          <a:bodyPr anchorCtr="0" anchor="t" bIns="45700" lIns="91425" spcFirstLastPara="1" rIns="91425" wrap="square" tIns="45700">
            <a:normAutofit/>
          </a:bodyPr>
          <a:lstStyle/>
          <a:p>
            <a:pPr indent="-368300" lvl="0" marL="457200" rtl="0" algn="l">
              <a:spcBef>
                <a:spcPts val="750"/>
              </a:spcBef>
              <a:spcAft>
                <a:spcPts val="0"/>
              </a:spcAft>
              <a:buSzPts val="2200"/>
              <a:buChar char="-"/>
            </a:pPr>
            <a:r>
              <a:rPr lang="en-GB"/>
              <a:t>M6.1 Draft Exploitation Plan: submitted (End of July) (on </a:t>
            </a:r>
            <a:r>
              <a:rPr lang="en-GB" u="sng">
                <a:solidFill>
                  <a:schemeClr val="hlink"/>
                </a:solidFill>
                <a:hlinkClick r:id="rId3"/>
              </a:rPr>
              <a:t>Google Drive</a:t>
            </a:r>
            <a:r>
              <a:rPr lang="en-GB"/>
              <a:t>)</a:t>
            </a:r>
            <a:endParaRPr/>
          </a:p>
          <a:p>
            <a:pPr indent="-368300" lvl="0" marL="457200" rtl="0" algn="l">
              <a:spcBef>
                <a:spcPts val="0"/>
              </a:spcBef>
              <a:spcAft>
                <a:spcPts val="0"/>
              </a:spcAft>
              <a:buSzPts val="2200"/>
              <a:buChar char="-"/>
            </a:pPr>
            <a:r>
              <a:rPr lang="en-GB"/>
              <a:t>D7.2 Exploitation Plan: submitted (End of August) (on </a:t>
            </a:r>
            <a:r>
              <a:rPr lang="en-GB" u="sng">
                <a:solidFill>
                  <a:schemeClr val="hlink"/>
                </a:solidFill>
                <a:hlinkClick r:id="rId4"/>
              </a:rPr>
              <a:t>Google Drive</a:t>
            </a:r>
            <a:r>
              <a:rPr lang="en-GB"/>
              <a:t>)</a:t>
            </a:r>
            <a:endParaRPr/>
          </a:p>
          <a:p>
            <a:pPr indent="0" lvl="0" marL="0" rtl="0" algn="l">
              <a:spcBef>
                <a:spcPts val="750"/>
              </a:spcBef>
              <a:spcAft>
                <a:spcPts val="0"/>
              </a:spcAft>
              <a:buNone/>
            </a:pPr>
            <a:r>
              <a:rPr lang="en-GB"/>
              <a:t>Next steps:</a:t>
            </a:r>
            <a:endParaRPr/>
          </a:p>
          <a:p>
            <a:pPr indent="-368300" lvl="0" marL="457200" rtl="0" algn="l">
              <a:spcBef>
                <a:spcPts val="750"/>
              </a:spcBef>
              <a:spcAft>
                <a:spcPts val="0"/>
              </a:spcAft>
              <a:buSzPts val="2200"/>
              <a:buChar char="-"/>
            </a:pPr>
            <a:r>
              <a:rPr lang="en-GB"/>
              <a:t>Upon Dissemination &amp; Communication (WP7 Leader) needs, update templates on Google Drive</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6"/>
          <p:cNvSpPr txBox="1"/>
          <p:nvPr>
            <p:ph idx="1" type="body"/>
          </p:nvPr>
        </p:nvSpPr>
        <p:spPr>
          <a:xfrm>
            <a:off x="444502" y="1439333"/>
            <a:ext cx="10909300" cy="4737633"/>
          </a:xfrm>
          <a:prstGeom prst="rect">
            <a:avLst/>
          </a:prstGeom>
          <a:noFill/>
          <a:ln>
            <a:noFill/>
          </a:ln>
        </p:spPr>
        <p:txBody>
          <a:bodyPr anchorCtr="0" anchor="t" bIns="45700" lIns="91425" spcFirstLastPara="1" rIns="91425" wrap="square" tIns="45700">
            <a:normAutofit/>
          </a:bodyPr>
          <a:lstStyle/>
          <a:p>
            <a:pPr indent="-228600" lvl="0" marL="457200" rtl="0" algn="l">
              <a:lnSpc>
                <a:spcPct val="100000"/>
              </a:lnSpc>
              <a:spcBef>
                <a:spcPts val="750"/>
              </a:spcBef>
              <a:spcAft>
                <a:spcPts val="0"/>
              </a:spcAft>
              <a:buClr>
                <a:srgbClr val="004360"/>
              </a:buClr>
              <a:buSzPts val="2200"/>
              <a:buNone/>
            </a:pPr>
            <a:r>
              <a:t/>
            </a:r>
            <a:endParaRPr>
              <a:latin typeface="Helvetica Neue"/>
              <a:ea typeface="Helvetica Neue"/>
              <a:cs typeface="Helvetica Neue"/>
              <a:sym typeface="Helvetica Neue"/>
            </a:endParaRPr>
          </a:p>
          <a:p>
            <a:pPr indent="-228600" lvl="0" marL="457200" rtl="0" algn="l">
              <a:lnSpc>
                <a:spcPct val="100000"/>
              </a:lnSpc>
              <a:spcBef>
                <a:spcPts val="750"/>
              </a:spcBef>
              <a:spcAft>
                <a:spcPts val="0"/>
              </a:spcAft>
              <a:buClr>
                <a:srgbClr val="004360"/>
              </a:buClr>
              <a:buSzPts val="2200"/>
              <a:buNone/>
            </a:pPr>
            <a:r>
              <a:t/>
            </a:r>
            <a:endParaRPr/>
          </a:p>
        </p:txBody>
      </p:sp>
      <p:sp>
        <p:nvSpPr>
          <p:cNvPr id="382" name="Google Shape;382;p6"/>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383" name="Google Shape;383;p6"/>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Requests/Questions from PMT</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14"/>
          <p:cNvSpPr txBox="1"/>
          <p:nvPr>
            <p:ph idx="4294967295" type="body"/>
          </p:nvPr>
        </p:nvSpPr>
        <p:spPr>
          <a:xfrm>
            <a:off x="3763166" y="4113541"/>
            <a:ext cx="4445529" cy="37371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ctr">
              <a:lnSpc>
                <a:spcPct val="100000"/>
              </a:lnSpc>
              <a:spcBef>
                <a:spcPts val="0"/>
              </a:spcBef>
              <a:spcAft>
                <a:spcPts val="0"/>
              </a:spcAft>
              <a:buClr>
                <a:schemeClr val="lt1"/>
              </a:buClr>
              <a:buSzPct val="88452"/>
              <a:buNone/>
            </a:pPr>
            <a:r>
              <a:rPr lang="en-GB"/>
              <a:t>davidg@nikhef.nl</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g3095d37dcec_0_69"/>
          <p:cNvSpPr txBox="1"/>
          <p:nvPr>
            <p:ph idx="12" type="sldNum"/>
          </p:nvPr>
        </p:nvSpPr>
        <p:spPr>
          <a:xfrm>
            <a:off x="11061812" y="6406019"/>
            <a:ext cx="741000" cy="2748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395" name="Google Shape;395;g3095d37dcec_0_69"/>
          <p:cNvSpPr txBox="1"/>
          <p:nvPr>
            <p:ph type="title"/>
          </p:nvPr>
        </p:nvSpPr>
        <p:spPr>
          <a:xfrm>
            <a:off x="522321" y="147658"/>
            <a:ext cx="96120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Exploitation plan - Summary of Templates</a:t>
            </a:r>
            <a:endParaRPr/>
          </a:p>
        </p:txBody>
      </p:sp>
      <p:sp>
        <p:nvSpPr>
          <p:cNvPr id="396" name="Google Shape;396;g3095d37dcec_0_69"/>
          <p:cNvSpPr txBox="1"/>
          <p:nvPr>
            <p:ph idx="1" type="body"/>
          </p:nvPr>
        </p:nvSpPr>
        <p:spPr>
          <a:xfrm>
            <a:off x="522321" y="1279639"/>
            <a:ext cx="10909200" cy="47376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1800"/>
              </a:spcBef>
              <a:spcAft>
                <a:spcPts val="0"/>
              </a:spcAft>
              <a:buClr>
                <a:schemeClr val="dk1"/>
              </a:buClr>
              <a:buSzPts val="1100"/>
              <a:buNone/>
            </a:pPr>
            <a:r>
              <a:rPr lang="en-GB" sz="1600">
                <a:solidFill>
                  <a:srgbClr val="004362"/>
                </a:solidFill>
              </a:rPr>
              <a:t>Annex 1: Template for Intellectual Assets List </a:t>
            </a:r>
            <a:endParaRPr sz="1600">
              <a:solidFill>
                <a:srgbClr val="004362"/>
              </a:solidFill>
            </a:endParaRPr>
          </a:p>
          <a:p>
            <a:pPr indent="0" lvl="0" marL="0" rtl="0" algn="l">
              <a:lnSpc>
                <a:spcPct val="115000"/>
              </a:lnSpc>
              <a:spcBef>
                <a:spcPts val="1800"/>
              </a:spcBef>
              <a:spcAft>
                <a:spcPts val="0"/>
              </a:spcAft>
              <a:buClr>
                <a:schemeClr val="dk1"/>
              </a:buClr>
              <a:buSzPts val="1100"/>
              <a:buNone/>
            </a:pPr>
            <a:r>
              <a:rPr lang="en-GB" sz="1600">
                <a:solidFill>
                  <a:srgbClr val="004362"/>
                </a:solidFill>
              </a:rPr>
              <a:t>Annex 2: Template for Results Ownership List</a:t>
            </a:r>
            <a:endParaRPr sz="1600">
              <a:solidFill>
                <a:srgbClr val="004362"/>
              </a:solidFill>
            </a:endParaRPr>
          </a:p>
          <a:p>
            <a:pPr indent="0" lvl="0" marL="0" rtl="0" algn="l">
              <a:lnSpc>
                <a:spcPct val="115000"/>
              </a:lnSpc>
              <a:spcBef>
                <a:spcPts val="1800"/>
              </a:spcBef>
              <a:spcAft>
                <a:spcPts val="0"/>
              </a:spcAft>
              <a:buClr>
                <a:schemeClr val="dk1"/>
              </a:buClr>
              <a:buSzPts val="1100"/>
              <a:buFont typeface="Arial"/>
              <a:buNone/>
            </a:pPr>
            <a:r>
              <a:rPr lang="en-GB" sz="1600">
                <a:solidFill>
                  <a:srgbClr val="004362"/>
                </a:solidFill>
              </a:rPr>
              <a:t>Annex 3: Template for Key Exploitable Results</a:t>
            </a:r>
            <a:endParaRPr sz="1600">
              <a:solidFill>
                <a:srgbClr val="004362"/>
              </a:solidFill>
            </a:endParaRPr>
          </a:p>
          <a:p>
            <a:pPr indent="-228600" lvl="0" marL="457200" rtl="0" algn="l">
              <a:lnSpc>
                <a:spcPct val="100000"/>
              </a:lnSpc>
              <a:spcBef>
                <a:spcPts val="750"/>
              </a:spcBef>
              <a:spcAft>
                <a:spcPts val="0"/>
              </a:spcAft>
              <a:buClr>
                <a:srgbClr val="004360"/>
              </a:buClr>
              <a:buSzPts val="2200"/>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g3095d37dcec_0_753"/>
          <p:cNvSpPr txBox="1"/>
          <p:nvPr>
            <p:ph idx="12" type="sldNum"/>
          </p:nvPr>
        </p:nvSpPr>
        <p:spPr>
          <a:xfrm>
            <a:off x="11061812" y="6406019"/>
            <a:ext cx="741000" cy="2748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675"/>
              <a:buFont typeface="Arial"/>
              <a:buNone/>
            </a:pPr>
            <a:fld id="{00000000-1234-1234-1234-123412341234}" type="slidenum">
              <a:rPr lang="en-GB"/>
              <a:t>‹#›</a:t>
            </a:fld>
            <a:endParaRPr/>
          </a:p>
        </p:txBody>
      </p:sp>
      <p:sp>
        <p:nvSpPr>
          <p:cNvPr id="403" name="Google Shape;403;g3095d37dcec_0_753"/>
          <p:cNvSpPr txBox="1"/>
          <p:nvPr>
            <p:ph type="title"/>
          </p:nvPr>
        </p:nvSpPr>
        <p:spPr>
          <a:xfrm>
            <a:off x="455646" y="74649"/>
            <a:ext cx="96120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1100"/>
              <a:buFont typeface="Arial"/>
              <a:buNone/>
            </a:pPr>
            <a:r>
              <a:rPr lang="en-GB"/>
              <a:t>Annex 1: Template for Intellectual Assets List </a:t>
            </a:r>
            <a:endParaRPr/>
          </a:p>
          <a:p>
            <a:pPr indent="0" lvl="0" marL="0" rtl="0" algn="l">
              <a:spcBef>
                <a:spcPts val="0"/>
              </a:spcBef>
              <a:spcAft>
                <a:spcPts val="0"/>
              </a:spcAft>
              <a:buNone/>
            </a:pPr>
            <a:r>
              <a:t/>
            </a:r>
            <a:endParaRPr/>
          </a:p>
        </p:txBody>
      </p:sp>
      <p:graphicFrame>
        <p:nvGraphicFramePr>
          <p:cNvPr id="404" name="Google Shape;404;g3095d37dcec_0_753"/>
          <p:cNvGraphicFramePr/>
          <p:nvPr/>
        </p:nvGraphicFramePr>
        <p:xfrm>
          <a:off x="446125" y="1607175"/>
          <a:ext cx="3000000" cy="3000000"/>
        </p:xfrm>
        <a:graphic>
          <a:graphicData uri="http://schemas.openxmlformats.org/drawingml/2006/table">
            <a:tbl>
              <a:tblPr>
                <a:noFill/>
                <a:tableStyleId>{7C21D6CE-607E-4989-82C3-445904EACFED}</a:tableStyleId>
              </a:tblPr>
              <a:tblGrid>
                <a:gridCol w="1187950"/>
                <a:gridCol w="2457275"/>
                <a:gridCol w="1806350"/>
                <a:gridCol w="2066750"/>
                <a:gridCol w="1741275"/>
                <a:gridCol w="1757525"/>
              </a:tblGrid>
              <a:tr h="12700">
                <a:tc>
                  <a:txBody>
                    <a:bodyPr/>
                    <a:lstStyle/>
                    <a:p>
                      <a:pPr indent="0" lvl="0" marL="0" rtl="0" algn="l">
                        <a:spcBef>
                          <a:spcPts val="0"/>
                        </a:spcBef>
                        <a:spcAft>
                          <a:spcPts val="0"/>
                        </a:spcAft>
                        <a:buNone/>
                      </a:pPr>
                      <a:r>
                        <a:rPr b="1" lang="en-GB" sz="1100">
                          <a:latin typeface="Calibri"/>
                          <a:ea typeface="Calibri"/>
                          <a:cs typeface="Calibri"/>
                          <a:sym typeface="Calibri"/>
                        </a:rPr>
                        <a:t>Intellectual Asset</a:t>
                      </a:r>
                      <a:endParaRPr b="1" sz="11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b="1" lang="en-GB" sz="1100">
                          <a:latin typeface="Calibri"/>
                          <a:ea typeface="Calibri"/>
                          <a:cs typeface="Calibri"/>
                          <a:sym typeface="Calibri"/>
                        </a:rPr>
                        <a:t>Result Type (choose one)</a:t>
                      </a:r>
                      <a:endParaRPr b="1" sz="11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b="1" lang="en-GB" sz="1100">
                          <a:latin typeface="Calibri"/>
                          <a:ea typeface="Calibri"/>
                          <a:cs typeface="Calibri"/>
                          <a:sym typeface="Calibri"/>
                        </a:rPr>
                        <a:t>Key Results (KER)</a:t>
                      </a:r>
                      <a:endParaRPr b="1" sz="11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b="1" lang="en-GB" sz="1100">
                          <a:latin typeface="Calibri"/>
                          <a:ea typeface="Calibri"/>
                          <a:cs typeface="Calibri"/>
                          <a:sym typeface="Calibri"/>
                        </a:rPr>
                        <a:t>Audience or target group (Only for KERs - choose one)</a:t>
                      </a:r>
                      <a:endParaRPr b="1" sz="11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b="1" lang="en-GB" sz="1100">
                          <a:latin typeface="Calibri"/>
                          <a:ea typeface="Calibri"/>
                          <a:cs typeface="Calibri"/>
                          <a:sym typeface="Calibri"/>
                        </a:rPr>
                        <a:t>Steps undertaken towards exploitation (Only for KERs)</a:t>
                      </a:r>
                      <a:endParaRPr b="1" sz="11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b="1" lang="en-GB" sz="1100">
                          <a:latin typeface="Calibri"/>
                          <a:ea typeface="Calibri"/>
                          <a:cs typeface="Calibri"/>
                          <a:sym typeface="Calibri"/>
                        </a:rPr>
                        <a:t>Market Maturity (state of the market targeted by this result (Only for KERs choose one)</a:t>
                      </a:r>
                      <a:endParaRPr b="1" sz="1100">
                        <a:latin typeface="Calibri"/>
                        <a:ea typeface="Calibri"/>
                        <a:cs typeface="Calibri"/>
                        <a:sym typeface="Calibri"/>
                      </a:endParaRPr>
                    </a:p>
                  </a:txBody>
                  <a:tcPr marT="63500" marB="63500" marR="63500" marL="63500"/>
                </a:tc>
              </a:tr>
              <a:tr h="12700">
                <a:tc>
                  <a:txBody>
                    <a:bodyPr/>
                    <a:lstStyle/>
                    <a:p>
                      <a:pPr indent="0" lvl="0" marL="0" rtl="0" algn="l">
                        <a:spcBef>
                          <a:spcPts val="0"/>
                        </a:spcBef>
                        <a:spcAft>
                          <a:spcPts val="0"/>
                        </a:spcAft>
                        <a:buNone/>
                      </a:pPr>
                      <a:r>
                        <a:rPr lang="en-GB" sz="1100">
                          <a:latin typeface="Calibri"/>
                          <a:ea typeface="Calibri"/>
                          <a:cs typeface="Calibri"/>
                          <a:sym typeface="Calibri"/>
                        </a:rPr>
                        <a:t>[Result Name]</a:t>
                      </a:r>
                      <a:endParaRPr sz="11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100">
                          <a:latin typeface="Calibri"/>
                          <a:ea typeface="Calibri"/>
                          <a:cs typeface="Calibri"/>
                          <a:sym typeface="Calibri"/>
                        </a:rPr>
                        <a:t>-</a:t>
                      </a:r>
                      <a:r>
                        <a:rPr b="1" lang="en-GB" sz="1100">
                          <a:latin typeface="Calibri"/>
                          <a:ea typeface="Calibri"/>
                          <a:cs typeface="Calibri"/>
                          <a:sym typeface="Calibri"/>
                        </a:rPr>
                        <a:t>SCI:</a:t>
                      </a:r>
                      <a:r>
                        <a:rPr lang="en-GB" sz="1100">
                          <a:latin typeface="Calibri"/>
                          <a:ea typeface="Calibri"/>
                          <a:cs typeface="Calibri"/>
                          <a:sym typeface="Calibri"/>
                        </a:rPr>
                        <a:t> Scientific discovery, model, theory (...)</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a:t>
                      </a:r>
                      <a:r>
                        <a:rPr b="1" lang="en-GB" sz="1100">
                          <a:latin typeface="Calibri"/>
                          <a:ea typeface="Calibri"/>
                          <a:cs typeface="Calibri"/>
                          <a:sym typeface="Calibri"/>
                        </a:rPr>
                        <a:t>PROD:</a:t>
                      </a:r>
                      <a:r>
                        <a:rPr lang="en-GB" sz="1100">
                          <a:latin typeface="Calibri"/>
                          <a:ea typeface="Calibri"/>
                          <a:cs typeface="Calibri"/>
                          <a:sym typeface="Calibri"/>
                        </a:rPr>
                        <a:t> Product (new or improved)</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a:t>
                      </a:r>
                      <a:r>
                        <a:rPr b="1" lang="en-GB" sz="1100">
                          <a:latin typeface="Calibri"/>
                          <a:ea typeface="Calibri"/>
                          <a:cs typeface="Calibri"/>
                          <a:sym typeface="Calibri"/>
                        </a:rPr>
                        <a:t>SERV:</a:t>
                      </a:r>
                      <a:r>
                        <a:rPr lang="en-GB" sz="1100">
                          <a:latin typeface="Calibri"/>
                          <a:ea typeface="Calibri"/>
                          <a:cs typeface="Calibri"/>
                          <a:sym typeface="Calibri"/>
                        </a:rPr>
                        <a:t> Service (new or improved)</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a:t>
                      </a:r>
                      <a:r>
                        <a:rPr b="1" lang="en-GB" sz="1100">
                          <a:latin typeface="Calibri"/>
                          <a:ea typeface="Calibri"/>
                          <a:cs typeface="Calibri"/>
                          <a:sym typeface="Calibri"/>
                        </a:rPr>
                        <a:t>BUS:</a:t>
                      </a:r>
                      <a:r>
                        <a:rPr lang="en-GB" sz="1100">
                          <a:latin typeface="Calibri"/>
                          <a:ea typeface="Calibri"/>
                          <a:cs typeface="Calibri"/>
                          <a:sym typeface="Calibri"/>
                        </a:rPr>
                        <a:t> Business model (new or improved)</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a:t>
                      </a:r>
                      <a:r>
                        <a:rPr b="1" lang="en-GB" sz="1100">
                          <a:latin typeface="Calibri"/>
                          <a:ea typeface="Calibri"/>
                          <a:cs typeface="Calibri"/>
                          <a:sym typeface="Calibri"/>
                        </a:rPr>
                        <a:t>DSG:</a:t>
                      </a:r>
                      <a:r>
                        <a:rPr lang="en-GB" sz="1100">
                          <a:latin typeface="Calibri"/>
                          <a:ea typeface="Calibri"/>
                          <a:cs typeface="Calibri"/>
                          <a:sym typeface="Calibri"/>
                        </a:rPr>
                        <a:t> Design (new or improved)</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a:t>
                      </a:r>
                      <a:r>
                        <a:rPr b="1" lang="en-GB" sz="1100">
                          <a:latin typeface="Calibri"/>
                          <a:ea typeface="Calibri"/>
                          <a:cs typeface="Calibri"/>
                          <a:sym typeface="Calibri"/>
                        </a:rPr>
                        <a:t>METH:</a:t>
                      </a:r>
                      <a:r>
                        <a:rPr lang="en-GB" sz="1100">
                          <a:latin typeface="Calibri"/>
                          <a:ea typeface="Calibri"/>
                          <a:cs typeface="Calibri"/>
                          <a:sym typeface="Calibri"/>
                        </a:rPr>
                        <a:t> Method, material, technology, design (new or improved)</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a:t>
                      </a:r>
                      <a:r>
                        <a:rPr b="1" lang="en-GB" sz="1100">
                          <a:latin typeface="Calibri"/>
                          <a:ea typeface="Calibri"/>
                          <a:cs typeface="Calibri"/>
                          <a:sym typeface="Calibri"/>
                        </a:rPr>
                        <a:t>PO:</a:t>
                      </a:r>
                      <a:r>
                        <a:rPr lang="en-GB" sz="1100">
                          <a:latin typeface="Calibri"/>
                          <a:ea typeface="Calibri"/>
                          <a:cs typeface="Calibri"/>
                          <a:sym typeface="Calibri"/>
                        </a:rPr>
                        <a:t> Policy recommendation, guidance, awareness raising, advocacy</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a:t>
                      </a:r>
                      <a:r>
                        <a:rPr b="1" lang="en-GB" sz="1100">
                          <a:latin typeface="Calibri"/>
                          <a:ea typeface="Calibri"/>
                          <a:cs typeface="Calibri"/>
                          <a:sym typeface="Calibri"/>
                        </a:rPr>
                        <a:t>EVNT: </a:t>
                      </a:r>
                      <a:r>
                        <a:rPr lang="en-GB" sz="1100">
                          <a:latin typeface="Calibri"/>
                          <a:ea typeface="Calibri"/>
                          <a:cs typeface="Calibri"/>
                          <a:sym typeface="Calibri"/>
                        </a:rPr>
                        <a:t>Event (Conference, Seminar, Workshop....)</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a:t>
                      </a:r>
                      <a:r>
                        <a:rPr b="1" lang="en-GB" sz="1100">
                          <a:latin typeface="Calibri"/>
                          <a:ea typeface="Calibri"/>
                          <a:cs typeface="Calibri"/>
                          <a:sym typeface="Calibri"/>
                        </a:rPr>
                        <a:t>STAFF:</a:t>
                      </a:r>
                      <a:r>
                        <a:rPr lang="en-GB" sz="1100">
                          <a:latin typeface="Calibri"/>
                          <a:ea typeface="Calibri"/>
                          <a:cs typeface="Calibri"/>
                          <a:sym typeface="Calibri"/>
                        </a:rPr>
                        <a:t> Qualified personnel (qualified personnel exchanges)</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a:t>
                      </a:r>
                      <a:r>
                        <a:rPr b="1" lang="en-GB" sz="1100">
                          <a:latin typeface="Calibri"/>
                          <a:ea typeface="Calibri"/>
                          <a:cs typeface="Calibri"/>
                          <a:sym typeface="Calibri"/>
                        </a:rPr>
                        <a:t>LEARN:</a:t>
                      </a:r>
                      <a:r>
                        <a:rPr lang="en-GB" sz="1100">
                          <a:latin typeface="Calibri"/>
                          <a:ea typeface="Calibri"/>
                          <a:cs typeface="Calibri"/>
                          <a:sym typeface="Calibri"/>
                        </a:rPr>
                        <a:t> Learning and Training ( Learning Modules, Curricula )</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-I</a:t>
                      </a:r>
                      <a:r>
                        <a:rPr b="1" lang="en-GB" sz="1100">
                          <a:latin typeface="Calibri"/>
                          <a:ea typeface="Calibri"/>
                          <a:cs typeface="Calibri"/>
                          <a:sym typeface="Calibri"/>
                        </a:rPr>
                        <a:t>NFRA:</a:t>
                      </a:r>
                      <a:r>
                        <a:rPr lang="en-GB" sz="1100">
                          <a:latin typeface="Calibri"/>
                          <a:ea typeface="Calibri"/>
                          <a:cs typeface="Calibri"/>
                          <a:sym typeface="Calibri"/>
                        </a:rPr>
                        <a:t> New and improved infrastructure or facilities</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Other</a:t>
                      </a:r>
                      <a:endParaRPr sz="11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100">
                          <a:latin typeface="Calibri"/>
                          <a:ea typeface="Calibri"/>
                          <a:cs typeface="Calibri"/>
                          <a:sym typeface="Calibri"/>
                        </a:rPr>
                        <a:t>- high scientific potential</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high societal potential (other than climate or environmental</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high societal potential</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high technologic, business or economic potential</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high policy or regulatory potential</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N/A</a:t>
                      </a:r>
                      <a:endParaRPr sz="1100">
                        <a:latin typeface="Calibri"/>
                        <a:ea typeface="Calibri"/>
                        <a:cs typeface="Calibri"/>
                        <a:sym typeface="Calibri"/>
                      </a:endParaRPr>
                    </a:p>
                    <a:p>
                      <a:pPr indent="0" lvl="0" marL="0" rtl="0" algn="l">
                        <a:spcBef>
                          <a:spcPts val="0"/>
                        </a:spcBef>
                        <a:spcAft>
                          <a:spcPts val="0"/>
                        </a:spcAft>
                        <a:buNone/>
                      </a:pPr>
                      <a:r>
                        <a:t/>
                      </a:r>
                      <a:endParaRPr sz="11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100">
                          <a:latin typeface="Calibri"/>
                          <a:ea typeface="Calibri"/>
                          <a:cs typeface="Calibri"/>
                          <a:sym typeface="Calibri"/>
                        </a:rPr>
                        <a:t>- Researchers</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Industry, business partners</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Investors</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EU institutions and/or agencies</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Policy-makers and authorities, international</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Policy-makers and authorities, national</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Policy-makers and authorities, regional or local</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Citizens</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Standardisation bodies</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Innovators</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End users (Practitioners, farmers, etc)</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Education/training organisation/learners</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Research Infrastructures</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Business Accelerator - Providers,</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Other</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Applicable to all</a:t>
                      </a:r>
                      <a:endParaRPr sz="11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100">
                          <a:latin typeface="Calibri"/>
                          <a:ea typeface="Calibri"/>
                          <a:cs typeface="Calibri"/>
                          <a:sym typeface="Calibri"/>
                        </a:rPr>
                        <a:t>- Prototyping in laboratory environment</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Prototyping in production environment</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Pilot, demonstration or testing</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Intellectual property management</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Licencing to third party</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Complying with regulatory framework</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Contribution to standards</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Feasibility study</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Market study</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Business plan</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Other</a:t>
                      </a:r>
                      <a:endParaRPr sz="1100">
                        <a:latin typeface="Calibri"/>
                        <a:ea typeface="Calibri"/>
                        <a:cs typeface="Calibri"/>
                        <a:sym typeface="Calibri"/>
                      </a:endParaRPr>
                    </a:p>
                    <a:p>
                      <a:pPr indent="0" lvl="0" marL="0" rtl="0" algn="l">
                        <a:spcBef>
                          <a:spcPts val="0"/>
                        </a:spcBef>
                        <a:spcAft>
                          <a:spcPts val="0"/>
                        </a:spcAft>
                        <a:buNone/>
                      </a:pPr>
                      <a:r>
                        <a:t/>
                      </a:r>
                      <a:endParaRPr sz="11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100">
                          <a:latin typeface="Calibri"/>
                          <a:ea typeface="Calibri"/>
                          <a:cs typeface="Calibri"/>
                          <a:sym typeface="Calibri"/>
                        </a:rPr>
                        <a:t>- Not yet existing and not clear if market can be created</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Market creating: Not existing but potential for the creation of a new market</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Emerging: Growing demand, scarce supply</a:t>
                      </a:r>
                      <a:endParaRPr sz="1100">
                        <a:latin typeface="Calibri"/>
                        <a:ea typeface="Calibri"/>
                        <a:cs typeface="Calibri"/>
                        <a:sym typeface="Calibri"/>
                      </a:endParaRPr>
                    </a:p>
                    <a:p>
                      <a:pPr indent="0" lvl="0" marL="0" rtl="0" algn="l">
                        <a:spcBef>
                          <a:spcPts val="0"/>
                        </a:spcBef>
                        <a:spcAft>
                          <a:spcPts val="0"/>
                        </a:spcAft>
                        <a:buNone/>
                      </a:pPr>
                      <a:r>
                        <a:rPr lang="en-GB" sz="1100">
                          <a:latin typeface="Calibri"/>
                          <a:ea typeface="Calibri"/>
                          <a:cs typeface="Calibri"/>
                          <a:sym typeface="Calibri"/>
                        </a:rPr>
                        <a:t>- Mature: the market is already supplied with similar products</a:t>
                      </a:r>
                      <a:endParaRPr sz="1100">
                        <a:latin typeface="Calibri"/>
                        <a:ea typeface="Calibri"/>
                        <a:cs typeface="Calibri"/>
                        <a:sym typeface="Calibri"/>
                      </a:endParaRPr>
                    </a:p>
                    <a:p>
                      <a:pPr indent="0" lvl="0" marL="0" rtl="0" algn="l">
                        <a:spcBef>
                          <a:spcPts val="0"/>
                        </a:spcBef>
                        <a:spcAft>
                          <a:spcPts val="0"/>
                        </a:spcAft>
                        <a:buNone/>
                      </a:pPr>
                      <a:r>
                        <a:t/>
                      </a:r>
                      <a:endParaRPr sz="1100">
                        <a:latin typeface="Calibri"/>
                        <a:ea typeface="Calibri"/>
                        <a:cs typeface="Calibri"/>
                        <a:sym typeface="Calibri"/>
                      </a:endParaRPr>
                    </a:p>
                  </a:txBody>
                  <a:tcPr marT="63500" marB="63500" marR="63500" marL="63500"/>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00"/>
              <a:buNone/>
            </a:pPr>
            <a:fld id="{00000000-1234-1234-1234-123412341234}" type="slidenum">
              <a:rPr lang="en-GB"/>
              <a:t>‹#›</a:t>
            </a:fld>
            <a:endParaRPr/>
          </a:p>
        </p:txBody>
      </p:sp>
      <p:sp>
        <p:nvSpPr>
          <p:cNvPr id="126" name="Google Shape;126;p2"/>
          <p:cNvSpPr txBox="1"/>
          <p:nvPr>
            <p:ph type="title"/>
          </p:nvPr>
        </p:nvSpPr>
        <p:spPr>
          <a:xfrm>
            <a:off x="455646" y="74649"/>
            <a:ext cx="9612087"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2400"/>
              <a:buFont typeface="Calibri"/>
              <a:buNone/>
            </a:pPr>
            <a:r>
              <a:rPr lang="en-GB"/>
              <a:t>WP7 – in nutshell</a:t>
            </a:r>
            <a:endParaRPr/>
          </a:p>
        </p:txBody>
      </p:sp>
      <p:sp>
        <p:nvSpPr>
          <p:cNvPr id="127" name="Google Shape;127;p2"/>
          <p:cNvSpPr txBox="1"/>
          <p:nvPr/>
        </p:nvSpPr>
        <p:spPr>
          <a:xfrm>
            <a:off x="444502" y="1320461"/>
            <a:ext cx="10909200" cy="4737600"/>
          </a:xfrm>
          <a:prstGeom prst="rect">
            <a:avLst/>
          </a:prstGeom>
          <a:noFill/>
          <a:ln>
            <a:noFill/>
          </a:ln>
        </p:spPr>
        <p:txBody>
          <a:bodyPr anchorCtr="0" anchor="t" bIns="45700" lIns="91425" spcFirstLastPara="1" rIns="91425" wrap="square" tIns="45700">
            <a:normAutofit lnSpcReduction="20000"/>
          </a:bodyPr>
          <a:lstStyle/>
          <a:p>
            <a:pPr indent="0" lvl="0" marL="88900" rtl="0" algn="l">
              <a:spcBef>
                <a:spcPts val="750"/>
              </a:spcBef>
              <a:spcAft>
                <a:spcPts val="0"/>
              </a:spcAft>
              <a:buNone/>
            </a:pPr>
            <a:r>
              <a:rPr b="1" lang="en-GB" sz="2200">
                <a:solidFill>
                  <a:srgbClr val="004360"/>
                </a:solidFill>
                <a:latin typeface="Calibri"/>
                <a:ea typeface="Calibri"/>
                <a:cs typeface="Calibri"/>
                <a:sym typeface="Calibri"/>
              </a:rPr>
              <a:t>Main objectives</a:t>
            </a:r>
            <a:endParaRPr sz="2200">
              <a:solidFill>
                <a:srgbClr val="004360"/>
              </a:solidFill>
              <a:latin typeface="Calibri"/>
              <a:ea typeface="Calibri"/>
              <a:cs typeface="Calibri"/>
              <a:sym typeface="Calibri"/>
            </a:endParaRPr>
          </a:p>
          <a:p>
            <a:pPr indent="-368300" lvl="0" marL="457200" rtl="0" algn="l">
              <a:spcBef>
                <a:spcPts val="750"/>
              </a:spcBef>
              <a:spcAft>
                <a:spcPts val="0"/>
              </a:spcAft>
              <a:buClr>
                <a:srgbClr val="004360"/>
              </a:buClr>
              <a:buSzPts val="2200"/>
              <a:buFont typeface="Calibri"/>
              <a:buChar char="₋"/>
            </a:pPr>
            <a:r>
              <a:rPr lang="en-GB" sz="2200">
                <a:solidFill>
                  <a:srgbClr val="004360"/>
                </a:solidFill>
                <a:latin typeface="Calibri"/>
                <a:ea typeface="Calibri"/>
                <a:cs typeface="Calibri"/>
                <a:sym typeface="Calibri"/>
              </a:rPr>
              <a:t>Coordinate communication and dissemination activities within the project</a:t>
            </a:r>
            <a:endParaRPr sz="2200">
              <a:solidFill>
                <a:srgbClr val="004360"/>
              </a:solidFill>
              <a:latin typeface="Calibri"/>
              <a:ea typeface="Calibri"/>
              <a:cs typeface="Calibri"/>
              <a:sym typeface="Calibri"/>
            </a:endParaRPr>
          </a:p>
          <a:p>
            <a:pPr indent="-368300" lvl="0" marL="457200" rtl="0" algn="l">
              <a:spcBef>
                <a:spcPts val="750"/>
              </a:spcBef>
              <a:spcAft>
                <a:spcPts val="0"/>
              </a:spcAft>
              <a:buClr>
                <a:srgbClr val="004360"/>
              </a:buClr>
              <a:buSzPts val="2200"/>
              <a:buFont typeface="Calibri"/>
              <a:buChar char="₋"/>
            </a:pPr>
            <a:r>
              <a:rPr lang="en-GB" sz="2200">
                <a:solidFill>
                  <a:srgbClr val="004360"/>
                </a:solidFill>
                <a:latin typeface="Calibri"/>
                <a:ea typeface="Calibri"/>
                <a:cs typeface="Calibri"/>
                <a:sym typeface="Calibri"/>
              </a:rPr>
              <a:t>Produce the communication and dissemination plan</a:t>
            </a:r>
            <a:endParaRPr sz="2200">
              <a:solidFill>
                <a:srgbClr val="004360"/>
              </a:solidFill>
              <a:latin typeface="Calibri"/>
              <a:ea typeface="Calibri"/>
              <a:cs typeface="Calibri"/>
              <a:sym typeface="Calibri"/>
            </a:endParaRPr>
          </a:p>
          <a:p>
            <a:pPr indent="-368300" lvl="0" marL="457200" rtl="0" algn="l">
              <a:spcBef>
                <a:spcPts val="750"/>
              </a:spcBef>
              <a:spcAft>
                <a:spcPts val="0"/>
              </a:spcAft>
              <a:buClr>
                <a:srgbClr val="004360"/>
              </a:buClr>
              <a:buSzPts val="2200"/>
              <a:buFont typeface="Calibri"/>
              <a:buChar char="₋"/>
            </a:pPr>
            <a:r>
              <a:rPr lang="en-GB" sz="2200">
                <a:solidFill>
                  <a:srgbClr val="004360"/>
                </a:solidFill>
                <a:latin typeface="Calibri"/>
                <a:ea typeface="Calibri"/>
                <a:cs typeface="Calibri"/>
                <a:sym typeface="Calibri"/>
              </a:rPr>
              <a:t>Analyse the target communities benefiting from project outputs</a:t>
            </a:r>
            <a:endParaRPr sz="2200">
              <a:solidFill>
                <a:srgbClr val="004360"/>
              </a:solidFill>
              <a:latin typeface="Calibri"/>
              <a:ea typeface="Calibri"/>
              <a:cs typeface="Calibri"/>
              <a:sym typeface="Calibri"/>
            </a:endParaRPr>
          </a:p>
          <a:p>
            <a:pPr indent="-368300" lvl="0" marL="457200" rtl="0" algn="l">
              <a:spcBef>
                <a:spcPts val="750"/>
              </a:spcBef>
              <a:spcAft>
                <a:spcPts val="0"/>
              </a:spcAft>
              <a:buClr>
                <a:srgbClr val="004360"/>
              </a:buClr>
              <a:buSzPts val="2200"/>
              <a:buFont typeface="Calibri"/>
              <a:buChar char="₋"/>
            </a:pPr>
            <a:r>
              <a:rPr lang="en-GB" sz="2200">
                <a:solidFill>
                  <a:srgbClr val="004360"/>
                </a:solidFill>
                <a:latin typeface="Calibri"/>
                <a:ea typeface="Calibri"/>
                <a:cs typeface="Calibri"/>
                <a:sym typeface="Calibri"/>
              </a:rPr>
              <a:t>Maximise the impact of the project results</a:t>
            </a:r>
            <a:endParaRPr sz="2200">
              <a:solidFill>
                <a:srgbClr val="004360"/>
              </a:solidFill>
              <a:latin typeface="Calibri"/>
              <a:ea typeface="Calibri"/>
              <a:cs typeface="Calibri"/>
              <a:sym typeface="Calibri"/>
            </a:endParaRPr>
          </a:p>
          <a:p>
            <a:pPr indent="-368300" lvl="0" marL="457200" rtl="0" algn="l">
              <a:spcBef>
                <a:spcPts val="750"/>
              </a:spcBef>
              <a:spcAft>
                <a:spcPts val="0"/>
              </a:spcAft>
              <a:buClr>
                <a:srgbClr val="004360"/>
              </a:buClr>
              <a:buSzPts val="2200"/>
              <a:buFont typeface="Calibri"/>
              <a:buChar char="₋"/>
            </a:pPr>
            <a:r>
              <a:rPr lang="en-GB" sz="2200">
                <a:solidFill>
                  <a:srgbClr val="004360"/>
                </a:solidFill>
                <a:latin typeface="Calibri"/>
                <a:ea typeface="Calibri"/>
                <a:cs typeface="Calibri"/>
                <a:sym typeface="Calibri"/>
              </a:rPr>
              <a:t>Produce the exploitation plan</a:t>
            </a:r>
            <a:endParaRPr sz="2200">
              <a:solidFill>
                <a:srgbClr val="004360"/>
              </a:solidFill>
              <a:latin typeface="Calibri"/>
              <a:ea typeface="Calibri"/>
              <a:cs typeface="Calibri"/>
              <a:sym typeface="Calibri"/>
            </a:endParaRPr>
          </a:p>
          <a:p>
            <a:pPr indent="0" lvl="0" marL="88900" rtl="0" algn="l">
              <a:spcBef>
                <a:spcPts val="750"/>
              </a:spcBef>
              <a:spcAft>
                <a:spcPts val="0"/>
              </a:spcAft>
              <a:buNone/>
            </a:pPr>
            <a:r>
              <a:t/>
            </a:r>
            <a:endParaRPr sz="2200">
              <a:solidFill>
                <a:srgbClr val="004360"/>
              </a:solidFill>
              <a:latin typeface="Calibri"/>
              <a:ea typeface="Calibri"/>
              <a:cs typeface="Calibri"/>
              <a:sym typeface="Calibri"/>
            </a:endParaRPr>
          </a:p>
          <a:p>
            <a:pPr indent="0" lvl="0" marL="88900" rtl="0" algn="l">
              <a:spcBef>
                <a:spcPts val="750"/>
              </a:spcBef>
              <a:spcAft>
                <a:spcPts val="0"/>
              </a:spcAft>
              <a:buNone/>
            </a:pPr>
            <a:r>
              <a:rPr b="1" lang="en-GB" sz="2200">
                <a:solidFill>
                  <a:srgbClr val="004360"/>
                </a:solidFill>
                <a:latin typeface="Calibri"/>
                <a:ea typeface="Calibri"/>
                <a:cs typeface="Calibri"/>
                <a:sym typeface="Calibri"/>
              </a:rPr>
              <a:t>Expected outputs</a:t>
            </a:r>
            <a:endParaRPr sz="2200">
              <a:solidFill>
                <a:srgbClr val="004360"/>
              </a:solidFill>
              <a:latin typeface="Calibri"/>
              <a:ea typeface="Calibri"/>
              <a:cs typeface="Calibri"/>
              <a:sym typeface="Calibri"/>
            </a:endParaRPr>
          </a:p>
          <a:p>
            <a:pPr indent="-368300" lvl="0" marL="457200" rtl="0" algn="l">
              <a:spcBef>
                <a:spcPts val="750"/>
              </a:spcBef>
              <a:spcAft>
                <a:spcPts val="0"/>
              </a:spcAft>
              <a:buClr>
                <a:srgbClr val="004360"/>
              </a:buClr>
              <a:buSzPts val="2200"/>
              <a:buFont typeface="Calibri"/>
              <a:buChar char="₋"/>
            </a:pPr>
            <a:r>
              <a:rPr lang="en-GB" sz="2200">
                <a:solidFill>
                  <a:srgbClr val="004360"/>
                </a:solidFill>
                <a:latin typeface="Calibri"/>
                <a:ea typeface="Calibri"/>
                <a:cs typeface="Calibri"/>
                <a:sym typeface="Calibri"/>
              </a:rPr>
              <a:t>Dissemination plan and implementation</a:t>
            </a:r>
            <a:endParaRPr sz="2200">
              <a:solidFill>
                <a:srgbClr val="004360"/>
              </a:solidFill>
              <a:latin typeface="Calibri"/>
              <a:ea typeface="Calibri"/>
              <a:cs typeface="Calibri"/>
              <a:sym typeface="Calibri"/>
            </a:endParaRPr>
          </a:p>
          <a:p>
            <a:pPr indent="-368300" lvl="0" marL="457200" rtl="0" algn="l">
              <a:spcBef>
                <a:spcPts val="750"/>
              </a:spcBef>
              <a:spcAft>
                <a:spcPts val="0"/>
              </a:spcAft>
              <a:buClr>
                <a:srgbClr val="004360"/>
              </a:buClr>
              <a:buSzPts val="2200"/>
              <a:buFont typeface="Calibri"/>
              <a:buChar char="₋"/>
            </a:pPr>
            <a:r>
              <a:rPr lang="en-GB" sz="2200">
                <a:solidFill>
                  <a:srgbClr val="004360"/>
                </a:solidFill>
                <a:latin typeface="Calibri"/>
                <a:ea typeface="Calibri"/>
                <a:cs typeface="Calibri"/>
                <a:sym typeface="Calibri"/>
              </a:rPr>
              <a:t>Exploitation plan and implementation</a:t>
            </a:r>
            <a:endParaRPr sz="2200">
              <a:solidFill>
                <a:srgbClr val="004360"/>
              </a:solidFill>
              <a:latin typeface="Calibri"/>
              <a:ea typeface="Calibri"/>
              <a:cs typeface="Calibri"/>
              <a:sym typeface="Calibri"/>
            </a:endParaRPr>
          </a:p>
          <a:p>
            <a:pPr indent="-368300" lvl="0" marL="457200" rtl="0" algn="l">
              <a:spcBef>
                <a:spcPts val="750"/>
              </a:spcBef>
              <a:spcAft>
                <a:spcPts val="0"/>
              </a:spcAft>
              <a:buClr>
                <a:srgbClr val="004360"/>
              </a:buClr>
              <a:buSzPts val="2200"/>
              <a:buFont typeface="Calibri"/>
              <a:buChar char="₋"/>
            </a:pPr>
            <a:r>
              <a:rPr lang="en-GB" sz="2200">
                <a:solidFill>
                  <a:srgbClr val="004360"/>
                </a:solidFill>
                <a:latin typeface="Calibri"/>
                <a:ea typeface="Calibri"/>
                <a:cs typeface="Calibri"/>
                <a:sym typeface="Calibri"/>
              </a:rPr>
              <a:t>Events plan: list of project events [P], list of relevant events to contribute [R]</a:t>
            </a:r>
            <a:endParaRPr sz="2200">
              <a:solidFill>
                <a:srgbClr val="004360"/>
              </a:solidFill>
              <a:latin typeface="Calibri"/>
              <a:ea typeface="Calibri"/>
              <a:cs typeface="Calibri"/>
              <a:sym typeface="Calibri"/>
            </a:endParaRPr>
          </a:p>
          <a:p>
            <a:pPr indent="0" lvl="0" marL="88900" rtl="0" algn="l">
              <a:spcBef>
                <a:spcPts val="750"/>
              </a:spcBef>
              <a:spcAft>
                <a:spcPts val="0"/>
              </a:spcAft>
              <a:buNone/>
            </a:pPr>
            <a:r>
              <a:t/>
            </a:r>
            <a:endParaRPr sz="2200">
              <a:solidFill>
                <a:srgbClr val="004360"/>
              </a:solidFill>
              <a:latin typeface="Calibri"/>
              <a:ea typeface="Calibri"/>
              <a:cs typeface="Calibri"/>
              <a:sym typeface="Calibri"/>
            </a:endParaRPr>
          </a:p>
          <a:p>
            <a:pPr indent="0" lvl="0" marL="0" rtl="0" algn="l">
              <a:spcBef>
                <a:spcPts val="750"/>
              </a:spcBef>
              <a:spcAft>
                <a:spcPts val="0"/>
              </a:spcAft>
              <a:buNone/>
            </a:pPr>
            <a:r>
              <a:t/>
            </a:r>
            <a:endParaRPr sz="2200">
              <a:solidFill>
                <a:srgbClr val="004360"/>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g3095d37dcec_0_761"/>
          <p:cNvSpPr txBox="1"/>
          <p:nvPr>
            <p:ph idx="12" type="sldNum"/>
          </p:nvPr>
        </p:nvSpPr>
        <p:spPr>
          <a:xfrm>
            <a:off x="11061812" y="6406019"/>
            <a:ext cx="741000" cy="2748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675"/>
              <a:buFont typeface="Arial"/>
              <a:buNone/>
            </a:pPr>
            <a:fld id="{00000000-1234-1234-1234-123412341234}" type="slidenum">
              <a:rPr lang="en-GB"/>
              <a:t>‹#›</a:t>
            </a:fld>
            <a:endParaRPr/>
          </a:p>
        </p:txBody>
      </p:sp>
      <p:sp>
        <p:nvSpPr>
          <p:cNvPr id="411" name="Google Shape;411;g3095d37dcec_0_761"/>
          <p:cNvSpPr txBox="1"/>
          <p:nvPr>
            <p:ph type="title"/>
          </p:nvPr>
        </p:nvSpPr>
        <p:spPr>
          <a:xfrm>
            <a:off x="455646" y="74649"/>
            <a:ext cx="96120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1100"/>
              <a:buFont typeface="Arial"/>
              <a:buNone/>
            </a:pPr>
            <a:r>
              <a:rPr lang="en-GB"/>
              <a:t>Annex 2: Template for Results Ownership List</a:t>
            </a:r>
            <a:endParaRPr/>
          </a:p>
          <a:p>
            <a:pPr indent="0" lvl="0" marL="0" rtl="0" algn="l">
              <a:spcBef>
                <a:spcPts val="0"/>
              </a:spcBef>
              <a:spcAft>
                <a:spcPts val="0"/>
              </a:spcAft>
              <a:buNone/>
            </a:pPr>
            <a:r>
              <a:t/>
            </a:r>
            <a:endParaRPr/>
          </a:p>
        </p:txBody>
      </p:sp>
      <p:graphicFrame>
        <p:nvGraphicFramePr>
          <p:cNvPr id="412" name="Google Shape;412;g3095d37dcec_0_761"/>
          <p:cNvGraphicFramePr/>
          <p:nvPr/>
        </p:nvGraphicFramePr>
        <p:xfrm>
          <a:off x="178725" y="1574375"/>
          <a:ext cx="3000000" cy="3000000"/>
        </p:xfrm>
        <a:graphic>
          <a:graphicData uri="http://schemas.openxmlformats.org/drawingml/2006/table">
            <a:tbl>
              <a:tblPr bandRow="1" firstRow="1">
                <a:noFill/>
                <a:tableStyleId>{55835648-53C4-4B17-9B75-7ED322C9B9F3}</a:tableStyleId>
              </a:tblPr>
              <a:tblGrid>
                <a:gridCol w="841075"/>
                <a:gridCol w="1018975"/>
                <a:gridCol w="986625"/>
                <a:gridCol w="1035150"/>
                <a:gridCol w="1568900"/>
                <a:gridCol w="1504200"/>
                <a:gridCol w="1698300"/>
                <a:gridCol w="1229250"/>
                <a:gridCol w="1391000"/>
              </a:tblGrid>
              <a:tr h="1680325">
                <a:tc>
                  <a:txBody>
                    <a:bodyPr/>
                    <a:lstStyle/>
                    <a:p>
                      <a:pPr indent="0" lvl="0" marL="0" rtl="0" algn="l">
                        <a:spcBef>
                          <a:spcPts val="0"/>
                        </a:spcBef>
                        <a:spcAft>
                          <a:spcPts val="0"/>
                        </a:spcAft>
                        <a:buNone/>
                      </a:pPr>
                      <a:r>
                        <a:rPr b="1" lang="en-GB" sz="1300">
                          <a:solidFill>
                            <a:schemeClr val="dk1"/>
                          </a:solidFill>
                          <a:latin typeface="Calibri"/>
                          <a:ea typeface="Calibri"/>
                          <a:cs typeface="Calibri"/>
                          <a:sym typeface="Calibri"/>
                        </a:rPr>
                        <a:t>Results Ownership List</a:t>
                      </a:r>
                      <a:endParaRPr b="1" sz="1300">
                        <a:solidFill>
                          <a:schemeClr val="dk1"/>
                        </a:solidFill>
                        <a:latin typeface="Calibri"/>
                        <a:ea typeface="Calibri"/>
                        <a:cs typeface="Calibri"/>
                        <a:sym typeface="Calibri"/>
                      </a:endParaRPr>
                    </a:p>
                  </a:txBody>
                  <a:tcPr marT="0" marB="0" marR="68575" marL="68575">
                    <a:solidFill>
                      <a:srgbClr val="FFFFFF"/>
                    </a:solidFill>
                  </a:tcPr>
                </a:tc>
                <a:tc>
                  <a:txBody>
                    <a:bodyPr/>
                    <a:lstStyle/>
                    <a:p>
                      <a:pPr indent="0" lvl="0" marL="0" marR="73660" rtl="0" algn="l">
                        <a:spcBef>
                          <a:spcPts val="0"/>
                        </a:spcBef>
                        <a:spcAft>
                          <a:spcPts val="0"/>
                        </a:spcAft>
                        <a:buNone/>
                      </a:pPr>
                      <a:r>
                        <a:rPr b="1" lang="en-GB" sz="1300">
                          <a:solidFill>
                            <a:schemeClr val="dk1"/>
                          </a:solidFill>
                          <a:latin typeface="Calibri"/>
                          <a:ea typeface="Calibri"/>
                          <a:cs typeface="Calibri"/>
                          <a:sym typeface="Calibri"/>
                        </a:rPr>
                        <a:t>Single or joint ownership result</a:t>
                      </a:r>
                      <a:endParaRPr b="1" sz="1300">
                        <a:solidFill>
                          <a:schemeClr val="dk1"/>
                        </a:solidFill>
                        <a:latin typeface="Calibri"/>
                        <a:ea typeface="Calibri"/>
                        <a:cs typeface="Calibri"/>
                        <a:sym typeface="Calibri"/>
                      </a:endParaRPr>
                    </a:p>
                  </a:txBody>
                  <a:tcPr marT="0" marB="0" marR="68575" marL="68575">
                    <a:solidFill>
                      <a:srgbClr val="FFFFFF"/>
                    </a:solidFill>
                  </a:tcPr>
                </a:tc>
                <a:tc>
                  <a:txBody>
                    <a:bodyPr/>
                    <a:lstStyle/>
                    <a:p>
                      <a:pPr indent="0" lvl="0" marL="0" rtl="0" algn="l">
                        <a:spcBef>
                          <a:spcPts val="0"/>
                        </a:spcBef>
                        <a:spcAft>
                          <a:spcPts val="0"/>
                        </a:spcAft>
                        <a:buNone/>
                      </a:pPr>
                      <a:r>
                        <a:rPr b="1" lang="en-GB" sz="1300">
                          <a:solidFill>
                            <a:schemeClr val="dk1"/>
                          </a:solidFill>
                          <a:latin typeface="Calibri"/>
                          <a:ea typeface="Calibri"/>
                          <a:cs typeface="Calibri"/>
                          <a:sym typeface="Calibri"/>
                        </a:rPr>
                        <a:t>Result Owners</a:t>
                      </a:r>
                      <a:endParaRPr b="1" sz="1300">
                        <a:solidFill>
                          <a:schemeClr val="dk1"/>
                        </a:solidFill>
                        <a:latin typeface="Calibri"/>
                        <a:ea typeface="Calibri"/>
                        <a:cs typeface="Calibri"/>
                        <a:sym typeface="Calibri"/>
                      </a:endParaRPr>
                    </a:p>
                  </a:txBody>
                  <a:tcPr marT="0" marB="0" marR="68575" marL="68575">
                    <a:solidFill>
                      <a:srgbClr val="FFFFFF"/>
                    </a:solidFill>
                  </a:tcPr>
                </a:tc>
                <a:tc>
                  <a:txBody>
                    <a:bodyPr/>
                    <a:lstStyle/>
                    <a:p>
                      <a:pPr indent="0" lvl="0" marL="0" marR="38100" rtl="0" algn="l">
                        <a:spcBef>
                          <a:spcPts val="0"/>
                        </a:spcBef>
                        <a:spcAft>
                          <a:spcPts val="0"/>
                        </a:spcAft>
                        <a:buNone/>
                      </a:pPr>
                      <a:r>
                        <a:rPr b="1" lang="en-GB" sz="1300">
                          <a:solidFill>
                            <a:schemeClr val="dk1"/>
                          </a:solidFill>
                          <a:latin typeface="Calibri"/>
                          <a:ea typeface="Calibri"/>
                          <a:cs typeface="Calibri"/>
                          <a:sym typeface="Calibri"/>
                        </a:rPr>
                        <a:t>Will the owners exploit the result?</a:t>
                      </a:r>
                      <a:endParaRPr b="1" sz="1300">
                        <a:solidFill>
                          <a:schemeClr val="dk1"/>
                        </a:solidFill>
                        <a:latin typeface="Calibri"/>
                        <a:ea typeface="Calibri"/>
                        <a:cs typeface="Calibri"/>
                        <a:sym typeface="Calibri"/>
                      </a:endParaRPr>
                    </a:p>
                  </a:txBody>
                  <a:tcPr marT="0" marB="0" marR="68575" marL="68575">
                    <a:solidFill>
                      <a:srgbClr val="FFFFFF"/>
                    </a:solidFill>
                  </a:tcPr>
                </a:tc>
                <a:tc>
                  <a:txBody>
                    <a:bodyPr/>
                    <a:lstStyle/>
                    <a:p>
                      <a:pPr indent="0" lvl="0" marL="0" marR="114935" rtl="0" algn="l">
                        <a:spcBef>
                          <a:spcPts val="0"/>
                        </a:spcBef>
                        <a:spcAft>
                          <a:spcPts val="0"/>
                        </a:spcAft>
                        <a:buNone/>
                      </a:pPr>
                      <a:r>
                        <a:rPr b="1" lang="en-GB" sz="1300">
                          <a:solidFill>
                            <a:schemeClr val="dk1"/>
                          </a:solidFill>
                          <a:latin typeface="Calibri"/>
                          <a:ea typeface="Calibri"/>
                          <a:cs typeface="Calibri"/>
                          <a:sym typeface="Calibri"/>
                        </a:rPr>
                        <a:t>In which form will the result be made available to other consortium members and/or third parties?</a:t>
                      </a:r>
                      <a:endParaRPr b="1" sz="1300">
                        <a:solidFill>
                          <a:schemeClr val="dk1"/>
                        </a:solidFill>
                        <a:latin typeface="Calibri"/>
                        <a:ea typeface="Calibri"/>
                        <a:cs typeface="Calibri"/>
                        <a:sym typeface="Calibri"/>
                      </a:endParaRPr>
                    </a:p>
                  </a:txBody>
                  <a:tcPr marT="0" marB="0" marR="68575" marL="68575">
                    <a:solidFill>
                      <a:srgbClr val="FFFFFF"/>
                    </a:solidFill>
                  </a:tcPr>
                </a:tc>
                <a:tc>
                  <a:txBody>
                    <a:bodyPr/>
                    <a:lstStyle/>
                    <a:p>
                      <a:pPr indent="0" lvl="0" marL="0" marR="52705" rtl="0" algn="l">
                        <a:spcBef>
                          <a:spcPts val="0"/>
                        </a:spcBef>
                        <a:spcAft>
                          <a:spcPts val="0"/>
                        </a:spcAft>
                        <a:buNone/>
                      </a:pPr>
                      <a:r>
                        <a:rPr b="1" lang="en-GB" sz="1300">
                          <a:solidFill>
                            <a:schemeClr val="dk1"/>
                          </a:solidFill>
                          <a:latin typeface="Calibri"/>
                          <a:ea typeface="Calibri"/>
                          <a:cs typeface="Calibri"/>
                          <a:sym typeface="Calibri"/>
                        </a:rPr>
                        <a:t>Does the exploitation of the results require access to consortium members' background?</a:t>
                      </a:r>
                      <a:endParaRPr b="1" sz="1300">
                        <a:solidFill>
                          <a:schemeClr val="dk1"/>
                        </a:solidFill>
                        <a:latin typeface="Calibri"/>
                        <a:ea typeface="Calibri"/>
                        <a:cs typeface="Calibri"/>
                        <a:sym typeface="Calibri"/>
                      </a:endParaRPr>
                    </a:p>
                  </a:txBody>
                  <a:tcPr marT="0" marB="0" marR="68575" marL="68575">
                    <a:solidFill>
                      <a:srgbClr val="FFFFFF"/>
                    </a:solidFill>
                  </a:tcPr>
                </a:tc>
                <a:tc>
                  <a:txBody>
                    <a:bodyPr/>
                    <a:lstStyle/>
                    <a:p>
                      <a:pPr indent="0" lvl="0" marL="0" marR="52070" rtl="0" algn="l">
                        <a:spcBef>
                          <a:spcPts val="0"/>
                        </a:spcBef>
                        <a:spcAft>
                          <a:spcPts val="0"/>
                        </a:spcAft>
                        <a:buNone/>
                      </a:pPr>
                      <a:r>
                        <a:rPr b="1" lang="en-GB" sz="1300">
                          <a:solidFill>
                            <a:schemeClr val="dk1"/>
                          </a:solidFill>
                          <a:latin typeface="Calibri"/>
                          <a:ea typeface="Calibri"/>
                          <a:cs typeface="Calibri"/>
                          <a:sym typeface="Calibri"/>
                        </a:rPr>
                        <a:t>If yes- Measures taken / envisaged to give access to the background required for exploitation</a:t>
                      </a:r>
                      <a:endParaRPr b="1" sz="1300">
                        <a:solidFill>
                          <a:schemeClr val="dk1"/>
                        </a:solidFill>
                        <a:latin typeface="Calibri"/>
                        <a:ea typeface="Calibri"/>
                        <a:cs typeface="Calibri"/>
                        <a:sym typeface="Calibri"/>
                      </a:endParaRPr>
                    </a:p>
                  </a:txBody>
                  <a:tcPr marT="0" marB="0" marR="68575" marL="68575">
                    <a:solidFill>
                      <a:srgbClr val="FFFFFF"/>
                    </a:solidFill>
                  </a:tcPr>
                </a:tc>
                <a:tc>
                  <a:txBody>
                    <a:bodyPr/>
                    <a:lstStyle/>
                    <a:p>
                      <a:pPr indent="0" lvl="0" marL="0" marR="60960" rtl="0" algn="l">
                        <a:spcBef>
                          <a:spcPts val="0"/>
                        </a:spcBef>
                        <a:spcAft>
                          <a:spcPts val="0"/>
                        </a:spcAft>
                        <a:buNone/>
                      </a:pPr>
                      <a:r>
                        <a:rPr b="1" lang="en-GB" sz="1300">
                          <a:solidFill>
                            <a:schemeClr val="dk1"/>
                          </a:solidFill>
                          <a:latin typeface="Calibri"/>
                          <a:ea typeface="Calibri"/>
                          <a:cs typeface="Calibri"/>
                          <a:sym typeface="Calibri"/>
                        </a:rPr>
                        <a:t>Does the exploitation of the results require access to third party IPR?</a:t>
                      </a:r>
                      <a:endParaRPr b="1" sz="1300">
                        <a:solidFill>
                          <a:schemeClr val="dk1"/>
                        </a:solidFill>
                        <a:latin typeface="Calibri"/>
                        <a:ea typeface="Calibri"/>
                        <a:cs typeface="Calibri"/>
                        <a:sym typeface="Calibri"/>
                      </a:endParaRPr>
                    </a:p>
                  </a:txBody>
                  <a:tcPr marT="0" marB="0" marR="68575" marL="68575">
                    <a:solidFill>
                      <a:srgbClr val="FFFFFF"/>
                    </a:solidFill>
                  </a:tcPr>
                </a:tc>
                <a:tc>
                  <a:txBody>
                    <a:bodyPr/>
                    <a:lstStyle/>
                    <a:p>
                      <a:pPr indent="0" lvl="0" marL="43180" marR="76835" rtl="0" algn="l">
                        <a:spcBef>
                          <a:spcPts val="0"/>
                        </a:spcBef>
                        <a:spcAft>
                          <a:spcPts val="0"/>
                        </a:spcAft>
                        <a:buNone/>
                      </a:pPr>
                      <a:r>
                        <a:rPr b="1" lang="en-GB" sz="1300">
                          <a:solidFill>
                            <a:schemeClr val="dk1"/>
                          </a:solidFill>
                          <a:latin typeface="Calibri"/>
                          <a:ea typeface="Calibri"/>
                          <a:cs typeface="Calibri"/>
                          <a:sym typeface="Calibri"/>
                        </a:rPr>
                        <a:t>If yes- Measures taken/envisaged to give access to the required IPR</a:t>
                      </a:r>
                      <a:endParaRPr b="1" sz="1300">
                        <a:solidFill>
                          <a:schemeClr val="dk1"/>
                        </a:solidFill>
                        <a:latin typeface="Calibri"/>
                        <a:ea typeface="Calibri"/>
                        <a:cs typeface="Calibri"/>
                        <a:sym typeface="Calibri"/>
                      </a:endParaRPr>
                    </a:p>
                  </a:txBody>
                  <a:tcPr marT="0" marB="0" marR="68575" marL="68575">
                    <a:solidFill>
                      <a:srgbClr val="FFFFFF"/>
                    </a:solidFill>
                  </a:tcPr>
                </a:tc>
              </a:tr>
              <a:tr h="2100400">
                <a:tc>
                  <a:txBody>
                    <a:bodyPr/>
                    <a:lstStyle/>
                    <a:p>
                      <a:pPr indent="0" lvl="0" marL="0" rtl="0" algn="l">
                        <a:spcBef>
                          <a:spcPts val="0"/>
                        </a:spcBef>
                        <a:spcAft>
                          <a:spcPts val="0"/>
                        </a:spcAft>
                        <a:buNone/>
                      </a:pPr>
                      <a:r>
                        <a:rPr lang="en-GB" sz="1300">
                          <a:latin typeface="Calibri"/>
                          <a:ea typeface="Calibri"/>
                          <a:cs typeface="Calibri"/>
                          <a:sym typeface="Calibri"/>
                        </a:rPr>
                        <a:t>[Result Name]</a:t>
                      </a:r>
                      <a:endParaRPr sz="1300">
                        <a:latin typeface="Calibri"/>
                        <a:ea typeface="Calibri"/>
                        <a:cs typeface="Calibri"/>
                        <a:sym typeface="Calibri"/>
                      </a:endParaRPr>
                    </a:p>
                  </a:txBody>
                  <a:tcPr marT="0" marB="0" marR="68575" marL="68575"/>
                </a:tc>
                <a:tc>
                  <a:txBody>
                    <a:bodyPr/>
                    <a:lstStyle/>
                    <a:p>
                      <a:pPr indent="0" lvl="0" marL="0" rtl="0" algn="l">
                        <a:spcBef>
                          <a:spcPts val="0"/>
                        </a:spcBef>
                        <a:spcAft>
                          <a:spcPts val="0"/>
                        </a:spcAft>
                        <a:buNone/>
                      </a:pPr>
                      <a:r>
                        <a:rPr lang="en-GB" sz="1300">
                          <a:latin typeface="Calibri"/>
                          <a:ea typeface="Calibri"/>
                          <a:cs typeface="Calibri"/>
                          <a:sym typeface="Calibri"/>
                        </a:rPr>
                        <a:t>[Single / Joint]</a:t>
                      </a:r>
                      <a:endParaRPr sz="1300">
                        <a:latin typeface="Calibri"/>
                        <a:ea typeface="Calibri"/>
                        <a:cs typeface="Calibri"/>
                        <a:sym typeface="Calibri"/>
                      </a:endParaRPr>
                    </a:p>
                  </a:txBody>
                  <a:tcPr marT="0" marB="0" marR="68575" marL="68575"/>
                </a:tc>
                <a:tc>
                  <a:txBody>
                    <a:bodyPr/>
                    <a:lstStyle/>
                    <a:p>
                      <a:pPr indent="0" lvl="0" marL="0" rtl="0" algn="l">
                        <a:spcBef>
                          <a:spcPts val="0"/>
                        </a:spcBef>
                        <a:spcAft>
                          <a:spcPts val="0"/>
                        </a:spcAft>
                        <a:buNone/>
                      </a:pPr>
                      <a:r>
                        <a:rPr lang="en-GB" sz="1300">
                          <a:latin typeface="Calibri"/>
                          <a:ea typeface="Calibri"/>
                          <a:cs typeface="Calibri"/>
                          <a:sym typeface="Calibri"/>
                        </a:rPr>
                        <a:t>[Partner/ Partners]</a:t>
                      </a:r>
                      <a:endParaRPr sz="1300">
                        <a:latin typeface="Calibri"/>
                        <a:ea typeface="Calibri"/>
                        <a:cs typeface="Calibri"/>
                        <a:sym typeface="Calibri"/>
                      </a:endParaRPr>
                    </a:p>
                  </a:txBody>
                  <a:tcPr marT="0" marB="0" marR="68575" marL="68575"/>
                </a:tc>
                <a:tc>
                  <a:txBody>
                    <a:bodyPr/>
                    <a:lstStyle/>
                    <a:p>
                      <a:pPr indent="0" lvl="0" marL="0" rtl="0" algn="l">
                        <a:spcBef>
                          <a:spcPts val="0"/>
                        </a:spcBef>
                        <a:spcAft>
                          <a:spcPts val="0"/>
                        </a:spcAft>
                        <a:buNone/>
                      </a:pPr>
                      <a:r>
                        <a:rPr lang="en-GB" sz="1300">
                          <a:solidFill>
                            <a:srgbClr val="434343"/>
                          </a:solidFill>
                          <a:latin typeface="Calibri"/>
                          <a:ea typeface="Calibri"/>
                          <a:cs typeface="Calibri"/>
                          <a:sym typeface="Calibri"/>
                        </a:rPr>
                        <a:t>[Yes/No]</a:t>
                      </a:r>
                      <a:endParaRPr sz="1300">
                        <a:solidFill>
                          <a:srgbClr val="434343"/>
                        </a:solidFill>
                        <a:latin typeface="Calibri"/>
                        <a:ea typeface="Calibri"/>
                        <a:cs typeface="Calibri"/>
                        <a:sym typeface="Calibri"/>
                      </a:endParaRPr>
                    </a:p>
                  </a:txBody>
                  <a:tcPr marT="0" marB="0" marR="68575" marL="68575"/>
                </a:tc>
                <a:tc>
                  <a:txBody>
                    <a:bodyPr/>
                    <a:lstStyle/>
                    <a:p>
                      <a:pPr indent="0" lvl="0" marL="0" rtl="0" algn="l">
                        <a:spcBef>
                          <a:spcPts val="0"/>
                        </a:spcBef>
                        <a:spcAft>
                          <a:spcPts val="0"/>
                        </a:spcAft>
                        <a:buNone/>
                      </a:pPr>
                      <a:r>
                        <a:rPr lang="en-GB" sz="1300">
                          <a:solidFill>
                            <a:srgbClr val="434343"/>
                          </a:solidFill>
                          <a:latin typeface="Calibri"/>
                          <a:ea typeface="Calibri"/>
                          <a:cs typeface="Calibri"/>
                          <a:sym typeface="Calibri"/>
                        </a:rPr>
                        <a:t>[Describe the type of licence / agreement / access mechanism needed for implementation and exploitation]</a:t>
                      </a:r>
                      <a:endParaRPr sz="1300">
                        <a:solidFill>
                          <a:srgbClr val="434343"/>
                        </a:solidFill>
                        <a:latin typeface="Calibri"/>
                        <a:ea typeface="Calibri"/>
                        <a:cs typeface="Calibri"/>
                        <a:sym typeface="Calibri"/>
                      </a:endParaRPr>
                    </a:p>
                  </a:txBody>
                  <a:tcPr marT="0" marB="0" marR="68575" marL="68575"/>
                </a:tc>
                <a:tc>
                  <a:txBody>
                    <a:bodyPr/>
                    <a:lstStyle/>
                    <a:p>
                      <a:pPr indent="0" lvl="0" marL="0" rtl="0" algn="l">
                        <a:spcBef>
                          <a:spcPts val="0"/>
                        </a:spcBef>
                        <a:spcAft>
                          <a:spcPts val="0"/>
                        </a:spcAft>
                        <a:buNone/>
                      </a:pPr>
                      <a:r>
                        <a:rPr lang="en-GB" sz="1300">
                          <a:solidFill>
                            <a:srgbClr val="434343"/>
                          </a:solidFill>
                          <a:latin typeface="Calibri"/>
                          <a:ea typeface="Calibri"/>
                          <a:cs typeface="Calibri"/>
                          <a:sym typeface="Calibri"/>
                        </a:rPr>
                        <a:t>[Yes/No]</a:t>
                      </a:r>
                      <a:endParaRPr sz="1300">
                        <a:solidFill>
                          <a:srgbClr val="434343"/>
                        </a:solidFill>
                        <a:latin typeface="Calibri"/>
                        <a:ea typeface="Calibri"/>
                        <a:cs typeface="Calibri"/>
                        <a:sym typeface="Calibri"/>
                      </a:endParaRPr>
                    </a:p>
                  </a:txBody>
                  <a:tcPr marT="0" marB="0" marR="68575" marL="68575"/>
                </a:tc>
                <a:tc>
                  <a:txBody>
                    <a:bodyPr/>
                    <a:lstStyle/>
                    <a:p>
                      <a:pPr indent="0" lvl="0" marL="0" rtl="0" algn="l">
                        <a:spcBef>
                          <a:spcPts val="0"/>
                        </a:spcBef>
                        <a:spcAft>
                          <a:spcPts val="0"/>
                        </a:spcAft>
                        <a:buNone/>
                      </a:pPr>
                      <a:r>
                        <a:rPr lang="en-GB" sz="1300">
                          <a:solidFill>
                            <a:srgbClr val="434343"/>
                          </a:solidFill>
                          <a:latin typeface="Calibri"/>
                          <a:ea typeface="Calibri"/>
                          <a:cs typeface="Calibri"/>
                          <a:sym typeface="Calibri"/>
                        </a:rPr>
                        <a:t>[Describe the type of licence / agreement / access mechanism needed for exploitation ]</a:t>
                      </a:r>
                      <a:endParaRPr sz="1300">
                        <a:solidFill>
                          <a:srgbClr val="434343"/>
                        </a:solidFill>
                        <a:latin typeface="Calibri"/>
                        <a:ea typeface="Calibri"/>
                        <a:cs typeface="Calibri"/>
                        <a:sym typeface="Calibri"/>
                      </a:endParaRPr>
                    </a:p>
                  </a:txBody>
                  <a:tcPr marT="0" marB="0" marR="68575" marL="68575"/>
                </a:tc>
                <a:tc>
                  <a:txBody>
                    <a:bodyPr/>
                    <a:lstStyle/>
                    <a:p>
                      <a:pPr indent="0" lvl="0" marL="0" rtl="0" algn="l">
                        <a:spcBef>
                          <a:spcPts val="0"/>
                        </a:spcBef>
                        <a:spcAft>
                          <a:spcPts val="0"/>
                        </a:spcAft>
                        <a:buNone/>
                      </a:pPr>
                      <a:r>
                        <a:rPr lang="en-GB" sz="1300">
                          <a:solidFill>
                            <a:srgbClr val="434343"/>
                          </a:solidFill>
                          <a:latin typeface="Calibri"/>
                          <a:ea typeface="Calibri"/>
                          <a:cs typeface="Calibri"/>
                          <a:sym typeface="Calibri"/>
                        </a:rPr>
                        <a:t>[Yes/No]</a:t>
                      </a:r>
                      <a:endParaRPr sz="1300">
                        <a:solidFill>
                          <a:srgbClr val="434343"/>
                        </a:solidFill>
                        <a:latin typeface="Calibri"/>
                        <a:ea typeface="Calibri"/>
                        <a:cs typeface="Calibri"/>
                        <a:sym typeface="Calibri"/>
                      </a:endParaRPr>
                    </a:p>
                  </a:txBody>
                  <a:tcPr marT="0" marB="0" marR="68575" marL="68575"/>
                </a:tc>
                <a:tc>
                  <a:txBody>
                    <a:bodyPr/>
                    <a:lstStyle/>
                    <a:p>
                      <a:pPr indent="0" lvl="0" marL="0" rtl="0" algn="l">
                        <a:spcBef>
                          <a:spcPts val="0"/>
                        </a:spcBef>
                        <a:spcAft>
                          <a:spcPts val="0"/>
                        </a:spcAft>
                        <a:buNone/>
                      </a:pPr>
                      <a:r>
                        <a:rPr lang="en-GB" sz="1300">
                          <a:solidFill>
                            <a:srgbClr val="434343"/>
                          </a:solidFill>
                          <a:latin typeface="Calibri"/>
                          <a:ea typeface="Calibri"/>
                          <a:cs typeface="Calibri"/>
                          <a:sym typeface="Calibri"/>
                        </a:rPr>
                        <a:t>[Describe the type of licence / agreement / access mechanism needed for implementation and exploitation ]</a:t>
                      </a:r>
                      <a:endParaRPr sz="1300">
                        <a:solidFill>
                          <a:srgbClr val="434343"/>
                        </a:solidFill>
                        <a:latin typeface="Calibri"/>
                        <a:ea typeface="Calibri"/>
                        <a:cs typeface="Calibri"/>
                        <a:sym typeface="Calibri"/>
                      </a:endParaRPr>
                    </a:p>
                  </a:txBody>
                  <a:tcPr marT="0" marB="0" marR="68575" marL="68575"/>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g3095d37dcec_0_774"/>
          <p:cNvSpPr txBox="1"/>
          <p:nvPr>
            <p:ph idx="12" type="sldNum"/>
          </p:nvPr>
        </p:nvSpPr>
        <p:spPr>
          <a:xfrm>
            <a:off x="11061812" y="6406019"/>
            <a:ext cx="741000" cy="2748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675"/>
              <a:buFont typeface="Arial"/>
              <a:buNone/>
            </a:pPr>
            <a:fld id="{00000000-1234-1234-1234-123412341234}" type="slidenum">
              <a:rPr lang="en-GB"/>
              <a:t>‹#›</a:t>
            </a:fld>
            <a:endParaRPr/>
          </a:p>
        </p:txBody>
      </p:sp>
      <p:sp>
        <p:nvSpPr>
          <p:cNvPr id="419" name="Google Shape;419;g3095d37dcec_0_774"/>
          <p:cNvSpPr txBox="1"/>
          <p:nvPr>
            <p:ph type="title"/>
          </p:nvPr>
        </p:nvSpPr>
        <p:spPr>
          <a:xfrm>
            <a:off x="455646" y="74649"/>
            <a:ext cx="96120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Annex 3: Template for Key Exploitable Results</a:t>
            </a:r>
            <a:endParaRPr/>
          </a:p>
        </p:txBody>
      </p:sp>
      <p:graphicFrame>
        <p:nvGraphicFramePr>
          <p:cNvPr id="420" name="Google Shape;420;g3095d37dcec_0_774"/>
          <p:cNvGraphicFramePr/>
          <p:nvPr/>
        </p:nvGraphicFramePr>
        <p:xfrm>
          <a:off x="347000" y="1576350"/>
          <a:ext cx="3000000" cy="3000000"/>
        </p:xfrm>
        <a:graphic>
          <a:graphicData uri="http://schemas.openxmlformats.org/drawingml/2006/table">
            <a:tbl>
              <a:tblPr bandRow="1">
                <a:noFill/>
                <a:tableStyleId>{32746F18-070E-431A-8B2F-791FD6D7B3C9}</a:tableStyleId>
              </a:tblPr>
              <a:tblGrid>
                <a:gridCol w="3013025"/>
                <a:gridCol w="8484975"/>
              </a:tblGrid>
              <a:tr h="100000">
                <a:tc>
                  <a:txBody>
                    <a:bodyPr/>
                    <a:lstStyle/>
                    <a:p>
                      <a:pPr indent="0" lvl="0" marL="0" rtl="0" algn="l">
                        <a:lnSpc>
                          <a:spcPct val="115000"/>
                        </a:lnSpc>
                        <a:spcBef>
                          <a:spcPts val="0"/>
                        </a:spcBef>
                        <a:spcAft>
                          <a:spcPts val="0"/>
                        </a:spcAft>
                        <a:buNone/>
                      </a:pPr>
                      <a:r>
                        <a:rPr b="1" lang="en-GB" sz="1300">
                          <a:solidFill>
                            <a:srgbClr val="172B4D"/>
                          </a:solidFill>
                          <a:latin typeface="Calibri"/>
                          <a:ea typeface="Calibri"/>
                          <a:cs typeface="Calibri"/>
                          <a:sym typeface="Calibri"/>
                        </a:rPr>
                        <a:t>Title of result (120 characters)</a:t>
                      </a:r>
                      <a:endParaRPr b="1" sz="1300">
                        <a:solidFill>
                          <a:srgbClr val="172B4D"/>
                        </a:solidFill>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solidFill>
                      <a:srgbClr val="F4F5F7"/>
                    </a:solidFill>
                  </a:tcPr>
                </a:tc>
                <a:tc>
                  <a:txBody>
                    <a:bodyPr/>
                    <a:lstStyle/>
                    <a:p>
                      <a:pPr indent="0" lvl="0" marL="0" rtl="0" algn="l">
                        <a:lnSpc>
                          <a:spcPct val="115000"/>
                        </a:lnSpc>
                        <a:spcBef>
                          <a:spcPts val="0"/>
                        </a:spcBef>
                        <a:spcAft>
                          <a:spcPts val="0"/>
                        </a:spcAft>
                        <a:buNone/>
                      </a:pPr>
                      <a:r>
                        <a:rPr lang="en-GB" sz="1300">
                          <a:latin typeface="Calibri"/>
                          <a:ea typeface="Calibri"/>
                          <a:cs typeface="Calibri"/>
                          <a:sym typeface="Calibri"/>
                        </a:rPr>
                        <a:t>Ideally, a punchy name that makes sense to someone who hasn’t heard about AARC TREE Project.</a:t>
                      </a:r>
                      <a:endParaRPr sz="13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r h="906725">
                <a:tc>
                  <a:txBody>
                    <a:bodyPr/>
                    <a:lstStyle/>
                    <a:p>
                      <a:pPr indent="0" lvl="0" marL="0" rtl="0" algn="l">
                        <a:lnSpc>
                          <a:spcPct val="115000"/>
                        </a:lnSpc>
                        <a:spcBef>
                          <a:spcPts val="0"/>
                        </a:spcBef>
                        <a:spcAft>
                          <a:spcPts val="0"/>
                        </a:spcAft>
                        <a:buNone/>
                      </a:pPr>
                      <a:r>
                        <a:rPr b="1" lang="en-GB" sz="1300">
                          <a:solidFill>
                            <a:srgbClr val="172B4D"/>
                          </a:solidFill>
                          <a:latin typeface="Calibri"/>
                          <a:ea typeface="Calibri"/>
                          <a:cs typeface="Calibri"/>
                          <a:sym typeface="Calibri"/>
                        </a:rPr>
                        <a:t>Message/ Teaser to the potential user (1000 characters)</a:t>
                      </a:r>
                      <a:endParaRPr b="1" sz="1300">
                        <a:solidFill>
                          <a:srgbClr val="172B4D"/>
                        </a:solidFill>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solidFill>
                      <a:srgbClr val="F4F5F7"/>
                    </a:solidFill>
                  </a:tcPr>
                </a:tc>
                <a:tc>
                  <a:txBody>
                    <a:bodyPr/>
                    <a:lstStyle/>
                    <a:p>
                      <a:pPr indent="0" lvl="0" marL="0" rtl="0" algn="l">
                        <a:lnSpc>
                          <a:spcPct val="115000"/>
                        </a:lnSpc>
                        <a:spcBef>
                          <a:spcPts val="0"/>
                        </a:spcBef>
                        <a:spcAft>
                          <a:spcPts val="0"/>
                        </a:spcAft>
                        <a:buNone/>
                      </a:pPr>
                      <a:r>
                        <a:rPr lang="en-GB" sz="1300">
                          <a:latin typeface="Calibri"/>
                          <a:ea typeface="Calibri"/>
                          <a:cs typeface="Calibri"/>
                          <a:sym typeface="Calibri"/>
                        </a:rPr>
                        <a:t>State what your result is, what it is for, what makes it special in terms of adding value or knowledge, what is your purpose for making it public, and what is your target audience.</a:t>
                      </a:r>
                      <a:endParaRPr sz="1300">
                        <a:latin typeface="Calibri"/>
                        <a:ea typeface="Calibri"/>
                        <a:cs typeface="Calibri"/>
                        <a:sym typeface="Calibri"/>
                      </a:endParaRPr>
                    </a:p>
                    <a:p>
                      <a:pPr indent="0" lvl="0" marL="0" rtl="0" algn="l">
                        <a:lnSpc>
                          <a:spcPct val="115000"/>
                        </a:lnSpc>
                        <a:spcBef>
                          <a:spcPts val="750"/>
                        </a:spcBef>
                        <a:spcAft>
                          <a:spcPts val="0"/>
                        </a:spcAft>
                        <a:buNone/>
                      </a:pPr>
                      <a:r>
                        <a:rPr lang="en-GB" sz="1300">
                          <a:latin typeface="Calibri"/>
                          <a:ea typeface="Calibri"/>
                          <a:cs typeface="Calibri"/>
                          <a:sym typeface="Calibri"/>
                        </a:rPr>
                        <a:t>Refer to: </a:t>
                      </a:r>
                      <a:r>
                        <a:rPr lang="en-GB" sz="1300" u="sng">
                          <a:solidFill>
                            <a:srgbClr val="0052CC"/>
                          </a:solidFill>
                          <a:latin typeface="Calibri"/>
                          <a:ea typeface="Calibri"/>
                          <a:cs typeface="Calibri"/>
                          <a:sym typeface="Calibri"/>
                          <a:hlinkClick r:id="rId3">
                            <a:extLst>
                              <a:ext uri="{A12FA001-AC4F-418D-AE19-62706E023703}">
                                <ahyp:hlinkClr val="tx"/>
                              </a:ext>
                            </a:extLst>
                          </a:hlinkClick>
                        </a:rPr>
                        <a:t>page "Five_Ws" in Wikipedia</a:t>
                      </a:r>
                      <a:endParaRPr sz="13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r h="12700">
                <a:tc>
                  <a:txBody>
                    <a:bodyPr/>
                    <a:lstStyle/>
                    <a:p>
                      <a:pPr indent="0" lvl="0" marL="0" rtl="0" algn="l">
                        <a:lnSpc>
                          <a:spcPct val="115000"/>
                        </a:lnSpc>
                        <a:spcBef>
                          <a:spcPts val="0"/>
                        </a:spcBef>
                        <a:spcAft>
                          <a:spcPts val="0"/>
                        </a:spcAft>
                        <a:buNone/>
                      </a:pPr>
                      <a:r>
                        <a:rPr b="1" lang="en-GB" sz="1300">
                          <a:solidFill>
                            <a:srgbClr val="172B4D"/>
                          </a:solidFill>
                          <a:latin typeface="Calibri"/>
                          <a:ea typeface="Calibri"/>
                          <a:cs typeface="Calibri"/>
                          <a:sym typeface="Calibri"/>
                        </a:rPr>
                        <a:t>Video/ image section</a:t>
                      </a:r>
                      <a:endParaRPr b="1" sz="1300">
                        <a:solidFill>
                          <a:srgbClr val="172B4D"/>
                        </a:solidFill>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solidFill>
                      <a:srgbClr val="F4F5F7"/>
                    </a:solidFill>
                  </a:tcPr>
                </a:tc>
                <a:tc>
                  <a:txBody>
                    <a:bodyPr/>
                    <a:lstStyle/>
                    <a:p>
                      <a:pPr indent="0" lvl="0" marL="0" rtl="0" algn="l">
                        <a:lnSpc>
                          <a:spcPct val="115000"/>
                        </a:lnSpc>
                        <a:spcBef>
                          <a:spcPts val="0"/>
                        </a:spcBef>
                        <a:spcAft>
                          <a:spcPts val="0"/>
                        </a:spcAft>
                        <a:buNone/>
                      </a:pPr>
                      <a:r>
                        <a:rPr lang="en-GB" sz="1300">
                          <a:latin typeface="Calibri"/>
                          <a:ea typeface="Calibri"/>
                          <a:cs typeface="Calibri"/>
                          <a:sym typeface="Calibri"/>
                        </a:rPr>
                        <a:t>Upload an image (primary goal: visually attractive item to draw attention and trigger curiosity) or add a link to a YouTube/Vimeo video.</a:t>
                      </a:r>
                      <a:endParaRPr sz="13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r h="1281825">
                <a:tc>
                  <a:txBody>
                    <a:bodyPr/>
                    <a:lstStyle/>
                    <a:p>
                      <a:pPr indent="0" lvl="0" marL="0" rtl="0" algn="l">
                        <a:lnSpc>
                          <a:spcPct val="115000"/>
                        </a:lnSpc>
                        <a:spcBef>
                          <a:spcPts val="0"/>
                        </a:spcBef>
                        <a:spcAft>
                          <a:spcPts val="0"/>
                        </a:spcAft>
                        <a:buNone/>
                      </a:pPr>
                      <a:r>
                        <a:rPr b="1" lang="en-GB" sz="1300">
                          <a:solidFill>
                            <a:srgbClr val="172B4D"/>
                          </a:solidFill>
                          <a:latin typeface="Calibri"/>
                          <a:ea typeface="Calibri"/>
                          <a:cs typeface="Calibri"/>
                          <a:sym typeface="Calibri"/>
                        </a:rPr>
                        <a:t>Result Type</a:t>
                      </a:r>
                      <a:endParaRPr b="1" sz="1300">
                        <a:solidFill>
                          <a:srgbClr val="172B4D"/>
                        </a:solidFill>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solidFill>
                      <a:srgbClr val="F4F5F7"/>
                    </a:solidFill>
                  </a:tcPr>
                </a:tc>
                <a:tc>
                  <a:txBody>
                    <a:bodyPr/>
                    <a:lstStyle/>
                    <a:p>
                      <a:pPr indent="0" lvl="0" marL="0" rtl="0" algn="l">
                        <a:lnSpc>
                          <a:spcPct val="115000"/>
                        </a:lnSpc>
                        <a:spcBef>
                          <a:spcPts val="0"/>
                        </a:spcBef>
                        <a:spcAft>
                          <a:spcPts val="0"/>
                        </a:spcAft>
                        <a:buNone/>
                      </a:pPr>
                      <a:r>
                        <a:rPr lang="en-GB" sz="1300">
                          <a:latin typeface="Calibri"/>
                          <a:ea typeface="Calibri"/>
                          <a:cs typeface="Calibri"/>
                          <a:sym typeface="Calibri"/>
                        </a:rPr>
                        <a:t>Select one from the following list,</a:t>
                      </a:r>
                      <a:endParaRPr sz="1300">
                        <a:latin typeface="Calibri"/>
                        <a:ea typeface="Calibri"/>
                        <a:cs typeface="Calibri"/>
                        <a:sym typeface="Calibri"/>
                      </a:endParaRPr>
                    </a:p>
                    <a:p>
                      <a:pPr indent="0" lvl="0" marL="0" rtl="0" algn="l">
                        <a:lnSpc>
                          <a:spcPct val="115000"/>
                        </a:lnSpc>
                        <a:spcBef>
                          <a:spcPts val="0"/>
                        </a:spcBef>
                        <a:spcAft>
                          <a:spcPts val="0"/>
                        </a:spcAft>
                        <a:buNone/>
                      </a:pPr>
                      <a:r>
                        <a:t/>
                      </a:r>
                      <a:endParaRPr sz="13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r h="1504950">
                <a:tc>
                  <a:txBody>
                    <a:bodyPr/>
                    <a:lstStyle/>
                    <a:p>
                      <a:pPr indent="0" lvl="0" marL="0" rtl="0" algn="l">
                        <a:lnSpc>
                          <a:spcPct val="115000"/>
                        </a:lnSpc>
                        <a:spcBef>
                          <a:spcPts val="0"/>
                        </a:spcBef>
                        <a:spcAft>
                          <a:spcPts val="0"/>
                        </a:spcAft>
                        <a:buNone/>
                      </a:pPr>
                      <a:r>
                        <a:rPr b="1" lang="en-GB" sz="1300">
                          <a:solidFill>
                            <a:srgbClr val="172B4D"/>
                          </a:solidFill>
                          <a:latin typeface="Calibri"/>
                          <a:ea typeface="Calibri"/>
                          <a:cs typeface="Calibri"/>
                          <a:sym typeface="Calibri"/>
                        </a:rPr>
                        <a:t>Target Audience</a:t>
                      </a:r>
                      <a:endParaRPr b="1" sz="1300">
                        <a:solidFill>
                          <a:srgbClr val="172B4D"/>
                        </a:solidFill>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solidFill>
                      <a:srgbClr val="F4F5F7"/>
                    </a:solidFill>
                  </a:tcPr>
                </a:tc>
                <a:tc>
                  <a:txBody>
                    <a:bodyPr/>
                    <a:lstStyle/>
                    <a:p>
                      <a:pPr indent="0" lvl="0" marL="0" rtl="0" algn="l">
                        <a:lnSpc>
                          <a:spcPct val="115000"/>
                        </a:lnSpc>
                        <a:spcBef>
                          <a:spcPts val="0"/>
                        </a:spcBef>
                        <a:spcAft>
                          <a:spcPts val="0"/>
                        </a:spcAft>
                        <a:buNone/>
                      </a:pPr>
                      <a:r>
                        <a:rPr lang="en-GB" sz="1300">
                          <a:latin typeface="Calibri"/>
                          <a:ea typeface="Calibri"/>
                          <a:cs typeface="Calibri"/>
                          <a:sym typeface="Calibri"/>
                        </a:rPr>
                        <a:t>Select max three from the list, </a:t>
                      </a:r>
                      <a:endParaRPr sz="1300">
                        <a:latin typeface="Calibri"/>
                        <a:ea typeface="Calibri"/>
                        <a:cs typeface="Calibri"/>
                        <a:sym typeface="Calibri"/>
                      </a:endParaRPr>
                    </a:p>
                    <a:p>
                      <a:pPr indent="0" lvl="0" marL="0" rtl="0" algn="l">
                        <a:lnSpc>
                          <a:spcPct val="115000"/>
                        </a:lnSpc>
                        <a:spcBef>
                          <a:spcPts val="0"/>
                        </a:spcBef>
                        <a:spcAft>
                          <a:spcPts val="0"/>
                        </a:spcAft>
                        <a:buNone/>
                      </a:pPr>
                      <a:r>
                        <a:t/>
                      </a:r>
                      <a:endParaRPr sz="13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bl>
          </a:graphicData>
        </a:graphic>
      </p:graphicFrame>
      <p:graphicFrame>
        <p:nvGraphicFramePr>
          <p:cNvPr id="421" name="Google Shape;421;g3095d37dcec_0_774"/>
          <p:cNvGraphicFramePr/>
          <p:nvPr/>
        </p:nvGraphicFramePr>
        <p:xfrm>
          <a:off x="4528400" y="3734463"/>
          <a:ext cx="3000000" cy="3000000"/>
        </p:xfrm>
        <a:graphic>
          <a:graphicData uri="http://schemas.openxmlformats.org/drawingml/2006/table">
            <a:tbl>
              <a:tblPr bandRow="1">
                <a:noFill/>
                <a:tableStyleId>{32746F18-070E-431A-8B2F-791FD6D7B3C9}</a:tableStyleId>
              </a:tblPr>
              <a:tblGrid>
                <a:gridCol w="2235325"/>
                <a:gridCol w="2141925"/>
                <a:gridCol w="2672450"/>
              </a:tblGrid>
              <a:tr h="523675">
                <a:tc>
                  <a:txBody>
                    <a:bodyPr/>
                    <a:lstStyle/>
                    <a:p>
                      <a:pPr indent="-304800" lvl="0" marL="295275" rtl="0" algn="l">
                        <a:spcBef>
                          <a:spcPts val="0"/>
                        </a:spcBef>
                        <a:spcAft>
                          <a:spcPts val="0"/>
                        </a:spcAft>
                        <a:buSzPts val="1200"/>
                        <a:buFont typeface="Calibri"/>
                        <a:buChar char="●"/>
                      </a:pPr>
                      <a:r>
                        <a:rPr lang="en-GB" sz="1200">
                          <a:latin typeface="Calibri"/>
                          <a:ea typeface="Calibri"/>
                          <a:cs typeface="Calibri"/>
                          <a:sym typeface="Calibri"/>
                        </a:rPr>
                        <a:t>Policy Related Results</a:t>
                      </a:r>
                      <a:endParaRPr sz="12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304800" lvl="0" marL="295275" rtl="0" algn="l">
                        <a:spcBef>
                          <a:spcPts val="0"/>
                        </a:spcBef>
                        <a:spcAft>
                          <a:spcPts val="0"/>
                        </a:spcAft>
                        <a:buSzPts val="1200"/>
                        <a:buFont typeface="Calibri"/>
                        <a:buChar char="●"/>
                      </a:pPr>
                      <a:r>
                        <a:rPr lang="en-GB" sz="1200">
                          <a:latin typeface="Calibri"/>
                          <a:ea typeface="Calibri"/>
                          <a:cs typeface="Calibri"/>
                          <a:sym typeface="Calibri"/>
                        </a:rPr>
                        <a:t>Scientific or Technological R&amp;D results (including HW)</a:t>
                      </a:r>
                      <a:endParaRPr sz="12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304800" lvl="0" marL="295275" rtl="0" algn="l">
                        <a:spcBef>
                          <a:spcPts val="0"/>
                        </a:spcBef>
                        <a:spcAft>
                          <a:spcPts val="0"/>
                        </a:spcAft>
                        <a:buSzPts val="1200"/>
                        <a:buFont typeface="Calibri"/>
                        <a:buChar char="●"/>
                      </a:pPr>
                      <a:r>
                        <a:rPr lang="en-GB" sz="1200">
                          <a:latin typeface="Calibri"/>
                          <a:ea typeface="Calibri"/>
                          <a:cs typeface="Calibri"/>
                          <a:sym typeface="Calibri"/>
                        </a:rPr>
                        <a:t>ICT Software Digital Solution</a:t>
                      </a:r>
                      <a:endParaRPr sz="12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r h="34300">
                <a:tc>
                  <a:txBody>
                    <a:bodyPr/>
                    <a:lstStyle/>
                    <a:p>
                      <a:pPr indent="-304800" lvl="0" marL="295275" rtl="0" algn="l">
                        <a:spcBef>
                          <a:spcPts val="0"/>
                        </a:spcBef>
                        <a:spcAft>
                          <a:spcPts val="0"/>
                        </a:spcAft>
                        <a:buSzPts val="1200"/>
                        <a:buFont typeface="Calibri"/>
                        <a:buChar char="●"/>
                      </a:pPr>
                      <a:r>
                        <a:rPr lang="en-GB" sz="1200">
                          <a:latin typeface="Calibri"/>
                          <a:ea typeface="Calibri"/>
                          <a:cs typeface="Calibri"/>
                          <a:sym typeface="Calibri"/>
                        </a:rPr>
                        <a:t>Other Intangible Results</a:t>
                      </a:r>
                      <a:endParaRPr sz="12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304800" lvl="0" marL="295275" rtl="0" algn="l">
                        <a:spcBef>
                          <a:spcPts val="0"/>
                        </a:spcBef>
                        <a:spcAft>
                          <a:spcPts val="0"/>
                        </a:spcAft>
                        <a:buSzPts val="1200"/>
                        <a:buFont typeface="Calibri"/>
                        <a:buChar char="●"/>
                      </a:pPr>
                      <a:r>
                        <a:rPr lang="en-GB" sz="1200">
                          <a:latin typeface="Calibri"/>
                          <a:ea typeface="Calibri"/>
                          <a:cs typeface="Calibri"/>
                          <a:sym typeface="Calibri"/>
                        </a:rPr>
                        <a:t>Services</a:t>
                      </a:r>
                      <a:endParaRPr sz="12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304800" lvl="0" marL="295275" rtl="0" algn="l">
                        <a:spcBef>
                          <a:spcPts val="0"/>
                        </a:spcBef>
                        <a:spcAft>
                          <a:spcPts val="0"/>
                        </a:spcAft>
                        <a:buSzPts val="1200"/>
                        <a:buFont typeface="Calibri"/>
                        <a:buChar char="●"/>
                      </a:pPr>
                      <a:r>
                        <a:rPr lang="en-GB" sz="1200">
                          <a:latin typeface="Calibri"/>
                          <a:ea typeface="Calibri"/>
                          <a:cs typeface="Calibri"/>
                          <a:sym typeface="Calibri"/>
                        </a:rPr>
                        <a:t>Other</a:t>
                      </a:r>
                      <a:endParaRPr sz="12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bl>
          </a:graphicData>
        </a:graphic>
      </p:graphicFrame>
      <p:graphicFrame>
        <p:nvGraphicFramePr>
          <p:cNvPr id="422" name="Google Shape;422;g3095d37dcec_0_774"/>
          <p:cNvGraphicFramePr/>
          <p:nvPr/>
        </p:nvGraphicFramePr>
        <p:xfrm>
          <a:off x="5734600" y="4741150"/>
          <a:ext cx="3000000" cy="3000000"/>
        </p:xfrm>
        <a:graphic>
          <a:graphicData uri="http://schemas.openxmlformats.org/drawingml/2006/table">
            <a:tbl>
              <a:tblPr bandRow="1">
                <a:noFill/>
                <a:tableStyleId>{32746F18-070E-431A-8B2F-791FD6D7B3C9}</a:tableStyleId>
              </a:tblPr>
              <a:tblGrid>
                <a:gridCol w="1946725"/>
                <a:gridCol w="2017025"/>
                <a:gridCol w="1883300"/>
              </a:tblGrid>
              <a:tr h="400500">
                <a:tc>
                  <a:txBody>
                    <a:bodyPr/>
                    <a:lstStyle/>
                    <a:p>
                      <a:pPr indent="-304800" lvl="0" marL="295275" rtl="0" algn="l">
                        <a:spcBef>
                          <a:spcPts val="0"/>
                        </a:spcBef>
                        <a:spcAft>
                          <a:spcPts val="0"/>
                        </a:spcAft>
                        <a:buSzPts val="1200"/>
                        <a:buFont typeface="Calibri"/>
                        <a:buChar char="●"/>
                      </a:pPr>
                      <a:r>
                        <a:rPr lang="en-GB" sz="1200">
                          <a:latin typeface="Calibri"/>
                          <a:ea typeface="Calibri"/>
                          <a:cs typeface="Calibri"/>
                          <a:sym typeface="Calibri"/>
                        </a:rPr>
                        <a:t>Others/ No specific audience</a:t>
                      </a:r>
                      <a:endParaRPr sz="12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304800" lvl="0" marL="295275" rtl="0" algn="l">
                        <a:spcBef>
                          <a:spcPts val="0"/>
                        </a:spcBef>
                        <a:spcAft>
                          <a:spcPts val="0"/>
                        </a:spcAft>
                        <a:buSzPts val="1200"/>
                        <a:buFont typeface="Calibri"/>
                        <a:buChar char="●"/>
                      </a:pPr>
                      <a:r>
                        <a:rPr lang="en-GB" sz="1200">
                          <a:latin typeface="Calibri"/>
                          <a:ea typeface="Calibri"/>
                          <a:cs typeface="Calibri"/>
                          <a:sym typeface="Calibri"/>
                        </a:rPr>
                        <a:t>Public or private funding institutions</a:t>
                      </a:r>
                      <a:endParaRPr sz="12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304800" lvl="0" marL="295275" rtl="0" algn="l">
                        <a:spcBef>
                          <a:spcPts val="0"/>
                        </a:spcBef>
                        <a:spcAft>
                          <a:spcPts val="0"/>
                        </a:spcAft>
                        <a:buSzPts val="1200"/>
                        <a:buFont typeface="Calibri"/>
                        <a:buChar char="●"/>
                      </a:pPr>
                      <a:r>
                        <a:rPr lang="en-GB" sz="1200">
                          <a:latin typeface="Calibri"/>
                          <a:ea typeface="Calibri"/>
                          <a:cs typeface="Calibri"/>
                          <a:sym typeface="Calibri"/>
                        </a:rPr>
                        <a:t>EU and Member State Policy-makers</a:t>
                      </a:r>
                      <a:endParaRPr sz="12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r h="400500">
                <a:tc>
                  <a:txBody>
                    <a:bodyPr/>
                    <a:lstStyle/>
                    <a:p>
                      <a:pPr indent="-304800" lvl="0" marL="295275" rtl="0" algn="l">
                        <a:spcBef>
                          <a:spcPts val="0"/>
                        </a:spcBef>
                        <a:spcAft>
                          <a:spcPts val="0"/>
                        </a:spcAft>
                        <a:buSzPts val="1200"/>
                        <a:buFont typeface="Calibri"/>
                        <a:buChar char="●"/>
                      </a:pPr>
                      <a:r>
                        <a:rPr lang="en-GB" sz="1200">
                          <a:latin typeface="Calibri"/>
                          <a:ea typeface="Calibri"/>
                          <a:cs typeface="Calibri"/>
                          <a:sym typeface="Calibri"/>
                        </a:rPr>
                        <a:t>International Organisations (ex. OECD, FAO, UN, etc.)</a:t>
                      </a:r>
                      <a:endParaRPr sz="12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304800" lvl="0" marL="295275" rtl="0" algn="l">
                        <a:spcBef>
                          <a:spcPts val="0"/>
                        </a:spcBef>
                        <a:spcAft>
                          <a:spcPts val="0"/>
                        </a:spcAft>
                        <a:buSzPts val="1200"/>
                        <a:buFont typeface="Calibri"/>
                        <a:buChar char="●"/>
                      </a:pPr>
                      <a:r>
                        <a:rPr lang="en-GB" sz="1200">
                          <a:latin typeface="Calibri"/>
                          <a:ea typeface="Calibri"/>
                          <a:cs typeface="Calibri"/>
                          <a:sym typeface="Calibri"/>
                        </a:rPr>
                        <a:t>Other Actors who can help us fulfil our market potential</a:t>
                      </a:r>
                      <a:endParaRPr sz="12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304800" lvl="0" marL="295275" rtl="0" algn="l">
                        <a:spcBef>
                          <a:spcPts val="0"/>
                        </a:spcBef>
                        <a:spcAft>
                          <a:spcPts val="0"/>
                        </a:spcAft>
                        <a:buSzPts val="1200"/>
                        <a:buFont typeface="Calibri"/>
                        <a:buChar char="●"/>
                      </a:pPr>
                      <a:r>
                        <a:rPr lang="en-GB" sz="1200">
                          <a:latin typeface="Calibri"/>
                          <a:ea typeface="Calibri"/>
                          <a:cs typeface="Calibri"/>
                          <a:sym typeface="Calibri"/>
                        </a:rPr>
                        <a:t>Research and Technology Organisations</a:t>
                      </a:r>
                      <a:endParaRPr sz="12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r h="255700">
                <a:tc>
                  <a:txBody>
                    <a:bodyPr/>
                    <a:lstStyle/>
                    <a:p>
                      <a:pPr indent="-304800" lvl="0" marL="295275" rtl="0" algn="l">
                        <a:spcBef>
                          <a:spcPts val="0"/>
                        </a:spcBef>
                        <a:spcAft>
                          <a:spcPts val="0"/>
                        </a:spcAft>
                        <a:buSzPts val="1200"/>
                        <a:buFont typeface="Calibri"/>
                        <a:buChar char="●"/>
                      </a:pPr>
                      <a:r>
                        <a:rPr lang="en-GB" sz="1200">
                          <a:latin typeface="Calibri"/>
                          <a:ea typeface="Calibri"/>
                          <a:cs typeface="Calibri"/>
                          <a:sym typeface="Calibri"/>
                        </a:rPr>
                        <a:t>Academia/ Universities</a:t>
                      </a:r>
                      <a:endParaRPr sz="12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304800" lvl="0" marL="295275" rtl="0" algn="l">
                        <a:spcBef>
                          <a:spcPts val="0"/>
                        </a:spcBef>
                        <a:spcAft>
                          <a:spcPts val="0"/>
                        </a:spcAft>
                        <a:buSzPts val="1200"/>
                        <a:buFont typeface="Calibri"/>
                        <a:buChar char="●"/>
                      </a:pPr>
                      <a:r>
                        <a:rPr lang="en-GB" sz="1200">
                          <a:latin typeface="Calibri"/>
                          <a:ea typeface="Calibri"/>
                          <a:cs typeface="Calibri"/>
                          <a:sym typeface="Calibri"/>
                        </a:rPr>
                        <a:t>Private Investors</a:t>
                      </a:r>
                      <a:endParaRPr sz="12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sz="1200">
                        <a:latin typeface="Calibri"/>
                        <a:ea typeface="Calibri"/>
                        <a:cs typeface="Calibri"/>
                        <a:sym typeface="Calibri"/>
                      </a:endParaRPr>
                    </a:p>
                  </a:txBody>
                  <a:tcPr marT="66675" marB="66675" marR="95250" marL="95250">
                    <a:lnL cap="flat" cmpd="sng" w="9525">
                      <a:solidFill>
                        <a:srgbClr val="C1C7D0"/>
                      </a:solidFill>
                      <a:prstDash val="solid"/>
                      <a:round/>
                      <a:headEnd len="sm" w="sm" type="none"/>
                      <a:tailEnd len="sm" w="sm" type="none"/>
                    </a:lnL>
                    <a:lnR cap="flat" cmpd="sng" w="9525">
                      <a:solidFill>
                        <a:srgbClr val="C1C7D0"/>
                      </a:solidFill>
                      <a:prstDash val="solid"/>
                      <a:round/>
                      <a:headEnd len="sm" w="sm" type="none"/>
                      <a:tailEnd len="sm" w="sm" type="none"/>
                    </a:lnR>
                    <a:lnT cap="flat" cmpd="sng" w="9525">
                      <a:solidFill>
                        <a:srgbClr val="C1C7D0"/>
                      </a:solidFill>
                      <a:prstDash val="solid"/>
                      <a:round/>
                      <a:headEnd len="sm" w="sm" type="none"/>
                      <a:tailEnd len="sm" w="sm" type="none"/>
                    </a:lnT>
                    <a:lnB cap="flat" cmpd="sng" w="9525">
                      <a:solidFill>
                        <a:srgbClr val="C1C7D0"/>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g3095d37dcec_1_160"/>
          <p:cNvSpPr txBox="1"/>
          <p:nvPr>
            <p:ph idx="1" type="body"/>
          </p:nvPr>
        </p:nvSpPr>
        <p:spPr>
          <a:xfrm>
            <a:off x="491997" y="2209350"/>
            <a:ext cx="11208000" cy="2181300"/>
          </a:xfrm>
          <a:prstGeom prst="rect">
            <a:avLst/>
          </a:prstGeom>
        </p:spPr>
        <p:txBody>
          <a:bodyPr anchorCtr="0" anchor="t" bIns="45700" lIns="91425" spcFirstLastPara="1" rIns="91425" wrap="square" tIns="45700">
            <a:normAutofit/>
          </a:bodyPr>
          <a:lstStyle/>
          <a:p>
            <a:pPr indent="0" lvl="0" marL="0" rtl="0" algn="l">
              <a:spcBef>
                <a:spcPts val="750"/>
              </a:spcBef>
              <a:spcAft>
                <a:spcPts val="0"/>
              </a:spcAft>
              <a:buNone/>
            </a:pPr>
            <a:r>
              <a:rPr b="1" lang="en-GB" sz="3800">
                <a:solidFill>
                  <a:schemeClr val="lt1"/>
                </a:solidFill>
              </a:rPr>
              <a:t>Communication and Dissemination</a:t>
            </a:r>
            <a:endParaRPr b="1" sz="3800">
              <a:solidFill>
                <a:schemeClr val="lt1"/>
              </a:solidFill>
            </a:endParaRPr>
          </a:p>
        </p:txBody>
      </p:sp>
      <p:sp>
        <p:nvSpPr>
          <p:cNvPr id="134" name="Google Shape;134;g3095d37dcec_1_160"/>
          <p:cNvSpPr txBox="1"/>
          <p:nvPr>
            <p:ph idx="12" type="sldNum"/>
          </p:nvPr>
        </p:nvSpPr>
        <p:spPr>
          <a:xfrm>
            <a:off x="11061812" y="6406019"/>
            <a:ext cx="741000" cy="2748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
        <p:nvSpPr>
          <p:cNvPr id="135" name="Google Shape;135;g3095d37dcec_1_160"/>
          <p:cNvSpPr txBox="1"/>
          <p:nvPr>
            <p:ph type="title"/>
          </p:nvPr>
        </p:nvSpPr>
        <p:spPr>
          <a:xfrm>
            <a:off x="455646" y="74649"/>
            <a:ext cx="96120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3095d37dcec_1_136"/>
          <p:cNvSpPr txBox="1"/>
          <p:nvPr>
            <p:ph idx="1" type="body"/>
          </p:nvPr>
        </p:nvSpPr>
        <p:spPr>
          <a:xfrm>
            <a:off x="466925" y="1613975"/>
            <a:ext cx="5255700" cy="3009300"/>
          </a:xfrm>
          <a:prstGeom prst="rect">
            <a:avLst/>
          </a:prstGeom>
          <a:solidFill>
            <a:schemeClr val="lt2"/>
          </a:solidFill>
        </p:spPr>
        <p:txBody>
          <a:bodyPr anchorCtr="0" anchor="t" bIns="45700" lIns="91425" spcFirstLastPara="1" rIns="91425" wrap="square" tIns="45700">
            <a:normAutofit/>
          </a:bodyPr>
          <a:lstStyle/>
          <a:p>
            <a:pPr indent="-317500" lvl="0" marL="457200" rtl="0" algn="l">
              <a:lnSpc>
                <a:spcPct val="115000"/>
              </a:lnSpc>
              <a:spcBef>
                <a:spcPts val="0"/>
              </a:spcBef>
              <a:spcAft>
                <a:spcPts val="0"/>
              </a:spcAft>
              <a:buClr>
                <a:schemeClr val="dk2"/>
              </a:buClr>
              <a:buSzPts val="1400"/>
              <a:buFont typeface="Calibri"/>
              <a:buChar char="●"/>
            </a:pPr>
            <a:r>
              <a:rPr b="1" lang="en-GB" sz="1400">
                <a:solidFill>
                  <a:schemeClr val="dk2"/>
                </a:solidFill>
              </a:rPr>
              <a:t>Ensure an effective online presence</a:t>
            </a:r>
            <a:r>
              <a:rPr lang="en-GB" sz="1400">
                <a:solidFill>
                  <a:schemeClr val="dk2"/>
                </a:solidFill>
              </a:rPr>
              <a:t>: all online channels, including the website and social media, should have a clear and logical information structure with straightforward navigation, allowing visitors to easily find news, updates, project details, and event information.</a:t>
            </a:r>
            <a:endParaRPr sz="1400">
              <a:solidFill>
                <a:schemeClr val="dk2"/>
              </a:solidFill>
            </a:endParaRPr>
          </a:p>
          <a:p>
            <a:pPr indent="-317500" lvl="0" marL="457200" rtl="0" algn="l">
              <a:lnSpc>
                <a:spcPct val="115000"/>
              </a:lnSpc>
              <a:spcBef>
                <a:spcPts val="0"/>
              </a:spcBef>
              <a:spcAft>
                <a:spcPts val="0"/>
              </a:spcAft>
              <a:buClr>
                <a:schemeClr val="dk2"/>
              </a:buClr>
              <a:buSzPts val="1400"/>
              <a:buFont typeface="Calibri"/>
              <a:buChar char="●"/>
            </a:pPr>
            <a:r>
              <a:rPr b="1" lang="en-GB" sz="1400">
                <a:solidFill>
                  <a:schemeClr val="dk2"/>
                </a:solidFill>
              </a:rPr>
              <a:t>Communicate project progress and outputs</a:t>
            </a:r>
            <a:r>
              <a:rPr lang="en-GB" sz="1400">
                <a:solidFill>
                  <a:schemeClr val="dk2"/>
                </a:solidFill>
              </a:rPr>
              <a:t>: stakeholders are informed on how to access and utilise project outputs, which are openly available, easily accessible, and can be reused as needed.</a:t>
            </a:r>
            <a:endParaRPr sz="1400">
              <a:solidFill>
                <a:schemeClr val="dk2"/>
              </a:solidFill>
            </a:endParaRPr>
          </a:p>
          <a:p>
            <a:pPr indent="-317500" lvl="0" marL="457200" rtl="0" algn="l">
              <a:lnSpc>
                <a:spcPct val="115000"/>
              </a:lnSpc>
              <a:spcBef>
                <a:spcPts val="0"/>
              </a:spcBef>
              <a:spcAft>
                <a:spcPts val="0"/>
              </a:spcAft>
              <a:buClr>
                <a:schemeClr val="dk2"/>
              </a:buClr>
              <a:buSzPts val="1400"/>
              <a:buFont typeface="Calibri"/>
              <a:buChar char="●"/>
            </a:pPr>
            <a:r>
              <a:rPr b="1" lang="en-GB" sz="1400">
                <a:solidFill>
                  <a:schemeClr val="dk2"/>
                </a:solidFill>
              </a:rPr>
              <a:t>Build awareness</a:t>
            </a:r>
            <a:r>
              <a:rPr lang="en-GB" sz="1400">
                <a:solidFill>
                  <a:schemeClr val="dk2"/>
                </a:solidFill>
              </a:rPr>
              <a:t>: establish a strong brand presence to ensure the maximum adoption of the final project results and outputs.</a:t>
            </a:r>
            <a:endParaRPr/>
          </a:p>
        </p:txBody>
      </p:sp>
      <p:sp>
        <p:nvSpPr>
          <p:cNvPr id="142" name="Google Shape;142;g3095d37dcec_1_136"/>
          <p:cNvSpPr txBox="1"/>
          <p:nvPr>
            <p:ph idx="12" type="sldNum"/>
          </p:nvPr>
        </p:nvSpPr>
        <p:spPr>
          <a:xfrm>
            <a:off x="11061812" y="6406019"/>
            <a:ext cx="741000" cy="2748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675"/>
              <a:buFont typeface="Arial"/>
              <a:buNone/>
            </a:pPr>
            <a:fld id="{00000000-1234-1234-1234-123412341234}" type="slidenum">
              <a:rPr lang="en-GB"/>
              <a:t>‹#›</a:t>
            </a:fld>
            <a:endParaRPr/>
          </a:p>
        </p:txBody>
      </p:sp>
      <p:sp>
        <p:nvSpPr>
          <p:cNvPr id="143" name="Google Shape;143;g3095d37dcec_1_136"/>
          <p:cNvSpPr txBox="1"/>
          <p:nvPr>
            <p:ph type="title"/>
          </p:nvPr>
        </p:nvSpPr>
        <p:spPr>
          <a:xfrm>
            <a:off x="466935" y="203200"/>
            <a:ext cx="9040800" cy="927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1100"/>
              <a:buFont typeface="Arial"/>
              <a:buNone/>
            </a:pPr>
            <a:r>
              <a:rPr lang="en-GB"/>
              <a:t>More in Details</a:t>
            </a:r>
            <a:endParaRPr/>
          </a:p>
        </p:txBody>
      </p:sp>
      <p:sp>
        <p:nvSpPr>
          <p:cNvPr id="144" name="Google Shape;144;g3095d37dcec_1_136"/>
          <p:cNvSpPr txBox="1"/>
          <p:nvPr>
            <p:ph idx="2" type="body"/>
          </p:nvPr>
        </p:nvSpPr>
        <p:spPr>
          <a:xfrm>
            <a:off x="6111150" y="3860400"/>
            <a:ext cx="4921200" cy="2372700"/>
          </a:xfrm>
          <a:prstGeom prst="rect">
            <a:avLst/>
          </a:prstGeom>
          <a:solidFill>
            <a:schemeClr val="lt2"/>
          </a:solidFill>
        </p:spPr>
        <p:txBody>
          <a:bodyPr anchorCtr="0" anchor="t" bIns="45700" lIns="91425" spcFirstLastPara="1" rIns="91425" wrap="square" tIns="45700">
            <a:normAutofit/>
          </a:bodyPr>
          <a:lstStyle/>
          <a:p>
            <a:pPr indent="-317500" lvl="0" marL="457200" rtl="0" algn="l">
              <a:lnSpc>
                <a:spcPct val="115000"/>
              </a:lnSpc>
              <a:spcBef>
                <a:spcPts val="0"/>
              </a:spcBef>
              <a:spcAft>
                <a:spcPts val="0"/>
              </a:spcAft>
              <a:buClr>
                <a:schemeClr val="dk2"/>
              </a:buClr>
              <a:buSzPts val="1400"/>
              <a:buFont typeface="Calibri"/>
              <a:buChar char="●"/>
            </a:pPr>
            <a:r>
              <a:rPr b="1" lang="en-GB" sz="1400">
                <a:solidFill>
                  <a:schemeClr val="dk2"/>
                </a:solidFill>
              </a:rPr>
              <a:t>Leverage the existing community</a:t>
            </a:r>
            <a:r>
              <a:rPr lang="en-GB" sz="1400">
                <a:solidFill>
                  <a:schemeClr val="dk2"/>
                </a:solidFill>
              </a:rPr>
              <a:t>: harness the existing AEGIS community to pinpoint early adopters for the new AARC TREE guidelines.</a:t>
            </a:r>
            <a:endParaRPr sz="1400">
              <a:solidFill>
                <a:schemeClr val="dk2"/>
              </a:solidFill>
            </a:endParaRPr>
          </a:p>
          <a:p>
            <a:pPr indent="-317500" lvl="0" marL="457200" rtl="0" algn="l">
              <a:lnSpc>
                <a:spcPct val="115000"/>
              </a:lnSpc>
              <a:spcBef>
                <a:spcPts val="0"/>
              </a:spcBef>
              <a:spcAft>
                <a:spcPts val="0"/>
              </a:spcAft>
              <a:buClr>
                <a:schemeClr val="dk2"/>
              </a:buClr>
              <a:buSzPts val="1400"/>
              <a:buFont typeface="Calibri"/>
              <a:buChar char="●"/>
            </a:pPr>
            <a:r>
              <a:rPr b="1" lang="en-GB" sz="1400">
                <a:solidFill>
                  <a:schemeClr val="dk2"/>
                </a:solidFill>
              </a:rPr>
              <a:t>Build collaborative partnerships</a:t>
            </a:r>
            <a:r>
              <a:rPr lang="en-GB" sz="1400">
                <a:solidFill>
                  <a:schemeClr val="dk2"/>
                </a:solidFill>
              </a:rPr>
              <a:t>: establish strategic connections within the AAI ecosystem. </a:t>
            </a:r>
            <a:endParaRPr sz="1400">
              <a:solidFill>
                <a:schemeClr val="dk2"/>
              </a:solidFill>
            </a:endParaRPr>
          </a:p>
          <a:p>
            <a:pPr indent="-317500" lvl="0" marL="457200" rtl="0" algn="l">
              <a:lnSpc>
                <a:spcPct val="115000"/>
              </a:lnSpc>
              <a:spcBef>
                <a:spcPts val="0"/>
              </a:spcBef>
              <a:spcAft>
                <a:spcPts val="0"/>
              </a:spcAft>
              <a:buClr>
                <a:schemeClr val="dk2"/>
              </a:buClr>
              <a:buSzPts val="1400"/>
              <a:buFont typeface="Calibri"/>
              <a:buChar char="●"/>
            </a:pPr>
            <a:r>
              <a:rPr b="1" lang="en-GB" sz="1400">
                <a:solidFill>
                  <a:schemeClr val="dk2"/>
                </a:solidFill>
              </a:rPr>
              <a:t>Promote active participation</a:t>
            </a:r>
            <a:r>
              <a:rPr lang="en-GB" sz="1400">
                <a:solidFill>
                  <a:schemeClr val="dk2"/>
                </a:solidFill>
              </a:rPr>
              <a:t>: facilitate stakeholder engagement through webinar organisation and event participation to foster capacity building and knowledge exchange. </a:t>
            </a:r>
            <a:endParaRPr b="1" sz="1400">
              <a:solidFill>
                <a:schemeClr val="dk2"/>
              </a:solidFill>
            </a:endParaRPr>
          </a:p>
        </p:txBody>
      </p:sp>
      <p:sp>
        <p:nvSpPr>
          <p:cNvPr id="145" name="Google Shape;145;g3095d37dcec_1_136"/>
          <p:cNvSpPr txBox="1"/>
          <p:nvPr>
            <p:ph idx="2" type="body"/>
          </p:nvPr>
        </p:nvSpPr>
        <p:spPr>
          <a:xfrm>
            <a:off x="6108125" y="1613975"/>
            <a:ext cx="4921200" cy="1799400"/>
          </a:xfrm>
          <a:prstGeom prst="rect">
            <a:avLst/>
          </a:prstGeom>
          <a:solidFill>
            <a:schemeClr val="lt2"/>
          </a:solidFill>
        </p:spPr>
        <p:txBody>
          <a:bodyPr anchorCtr="0" anchor="t" bIns="45700" lIns="91425" spcFirstLastPara="1" rIns="91425" wrap="square" tIns="45700">
            <a:normAutofit/>
          </a:bodyPr>
          <a:lstStyle/>
          <a:p>
            <a:pPr indent="-317500" lvl="0" marL="457200" rtl="0" algn="l">
              <a:lnSpc>
                <a:spcPct val="115000"/>
              </a:lnSpc>
              <a:spcBef>
                <a:spcPts val="0"/>
              </a:spcBef>
              <a:spcAft>
                <a:spcPts val="0"/>
              </a:spcAft>
              <a:buClr>
                <a:schemeClr val="dk2"/>
              </a:buClr>
              <a:buSzPts val="1400"/>
              <a:buFont typeface="Calibri"/>
              <a:buChar char="●"/>
            </a:pPr>
            <a:r>
              <a:rPr b="1" lang="en-GB" sz="1400">
                <a:solidFill>
                  <a:schemeClr val="dk2"/>
                </a:solidFill>
              </a:rPr>
              <a:t>Engage Stakeholders</a:t>
            </a:r>
            <a:r>
              <a:rPr lang="en-GB" sz="1400">
                <a:solidFill>
                  <a:schemeClr val="dk2"/>
                </a:solidFill>
              </a:rPr>
              <a:t>: tailor dissemination efforts to maximise the input and collaboration opportunities for the various stakeholders, focusing on output adoption.</a:t>
            </a:r>
            <a:endParaRPr sz="1400">
              <a:solidFill>
                <a:schemeClr val="dk2"/>
              </a:solidFill>
            </a:endParaRPr>
          </a:p>
          <a:p>
            <a:pPr indent="-317500" lvl="0" marL="457200" rtl="0" algn="l">
              <a:lnSpc>
                <a:spcPct val="115000"/>
              </a:lnSpc>
              <a:spcBef>
                <a:spcPts val="0"/>
              </a:spcBef>
              <a:spcAft>
                <a:spcPts val="0"/>
              </a:spcAft>
              <a:buClr>
                <a:schemeClr val="dk2"/>
              </a:buClr>
              <a:buSzPts val="1400"/>
              <a:buFont typeface="Calibri"/>
              <a:buChar char="●"/>
            </a:pPr>
            <a:r>
              <a:rPr b="1" lang="en-GB" sz="1400">
                <a:solidFill>
                  <a:schemeClr val="dk2"/>
                </a:solidFill>
              </a:rPr>
              <a:t>Uptake &amp; Implementation</a:t>
            </a:r>
            <a:r>
              <a:rPr lang="en-GB" sz="1400">
                <a:solidFill>
                  <a:schemeClr val="dk2"/>
                </a:solidFill>
              </a:rPr>
              <a:t>: disseminate project information strategically to ensure widespread use of AARC’s guidelines and compendium by critical stakeholders and beyond. </a:t>
            </a:r>
            <a:endParaRPr/>
          </a:p>
        </p:txBody>
      </p:sp>
      <p:sp>
        <p:nvSpPr>
          <p:cNvPr id="146" name="Google Shape;146;g3095d37dcec_1_136"/>
          <p:cNvSpPr txBox="1"/>
          <p:nvPr/>
        </p:nvSpPr>
        <p:spPr>
          <a:xfrm>
            <a:off x="1017700" y="1131100"/>
            <a:ext cx="3000000" cy="523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sz="2200">
                <a:solidFill>
                  <a:schemeClr val="dk2"/>
                </a:solidFill>
                <a:latin typeface="Calibri"/>
                <a:ea typeface="Calibri"/>
                <a:cs typeface="Calibri"/>
                <a:sym typeface="Calibri"/>
              </a:rPr>
              <a:t>Communications </a:t>
            </a:r>
            <a:endParaRPr/>
          </a:p>
        </p:txBody>
      </p:sp>
      <p:sp>
        <p:nvSpPr>
          <p:cNvPr id="147" name="Google Shape;147;g3095d37dcec_1_136"/>
          <p:cNvSpPr txBox="1"/>
          <p:nvPr/>
        </p:nvSpPr>
        <p:spPr>
          <a:xfrm>
            <a:off x="6655350" y="1131100"/>
            <a:ext cx="3000000" cy="523200"/>
          </a:xfrm>
          <a:prstGeom prst="rect">
            <a:avLst/>
          </a:prstGeom>
          <a:noFill/>
          <a:ln>
            <a:noFill/>
          </a:ln>
        </p:spPr>
        <p:txBody>
          <a:bodyPr anchorCtr="0" anchor="t" bIns="91425" lIns="91425" spcFirstLastPara="1" rIns="91425" wrap="square" tIns="91425">
            <a:spAutoFit/>
          </a:bodyPr>
          <a:lstStyle/>
          <a:p>
            <a:pPr indent="0" lvl="0" marL="0" rtl="0" algn="l">
              <a:spcBef>
                <a:spcPts val="750"/>
              </a:spcBef>
              <a:spcAft>
                <a:spcPts val="0"/>
              </a:spcAft>
              <a:buNone/>
            </a:pPr>
            <a:r>
              <a:rPr lang="en-GB" sz="2200">
                <a:solidFill>
                  <a:schemeClr val="dk2"/>
                </a:solidFill>
                <a:latin typeface="Calibri"/>
                <a:ea typeface="Calibri"/>
                <a:cs typeface="Calibri"/>
                <a:sym typeface="Calibri"/>
              </a:rPr>
              <a:t>Dissemination </a:t>
            </a:r>
            <a:endParaRPr/>
          </a:p>
        </p:txBody>
      </p:sp>
      <p:sp>
        <p:nvSpPr>
          <p:cNvPr id="148" name="Google Shape;148;g3095d37dcec_1_136"/>
          <p:cNvSpPr txBox="1"/>
          <p:nvPr/>
        </p:nvSpPr>
        <p:spPr>
          <a:xfrm>
            <a:off x="6655350" y="3413400"/>
            <a:ext cx="3000000" cy="523200"/>
          </a:xfrm>
          <a:prstGeom prst="rect">
            <a:avLst/>
          </a:prstGeom>
          <a:noFill/>
          <a:ln>
            <a:noFill/>
          </a:ln>
        </p:spPr>
        <p:txBody>
          <a:bodyPr anchorCtr="0" anchor="t" bIns="91425" lIns="91425" spcFirstLastPara="1" rIns="91425" wrap="square" tIns="91425">
            <a:spAutoFit/>
          </a:bodyPr>
          <a:lstStyle/>
          <a:p>
            <a:pPr indent="0" lvl="0" marL="0" rtl="0" algn="l">
              <a:spcBef>
                <a:spcPts val="750"/>
              </a:spcBef>
              <a:spcAft>
                <a:spcPts val="0"/>
              </a:spcAft>
              <a:buNone/>
            </a:pPr>
            <a:r>
              <a:rPr lang="en-GB" sz="2200">
                <a:solidFill>
                  <a:schemeClr val="dk2"/>
                </a:solidFill>
                <a:latin typeface="Calibri"/>
                <a:ea typeface="Calibri"/>
                <a:cs typeface="Calibri"/>
                <a:sym typeface="Calibri"/>
              </a:rPr>
              <a:t>Engagement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g3095d37dcec_1_124"/>
          <p:cNvSpPr txBox="1"/>
          <p:nvPr>
            <p:ph idx="12" type="sldNum"/>
          </p:nvPr>
        </p:nvSpPr>
        <p:spPr>
          <a:xfrm>
            <a:off x="11061812" y="6406019"/>
            <a:ext cx="741000" cy="2748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675"/>
              <a:buFont typeface="Arial"/>
              <a:buNone/>
            </a:pPr>
            <a:fld id="{00000000-1234-1234-1234-123412341234}" type="slidenum">
              <a:rPr lang="en-GB"/>
              <a:t>‹#›</a:t>
            </a:fld>
            <a:endParaRPr/>
          </a:p>
        </p:txBody>
      </p:sp>
      <p:sp>
        <p:nvSpPr>
          <p:cNvPr id="155" name="Google Shape;155;g3095d37dcec_1_124"/>
          <p:cNvSpPr txBox="1"/>
          <p:nvPr>
            <p:ph type="title"/>
          </p:nvPr>
        </p:nvSpPr>
        <p:spPr>
          <a:xfrm>
            <a:off x="455646" y="74649"/>
            <a:ext cx="96120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Stakeholders We Will Focus On</a:t>
            </a:r>
            <a:endParaRPr/>
          </a:p>
        </p:txBody>
      </p:sp>
      <p:graphicFrame>
        <p:nvGraphicFramePr>
          <p:cNvPr id="156" name="Google Shape;156;g3095d37dcec_1_124"/>
          <p:cNvGraphicFramePr/>
          <p:nvPr/>
        </p:nvGraphicFramePr>
        <p:xfrm>
          <a:off x="957350" y="1651450"/>
          <a:ext cx="3000000" cy="3000000"/>
        </p:xfrm>
        <a:graphic>
          <a:graphicData uri="http://schemas.openxmlformats.org/drawingml/2006/table">
            <a:tbl>
              <a:tblPr>
                <a:noFill/>
                <a:tableStyleId>{7C21D6CE-607E-4989-82C3-445904EACFED}</a:tableStyleId>
              </a:tblPr>
              <a:tblGrid>
                <a:gridCol w="2058275"/>
                <a:gridCol w="4680925"/>
                <a:gridCol w="1718375"/>
                <a:gridCol w="1574925"/>
              </a:tblGrid>
              <a:tr h="12700">
                <a:tc>
                  <a:txBody>
                    <a:bodyPr/>
                    <a:lstStyle/>
                    <a:p>
                      <a:pPr indent="0" lvl="0" marL="0" rtl="0" algn="l">
                        <a:spcBef>
                          <a:spcPts val="0"/>
                        </a:spcBef>
                        <a:spcAft>
                          <a:spcPts val="0"/>
                        </a:spcAft>
                        <a:buNone/>
                      </a:pPr>
                      <a:r>
                        <a:rPr b="1" lang="en-GB">
                          <a:latin typeface="Calibri"/>
                          <a:ea typeface="Calibri"/>
                          <a:cs typeface="Calibri"/>
                          <a:sym typeface="Calibri"/>
                        </a:rPr>
                        <a:t>Stakeholder Group</a:t>
                      </a:r>
                      <a:endParaRPr b="1">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b="1" lang="en-GB">
                          <a:latin typeface="Calibri"/>
                          <a:ea typeface="Calibri"/>
                          <a:cs typeface="Calibri"/>
                          <a:sym typeface="Calibri"/>
                        </a:rPr>
                        <a:t>Description</a:t>
                      </a:r>
                      <a:endParaRPr b="1">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b="1" lang="en-GB">
                          <a:latin typeface="Calibri"/>
                          <a:ea typeface="Calibri"/>
                          <a:cs typeface="Calibri"/>
                          <a:sym typeface="Calibri"/>
                        </a:rPr>
                        <a:t>Engagement Type</a:t>
                      </a:r>
                      <a:endParaRPr b="1">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b="1" lang="en-GB">
                          <a:latin typeface="Calibri"/>
                          <a:ea typeface="Calibri"/>
                          <a:cs typeface="Calibri"/>
                          <a:sym typeface="Calibri"/>
                        </a:rPr>
                        <a:t>Engagement Level</a:t>
                      </a:r>
                      <a:endParaRPr b="1">
                        <a:latin typeface="Calibri"/>
                        <a:ea typeface="Calibri"/>
                        <a:cs typeface="Calibri"/>
                        <a:sym typeface="Calibri"/>
                      </a:endParaRPr>
                    </a:p>
                  </a:txBody>
                  <a:tcPr marT="63500" marB="63500" marR="63500" marL="63500"/>
                </a:tc>
              </a:tr>
              <a:tr h="12700">
                <a:tc>
                  <a:txBody>
                    <a:bodyPr/>
                    <a:lstStyle/>
                    <a:p>
                      <a:pPr indent="0" lvl="0" marL="0" rtl="0" algn="l">
                        <a:lnSpc>
                          <a:spcPct val="115000"/>
                        </a:lnSpc>
                        <a:spcBef>
                          <a:spcPts val="0"/>
                        </a:spcBef>
                        <a:spcAft>
                          <a:spcPts val="0"/>
                        </a:spcAft>
                        <a:buNone/>
                      </a:pPr>
                      <a:r>
                        <a:rPr b="1" lang="en-GB" sz="1200">
                          <a:latin typeface="Calibri"/>
                          <a:ea typeface="Calibri"/>
                          <a:cs typeface="Calibri"/>
                          <a:sym typeface="Calibri"/>
                        </a:rPr>
                        <a:t>Research Infrastructures and e-infrastructures</a:t>
                      </a:r>
                      <a:endParaRPr sz="1200">
                        <a:latin typeface="Calibri"/>
                        <a:ea typeface="Calibri"/>
                        <a:cs typeface="Calibri"/>
                        <a:sym typeface="Calibri"/>
                      </a:endParaRPr>
                    </a:p>
                  </a:txBody>
                  <a:tcPr marT="63500" marB="63500" marR="63500" marL="63500"/>
                </a:tc>
                <a:tc>
                  <a:txBody>
                    <a:bodyPr/>
                    <a:lstStyle/>
                    <a:p>
                      <a:pPr indent="0" lvl="0" marL="0" rtl="0" algn="l">
                        <a:lnSpc>
                          <a:spcPct val="115000"/>
                        </a:lnSpc>
                        <a:spcBef>
                          <a:spcPts val="0"/>
                        </a:spcBef>
                        <a:spcAft>
                          <a:spcPts val="0"/>
                        </a:spcAft>
                        <a:buNone/>
                      </a:pPr>
                      <a:r>
                        <a:rPr lang="en-GB" sz="1200">
                          <a:latin typeface="Calibri"/>
                          <a:ea typeface="Calibri"/>
                          <a:cs typeface="Calibri"/>
                          <a:sym typeface="Calibri"/>
                        </a:rPr>
                        <a:t>National and international facilities that provide resources and services for research communities to conduct research and foster innovation, like the ERIC Forum, ESFRIs, and others. This stakeholder group includes AEGIS and its member organisations.</a:t>
                      </a:r>
                      <a:endParaRPr sz="12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200">
                          <a:latin typeface="Calibri"/>
                          <a:ea typeface="Calibri"/>
                          <a:cs typeface="Calibri"/>
                          <a:sym typeface="Calibri"/>
                        </a:rPr>
                        <a:t>Consultation &amp; Implementation</a:t>
                      </a:r>
                      <a:endParaRPr sz="12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200">
                          <a:latin typeface="Calibri"/>
                          <a:ea typeface="Calibri"/>
                          <a:cs typeface="Calibri"/>
                          <a:sym typeface="Calibri"/>
                        </a:rPr>
                        <a:t>High</a:t>
                      </a:r>
                      <a:endParaRPr sz="1200">
                        <a:latin typeface="Calibri"/>
                        <a:ea typeface="Calibri"/>
                        <a:cs typeface="Calibri"/>
                        <a:sym typeface="Calibri"/>
                      </a:endParaRPr>
                    </a:p>
                  </a:txBody>
                  <a:tcPr marT="63500" marB="63500" marR="63500" marL="63500"/>
                </a:tc>
              </a:tr>
              <a:tr h="12700">
                <a:tc>
                  <a:txBody>
                    <a:bodyPr/>
                    <a:lstStyle/>
                    <a:p>
                      <a:pPr indent="0" lvl="0" marL="0" rtl="0" algn="l">
                        <a:lnSpc>
                          <a:spcPct val="115000"/>
                        </a:lnSpc>
                        <a:spcBef>
                          <a:spcPts val="0"/>
                        </a:spcBef>
                        <a:spcAft>
                          <a:spcPts val="0"/>
                        </a:spcAft>
                        <a:buNone/>
                      </a:pPr>
                      <a:r>
                        <a:rPr b="1" lang="en-GB" sz="1200">
                          <a:latin typeface="Calibri"/>
                          <a:ea typeface="Calibri"/>
                          <a:cs typeface="Calibri"/>
                          <a:sym typeface="Calibri"/>
                        </a:rPr>
                        <a:t>Research Communities</a:t>
                      </a:r>
                      <a:endParaRPr sz="1200">
                        <a:latin typeface="Calibri"/>
                        <a:ea typeface="Calibri"/>
                        <a:cs typeface="Calibri"/>
                        <a:sym typeface="Calibri"/>
                      </a:endParaRPr>
                    </a:p>
                  </a:txBody>
                  <a:tcPr marT="63500" marB="63500" marR="63500" marL="63500"/>
                </a:tc>
                <a:tc>
                  <a:txBody>
                    <a:bodyPr/>
                    <a:lstStyle/>
                    <a:p>
                      <a:pPr indent="0" lvl="0" marL="0" rtl="0" algn="l">
                        <a:lnSpc>
                          <a:spcPct val="115000"/>
                        </a:lnSpc>
                        <a:spcBef>
                          <a:spcPts val="0"/>
                        </a:spcBef>
                        <a:spcAft>
                          <a:spcPts val="0"/>
                        </a:spcAft>
                        <a:buNone/>
                      </a:pPr>
                      <a:r>
                        <a:rPr lang="en-GB" sz="1200">
                          <a:latin typeface="Calibri"/>
                          <a:ea typeface="Calibri"/>
                          <a:cs typeface="Calibri"/>
                          <a:sym typeface="Calibri"/>
                        </a:rPr>
                        <a:t>Including scientific communities, collaborations, individual researchers, and whoever uses RI facilities to some extent</a:t>
                      </a:r>
                      <a:endParaRPr sz="12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200">
                          <a:latin typeface="Calibri"/>
                          <a:ea typeface="Calibri"/>
                          <a:cs typeface="Calibri"/>
                          <a:sym typeface="Calibri"/>
                        </a:rPr>
                        <a:t>Notification</a:t>
                      </a:r>
                      <a:endParaRPr sz="12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200">
                          <a:latin typeface="Calibri"/>
                          <a:ea typeface="Calibri"/>
                          <a:cs typeface="Calibri"/>
                          <a:sym typeface="Calibri"/>
                        </a:rPr>
                        <a:t>Low</a:t>
                      </a:r>
                      <a:endParaRPr sz="1200">
                        <a:latin typeface="Calibri"/>
                        <a:ea typeface="Calibri"/>
                        <a:cs typeface="Calibri"/>
                        <a:sym typeface="Calibri"/>
                      </a:endParaRPr>
                    </a:p>
                  </a:txBody>
                  <a:tcPr marT="63500" marB="63500" marR="63500" marL="63500"/>
                </a:tc>
              </a:tr>
              <a:tr h="12700">
                <a:tc>
                  <a:txBody>
                    <a:bodyPr/>
                    <a:lstStyle/>
                    <a:p>
                      <a:pPr indent="0" lvl="0" marL="0" rtl="0" algn="l">
                        <a:lnSpc>
                          <a:spcPct val="115000"/>
                        </a:lnSpc>
                        <a:spcBef>
                          <a:spcPts val="0"/>
                        </a:spcBef>
                        <a:spcAft>
                          <a:spcPts val="0"/>
                        </a:spcAft>
                        <a:buNone/>
                      </a:pPr>
                      <a:r>
                        <a:rPr b="1" lang="en-GB" sz="1200">
                          <a:latin typeface="Calibri"/>
                          <a:ea typeface="Calibri"/>
                          <a:cs typeface="Calibri"/>
                          <a:sym typeface="Calibri"/>
                        </a:rPr>
                        <a:t>EU and global initiatives</a:t>
                      </a:r>
                      <a:endParaRPr sz="1200">
                        <a:latin typeface="Calibri"/>
                        <a:ea typeface="Calibri"/>
                        <a:cs typeface="Calibri"/>
                        <a:sym typeface="Calibri"/>
                      </a:endParaRPr>
                    </a:p>
                  </a:txBody>
                  <a:tcPr marT="63500" marB="63500" marR="63500" marL="63500"/>
                </a:tc>
                <a:tc>
                  <a:txBody>
                    <a:bodyPr/>
                    <a:lstStyle/>
                    <a:p>
                      <a:pPr indent="0" lvl="0" marL="0" rtl="0" algn="l">
                        <a:lnSpc>
                          <a:spcPct val="115000"/>
                        </a:lnSpc>
                        <a:spcBef>
                          <a:spcPts val="0"/>
                        </a:spcBef>
                        <a:spcAft>
                          <a:spcPts val="0"/>
                        </a:spcAft>
                        <a:buNone/>
                      </a:pPr>
                      <a:r>
                        <a:rPr lang="en-GB" sz="1200">
                          <a:latin typeface="Calibri"/>
                          <a:ea typeface="Calibri"/>
                          <a:cs typeface="Calibri"/>
                          <a:sym typeface="Calibri"/>
                        </a:rPr>
                        <a:t>Such as the International Data Spaces Association (IDSA), GAIA-X, EU eID wallets, the Federated Identity Management for Research (FIM4R) group, etc., that will help AARC TREE understand the requirements of the industry sector. REFEDS is also present in this group.</a:t>
                      </a:r>
                      <a:endParaRPr sz="12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200">
                          <a:latin typeface="Calibri"/>
                          <a:ea typeface="Calibri"/>
                          <a:cs typeface="Calibri"/>
                          <a:sym typeface="Calibri"/>
                        </a:rPr>
                        <a:t>Consultation</a:t>
                      </a:r>
                      <a:endParaRPr sz="12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200">
                          <a:latin typeface="Calibri"/>
                          <a:ea typeface="Calibri"/>
                          <a:cs typeface="Calibri"/>
                          <a:sym typeface="Calibri"/>
                        </a:rPr>
                        <a:t>High</a:t>
                      </a:r>
                      <a:endParaRPr sz="1200">
                        <a:latin typeface="Calibri"/>
                        <a:ea typeface="Calibri"/>
                        <a:cs typeface="Calibri"/>
                        <a:sym typeface="Calibri"/>
                      </a:endParaRPr>
                    </a:p>
                  </a:txBody>
                  <a:tcPr marT="63500" marB="63500" marR="63500" marL="63500"/>
                </a:tc>
              </a:tr>
              <a:tr h="12700">
                <a:tc>
                  <a:txBody>
                    <a:bodyPr/>
                    <a:lstStyle/>
                    <a:p>
                      <a:pPr indent="0" lvl="0" marL="0" rtl="0" algn="l">
                        <a:lnSpc>
                          <a:spcPct val="115000"/>
                        </a:lnSpc>
                        <a:spcBef>
                          <a:spcPts val="0"/>
                        </a:spcBef>
                        <a:spcAft>
                          <a:spcPts val="0"/>
                        </a:spcAft>
                        <a:buNone/>
                      </a:pPr>
                      <a:r>
                        <a:rPr b="1" lang="en-GB" sz="1200">
                          <a:latin typeface="Calibri"/>
                          <a:ea typeface="Calibri"/>
                          <a:cs typeface="Calibri"/>
                          <a:sym typeface="Calibri"/>
                        </a:rPr>
                        <a:t>Service and resource providers </a:t>
                      </a:r>
                      <a:endParaRPr sz="1200">
                        <a:latin typeface="Calibri"/>
                        <a:ea typeface="Calibri"/>
                        <a:cs typeface="Calibri"/>
                        <a:sym typeface="Calibri"/>
                      </a:endParaRPr>
                    </a:p>
                  </a:txBody>
                  <a:tcPr marT="63500" marB="63500" marR="63500" marL="63500"/>
                </a:tc>
                <a:tc>
                  <a:txBody>
                    <a:bodyPr/>
                    <a:lstStyle/>
                    <a:p>
                      <a:pPr indent="0" lvl="0" marL="0" rtl="0" algn="l">
                        <a:lnSpc>
                          <a:spcPct val="115000"/>
                        </a:lnSpc>
                        <a:spcBef>
                          <a:spcPts val="0"/>
                        </a:spcBef>
                        <a:spcAft>
                          <a:spcPts val="0"/>
                        </a:spcAft>
                        <a:buNone/>
                      </a:pPr>
                      <a:r>
                        <a:rPr lang="en-GB" sz="1200">
                          <a:latin typeface="Calibri"/>
                          <a:ea typeface="Calibri"/>
                          <a:cs typeface="Calibri"/>
                          <a:sym typeface="Calibri"/>
                        </a:rPr>
                        <a:t>Both existing and prospective AAI providers, plus all providers interested in offering their services and resources to researchers, including project partners, who will be affected by the novelties introduced by AARC TREE </a:t>
                      </a:r>
                      <a:endParaRPr sz="12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200">
                          <a:latin typeface="Calibri"/>
                          <a:ea typeface="Calibri"/>
                          <a:cs typeface="Calibri"/>
                          <a:sym typeface="Calibri"/>
                        </a:rPr>
                        <a:t>Implementation</a:t>
                      </a:r>
                      <a:endParaRPr sz="12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200">
                          <a:latin typeface="Calibri"/>
                          <a:ea typeface="Calibri"/>
                          <a:cs typeface="Calibri"/>
                          <a:sym typeface="Calibri"/>
                        </a:rPr>
                        <a:t>Medium</a:t>
                      </a:r>
                      <a:endParaRPr sz="1200">
                        <a:latin typeface="Calibri"/>
                        <a:ea typeface="Calibri"/>
                        <a:cs typeface="Calibri"/>
                        <a:sym typeface="Calibri"/>
                      </a:endParaRPr>
                    </a:p>
                  </a:txBody>
                  <a:tcPr marT="63500" marB="63500" marR="63500" marL="63500"/>
                </a:tc>
              </a:tr>
              <a:tr h="12700">
                <a:tc>
                  <a:txBody>
                    <a:bodyPr/>
                    <a:lstStyle/>
                    <a:p>
                      <a:pPr indent="0" lvl="0" marL="0" rtl="0" algn="l">
                        <a:lnSpc>
                          <a:spcPct val="115000"/>
                        </a:lnSpc>
                        <a:spcBef>
                          <a:spcPts val="0"/>
                        </a:spcBef>
                        <a:spcAft>
                          <a:spcPts val="0"/>
                        </a:spcAft>
                        <a:buNone/>
                      </a:pPr>
                      <a:r>
                        <a:rPr b="1" lang="en-GB" sz="1200">
                          <a:latin typeface="Calibri"/>
                          <a:ea typeface="Calibri"/>
                          <a:cs typeface="Calibri"/>
                          <a:sym typeface="Calibri"/>
                        </a:rPr>
                        <a:t>The EOSC Ecosystem</a:t>
                      </a:r>
                      <a:endParaRPr b="1" sz="1200">
                        <a:latin typeface="Calibri"/>
                        <a:ea typeface="Calibri"/>
                        <a:cs typeface="Calibri"/>
                        <a:sym typeface="Calibri"/>
                      </a:endParaRPr>
                    </a:p>
                  </a:txBody>
                  <a:tcPr marT="63500" marB="63500" marR="63500" marL="63500"/>
                </a:tc>
                <a:tc>
                  <a:txBody>
                    <a:bodyPr/>
                    <a:lstStyle/>
                    <a:p>
                      <a:pPr indent="0" lvl="0" marL="0" rtl="0" algn="l">
                        <a:lnSpc>
                          <a:spcPct val="115000"/>
                        </a:lnSpc>
                        <a:spcBef>
                          <a:spcPts val="0"/>
                        </a:spcBef>
                        <a:spcAft>
                          <a:spcPts val="0"/>
                        </a:spcAft>
                        <a:buNone/>
                      </a:pPr>
                      <a:r>
                        <a:rPr lang="en-GB" sz="1200">
                          <a:latin typeface="Calibri"/>
                          <a:ea typeface="Calibri"/>
                          <a:cs typeface="Calibri"/>
                          <a:sym typeface="Calibri"/>
                        </a:rPr>
                        <a:t>Such as the EOSC EU Node initiative, the EOSC Association Task Forces and other EOSC projects etc., which could uptake the project results</a:t>
                      </a:r>
                      <a:endParaRPr sz="12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200">
                          <a:latin typeface="Calibri"/>
                          <a:ea typeface="Calibri"/>
                          <a:cs typeface="Calibri"/>
                          <a:sym typeface="Calibri"/>
                        </a:rPr>
                        <a:t>Implementation</a:t>
                      </a:r>
                      <a:endParaRPr sz="1200">
                        <a:latin typeface="Calibri"/>
                        <a:ea typeface="Calibri"/>
                        <a:cs typeface="Calibri"/>
                        <a:sym typeface="Calibri"/>
                      </a:endParaRPr>
                    </a:p>
                  </a:txBody>
                  <a:tcPr marT="63500" marB="63500" marR="63500" marL="63500"/>
                </a:tc>
                <a:tc>
                  <a:txBody>
                    <a:bodyPr/>
                    <a:lstStyle/>
                    <a:p>
                      <a:pPr indent="0" lvl="0" marL="0" rtl="0" algn="l">
                        <a:spcBef>
                          <a:spcPts val="0"/>
                        </a:spcBef>
                        <a:spcAft>
                          <a:spcPts val="0"/>
                        </a:spcAft>
                        <a:buNone/>
                      </a:pPr>
                      <a:r>
                        <a:rPr lang="en-GB" sz="1200">
                          <a:latin typeface="Calibri"/>
                          <a:ea typeface="Calibri"/>
                          <a:cs typeface="Calibri"/>
                          <a:sym typeface="Calibri"/>
                        </a:rPr>
                        <a:t>Medium</a:t>
                      </a:r>
                      <a:endParaRPr sz="1200">
                        <a:latin typeface="Calibri"/>
                        <a:ea typeface="Calibri"/>
                        <a:cs typeface="Calibri"/>
                        <a:sym typeface="Calibri"/>
                      </a:endParaRPr>
                    </a:p>
                  </a:txBody>
                  <a:tcPr marT="63500" marB="63500" marR="63500" marL="63500"/>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5"/>
          <p:cNvSpPr txBox="1"/>
          <p:nvPr>
            <p:ph idx="12" type="sldNum"/>
          </p:nvPr>
        </p:nvSpPr>
        <p:spPr>
          <a:xfrm>
            <a:off x="11061812" y="6406019"/>
            <a:ext cx="741021" cy="274873"/>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675"/>
              <a:buNone/>
            </a:pPr>
            <a:fld id="{00000000-1234-1234-1234-123412341234}" type="slidenum">
              <a:rPr lang="en-GB"/>
              <a:t>‹#›</a:t>
            </a:fld>
            <a:endParaRPr/>
          </a:p>
        </p:txBody>
      </p:sp>
      <p:sp>
        <p:nvSpPr>
          <p:cNvPr id="163" name="Google Shape;163;p5"/>
          <p:cNvSpPr txBox="1"/>
          <p:nvPr>
            <p:ph type="title"/>
          </p:nvPr>
        </p:nvSpPr>
        <p:spPr>
          <a:xfrm>
            <a:off x="522321" y="147658"/>
            <a:ext cx="9612087"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4361"/>
              </a:buClr>
              <a:buSzPts val="1800"/>
              <a:buNone/>
            </a:pPr>
            <a:r>
              <a:rPr lang="en-GB"/>
              <a:t>Progress Since the Start of the WP (M6)</a:t>
            </a:r>
            <a:endParaRPr/>
          </a:p>
        </p:txBody>
      </p:sp>
      <p:sp>
        <p:nvSpPr>
          <p:cNvPr id="164" name="Google Shape;164;p5"/>
          <p:cNvSpPr txBox="1"/>
          <p:nvPr>
            <p:ph idx="1" type="body"/>
          </p:nvPr>
        </p:nvSpPr>
        <p:spPr>
          <a:xfrm>
            <a:off x="522321" y="1279639"/>
            <a:ext cx="10909300" cy="4737633"/>
          </a:xfrm>
          <a:prstGeom prst="rect">
            <a:avLst/>
          </a:prstGeom>
          <a:noFill/>
          <a:ln>
            <a:noFill/>
          </a:ln>
        </p:spPr>
        <p:txBody>
          <a:bodyPr anchorCtr="0" anchor="t" bIns="45700" lIns="91425" spcFirstLastPara="1" rIns="91425" wrap="square" tIns="45700">
            <a:normAutofit/>
          </a:bodyPr>
          <a:lstStyle/>
          <a:p>
            <a:pPr indent="-368300" lvl="0" marL="457200" rtl="0" algn="l">
              <a:lnSpc>
                <a:spcPct val="100000"/>
              </a:lnSpc>
              <a:spcBef>
                <a:spcPts val="750"/>
              </a:spcBef>
              <a:spcAft>
                <a:spcPts val="0"/>
              </a:spcAft>
              <a:buSzPts val="2200"/>
              <a:buChar char="-"/>
            </a:pPr>
            <a:r>
              <a:rPr lang="en-GB"/>
              <a:t>D7.1 Communication and Dissemination Plan: submitted! (on </a:t>
            </a:r>
            <a:r>
              <a:rPr lang="en-GB" u="sng">
                <a:solidFill>
                  <a:schemeClr val="hlink"/>
                </a:solidFill>
                <a:hlinkClick r:id="rId3"/>
              </a:rPr>
              <a:t>Google Drive</a:t>
            </a:r>
            <a:r>
              <a:rPr lang="en-GB"/>
              <a:t>)</a:t>
            </a:r>
            <a:endParaRPr/>
          </a:p>
          <a:p>
            <a:pPr indent="-368300" lvl="0" marL="457200" rtl="0" algn="l">
              <a:lnSpc>
                <a:spcPct val="100000"/>
              </a:lnSpc>
              <a:spcBef>
                <a:spcPts val="0"/>
              </a:spcBef>
              <a:spcAft>
                <a:spcPts val="0"/>
              </a:spcAft>
              <a:buSzPts val="2200"/>
              <a:buChar char="-"/>
            </a:pPr>
            <a:r>
              <a:rPr lang="en-GB"/>
              <a:t>Plan for external events where to represent the project </a:t>
            </a:r>
            <a:r>
              <a:rPr lang="en-GB" u="sng">
                <a:solidFill>
                  <a:schemeClr val="hlink"/>
                </a:solidFill>
                <a:hlinkClick r:id="rId4"/>
              </a:rPr>
              <a:t>https://wiki.geant.org/x/pQBCLQ</a:t>
            </a:r>
            <a:r>
              <a:rPr lang="en-GB"/>
              <a:t> </a:t>
            </a:r>
            <a:endParaRPr/>
          </a:p>
          <a:p>
            <a:pPr indent="-368300" lvl="0" marL="457200" rtl="0" algn="l">
              <a:lnSpc>
                <a:spcPct val="100000"/>
              </a:lnSpc>
              <a:spcBef>
                <a:spcPts val="0"/>
              </a:spcBef>
              <a:spcAft>
                <a:spcPts val="0"/>
              </a:spcAft>
              <a:buSzPts val="2200"/>
              <a:buChar char="-"/>
            </a:pPr>
            <a:r>
              <a:rPr lang="en-GB"/>
              <a:t>Plan for project events </a:t>
            </a:r>
            <a:r>
              <a:rPr lang="en-GB" u="sng">
                <a:solidFill>
                  <a:schemeClr val="hlink"/>
                </a:solidFill>
                <a:hlinkClick r:id="rId5"/>
              </a:rPr>
              <a:t>https://wiki.geant.org/x/qgBCLQ</a:t>
            </a:r>
            <a:r>
              <a:rPr lang="en-GB"/>
              <a:t>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g3095d37dcec_1_110"/>
          <p:cNvSpPr txBox="1"/>
          <p:nvPr>
            <p:ph idx="1" type="body"/>
          </p:nvPr>
        </p:nvSpPr>
        <p:spPr>
          <a:xfrm>
            <a:off x="444502" y="1439333"/>
            <a:ext cx="10909200" cy="4737600"/>
          </a:xfrm>
          <a:prstGeom prst="rect">
            <a:avLst/>
          </a:prstGeom>
        </p:spPr>
        <p:txBody>
          <a:bodyPr anchorCtr="0" anchor="t" bIns="45700" lIns="91425" spcFirstLastPara="1" rIns="91425" wrap="square" tIns="45700">
            <a:normAutofit/>
          </a:bodyPr>
          <a:lstStyle/>
          <a:p>
            <a:pPr indent="-368300" lvl="0" marL="457200" rtl="0" algn="l">
              <a:spcBef>
                <a:spcPts val="750"/>
              </a:spcBef>
              <a:spcAft>
                <a:spcPts val="0"/>
              </a:spcAft>
              <a:buSzPts val="2200"/>
              <a:buChar char="-"/>
            </a:pPr>
            <a:r>
              <a:rPr lang="en-GB"/>
              <a:t>Conclude short video interviews with WP leaders </a:t>
            </a:r>
            <a:endParaRPr/>
          </a:p>
          <a:p>
            <a:pPr indent="-368300" lvl="0" marL="457200" rtl="0" algn="l">
              <a:spcBef>
                <a:spcPts val="0"/>
              </a:spcBef>
              <a:spcAft>
                <a:spcPts val="0"/>
              </a:spcAft>
              <a:buSzPts val="2200"/>
              <a:buChar char="-"/>
            </a:pPr>
            <a:r>
              <a:rPr lang="en-GB"/>
              <a:t>Promote EC-approved deliverables</a:t>
            </a:r>
            <a:endParaRPr/>
          </a:p>
          <a:p>
            <a:pPr indent="-368300" lvl="0" marL="457200" rtl="0" algn="l">
              <a:spcBef>
                <a:spcPts val="0"/>
              </a:spcBef>
              <a:spcAft>
                <a:spcPts val="0"/>
              </a:spcAft>
              <a:buSzPts val="2200"/>
              <a:buChar char="-"/>
            </a:pPr>
            <a:r>
              <a:rPr lang="en-GB"/>
              <a:t>Interact with RIs for presence at their events</a:t>
            </a:r>
            <a:endParaRPr/>
          </a:p>
          <a:p>
            <a:pPr indent="-368300" lvl="0" marL="457200" rtl="0" algn="l">
              <a:spcBef>
                <a:spcPts val="0"/>
              </a:spcBef>
              <a:spcAft>
                <a:spcPts val="0"/>
              </a:spcAft>
              <a:buSzPts val="2200"/>
              <a:buChar char="-"/>
            </a:pPr>
            <a:r>
              <a:rPr lang="en-GB"/>
              <a:t>Support project’s webinars and workshops</a:t>
            </a:r>
            <a:endParaRPr/>
          </a:p>
          <a:p>
            <a:pPr indent="0" lvl="0" marL="457200" rtl="0" algn="l">
              <a:spcBef>
                <a:spcPts val="750"/>
              </a:spcBef>
              <a:spcAft>
                <a:spcPts val="0"/>
              </a:spcAft>
              <a:buNone/>
            </a:pPr>
            <a:r>
              <a:t/>
            </a:r>
            <a:endParaRPr/>
          </a:p>
          <a:p>
            <a:pPr indent="0" lvl="0" marL="0" rtl="0" algn="l">
              <a:spcBef>
                <a:spcPts val="750"/>
              </a:spcBef>
              <a:spcAft>
                <a:spcPts val="0"/>
              </a:spcAft>
              <a:buNone/>
            </a:pPr>
            <a:r>
              <a:rPr lang="en-GB"/>
              <a:t>Suggestions welcome!</a:t>
            </a:r>
            <a:endParaRPr/>
          </a:p>
        </p:txBody>
      </p:sp>
      <p:sp>
        <p:nvSpPr>
          <p:cNvPr id="171" name="Google Shape;171;g3095d37dcec_1_110"/>
          <p:cNvSpPr txBox="1"/>
          <p:nvPr>
            <p:ph idx="12" type="sldNum"/>
          </p:nvPr>
        </p:nvSpPr>
        <p:spPr>
          <a:xfrm>
            <a:off x="11061812" y="6406019"/>
            <a:ext cx="741000" cy="2748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675"/>
              <a:buFont typeface="Arial"/>
              <a:buNone/>
            </a:pPr>
            <a:fld id="{00000000-1234-1234-1234-123412341234}" type="slidenum">
              <a:rPr lang="en-GB"/>
              <a:t>‹#›</a:t>
            </a:fld>
            <a:endParaRPr/>
          </a:p>
        </p:txBody>
      </p:sp>
      <p:sp>
        <p:nvSpPr>
          <p:cNvPr id="172" name="Google Shape;172;g3095d37dcec_1_110"/>
          <p:cNvSpPr txBox="1"/>
          <p:nvPr>
            <p:ph type="title"/>
          </p:nvPr>
        </p:nvSpPr>
        <p:spPr>
          <a:xfrm>
            <a:off x="455646" y="74649"/>
            <a:ext cx="96120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GB"/>
              <a:t>Plans - according to D7.1</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g3095d37dcec_1_100"/>
          <p:cNvSpPr txBox="1"/>
          <p:nvPr>
            <p:ph idx="1" type="body"/>
          </p:nvPr>
        </p:nvSpPr>
        <p:spPr>
          <a:xfrm>
            <a:off x="491997" y="2209350"/>
            <a:ext cx="11208000" cy="2181300"/>
          </a:xfrm>
          <a:prstGeom prst="rect">
            <a:avLst/>
          </a:prstGeom>
        </p:spPr>
        <p:txBody>
          <a:bodyPr anchorCtr="0" anchor="t" bIns="45700" lIns="91425" spcFirstLastPara="1" rIns="91425" wrap="square" tIns="45700">
            <a:normAutofit/>
          </a:bodyPr>
          <a:lstStyle/>
          <a:p>
            <a:pPr indent="0" lvl="0" marL="0" rtl="0" algn="l">
              <a:spcBef>
                <a:spcPts val="750"/>
              </a:spcBef>
              <a:spcAft>
                <a:spcPts val="0"/>
              </a:spcAft>
              <a:buNone/>
            </a:pPr>
            <a:r>
              <a:rPr b="1" lang="en-GB" sz="3800">
                <a:solidFill>
                  <a:schemeClr val="lt1"/>
                </a:solidFill>
              </a:rPr>
              <a:t>Exploitation</a:t>
            </a:r>
            <a:endParaRPr b="1" sz="3800">
              <a:solidFill>
                <a:schemeClr val="lt1"/>
              </a:solidFill>
            </a:endParaRPr>
          </a:p>
        </p:txBody>
      </p:sp>
      <p:sp>
        <p:nvSpPr>
          <p:cNvPr id="179" name="Google Shape;179;g3095d37dcec_1_100"/>
          <p:cNvSpPr txBox="1"/>
          <p:nvPr>
            <p:ph idx="12" type="sldNum"/>
          </p:nvPr>
        </p:nvSpPr>
        <p:spPr>
          <a:xfrm>
            <a:off x="11061812" y="6406019"/>
            <a:ext cx="741000" cy="2748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675"/>
              <a:buFont typeface="Arial"/>
              <a:buNone/>
            </a:pPr>
            <a:fld id="{00000000-1234-1234-1234-123412341234}" type="slidenum">
              <a:rPr lang="en-GB"/>
              <a:t>‹#›</a:t>
            </a:fld>
            <a:endParaRPr/>
          </a:p>
        </p:txBody>
      </p:sp>
      <p:sp>
        <p:nvSpPr>
          <p:cNvPr id="180" name="Google Shape;180;g3095d37dcec_1_100"/>
          <p:cNvSpPr txBox="1"/>
          <p:nvPr>
            <p:ph type="title"/>
          </p:nvPr>
        </p:nvSpPr>
        <p:spPr>
          <a:xfrm>
            <a:off x="455646" y="74649"/>
            <a:ext cx="96120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GEANT Association">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2023-05-21T08:45:07Z</dcterms:created>
  <dc:creator>davidg</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0x01010015D342B61AA90142A8D5A114AFFAD389</vt:lpwstr>
  </property>
</Properties>
</file>