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  <p:sldMasterId id="2147483707" r:id="rId10"/>
    <p:sldMasterId id="2147483709" r:id="rId11"/>
  </p:sldMasterIdLst>
  <p:notesMasterIdLst>
    <p:notesMasterId r:id="rId21"/>
  </p:notesMasterIdLst>
  <p:sldIdLst>
    <p:sldId id="420" r:id="rId12"/>
    <p:sldId id="1142" r:id="rId13"/>
    <p:sldId id="1150" r:id="rId14"/>
    <p:sldId id="264" r:id="rId15"/>
    <p:sldId id="263" r:id="rId16"/>
    <p:sldId id="1153" r:id="rId17"/>
    <p:sldId id="1154" r:id="rId18"/>
    <p:sldId id="282" r:id="rId19"/>
    <p:sldId id="108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A45174A-2329-01A2-3BDB-D53CBDE88CB0}" name="Tom Fryer" initials="TF" userId="S::tom.fryer_geant.org#ext#@geantprojects.onmicrosoft.com::023ed194-bb2b-48c1-b35e-58fe36674e2b" providerId="AD"/>
  <p188:author id="{52107E6E-B8A9-33CE-715D-787CF370EE4A}" name="Leonardo Marino" initials="LM" userId="S::leonardo.marino_geant.org#ext#@geantprojects.onmicrosoft.com::b1310d0e-8943-4610-927b-ff018e3f3a15" providerId="AD"/>
  <p188:author id="{C77C6BAA-84D8-8EF9-42DC-FCCE52E384FC}" name="Leonardo Marino" initials="" userId="S::leonardo.marino@geant.org::c68ea51b-7b68-4a00-8128-cb363efa732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BBC2"/>
    <a:srgbClr val="1F4E79"/>
    <a:srgbClr val="C4457A"/>
    <a:srgbClr val="1F4270"/>
    <a:srgbClr val="F4E200"/>
    <a:srgbClr val="002060"/>
    <a:srgbClr val="45A342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82044" autoAdjust="0"/>
  </p:normalViewPr>
  <p:slideViewPr>
    <p:cSldViewPr snapToGrid="0">
      <p:cViewPr varScale="1">
        <p:scale>
          <a:sx n="102" d="100"/>
          <a:sy n="102" d="100"/>
        </p:scale>
        <p:origin x="1192" y="184"/>
      </p:cViewPr>
      <p:guideLst/>
    </p:cSldViewPr>
  </p:slideViewPr>
  <p:notesTextViewPr>
    <p:cViewPr>
      <p:scale>
        <a:sx n="1" d="1"/>
        <a:sy n="1" d="1"/>
      </p:scale>
      <p:origin x="0" y="-2024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18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3fe6f6cdad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g33fe6f6cdad_2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i="1"/>
              <a:t>This </a:t>
            </a:r>
            <a:r>
              <a:rPr lang="en-GB" b="1" i="1"/>
              <a:t>puzzle diagram</a:t>
            </a:r>
            <a:r>
              <a:rPr lang="en-GB" i="1"/>
              <a:t> was </a:t>
            </a:r>
            <a:r>
              <a:rPr lang="en-GB" b="1" i="1"/>
              <a:t>designed</a:t>
            </a:r>
            <a:r>
              <a:rPr lang="en-GB" i="1"/>
              <a:t> to show </a:t>
            </a:r>
            <a:r>
              <a:rPr lang="en-GB" b="1" i="1"/>
              <a:t>connection</a:t>
            </a:r>
            <a:r>
              <a:rPr lang="en-GB" i="1"/>
              <a:t> between the Core AAI platform and the domains we are supporting through it.</a:t>
            </a:r>
            <a:endParaRPr i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i="1"/>
              <a:t>The </a:t>
            </a:r>
            <a:r>
              <a:rPr lang="en-GB" b="1" i="1"/>
              <a:t>Core AAI Plattform</a:t>
            </a:r>
            <a:r>
              <a:rPr lang="en-GB" i="1"/>
              <a:t> is an implementation of </a:t>
            </a:r>
            <a:r>
              <a:rPr lang="en-GB" b="1" i="1"/>
              <a:t>the Common AAI </a:t>
            </a:r>
            <a:r>
              <a:rPr lang="en-GB" i="1"/>
              <a:t>which we are developing, and </a:t>
            </a:r>
            <a:r>
              <a:rPr lang="en-GB" b="1" i="1"/>
              <a:t>on top of this platform</a:t>
            </a:r>
            <a:r>
              <a:rPr lang="en-GB" i="1"/>
              <a:t>, </a:t>
            </a:r>
            <a:r>
              <a:rPr lang="en-GB" b="1" i="1"/>
              <a:t>MyAccessID</a:t>
            </a:r>
            <a:r>
              <a:rPr lang="en-GB" i="1"/>
              <a:t> and </a:t>
            </a:r>
            <a:r>
              <a:rPr lang="en-GB" b="1" i="1"/>
              <a:t>MyAcademicID</a:t>
            </a:r>
            <a:r>
              <a:rPr lang="en-GB" i="1"/>
              <a:t> are </a:t>
            </a:r>
            <a:r>
              <a:rPr lang="en-GB" b="1" i="1"/>
              <a:t>running</a:t>
            </a:r>
            <a:r>
              <a:rPr lang="en-GB" i="1"/>
              <a:t> to support </a:t>
            </a:r>
            <a:r>
              <a:rPr lang="en-GB" b="1" i="1"/>
              <a:t>European Research Infrastructures</a:t>
            </a:r>
            <a:r>
              <a:rPr lang="en-GB" i="1"/>
              <a:t>, </a:t>
            </a:r>
            <a:r>
              <a:rPr lang="en-GB" b="1" i="1"/>
              <a:t>High Performance Computing</a:t>
            </a:r>
            <a:r>
              <a:rPr lang="en-GB" i="1"/>
              <a:t> communities and </a:t>
            </a:r>
            <a:r>
              <a:rPr lang="en-GB" b="1" i="1"/>
              <a:t>Student Mobility</a:t>
            </a:r>
            <a:r>
              <a:rPr lang="en-GB" i="1"/>
              <a:t>.</a:t>
            </a:r>
            <a:endParaRPr/>
          </a:p>
        </p:txBody>
      </p:sp>
      <p:sp>
        <p:nvSpPr>
          <p:cNvPr id="247" name="Google Shape;247;g33fe6f6cdad_2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3fb2811288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3fb2811288_0_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To begin, it is really important to distinguish the ‘DRE’, which is an AAI based services distribution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dashboard (researcher), from a ‘TRE’ or secure, trusted storage and/or compute platform, which may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be made available as a service via the DRE. A ‘VRE’ also suggests a collection of actual bespoke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virtualised cloud services that may be available via an EOSC node (and not the node itself as a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distribution mechanism - </a:t>
            </a:r>
            <a:r>
              <a:rPr lang="en-GB" sz="850" i="1" dirty="0" err="1">
                <a:latin typeface="Arial"/>
                <a:ea typeface="Arial"/>
                <a:cs typeface="Arial"/>
                <a:sym typeface="Arial"/>
              </a:rPr>
              <a:t>eg</a:t>
            </a: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 Google VRE services).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This proposal will unpack a business case in support of the GÉANT Association Member NRENs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collaborating on the development of a secure research services distribution platform which facilitates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the following workflow activities-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Identity based authentication (</a:t>
            </a:r>
            <a:r>
              <a:rPr lang="en-GB" sz="850" i="1" dirty="0" err="1">
                <a:latin typeface="Arial"/>
                <a:ea typeface="Arial"/>
                <a:cs typeface="Arial"/>
                <a:sym typeface="Arial"/>
              </a:rPr>
              <a:t>MyAccessId</a:t>
            </a: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 - discipline focused/</a:t>
            </a:r>
            <a:r>
              <a:rPr lang="en-GB" sz="850" i="1" dirty="0" err="1">
                <a:latin typeface="Arial"/>
                <a:ea typeface="Arial"/>
                <a:cs typeface="Arial"/>
                <a:sym typeface="Arial"/>
              </a:rPr>
              <a:t>eduID</a:t>
            </a: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 – other EDU)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Services portfolio management based on researcher identity (previous point)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Research project ‘wallet’ allocation and spend controls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Consumption optimization and monitoring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Research project collaboration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Access to community services including those already supported by GÉANT; NRENs; Institutes;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Research Infrastructures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There is urgent demand for such a secure distribution mechanism for digital services in support of the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European research community based on the unprecedented rate of innovation in this sector.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Researchers fully depend on the networks provided by GÉANT and the NRENs, as well as the Trust and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Identity, and Security services supported by the association. On top of this stack, researchers are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consuming hybrid cloud-based services underpinning all research activities. Many of these services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are already supported by the NRENs and Research Infrastructures (RIs). They include –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Data storage and management: Secure cloud storage for research data with version control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and collaboration features.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Computational resources: Access to high-performance computing resources for data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analysis and simulations (driving the use of AI).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o Cloud-based HPC clusters for intensive computations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o GPU-accelerated computing resources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Data analysis tools: Software and platforms for statistical analysis, data visualization, and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machine learning.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Collaboration tools: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750" i="1" dirty="0">
                <a:latin typeface="Arial"/>
                <a:ea typeface="Arial"/>
                <a:cs typeface="Arial"/>
                <a:sym typeface="Arial"/>
              </a:rPr>
              <a:t>Confidential</a:t>
            </a:r>
            <a:endParaRPr sz="7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o Features for sharing data, code, and results with team members or the wider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research community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o </a:t>
            </a:r>
            <a:r>
              <a:rPr lang="en-GB" sz="850" i="1" dirty="0" err="1">
                <a:latin typeface="Arial"/>
                <a:ea typeface="Arial"/>
                <a:cs typeface="Arial"/>
                <a:sym typeface="Arial"/>
              </a:rPr>
              <a:t>eduMEET</a:t>
            </a: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 and other GÉANT community offerings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Secure File Transfer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Monitoring and Logging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Data publishing and preservation: Services for making research data FAIR (Findable,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Accessible, Interoperable, and Reusable) and for long-term archiving.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o Metadata management systems for data lineage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o Tools for documenting and discovering datasets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Electronic lab notebooks: Digital platforms for recording experimental procedures and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results.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Compliance and security features: Tools to ensure research adheres to ethical guidelines and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data protection regulations.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• Training and support: Resources to help researchers effectively use the platform and its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tools.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The above list constitutes what will be referred to as Above the Net services for the purposes of this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proposal.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This demand is clearly identified by various NREN fora such as the EOSC/NREN coordinating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committee. The NRENs are under pressure to respond to the concept of national nodes within the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broader European Open Science (EOSC) context. This concept could be outlined in terms of a NREN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Trusted Digital Research Environment (or DRE) that could be deployed both in a multi-tenant regional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version in the GÉANT </a:t>
            </a:r>
            <a:r>
              <a:rPr lang="en-GB" sz="850" i="1" dirty="0" err="1">
                <a:latin typeface="Arial"/>
                <a:ea typeface="Arial"/>
                <a:cs typeface="Arial"/>
                <a:sym typeface="Arial"/>
              </a:rPr>
              <a:t>datacenter</a:t>
            </a: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 AND/OR in a single tenant national version by an NREN.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A multi-tenant platform could be hosted by GÉANT on its AAI infrastructure and underpinned by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 err="1">
                <a:latin typeface="Arial"/>
                <a:ea typeface="Arial"/>
                <a:cs typeface="Arial"/>
                <a:sym typeface="Arial"/>
              </a:rPr>
              <a:t>MyAccessId</a:t>
            </a: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, as it supports the central EOSC EO node. This would be a compelling solution for the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lesser resourced, smaller NRENs who could simply configure their tenancy focused on their national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research community.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The technology suite could also be deployed as an on-prem solution by more technical NRENs with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850" i="1" dirty="0">
                <a:latin typeface="Arial"/>
                <a:ea typeface="Arial"/>
                <a:cs typeface="Arial"/>
                <a:sym typeface="Arial"/>
              </a:rPr>
              <a:t>robust DevOps teams in a way that mimics federated access to their other services.</a:t>
            </a:r>
            <a:endParaRPr sz="850" i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6" name="Google Shape;236;g33fb2811288_0_1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Technical approaches and NRENs services for Hybric Cloud Use Cases</a:t>
            </a:r>
          </a:p>
          <a:p>
            <a:r>
              <a:rPr lang="en-NL" dirty="0"/>
              <a:t>OpenStack: approaches for deployment, management, operations, accounting</a:t>
            </a:r>
          </a:p>
          <a:p>
            <a:r>
              <a:rPr lang="en-NL" dirty="0"/>
              <a:t>Providing Trusted Research Environments for handling sensitive data</a:t>
            </a:r>
          </a:p>
          <a:p>
            <a:r>
              <a:rPr lang="en-NL" dirty="0"/>
              <a:t>NRENs building clouds reports</a:t>
            </a:r>
          </a:p>
          <a:p>
            <a:r>
              <a:rPr lang="en-NL" dirty="0"/>
              <a:t>Invite vendors to present their latest Cloud / Storage hardware and software platforms</a:t>
            </a:r>
          </a:p>
          <a:p>
            <a:r>
              <a:rPr lang="en-NL" dirty="0"/>
              <a:t>Udates from key projects and initiatives (e.g. CS3, CS3MESH4EOSC..)</a:t>
            </a:r>
          </a:p>
          <a:p>
            <a:r>
              <a:rPr lang="en-NL" dirty="0"/>
              <a:t>Liaising with other GN5-2 WPs and tasks about plans / strategy / goals</a:t>
            </a:r>
          </a:p>
          <a:p>
            <a:r>
              <a:rPr lang="en-NL" dirty="0">
                <a:solidFill>
                  <a:srgbClr val="FF0000"/>
                </a:solidFill>
              </a:rPr>
              <a:t>Today</a:t>
            </a:r>
            <a:r>
              <a:rPr lang="en-NL" dirty="0"/>
              <a:t>: how do NRENs implement Infrastructure as Code</a:t>
            </a:r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078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34084bef9e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34084bef9ea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g34084bef9ea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Gn5-2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18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32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202026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33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2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pic>
        <p:nvPicPr>
          <p:cNvPr id="2" name="Picture 1" descr="A stone structure with a circular archway&#10;&#10;Description automatically generated with medium confidence">
            <a:extLst>
              <a:ext uri="{FF2B5EF4-FFF2-40B4-BE49-F238E27FC236}">
                <a16:creationId xmlns:a16="http://schemas.microsoft.com/office/drawing/2014/main" id="{85AAF476-90A3-F902-AE62-E0A682921C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127" y="0"/>
            <a:ext cx="12073873" cy="6858000"/>
          </a:xfrm>
          <a:prstGeom prst="rect">
            <a:avLst/>
          </a:prstGeom>
        </p:spPr>
      </p:pic>
      <p:sp>
        <p:nvSpPr>
          <p:cNvPr id="3" name="Parallelogram 2">
            <a:extLst>
              <a:ext uri="{FF2B5EF4-FFF2-40B4-BE49-F238E27FC236}">
                <a16:creationId xmlns:a16="http://schemas.microsoft.com/office/drawing/2014/main" id="{B235895F-1F12-82DB-67EE-E972C3A6C17F}"/>
              </a:ext>
            </a:extLst>
          </p:cNvPr>
          <p:cNvSpPr/>
          <p:nvPr userDrawn="1"/>
        </p:nvSpPr>
        <p:spPr>
          <a:xfrm flipH="1">
            <a:off x="7567607" y="0"/>
            <a:ext cx="7282813" cy="6858000"/>
          </a:xfrm>
          <a:prstGeom prst="parallelogram">
            <a:avLst>
              <a:gd name="adj" fmla="val 27073"/>
            </a:avLst>
          </a:prstGeom>
          <a:solidFill>
            <a:srgbClr val="0D436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ADD134A-0359-2891-B48D-BA283A937011}"/>
              </a:ext>
            </a:extLst>
          </p:cNvPr>
          <p:cNvSpPr/>
          <p:nvPr userDrawn="1"/>
        </p:nvSpPr>
        <p:spPr>
          <a:xfrm flipH="1">
            <a:off x="-875793" y="0"/>
            <a:ext cx="7282813" cy="6858000"/>
          </a:xfrm>
          <a:prstGeom prst="parallelogram">
            <a:avLst>
              <a:gd name="adj" fmla="val 27073"/>
            </a:avLst>
          </a:prstGeom>
          <a:solidFill>
            <a:srgbClr val="EE2455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B97E3750-CC8C-F310-CAF6-49CB3B6BC7F0}"/>
              </a:ext>
            </a:extLst>
          </p:cNvPr>
          <p:cNvSpPr/>
          <p:nvPr userDrawn="1"/>
        </p:nvSpPr>
        <p:spPr>
          <a:xfrm flipH="1">
            <a:off x="10133933" y="0"/>
            <a:ext cx="7282813" cy="6858000"/>
          </a:xfrm>
          <a:prstGeom prst="parallelogram">
            <a:avLst>
              <a:gd name="adj" fmla="val 27073"/>
            </a:avLst>
          </a:prstGeom>
          <a:solidFill>
            <a:srgbClr val="0D43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4B0E3-3232-B9AD-28B4-B16C97E4604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0615" y="403932"/>
            <a:ext cx="1114418" cy="4835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FCF6C70-7D8A-1E5F-3EDC-E012AFF43908}"/>
              </a:ext>
            </a:extLst>
          </p:cNvPr>
          <p:cNvSpPr/>
          <p:nvPr userDrawn="1"/>
        </p:nvSpPr>
        <p:spPr>
          <a:xfrm>
            <a:off x="12363014" y="-2226365"/>
            <a:ext cx="5945354" cy="13497339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A277BB35-3738-39AF-D770-AB070FCF58B2}"/>
              </a:ext>
            </a:extLst>
          </p:cNvPr>
          <p:cNvSpPr txBox="1">
            <a:spLocks/>
          </p:cNvSpPr>
          <p:nvPr userDrawn="1"/>
        </p:nvSpPr>
        <p:spPr>
          <a:xfrm>
            <a:off x="757967" y="555818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symposium.geant.org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878D321D-3DA4-2673-3CF4-728A31A13354}"/>
              </a:ext>
            </a:extLst>
          </p:cNvPr>
          <p:cNvSpPr/>
          <p:nvPr userDrawn="1"/>
        </p:nvSpPr>
        <p:spPr>
          <a:xfrm flipH="1">
            <a:off x="-3324440" y="0"/>
            <a:ext cx="7282813" cy="6858000"/>
          </a:xfrm>
          <a:prstGeom prst="parallelogram">
            <a:avLst>
              <a:gd name="adj" fmla="val 27073"/>
            </a:avLst>
          </a:prstGeom>
          <a:solidFill>
            <a:srgbClr val="EE24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7AD7DC4F-E078-2F6A-6166-DA59216CE19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48339" y="545114"/>
            <a:ext cx="6572567" cy="69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2000" b="1" i="0">
                <a:solidFill>
                  <a:srgbClr val="FFFFFF"/>
                </a:solidFill>
                <a:effectLst/>
                <a:latin typeface="+mn-lt"/>
              </a:rPr>
              <a:t>GÉANT Project Symposium 2023</a:t>
            </a:r>
            <a:endParaRPr lang="en-GB" sz="2000" b="1" i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2496F5-2434-33AA-CEA0-6197522069E4}"/>
              </a:ext>
            </a:extLst>
          </p:cNvPr>
          <p:cNvSpPr/>
          <p:nvPr userDrawn="1"/>
        </p:nvSpPr>
        <p:spPr>
          <a:xfrm>
            <a:off x="-5945354" y="-2226365"/>
            <a:ext cx="5945354" cy="13497339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013A8522-A989-A665-BF92-52552FD49D55}"/>
              </a:ext>
            </a:extLst>
          </p:cNvPr>
          <p:cNvSpPr txBox="1">
            <a:spLocks/>
          </p:cNvSpPr>
          <p:nvPr userDrawn="1"/>
        </p:nvSpPr>
        <p:spPr>
          <a:xfrm>
            <a:off x="757967" y="555818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symposium.geant.org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23" name="Picture 2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B29D17E-9CEB-255D-8BC3-D0BBD67849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339" y="6081159"/>
            <a:ext cx="1846736" cy="39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61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824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3fcde5611e_1_105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576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Char char="•"/>
              <a:defRPr/>
            </a:lvl1pPr>
            <a:lvl2pPr marL="914400" lvl="1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60"/>
              <a:buChar char="•"/>
              <a:defRPr/>
            </a:lvl2pPr>
            <a:lvl3pPr marL="1371600" lvl="2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60"/>
              <a:buChar char="•"/>
              <a:defRPr/>
            </a:lvl3pPr>
            <a:lvl4pPr marL="1828800" lvl="3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60"/>
              <a:buChar char="•"/>
              <a:defRPr/>
            </a:lvl4pPr>
            <a:lvl5pPr marL="2286000" lvl="4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6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g33fcde5611e_1_105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93906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g33fcde5611e_1_105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521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608961-9C89-741B-0955-49F8B7F5965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1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GN5-2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A5CE30-43D4-D0E8-F744-724A987D75EC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  <p:sldLayoutId id="2147483714" r:id="rId3"/>
    <p:sldLayoutId id="2147483719" r:id="rId4"/>
    <p:sldLayoutId id="214748372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A2AC1F-5EB4-2CBD-CC8B-BE5B4FEE055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D9D695-0CD5-2CFD-309C-28C3AA432105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8D3161-55E0-143C-2FF0-A992F4F3E70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A670D0-8510-C60C-5490-D9A696E513A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93537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7F485C-17DA-EDE6-8C4D-DE4B0455DD1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86038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CISS/SIG-CISS+Home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ig-ciss@lists.geant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 (PUB)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/>
                </a:solidFill>
                <a:cs typeface="Calibri" panose="020F0502020204030204"/>
              </a:rPr>
              <a:t>Mario Reale </a:t>
            </a:r>
          </a:p>
          <a:p>
            <a:r>
              <a:rPr lang="en-GB" sz="1600" dirty="0">
                <a:solidFill>
                  <a:schemeClr val="bg1"/>
                </a:solidFill>
                <a:cs typeface="Calibri" panose="020F0502020204030204"/>
              </a:rPr>
              <a:t>Senior Research Engagement Officer – GÈANT</a:t>
            </a:r>
          </a:p>
          <a:p>
            <a:r>
              <a:rPr lang="en-GB" sz="1600" dirty="0">
                <a:solidFill>
                  <a:schemeClr val="bg1"/>
                </a:solidFill>
                <a:cs typeface="Calibri" panose="020F0502020204030204"/>
              </a:rPr>
              <a:t>March 21, 2025 - Munich</a:t>
            </a: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Special Interest Group</a:t>
            </a:r>
            <a:br>
              <a:rPr lang="en-US" dirty="0"/>
            </a:br>
            <a:r>
              <a:rPr lang="en-US" dirty="0"/>
              <a:t>     on Cloud Interoperable Software Stacks</a:t>
            </a:r>
            <a:br>
              <a:rPr lang="en-US" dirty="0"/>
            </a:br>
            <a:r>
              <a:rPr lang="en-US" dirty="0"/>
              <a:t>            (SIG-CISS)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8ACF9D-F2D8-AB8B-9B05-A44744E6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B10834-128B-2C20-B6CE-4A8FA5DC4C91}"/>
              </a:ext>
            </a:extLst>
          </p:cNvPr>
          <p:cNvGrpSpPr/>
          <p:nvPr/>
        </p:nvGrpSpPr>
        <p:grpSpPr>
          <a:xfrm>
            <a:off x="1" y="556097"/>
            <a:ext cx="12191999" cy="6348793"/>
            <a:chOff x="1" y="556097"/>
            <a:chExt cx="12191999" cy="6348793"/>
          </a:xfrm>
        </p:grpSpPr>
        <p:pic>
          <p:nvPicPr>
            <p:cNvPr id="6" name="Picture 5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4C6F1BF4-E3A2-8036-E46C-EA318C70A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369" y="556097"/>
              <a:ext cx="11191631" cy="6348046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F13026-6EBC-FC13-263E-7DF0B868C6E9}"/>
                </a:ext>
              </a:extLst>
            </p:cNvPr>
            <p:cNvSpPr/>
            <p:nvPr/>
          </p:nvSpPr>
          <p:spPr>
            <a:xfrm>
              <a:off x="1" y="556844"/>
              <a:ext cx="2336800" cy="6348046"/>
            </a:xfrm>
            <a:prstGeom prst="rect">
              <a:avLst/>
            </a:prstGeom>
            <a:solidFill>
              <a:srgbClr val="D4E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6A7228C5-EB31-95DE-A7AC-C92E06AE729F}"/>
              </a:ext>
            </a:extLst>
          </p:cNvPr>
          <p:cNvSpPr txBox="1">
            <a:spLocks/>
          </p:cNvSpPr>
          <p:nvPr/>
        </p:nvSpPr>
        <p:spPr>
          <a:xfrm>
            <a:off x="474275" y="2829205"/>
            <a:ext cx="4045322" cy="211613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To collaborate to deliver the infrastructures and services that enable the R&amp;E community to excel.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E511DDF-3D61-95B2-D38C-649F3AA73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75" y="1671350"/>
            <a:ext cx="9894723" cy="430909"/>
          </a:xfrm>
          <a:prstGeom prst="rect">
            <a:avLst/>
          </a:prstGeom>
        </p:spPr>
        <p:txBody>
          <a:bodyPr/>
          <a:lstStyle/>
          <a:p>
            <a:r>
              <a:rPr lang="en-GB" sz="4000" dirty="0"/>
              <a:t>GÉANT Vision</a:t>
            </a:r>
          </a:p>
        </p:txBody>
      </p:sp>
      <p:pic>
        <p:nvPicPr>
          <p:cNvPr id="4" name="Picture 3" descr="A diagram of a network&#10;&#10;Description automatically generated">
            <a:extLst>
              <a:ext uri="{FF2B5EF4-FFF2-40B4-BE49-F238E27FC236}">
                <a16:creationId xmlns:a16="http://schemas.microsoft.com/office/drawing/2014/main" id="{2FBEA0F2-8368-24C7-8791-77964571FC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857" y="2946615"/>
            <a:ext cx="2865143" cy="25967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E7A9F8-35DA-5D14-5BDB-79DBA053F5FB}"/>
              </a:ext>
            </a:extLst>
          </p:cNvPr>
          <p:cNvSpPr txBox="1"/>
          <p:nvPr/>
        </p:nvSpPr>
        <p:spPr>
          <a:xfrm>
            <a:off x="8919878" y="2381591"/>
            <a:ext cx="3679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2000" dirty="0">
                <a:highlight>
                  <a:srgbClr val="0ABBC2"/>
                </a:highlight>
              </a:rPr>
              <a:t>https://community.geant.org/</a:t>
            </a:r>
          </a:p>
        </p:txBody>
      </p:sp>
    </p:spTree>
    <p:extLst>
      <p:ext uri="{BB962C8B-B14F-4D97-AF65-F5344CB8AC3E}">
        <p14:creationId xmlns:p14="http://schemas.microsoft.com/office/powerpoint/2010/main" val="1602619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E6FA0-FEFF-805D-DEC4-CABD21B09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9E0013-EE06-3873-D38B-6080F270E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899BC6-D298-BABE-FF01-0748364D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5396"/>
            <a:ext cx="9390692" cy="752705"/>
          </a:xfrm>
        </p:spPr>
        <p:txBody>
          <a:bodyPr/>
          <a:lstStyle/>
          <a:p>
            <a:r>
              <a:rPr lang="en-GB" sz="3200" dirty="0"/>
              <a:t>What our SIG focuses on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1B34242-A7E9-6C6D-06C7-BABA08DDA070}"/>
              </a:ext>
            </a:extLst>
          </p:cNvPr>
          <p:cNvSpPr txBox="1">
            <a:spLocks/>
          </p:cNvSpPr>
          <p:nvPr/>
        </p:nvSpPr>
        <p:spPr>
          <a:xfrm>
            <a:off x="169725" y="1268101"/>
            <a:ext cx="11000949" cy="586860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Cloud services for the R&amp;E community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Interoperable software stacks implementing cloud services</a:t>
            </a:r>
          </a:p>
          <a:p>
            <a:pPr marL="1028700" lvl="1" indent="-342900">
              <a:lnSpc>
                <a:spcPct val="10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OpenStack</a:t>
            </a:r>
            <a:endParaRPr lang="en-US" sz="18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Hybrid cloud approaches</a:t>
            </a:r>
          </a:p>
          <a:p>
            <a:pPr marL="1028700" lvl="1" indent="-342900">
              <a:lnSpc>
                <a:spcPct val="10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Integrating private and public cloud to enable flexibility and response to peak demand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User Experience</a:t>
            </a:r>
          </a:p>
          <a:p>
            <a:pPr marL="1028700" lvl="1" indent="-342900">
              <a:lnSpc>
                <a:spcPct val="100000"/>
              </a:lnSpc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Integration with AAI solutions and user management</a:t>
            </a:r>
            <a:r>
              <a:rPr lang="en-US" sz="2000" b="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New storage platforms / hardware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Integration/Interoperability with key R&amp;E community initiatives</a:t>
            </a:r>
          </a:p>
          <a:p>
            <a:pPr marL="1143000" lvl="1" indent="-457200">
              <a:lnSpc>
                <a:spcPct val="100000"/>
              </a:lnSpc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EOSC Nodes  </a:t>
            </a:r>
            <a:endParaRPr lang="en-US" sz="20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>
                    <a:lumMod val="50000"/>
                  </a:schemeClr>
                </a:solidFill>
              </a:rPr>
              <a:t>Trusted Research Environments and handling sensitive data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7E3DE3-ACDE-E2E0-A922-9BA8B31BB0C3}"/>
              </a:ext>
            </a:extLst>
          </p:cNvPr>
          <p:cNvSpPr txBox="1"/>
          <p:nvPr/>
        </p:nvSpPr>
        <p:spPr>
          <a:xfrm>
            <a:off x="6729609" y="707082"/>
            <a:ext cx="63945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dirty="0">
                <a:hlinkClick r:id="rId2"/>
              </a:rPr>
              <a:t>https://wiki.geant.org/display/CISS/SIG-CISS+Home</a:t>
            </a:r>
            <a:r>
              <a:rPr lang="en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1302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g33fe6f6cdad_2_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52400"/>
            <a:ext cx="11650133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33fe6f6cdad_2_10"/>
          <p:cNvSpPr txBox="1"/>
          <p:nvPr/>
        </p:nvSpPr>
        <p:spPr>
          <a:xfrm>
            <a:off x="152399" y="0"/>
            <a:ext cx="8427929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AAI landscape: EOSC Core AAI and </a:t>
            </a:r>
            <a:r>
              <a:rPr lang="en-GB" sz="3000" b="1" dirty="0" err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MyAcademicID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3fb2811288_0_136"/>
          <p:cNvSpPr txBox="1">
            <a:spLocks noGrp="1"/>
          </p:cNvSpPr>
          <p:nvPr>
            <p:ph type="title"/>
          </p:nvPr>
        </p:nvSpPr>
        <p:spPr>
          <a:xfrm>
            <a:off x="99220" y="562049"/>
            <a:ext cx="9923100" cy="430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GÈANT Digital Research Environment PoC</a:t>
            </a:r>
            <a:endParaRPr/>
          </a:p>
        </p:txBody>
      </p:sp>
      <p:pic>
        <p:nvPicPr>
          <p:cNvPr id="239" name="Google Shape;239;g33fb2811288_0_136" title="Screenshot 2025-03-11 at 15.57.3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4477" y="1442200"/>
            <a:ext cx="8228049" cy="474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33fb2811288_0_136"/>
          <p:cNvSpPr txBox="1"/>
          <p:nvPr/>
        </p:nvSpPr>
        <p:spPr>
          <a:xfrm>
            <a:off x="99225" y="992850"/>
            <a:ext cx="11764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The G-DRE PoC is a proof-of-concept on multi-tenant Digital Research Environments</a:t>
            </a:r>
            <a:endParaRPr sz="240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33fb2811288_0_136"/>
          <p:cNvSpPr txBox="1"/>
          <p:nvPr/>
        </p:nvSpPr>
        <p:spPr>
          <a:xfrm>
            <a:off x="-116600" y="1616050"/>
            <a:ext cx="5786400" cy="4031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Identity based authentication</a:t>
            </a:r>
            <a:b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GB" sz="2000" dirty="0" err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MyAccessId</a:t>
            </a: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GB" sz="2000" dirty="0" err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eduGAIN</a:t>
            </a: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/..)</a:t>
            </a:r>
            <a:endParaRPr sz="20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Services portfolio management </a:t>
            </a:r>
            <a:endParaRPr sz="2000" b="1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Research project ‘wallet’ allocation</a:t>
            </a: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Consumption optimization and monitoring</a:t>
            </a:r>
            <a:endParaRPr sz="2000" b="1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Research project collaboration</a:t>
            </a:r>
            <a:endParaRPr sz="2000" b="1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●"/>
            </a:pP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Access to </a:t>
            </a:r>
            <a:r>
              <a:rPr lang="en-GB" sz="20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Community Services </a:t>
            </a:r>
            <a:endParaRPr sz="2000" b="1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○"/>
            </a:pP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including those </a:t>
            </a:r>
            <a:b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already supported by GÉANT, NRENs, Institutes, Research Infrastructures</a:t>
            </a:r>
            <a:endParaRPr sz="20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2" name="Google Shape;242;g33fb2811288_0_136" title="Screenshot 2025-03-14 at 08.43.47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11449" y="5971557"/>
            <a:ext cx="2980550" cy="88645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g33fb2811288_0_136"/>
          <p:cNvSpPr txBox="1"/>
          <p:nvPr/>
        </p:nvSpPr>
        <p:spPr>
          <a:xfrm>
            <a:off x="3933325" y="5991475"/>
            <a:ext cx="49854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NREN Trusted Digital Research Environment</a:t>
            </a:r>
            <a:endParaRPr sz="2000" b="1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National nodes of the EOSC</a:t>
            </a:r>
            <a:endParaRPr sz="2000" b="1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A3596-263F-AD71-6B28-3CBA0E80E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75" y="603234"/>
            <a:ext cx="9390692" cy="752705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hat SIG-CISS has been focusing upon in the last years</a:t>
            </a:r>
            <a:endParaRPr lang="en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6B239-C13A-E994-B064-6B31F96E8E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410D2-88D7-0B08-00A1-1F5325D3D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1253331"/>
            <a:ext cx="10515600" cy="4351338"/>
          </a:xfrm>
        </p:spPr>
        <p:txBody>
          <a:bodyPr/>
          <a:lstStyle/>
          <a:p>
            <a:r>
              <a:rPr lang="en-NL" dirty="0"/>
              <a:t>Hybric Cloud Use Cases</a:t>
            </a:r>
          </a:p>
          <a:p>
            <a:r>
              <a:rPr lang="en-NL" dirty="0"/>
              <a:t>OpenStack</a:t>
            </a:r>
          </a:p>
          <a:p>
            <a:r>
              <a:rPr lang="en-NL" dirty="0"/>
              <a:t>Trusted Research Environments for handling sensitive data</a:t>
            </a:r>
          </a:p>
          <a:p>
            <a:r>
              <a:rPr lang="en-NL" dirty="0"/>
              <a:t>NRENs building clouds</a:t>
            </a:r>
          </a:p>
          <a:p>
            <a:r>
              <a:rPr lang="en-NL" dirty="0"/>
              <a:t>Latest Cloud / Storage hardware and software platforms (vendors)</a:t>
            </a:r>
          </a:p>
          <a:p>
            <a:r>
              <a:rPr lang="en-NL" dirty="0"/>
              <a:t>Udates from key projects and initiatives (e.g. CS3, CS3MESH4EOSC..)</a:t>
            </a:r>
          </a:p>
          <a:p>
            <a:r>
              <a:rPr lang="en-NL" dirty="0"/>
              <a:t>Liaising with other GN5-2 WPs and tasks about plans / strategy / goals</a:t>
            </a:r>
          </a:p>
          <a:p>
            <a:r>
              <a:rPr lang="en-NL" dirty="0">
                <a:solidFill>
                  <a:srgbClr val="FF0000"/>
                </a:solidFill>
              </a:rPr>
              <a:t>Today</a:t>
            </a:r>
            <a:r>
              <a:rPr lang="en-NL" dirty="0"/>
              <a:t>: how do NRENs implement Infrastructure as Code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43031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7CFDE-6219-45B4-450C-09CF3D48C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99E40-C28D-B139-9E55-F80EDE01B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99" y="816177"/>
            <a:ext cx="9390692" cy="752705"/>
          </a:xfrm>
        </p:spPr>
        <p:txBody>
          <a:bodyPr/>
          <a:lstStyle/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Next SIG-CISS</a:t>
            </a:r>
            <a:r>
              <a:rPr lang="en-US" b="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(16</a:t>
            </a:r>
            <a:r>
              <a:rPr lang="en-US" b="0" baseline="30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th</a:t>
            </a:r>
            <a:r>
              <a:rPr lang="en-US" b="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)</a:t>
            </a:r>
            <a:endParaRPr lang="en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577C57-D17C-1AA6-C99F-B3253CD068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02F655-4D98-501A-F422-732F0C1A7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836" y="1690485"/>
            <a:ext cx="10515600" cy="4351338"/>
          </a:xfrm>
        </p:spPr>
        <p:txBody>
          <a:bodyPr/>
          <a:lstStyle/>
          <a:p>
            <a:r>
              <a:rPr lang="en-NL" dirty="0"/>
              <a:t>Hybrid - November or early December (likely)</a:t>
            </a:r>
          </a:p>
          <a:p>
            <a:r>
              <a:rPr lang="en-NL" dirty="0"/>
              <a:t>Considering the possibiilty to focus on</a:t>
            </a:r>
          </a:p>
          <a:p>
            <a:pPr lvl="1"/>
            <a:r>
              <a:rPr lang="en-NL" dirty="0"/>
              <a:t>Federated Storage Services</a:t>
            </a:r>
          </a:p>
          <a:p>
            <a:pPr lvl="1"/>
            <a:r>
              <a:rPr lang="en-NL" dirty="0"/>
              <a:t>EOSC Node / Federation developments</a:t>
            </a:r>
          </a:p>
          <a:p>
            <a:pPr lvl="1"/>
            <a:endParaRPr lang="en-NL" dirty="0"/>
          </a:p>
          <a:p>
            <a:pPr lvl="1">
              <a:buFontTx/>
              <a:buChar char="-"/>
            </a:pPr>
            <a:r>
              <a:rPr lang="en-NL" dirty="0"/>
              <a:t>Any other ideas ?</a:t>
            </a:r>
          </a:p>
          <a:p>
            <a:pPr lvl="1">
              <a:buFontTx/>
              <a:buChar char="-"/>
            </a:pPr>
            <a:endParaRPr lang="en-NL" dirty="0"/>
          </a:p>
          <a:p>
            <a:pPr lvl="1">
              <a:buFontTx/>
              <a:buChar char="-"/>
            </a:pPr>
            <a:r>
              <a:rPr lang="en-NL" dirty="0"/>
              <a:t>Wiling to host the next SIG-CISS ?</a:t>
            </a:r>
          </a:p>
        </p:txBody>
      </p:sp>
    </p:spTree>
    <p:extLst>
      <p:ext uri="{BB962C8B-B14F-4D97-AF65-F5344CB8AC3E}">
        <p14:creationId xmlns:p14="http://schemas.microsoft.com/office/powerpoint/2010/main" val="3109924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34084bef9ea_1_0"/>
          <p:cNvSpPr txBox="1">
            <a:spLocks noGrp="1"/>
          </p:cNvSpPr>
          <p:nvPr>
            <p:ph type="title"/>
          </p:nvPr>
        </p:nvSpPr>
        <p:spPr>
          <a:xfrm>
            <a:off x="91992" y="483846"/>
            <a:ext cx="9923100" cy="430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G-DRE timeline</a:t>
            </a:r>
            <a:endParaRPr dirty="0"/>
          </a:p>
        </p:txBody>
      </p:sp>
      <p:pic>
        <p:nvPicPr>
          <p:cNvPr id="581" name="Google Shape;581;g34084bef9ea_1_0" title="Screenshot 2025-03-14 at 10.39.0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417" y="814193"/>
            <a:ext cx="11068596" cy="60438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>
                <a:hlinkClick r:id="rId3"/>
              </a:rPr>
              <a:t>sig-ciss@lists.geant.org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1_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7.xml><?xml version="1.0" encoding="utf-8"?>
<a:theme xmlns:a="http://schemas.openxmlformats.org/drawingml/2006/main" name="2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DE57C3661A364DA52E6A2D3D8F1068" ma:contentTypeVersion="9" ma:contentTypeDescription="Create a new document." ma:contentTypeScope="" ma:versionID="2d00bd03d5ad50befc25486761ea9a3e">
  <xsd:schema xmlns:xsd="http://www.w3.org/2001/XMLSchema" xmlns:xs="http://www.w3.org/2001/XMLSchema" xmlns:p="http://schemas.microsoft.com/office/2006/metadata/properties" xmlns:ns2="c02d189a-470e-4a9f-94cc-a52c046988c1" xmlns:ns3="8228d8e9-cc2d-4be2-9152-6eed6b2f3705" xmlns:ns4="4086992a-fa1a-49f4-8081-ca4aa2240a9e" targetNamespace="http://schemas.microsoft.com/office/2006/metadata/properties" ma:root="true" ma:fieldsID="90fef7e6ed31e0ff87864bdd5cb51ff6" ns2:_="" ns3:_="" ns4:_="">
    <xsd:import namespace="c02d189a-470e-4a9f-94cc-a52c046988c1"/>
    <xsd:import namespace="8228d8e9-cc2d-4be2-9152-6eed6b2f3705"/>
    <xsd:import namespace="4086992a-fa1a-49f4-8081-ca4aa2240a9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4:lcf76f155ced4ddcb4097134ff3c332f" minOccurs="0"/>
                <xsd:element ref="ns2:TaxCatchAll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2d189a-470e-4a9f-94cc-a52c046988c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4" nillable="true" ma:displayName="Taxonomy Catch All Column" ma:hidden="true" ma:list="{282c6f55-379f-462f-9e29-61c684b2ee87}" ma:internalName="TaxCatchAll" ma:showField="CatchAllData" ma:web="c02d189a-470e-4a9f-94cc-a52c046988c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86992a-fa1a-49f4-8081-ca4aa2240a9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c7bb1876-7c32-4edf-a4b5-251c22916113" ma:termSetId="00000000-0000-0000-0000-000000000000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02d189a-470e-4a9f-94cc-a52c046988c1">2F6ZAXJRW4C3-2112464626-13</_dlc_DocId>
    <_dlc_DocIdUrl xmlns="c02d189a-470e-4a9f-94cc-a52c046988c1">
      <Url>https://geantprojects.sharepoint.com/sites/gn5-2wp1/_layouts/15/DocIdRedir.aspx?ID=2F6ZAXJRW4C3-2112464626-13</Url>
      <Description>2F6ZAXJRW4C3-2112464626-13</Description>
    </_dlc_DocIdUrl>
    <TaxCatchAll xmlns="c02d189a-470e-4a9f-94cc-a52c046988c1" xsi:nil="true"/>
    <lcf76f155ced4ddcb4097134ff3c332f xmlns="4086992a-fa1a-49f4-8081-ca4aa2240a9e">
      <Terms xmlns="http://schemas.microsoft.com/office/infopath/2007/PartnerControls"/>
    </lcf76f155ced4ddcb4097134ff3c332f>
    <Document_x0020_ID xmlns="8228d8e9-cc2d-4be2-9152-6eed6b2f3705">GN5-2-25-E6F75F</Document_x0020_ID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7595C5-221A-4B98-B7C8-54F40C0902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2d189a-470e-4a9f-94cc-a52c046988c1"/>
    <ds:schemaRef ds:uri="8228d8e9-cc2d-4be2-9152-6eed6b2f3705"/>
    <ds:schemaRef ds:uri="4086992a-fa1a-49f4-8081-ca4aa2240a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5908ebff-5f8e-4240-93d2-61fbc062eddd"/>
    <ds:schemaRef ds:uri="8228d8e9-cc2d-4be2-9152-6eed6b2f3705"/>
    <ds:schemaRef ds:uri="caeb1846-cdfb-4597-893b-2ae440ff70d1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b072909e-743b-404a-a9b9-38ac71abb907"/>
    <ds:schemaRef ds:uri="c02d189a-470e-4a9f-94cc-a52c046988c1"/>
    <ds:schemaRef ds:uri="4086992a-fa1a-49f4-8081-ca4aa2240a9e"/>
  </ds:schemaRefs>
</ds:datastoreItem>
</file>

<file path=customXml/itemProps4.xml><?xml version="1.0" encoding="utf-8"?>
<ds:datastoreItem xmlns:ds="http://schemas.openxmlformats.org/officeDocument/2006/customXml" ds:itemID="{5D0B6585-01BB-4AD3-A4D1-81C59D5B673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28454</TotalTime>
  <Words>1180</Words>
  <Application>Microsoft Macintosh PowerPoint</Application>
  <PresentationFormat>Widescreen</PresentationFormat>
  <Paragraphs>134</Paragraphs>
  <Slides>9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Wingdings</vt:lpstr>
      <vt:lpstr>Cover</vt:lpstr>
      <vt:lpstr>Standard layout</vt:lpstr>
      <vt:lpstr>1_Standard layout</vt:lpstr>
      <vt:lpstr>blank</vt:lpstr>
      <vt:lpstr>End Slide</vt:lpstr>
      <vt:lpstr>1_End Slide</vt:lpstr>
      <vt:lpstr>2_Standard layout</vt:lpstr>
      <vt:lpstr>15th Special Interest Group      on Cloud Interoperable Software Stacks             (SIG-CISS)</vt:lpstr>
      <vt:lpstr>GÉANT Vision</vt:lpstr>
      <vt:lpstr>What our SIG focuses on</vt:lpstr>
      <vt:lpstr>PowerPoint Presentation</vt:lpstr>
      <vt:lpstr>GÈANT Digital Research Environment PoC</vt:lpstr>
      <vt:lpstr>What SIG-CISS has been focusing upon in the last years</vt:lpstr>
      <vt:lpstr>Next SIG-CISS (16th )</vt:lpstr>
      <vt:lpstr>G-DRE timeline</vt:lpstr>
      <vt:lpstr>  sig-ciss@lists.geant.org   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Bridget Hannigan</dc:creator>
  <cp:keywords>GN5-1</cp:keywords>
  <cp:lastModifiedBy>Mario Reale</cp:lastModifiedBy>
  <cp:revision>26</cp:revision>
  <dcterms:created xsi:type="dcterms:W3CDTF">2023-04-12T14:23:23Z</dcterms:created>
  <dcterms:modified xsi:type="dcterms:W3CDTF">2025-03-20T15:54:38Z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0x010100AADE57C3661A364DA52E6A2D3D8F1068</vt:lpwstr>
  </property>
  <property fmtid="{D5CDD505-2E9C-101B-9397-08002B2CF9AE}" pid="3" name="_dlc_DocIdItemGuid">
    <vt:lpwstr>a59ecbb3-f781-4648-b017-6e36dace7799</vt:lpwstr>
  </property>
  <property fmtid="{D5CDD505-2E9C-101B-9397-08002B2CF9AE}" pid="4" name="MediaServiceImageTags">
    <vt:lpwstr/>
  </property>
  <property fmtid="{D5CDD505-2E9C-101B-9397-08002B2CF9AE}" pid="5" name="MSIP_Label_003d8cf0-51b3-448e-9fca-7be663facb26_Enabled">
    <vt:lpwstr>true</vt:lpwstr>
  </property>
  <property fmtid="{D5CDD505-2E9C-101B-9397-08002B2CF9AE}" pid="6" name="MSIP_Label_003d8cf0-51b3-448e-9fca-7be663facb26_SetDate">
    <vt:lpwstr>2025-03-07T15:35:30Z</vt:lpwstr>
  </property>
  <property fmtid="{D5CDD505-2E9C-101B-9397-08002B2CF9AE}" pid="7" name="MSIP_Label_003d8cf0-51b3-448e-9fca-7be663facb26_Method">
    <vt:lpwstr>Standard</vt:lpwstr>
  </property>
  <property fmtid="{D5CDD505-2E9C-101B-9397-08002B2CF9AE}" pid="8" name="MSIP_Label_003d8cf0-51b3-448e-9fca-7be663facb26_Name">
    <vt:lpwstr>Confidential</vt:lpwstr>
  </property>
  <property fmtid="{D5CDD505-2E9C-101B-9397-08002B2CF9AE}" pid="9" name="MSIP_Label_003d8cf0-51b3-448e-9fca-7be663facb26_SiteId">
    <vt:lpwstr>d8cc37ca-6546-448c-8369-0f1026a3306b</vt:lpwstr>
  </property>
  <property fmtid="{D5CDD505-2E9C-101B-9397-08002B2CF9AE}" pid="10" name="MSIP_Label_003d8cf0-51b3-448e-9fca-7be663facb26_ActionId">
    <vt:lpwstr>7a61c55a-4ad4-48d5-80d1-f65697b51c4f</vt:lpwstr>
  </property>
  <property fmtid="{D5CDD505-2E9C-101B-9397-08002B2CF9AE}" pid="11" name="MSIP_Label_003d8cf0-51b3-448e-9fca-7be663facb26_ContentBits">
    <vt:lpwstr>2</vt:lpwstr>
  </property>
  <property fmtid="{D5CDD505-2E9C-101B-9397-08002B2CF9AE}" pid="12" name="ClassificationContentMarkingFooterLocations">
    <vt:lpwstr>Cover:3\Standard layout:6\1_Standard layout:6\blank:3\End Slide:4\1_End Slide:4\2_Standard layout:6</vt:lpwstr>
  </property>
  <property fmtid="{D5CDD505-2E9C-101B-9397-08002B2CF9AE}" pid="13" name="ClassificationContentMarkingFooterText">
    <vt:lpwstr>Confidential</vt:lpwstr>
  </property>
</Properties>
</file>