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2"/>
  </p:notesMasterIdLst>
  <p:handoutMasterIdLst>
    <p:handoutMasterId r:id="rId23"/>
  </p:handoutMasterIdLst>
  <p:sldIdLst>
    <p:sldId id="284" r:id="rId5"/>
    <p:sldId id="285" r:id="rId6"/>
    <p:sldId id="359" r:id="rId7"/>
    <p:sldId id="360" r:id="rId8"/>
    <p:sldId id="361" r:id="rId9"/>
    <p:sldId id="371" r:id="rId10"/>
    <p:sldId id="370" r:id="rId11"/>
    <p:sldId id="375" r:id="rId12"/>
    <p:sldId id="362" r:id="rId13"/>
    <p:sldId id="364" r:id="rId14"/>
    <p:sldId id="363" r:id="rId15"/>
    <p:sldId id="372" r:id="rId16"/>
    <p:sldId id="365" r:id="rId17"/>
    <p:sldId id="374" r:id="rId18"/>
    <p:sldId id="369" r:id="rId19"/>
    <p:sldId id="288" r:id="rId20"/>
    <p:sldId id="366" r:id="rId21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114000"/>
      </a:lnSpc>
      <a:spcBef>
        <a:spcPts val="0"/>
      </a:spcBef>
      <a:buFont typeface="+mj-lt"/>
      <a:buNone/>
      <a:defRPr sz="1700" kern="1200" spc="40" baseline="0">
        <a:solidFill>
          <a:schemeClr val="accent1"/>
        </a:solidFill>
        <a:latin typeface="+mn-lt"/>
        <a:ea typeface="+mn-ea"/>
        <a:cs typeface="+mn-cs"/>
      </a:defRPr>
    </a:lvl1pPr>
    <a:lvl2pPr marL="1872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2pPr>
    <a:lvl3pPr marL="460800" indent="-185738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3pPr>
    <a:lvl4pPr marL="7344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4pPr>
    <a:lvl5pPr marL="10080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2878C"/>
    <a:srgbClr val="B4B9BE"/>
    <a:srgbClr val="FF66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7B7C1A-B432-8541-9448-4E00339374CD}" v="10" dt="2025-03-20T15:28:55.051"/>
  </p1510:revLst>
</p1510:revInfo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1"/>
    <p:restoredTop sz="94664"/>
  </p:normalViewPr>
  <p:slideViewPr>
    <p:cSldViewPr snapToGrid="0">
      <p:cViewPr varScale="1">
        <p:scale>
          <a:sx n="151" d="100"/>
          <a:sy n="151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68B2DB-4FA8-4144-B5E9-A017862EC6C0}" type="doc">
      <dgm:prSet loTypeId="urn:microsoft.com/office/officeart/2005/8/layout/venn1" loCatId="" qsTypeId="urn:microsoft.com/office/officeart/2005/8/quickstyle/3d2" qsCatId="3D" csTypeId="urn:microsoft.com/office/officeart/2005/8/colors/colorful5" csCatId="colorful" phldr="1"/>
      <dgm:spPr/>
    </dgm:pt>
    <dgm:pt modelId="{68BAB3AC-2323-E143-9405-C7B395F3E088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GB"/>
            <a:t>Storage</a:t>
          </a:r>
        </a:p>
      </dgm:t>
    </dgm:pt>
    <dgm:pt modelId="{6EFD1FDB-1E6F-4E4F-81F4-00BB991D1DDA}" type="parTrans" cxnId="{6F4266CD-DC2A-2A46-A950-8A00A2216DE1}">
      <dgm:prSet/>
      <dgm:spPr/>
      <dgm:t>
        <a:bodyPr/>
        <a:lstStyle/>
        <a:p>
          <a:endParaRPr lang="en-GB"/>
        </a:p>
      </dgm:t>
    </dgm:pt>
    <dgm:pt modelId="{552D6F4B-F709-0648-B3A7-C22C7B78C516}" type="sibTrans" cxnId="{6F4266CD-DC2A-2A46-A950-8A00A2216DE1}">
      <dgm:prSet/>
      <dgm:spPr/>
      <dgm:t>
        <a:bodyPr/>
        <a:lstStyle/>
        <a:p>
          <a:endParaRPr lang="en-GB"/>
        </a:p>
      </dgm:t>
    </dgm:pt>
    <dgm:pt modelId="{E66EC8BE-5C5F-FB42-A271-CFF573B8CA2F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Compute</a:t>
          </a:r>
        </a:p>
      </dgm:t>
    </dgm:pt>
    <dgm:pt modelId="{B117DCCB-3D3A-5D42-9A7D-6C70B2CE6374}" type="parTrans" cxnId="{1A9DC689-D168-5A4D-85E0-23831683990B}">
      <dgm:prSet/>
      <dgm:spPr/>
      <dgm:t>
        <a:bodyPr/>
        <a:lstStyle/>
        <a:p>
          <a:endParaRPr lang="en-GB"/>
        </a:p>
      </dgm:t>
    </dgm:pt>
    <dgm:pt modelId="{41DA5F79-6183-9840-9338-AA4CDAC07638}" type="sibTrans" cxnId="{1A9DC689-D168-5A4D-85E0-23831683990B}">
      <dgm:prSet/>
      <dgm:spPr/>
      <dgm:t>
        <a:bodyPr/>
        <a:lstStyle/>
        <a:p>
          <a:endParaRPr lang="en-GB"/>
        </a:p>
      </dgm:t>
    </dgm:pt>
    <dgm:pt modelId="{0C107BEE-D312-1D41-A14D-DE8B70F13D50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GB"/>
            <a:t>Network</a:t>
          </a:r>
        </a:p>
      </dgm:t>
    </dgm:pt>
    <dgm:pt modelId="{F5808874-53A1-944A-A6EF-AA69CD874C5A}" type="parTrans" cxnId="{74C3BA07-FF40-884E-8B34-9D68507CA1F5}">
      <dgm:prSet/>
      <dgm:spPr/>
      <dgm:t>
        <a:bodyPr/>
        <a:lstStyle/>
        <a:p>
          <a:endParaRPr lang="en-GB"/>
        </a:p>
      </dgm:t>
    </dgm:pt>
    <dgm:pt modelId="{0F3F6BAB-2F06-2D4A-9D74-913EC315FF6D}" type="sibTrans" cxnId="{74C3BA07-FF40-884E-8B34-9D68507CA1F5}">
      <dgm:prSet/>
      <dgm:spPr/>
      <dgm:t>
        <a:bodyPr/>
        <a:lstStyle/>
        <a:p>
          <a:endParaRPr lang="en-GB"/>
        </a:p>
      </dgm:t>
    </dgm:pt>
    <dgm:pt modelId="{DDBD4882-7F9E-7940-9F9B-A1536247CF02}" type="pres">
      <dgm:prSet presAssocID="{3368B2DB-4FA8-4144-B5E9-A017862EC6C0}" presName="compositeShape" presStyleCnt="0">
        <dgm:presLayoutVars>
          <dgm:chMax val="7"/>
          <dgm:dir/>
          <dgm:resizeHandles val="exact"/>
        </dgm:presLayoutVars>
      </dgm:prSet>
      <dgm:spPr/>
    </dgm:pt>
    <dgm:pt modelId="{883CA570-9CB8-FB40-9BA9-E6620698CBAA}" type="pres">
      <dgm:prSet presAssocID="{E66EC8BE-5C5F-FB42-A271-CFF573B8CA2F}" presName="circ1" presStyleLbl="vennNode1" presStyleIdx="0" presStyleCnt="3"/>
      <dgm:spPr/>
    </dgm:pt>
    <dgm:pt modelId="{BB9B2BCF-BA39-E64F-B923-A80FD1419AA8}" type="pres">
      <dgm:prSet presAssocID="{E66EC8BE-5C5F-FB42-A271-CFF573B8CA2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C38D236-B61A-234B-892C-7A98768F5E8B}" type="pres">
      <dgm:prSet presAssocID="{68BAB3AC-2323-E143-9405-C7B395F3E088}" presName="circ2" presStyleLbl="vennNode1" presStyleIdx="1" presStyleCnt="3"/>
      <dgm:spPr/>
    </dgm:pt>
    <dgm:pt modelId="{E9EECFCC-2FFF-B04C-AE7E-B6B74C76A77A}" type="pres">
      <dgm:prSet presAssocID="{68BAB3AC-2323-E143-9405-C7B395F3E0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5F68952-7625-094C-B96A-87C2D07A4174}" type="pres">
      <dgm:prSet presAssocID="{0C107BEE-D312-1D41-A14D-DE8B70F13D50}" presName="circ3" presStyleLbl="vennNode1" presStyleIdx="2" presStyleCnt="3"/>
      <dgm:spPr/>
    </dgm:pt>
    <dgm:pt modelId="{A1004EFA-873A-8E4B-88A6-0BB8F5257BEE}" type="pres">
      <dgm:prSet presAssocID="{0C107BEE-D312-1D41-A14D-DE8B70F13D5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4C3BA07-FF40-884E-8B34-9D68507CA1F5}" srcId="{3368B2DB-4FA8-4144-B5E9-A017862EC6C0}" destId="{0C107BEE-D312-1D41-A14D-DE8B70F13D50}" srcOrd="2" destOrd="0" parTransId="{F5808874-53A1-944A-A6EF-AA69CD874C5A}" sibTransId="{0F3F6BAB-2F06-2D4A-9D74-913EC315FF6D}"/>
    <dgm:cxn modelId="{14A33634-C252-48BE-A978-D2563AF4EECE}" type="presOf" srcId="{E66EC8BE-5C5F-FB42-A271-CFF573B8CA2F}" destId="{BB9B2BCF-BA39-E64F-B923-A80FD1419AA8}" srcOrd="1" destOrd="0" presId="urn:microsoft.com/office/officeart/2005/8/layout/venn1"/>
    <dgm:cxn modelId="{239BB247-A4BE-4DBF-94AA-19DC3CC40D82}" type="presOf" srcId="{68BAB3AC-2323-E143-9405-C7B395F3E088}" destId="{E9EECFCC-2FFF-B04C-AE7E-B6B74C76A77A}" srcOrd="1" destOrd="0" presId="urn:microsoft.com/office/officeart/2005/8/layout/venn1"/>
    <dgm:cxn modelId="{D89E8457-961A-4B8D-B628-CF1D15548B03}" type="presOf" srcId="{0C107BEE-D312-1D41-A14D-DE8B70F13D50}" destId="{A1004EFA-873A-8E4B-88A6-0BB8F5257BEE}" srcOrd="1" destOrd="0" presId="urn:microsoft.com/office/officeart/2005/8/layout/venn1"/>
    <dgm:cxn modelId="{C429E358-45A2-4366-BAFC-EA2ED5E380EB}" type="presOf" srcId="{E66EC8BE-5C5F-FB42-A271-CFF573B8CA2F}" destId="{883CA570-9CB8-FB40-9BA9-E6620698CBAA}" srcOrd="0" destOrd="0" presId="urn:microsoft.com/office/officeart/2005/8/layout/venn1"/>
    <dgm:cxn modelId="{1B519B6A-EE20-426C-9917-DF7196525DB5}" type="presOf" srcId="{3368B2DB-4FA8-4144-B5E9-A017862EC6C0}" destId="{DDBD4882-7F9E-7940-9F9B-A1536247CF02}" srcOrd="0" destOrd="0" presId="urn:microsoft.com/office/officeart/2005/8/layout/venn1"/>
    <dgm:cxn modelId="{1A9DC689-D168-5A4D-85E0-23831683990B}" srcId="{3368B2DB-4FA8-4144-B5E9-A017862EC6C0}" destId="{E66EC8BE-5C5F-FB42-A271-CFF573B8CA2F}" srcOrd="0" destOrd="0" parTransId="{B117DCCB-3D3A-5D42-9A7D-6C70B2CE6374}" sibTransId="{41DA5F79-6183-9840-9338-AA4CDAC07638}"/>
    <dgm:cxn modelId="{6F4266CD-DC2A-2A46-A950-8A00A2216DE1}" srcId="{3368B2DB-4FA8-4144-B5E9-A017862EC6C0}" destId="{68BAB3AC-2323-E143-9405-C7B395F3E088}" srcOrd="1" destOrd="0" parTransId="{6EFD1FDB-1E6F-4E4F-81F4-00BB991D1DDA}" sibTransId="{552D6F4B-F709-0648-B3A7-C22C7B78C516}"/>
    <dgm:cxn modelId="{3140FBF6-5399-4DF3-B2FC-F429B3BC715B}" type="presOf" srcId="{68BAB3AC-2323-E143-9405-C7B395F3E088}" destId="{3C38D236-B61A-234B-892C-7A98768F5E8B}" srcOrd="0" destOrd="0" presId="urn:microsoft.com/office/officeart/2005/8/layout/venn1"/>
    <dgm:cxn modelId="{2CCBD5FB-2D5E-4BB5-9A0F-1D1E6E515E4D}" type="presOf" srcId="{0C107BEE-D312-1D41-A14D-DE8B70F13D50}" destId="{85F68952-7625-094C-B96A-87C2D07A4174}" srcOrd="0" destOrd="0" presId="urn:microsoft.com/office/officeart/2005/8/layout/venn1"/>
    <dgm:cxn modelId="{A090CD10-C6BE-483F-8179-C4B6804DD0DA}" type="presParOf" srcId="{DDBD4882-7F9E-7940-9F9B-A1536247CF02}" destId="{883CA570-9CB8-FB40-9BA9-E6620698CBAA}" srcOrd="0" destOrd="0" presId="urn:microsoft.com/office/officeart/2005/8/layout/venn1"/>
    <dgm:cxn modelId="{58F68819-D979-4F20-B79B-67CD7656E784}" type="presParOf" srcId="{DDBD4882-7F9E-7940-9F9B-A1536247CF02}" destId="{BB9B2BCF-BA39-E64F-B923-A80FD1419AA8}" srcOrd="1" destOrd="0" presId="urn:microsoft.com/office/officeart/2005/8/layout/venn1"/>
    <dgm:cxn modelId="{AC85505D-62E3-44A7-9B37-6083CC1713B8}" type="presParOf" srcId="{DDBD4882-7F9E-7940-9F9B-A1536247CF02}" destId="{3C38D236-B61A-234B-892C-7A98768F5E8B}" srcOrd="2" destOrd="0" presId="urn:microsoft.com/office/officeart/2005/8/layout/venn1"/>
    <dgm:cxn modelId="{7A43BD6A-D4B5-4248-916D-EBBBD63EAB66}" type="presParOf" srcId="{DDBD4882-7F9E-7940-9F9B-A1536247CF02}" destId="{E9EECFCC-2FFF-B04C-AE7E-B6B74C76A77A}" srcOrd="3" destOrd="0" presId="urn:microsoft.com/office/officeart/2005/8/layout/venn1"/>
    <dgm:cxn modelId="{03A36BEC-5E88-4FA3-BB1C-FBB86CF89152}" type="presParOf" srcId="{DDBD4882-7F9E-7940-9F9B-A1536247CF02}" destId="{85F68952-7625-094C-B96A-87C2D07A4174}" srcOrd="4" destOrd="0" presId="urn:microsoft.com/office/officeart/2005/8/layout/venn1"/>
    <dgm:cxn modelId="{AACA54F0-5B79-4A3F-91CF-B43D48A2064B}" type="presParOf" srcId="{DDBD4882-7F9E-7940-9F9B-A1536247CF02}" destId="{A1004EFA-873A-8E4B-88A6-0BB8F5257BE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3CA570-9CB8-FB40-9BA9-E6620698CBAA}">
      <dsp:nvSpPr>
        <dsp:cNvPr id="0" name=""/>
        <dsp:cNvSpPr/>
      </dsp:nvSpPr>
      <dsp:spPr>
        <a:xfrm>
          <a:off x="660104" y="870264"/>
          <a:ext cx="1829390" cy="182939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Compute</a:t>
          </a:r>
        </a:p>
      </dsp:txBody>
      <dsp:txXfrm>
        <a:off x="904023" y="1190407"/>
        <a:ext cx="1341552" cy="823225"/>
      </dsp:txXfrm>
    </dsp:sp>
    <dsp:sp modelId="{3C38D236-B61A-234B-892C-7A98768F5E8B}">
      <dsp:nvSpPr>
        <dsp:cNvPr id="0" name=""/>
        <dsp:cNvSpPr/>
      </dsp:nvSpPr>
      <dsp:spPr>
        <a:xfrm>
          <a:off x="1320209" y="2013633"/>
          <a:ext cx="1829390" cy="182939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8012901"/>
                <a:satOff val="5714"/>
                <a:lumOff val="-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8012901"/>
                <a:satOff val="5714"/>
                <a:lumOff val="-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8012901"/>
                <a:satOff val="5714"/>
                <a:lumOff val="-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Storage</a:t>
          </a:r>
        </a:p>
      </dsp:txBody>
      <dsp:txXfrm>
        <a:off x="1879698" y="2486225"/>
        <a:ext cx="1097634" cy="1006164"/>
      </dsp:txXfrm>
    </dsp:sp>
    <dsp:sp modelId="{85F68952-7625-094C-B96A-87C2D07A4174}">
      <dsp:nvSpPr>
        <dsp:cNvPr id="0" name=""/>
        <dsp:cNvSpPr/>
      </dsp:nvSpPr>
      <dsp:spPr>
        <a:xfrm>
          <a:off x="0" y="2013633"/>
          <a:ext cx="1829390" cy="182939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6025803"/>
                <a:satOff val="11428"/>
                <a:lumOff val="-9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16025803"/>
                <a:satOff val="11428"/>
                <a:lumOff val="-9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16025803"/>
                <a:satOff val="11428"/>
                <a:lumOff val="-9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Network</a:t>
          </a:r>
        </a:p>
      </dsp:txBody>
      <dsp:txXfrm>
        <a:off x="172267" y="2486225"/>
        <a:ext cx="1097634" cy="1006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20.03.25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20.03.25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FCB082B-4878-5CED-D205-1005CA191D9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Example slide – ‘Title and text boxes’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5200"/>
            <a:ext cx="4068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303912" y="1465200"/>
            <a:ext cx="4320479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03812" y="417482"/>
            <a:ext cx="7026188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3059112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059112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5673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224" y="417482"/>
            <a:ext cx="4295775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5221286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2" y="1463675"/>
            <a:ext cx="5221287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103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394226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C0EB5F1-CBCA-1E0F-1063-1ED70E651FB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028038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082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Example slide – ‘Title and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DCEB7D4-7DE6-6455-6F9B-CF08334B39D5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blue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D873E21-571C-6D4A-621F-26BF43A947E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9341CEB-A4F0-BA0F-6C5D-E6E7C139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21898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ro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red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59BFD3E-055A-C142-CAD1-3290ABEE6697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38F7E93-0309-556F-D2AE-0F88B08F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40071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grau">
    <p:bg>
      <p:bgPr>
        <a:solidFill>
          <a:srgbClr val="828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600"/>
            <a:ext cx="10672762" cy="455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grey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F606201-E3EA-5CC3-39A7-0F35A87FD3B3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BC4919B-571D-3B21-AEC5-2EF2D8977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35957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‘Quote’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91344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Blau, Farbigkeit, violett, Flieder enthält.&#10;&#10;Automatisch generierte Beschreibung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"/>
            <a:ext cx="121920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1’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0D0C61A-C2A6-CF85-DF08-FAF992F5B80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29149518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A9579D62-C50B-5FA5-070B-ECA1C60EAA35}"/>
              </a:ext>
            </a:extLst>
          </p:cNvPr>
          <p:cNvSpPr/>
          <p:nvPr userDrawn="1"/>
        </p:nvSpPr>
        <p:spPr>
          <a:xfrm>
            <a:off x="760413" y="5355083"/>
            <a:ext cx="10672762" cy="810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233430B0-DDB5-E7B0-1BA0-A936B201C60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86579705"/>
              </p:ext>
            </p:extLst>
          </p:nvPr>
        </p:nvGraphicFramePr>
        <p:xfrm>
          <a:off x="6234718" y="5359632"/>
          <a:ext cx="3600542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4542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2196000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777600">
                <a:tc>
                  <a:txBody>
                    <a:bodyPr/>
                    <a:lstStyle/>
                    <a:p>
                      <a:r>
                        <a:rPr lang="en-GB" sz="1800" b="1" kern="1200" spc="0" baseline="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Lausanne</a:t>
                      </a:r>
                      <a:endParaRPr lang="en-GB" sz="1600" b="1" kern="1200" spc="0" baseline="0" noProof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EPFL Innovation Park</a:t>
                      </a:r>
                    </a:p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Bâtiment</a:t>
                      </a:r>
                      <a:r>
                        <a:rPr lang="en-GB" sz="1600" b="0" kern="1200" spc="0" baseline="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</a:p>
                    <a:p>
                      <a:r>
                        <a:rPr lang="en-GB" sz="1600" b="0" kern="1200" spc="0" baseline="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1015 Lausanne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graphicFrame>
        <p:nvGraphicFramePr>
          <p:cNvPr id="20" name="Tabelle 19">
            <a:extLst>
              <a:ext uri="{FF2B5EF4-FFF2-40B4-BE49-F238E27FC236}">
                <a16:creationId xmlns:a16="http://schemas.microsoft.com/office/drawing/2014/main" id="{A4776E46-2C03-118F-DE54-CE986BC9E306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76673506"/>
              </p:ext>
            </p:extLst>
          </p:nvPr>
        </p:nvGraphicFramePr>
        <p:xfrm>
          <a:off x="2666735" y="5358036"/>
          <a:ext cx="2759103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0768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1728335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810768">
                <a:tc>
                  <a:txBody>
                    <a:bodyPr/>
                    <a:lstStyle/>
                    <a:p>
                      <a:r>
                        <a:rPr lang="en-GB" sz="1800" b="1" kern="1200" spc="0" baseline="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Zurich</a:t>
                      </a:r>
                      <a:endParaRPr lang="en-GB" sz="1600" b="1" kern="1200" spc="0" baseline="0" noProof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Werdstrasse</a:t>
                      </a:r>
                      <a:r>
                        <a:rPr lang="en-GB" sz="1600" b="0" kern="1200" spc="0" baseline="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</a:p>
                    <a:p>
                      <a:r>
                        <a:rPr lang="en-GB" sz="1600" b="0" kern="1200" spc="0" baseline="0" noProof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8004 Zurich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8557E05-7F2C-EC5C-4135-858F11FFAA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71379" y="2022584"/>
            <a:ext cx="3254400" cy="1127766"/>
          </a:xfrm>
        </p:spPr>
        <p:txBody>
          <a:bodyPr>
            <a:noAutofit/>
          </a:bodyPr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A450B49A-8249-F2B8-D31F-D65D233850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71379" y="4003496"/>
            <a:ext cx="3254400" cy="1122040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749D0275-7F74-E27B-BA38-6CADE8FE5E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75030" y="2032238"/>
            <a:ext cx="3254969" cy="1118112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877B0405-2CB0-D228-DB64-FC12DFD306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75031" y="3997770"/>
            <a:ext cx="3254968" cy="1127766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67F3B0F8-D693-2897-4953-DCBDEB847870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59601" y="145835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DA1919-FDA7-8EA4-5B3B-7838F89B1A92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759601" y="3439262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1ECA93ED-A458-AC1B-9361-36762696E2D2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6234718" y="146520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A6F13B5-A469-8432-0F27-4CFE52D86ADA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234718" y="3433536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43342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E8C0188-0D07-F4FD-A26B-8CFA1F35BC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73" y="2896907"/>
            <a:ext cx="3520800" cy="103297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474D6BE-ED38-F31E-D313-BF58998B675E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83733631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2’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30C8637-A284-8B7D-A423-5ABDA2A5B6DB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5332422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3’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EC5D618-1DBA-7963-8AD3-D39E32AA3CB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4236542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Blue’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3F372C1-4FE1-6D31-8AEF-2913F42C8EE2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D96038FA-C037-95E4-7728-598658B3F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258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93"/>
            <a:ext cx="121932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1’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962101-2402-6856-73E8-950F3082454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897B9F1-F170-ABBF-6A4F-085B54A5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532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2’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56274E2-022F-7D93-3853-575FE07C5D46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5B352BA-56A7-5456-FF0D-762582773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489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00"/>
            <a:ext cx="12191997" cy="68576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'Section divider with graphics'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5E0319D-BFAB-BA7E-A7BB-E69F1608AA68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64316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4">
            <a:extLst>
              <a:ext uri="{FF2B5EF4-FFF2-40B4-BE49-F238E27FC236}">
                <a16:creationId xmlns:a16="http://schemas.microsoft.com/office/drawing/2014/main" id="{4C3CF3C3-6115-7A52-D73D-9536B1222A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‘Section divider with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9DB557C-A12B-C367-742A-9CC0F5DA577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86326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CD1AD84-A9C6-68C4-8681-94E52B08CB37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3939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60413" y="417482"/>
            <a:ext cx="10672762" cy="4552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1999" y="1466056"/>
            <a:ext cx="10671175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84701" y="6341418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7" r:id="rId3"/>
    <p:sldLayoutId id="2147483668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59" r:id="rId10"/>
    <p:sldLayoutId id="2147483661" r:id="rId11"/>
    <p:sldLayoutId id="2147483680" r:id="rId12"/>
    <p:sldLayoutId id="2147483681" r:id="rId13"/>
    <p:sldLayoutId id="2147483669" r:id="rId14"/>
    <p:sldLayoutId id="2147483665" r:id="rId15"/>
    <p:sldLayoutId id="2147483671" r:id="rId16"/>
    <p:sldLayoutId id="2147483672" r:id="rId17"/>
    <p:sldLayoutId id="2147483674" r:id="rId18"/>
    <p:sldLayoutId id="2147483673" r:id="rId19"/>
    <p:sldLayoutId id="2147483682" r:id="rId20"/>
    <p:sldLayoutId id="2147483663" r:id="rId21"/>
    <p:sldLayoutId id="2147483683" r:id="rId22"/>
    <p:sldLayoutId id="2147483664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9" userDrawn="1">
          <p15:clr>
            <a:srgbClr val="A4A3A4"/>
          </p15:clr>
        </p15:guide>
        <p15:guide id="2" pos="7202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orient="horz" pos="922" userDrawn="1">
          <p15:clr>
            <a:srgbClr val="A4A3A4"/>
          </p15:clr>
        </p15:guide>
        <p15:guide id="5" orient="horz" pos="26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nemanja.jevtic@switch.ch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26C2B-C270-CEEC-9BBC-9FEE4EE470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SIG-CISS 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3150D1-AD3C-5E90-9499-6C670C7DC4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>
                <a:cs typeface="Arial"/>
              </a:rPr>
              <a:t>21 March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6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1D6F3-3C2E-AEA1-D760-5AD008ABC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98B59-4110-9FC8-0E12-E1A4CE9A4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/>
              </a:rPr>
              <a:t>The mixed way – Ansible + pipelines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BEDD5-D426-1FCA-8200-4C01FC06B8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>
                <a:cs typeface="Arial"/>
              </a:rPr>
              <a:t>The idea</a:t>
            </a:r>
            <a:endParaRPr lang="en-US">
              <a:cs typeface="Arial"/>
            </a:endParaRPr>
          </a:p>
          <a:p>
            <a:pPr>
              <a:lnSpc>
                <a:spcPct val="113999"/>
              </a:lnSpc>
            </a:pPr>
            <a:endParaRPr lang="en-US" b="1" u="sng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>
                <a:cs typeface="Arial"/>
              </a:rPr>
              <a:t>Combine both approaches described before: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Run Ansible in a pipeline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Executed need commands (OS config)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Deploy needed resources (</a:t>
            </a:r>
            <a:r>
              <a:rPr lang="en-US" err="1">
                <a:cs typeface="Arial"/>
              </a:rPr>
              <a:t>Cephadm</a:t>
            </a:r>
            <a:r>
              <a:rPr lang="en-US">
                <a:cs typeface="Arial"/>
              </a:rPr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352083-873A-2B38-26E8-F9EC39A9B7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>
                <a:cs typeface="Arial"/>
              </a:rPr>
              <a:t>The pros</a:t>
            </a:r>
            <a:endParaRPr lang="en-US">
              <a:solidFill>
                <a:srgbClr val="000000"/>
              </a:solidFill>
              <a:cs typeface="Arial"/>
            </a:endParaRP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Regular pipeline runs limited drift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Easier to audit</a:t>
            </a:r>
          </a:p>
          <a:p>
            <a:pPr marL="186690" lvl="1" indent="-186690">
              <a:lnSpc>
                <a:spcPct val="113999"/>
              </a:lnSpc>
            </a:pPr>
            <a:endParaRPr lang="en-US"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7E7BD-3BE5-5739-7890-AE3EF394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A855D2-6666-2A31-98B1-FBF1F100D0BB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>
                <a:cs typeface="Arial"/>
              </a:rPr>
              <a:t>The cons</a:t>
            </a:r>
            <a:endParaRPr lang="en-US">
              <a:solidFill>
                <a:srgbClr val="000000"/>
              </a:solidFill>
              <a:cs typeface="Arial"/>
            </a:endParaRP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Pipelines can become a single point of failure (multi cluster)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Infrastructure running pipelines is needed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A lot of work involved in creating pipelines that work</a:t>
            </a:r>
            <a:endParaRPr lang="en-US"/>
          </a:p>
          <a:p>
            <a:pPr marL="186690" lvl="1" indent="-186690">
              <a:lnSpc>
                <a:spcPct val="113999"/>
              </a:lnSpc>
            </a:pPr>
            <a:endParaRPr lang="en-US">
              <a:cs typeface="Arial"/>
            </a:endParaRP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</p:txBody>
      </p:sp>
      <p:pic>
        <p:nvPicPr>
          <p:cNvPr id="7" name="Picture 6" descr="GitLab Logos and Brand Assets | GitLab">
            <a:extLst>
              <a:ext uri="{FF2B5EF4-FFF2-40B4-BE49-F238E27FC236}">
                <a16:creationId xmlns:a16="http://schemas.microsoft.com/office/drawing/2014/main" id="{BB2BF5B1-4ABA-48C5-80E1-6FDB271BF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25" y="4493202"/>
            <a:ext cx="2743199" cy="1052945"/>
          </a:xfrm>
          <a:prstGeom prst="rect">
            <a:avLst/>
          </a:prstGeom>
        </p:spPr>
      </p:pic>
      <p:pic>
        <p:nvPicPr>
          <p:cNvPr id="9" name="Picture 8" descr="File:Ansible logo.svg - Wikipedia">
            <a:extLst>
              <a:ext uri="{FF2B5EF4-FFF2-40B4-BE49-F238E27FC236}">
                <a16:creationId xmlns:a16="http://schemas.microsoft.com/office/drawing/2014/main" id="{8ED5494F-5B7B-8197-E98E-211578731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663" y="4226902"/>
            <a:ext cx="1300162" cy="1595071"/>
          </a:xfrm>
          <a:prstGeom prst="rect">
            <a:avLst/>
          </a:prstGeom>
        </p:spPr>
      </p:pic>
      <p:pic>
        <p:nvPicPr>
          <p:cNvPr id="10" name="Picture 9" descr="file type terraform&quot; Icon - Download for free – Iconduck">
            <a:extLst>
              <a:ext uri="{FF2B5EF4-FFF2-40B4-BE49-F238E27FC236}">
                <a16:creationId xmlns:a16="http://schemas.microsoft.com/office/drawing/2014/main" id="{70E83310-3A9D-452D-BE4D-2B0DD0962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129559"/>
            <a:ext cx="1581150" cy="17802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9AED26-BF51-985C-1C97-53AAB4674C00}"/>
              </a:ext>
            </a:extLst>
          </p:cNvPr>
          <p:cNvSpPr txBox="1"/>
          <p:nvPr/>
        </p:nvSpPr>
        <p:spPr>
          <a:xfrm>
            <a:off x="8077200" y="3914775"/>
            <a:ext cx="2743200" cy="10084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025"/>
              </a:lnSpc>
            </a:pPr>
            <a:r>
              <a:rPr lang="en-US" sz="1600" b="1" u="sng">
                <a:cs typeface="Segoe UI"/>
              </a:rPr>
              <a:t>In the end</a:t>
            </a:r>
            <a:r>
              <a:rPr lang="en-US" sz="1600">
                <a:cs typeface="Segoe UI"/>
              </a:rPr>
              <a:t>​</a:t>
            </a:r>
          </a:p>
          <a:p>
            <a:pPr>
              <a:lnSpc>
                <a:spcPts val="2025"/>
              </a:lnSpc>
            </a:pPr>
            <a:endParaRPr lang="en-US" sz="1600">
              <a:cs typeface="Segoe UI"/>
            </a:endParaRPr>
          </a:p>
          <a:p>
            <a:pPr>
              <a:lnSpc>
                <a:spcPts val="2025"/>
              </a:lnSpc>
            </a:pPr>
            <a:r>
              <a:rPr lang="en-US" sz="1600">
                <a:cs typeface="Segoe UI"/>
              </a:rPr>
              <a:t>Requires substantial work but a lot more flexible.</a:t>
            </a:r>
          </a:p>
        </p:txBody>
      </p:sp>
    </p:spTree>
    <p:extLst>
      <p:ext uri="{BB962C8B-B14F-4D97-AF65-F5344CB8AC3E}">
        <p14:creationId xmlns:p14="http://schemas.microsoft.com/office/powerpoint/2010/main" val="3400444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4C3C2-A228-C11B-788E-C8C34B324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39C1-9053-E85C-01BF-ABBDFB789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The `pull </a:t>
            </a:r>
            <a:r>
              <a:rPr lang="en-US" dirty="0" err="1">
                <a:cs typeface="Arial"/>
              </a:rPr>
              <a:t>scc:latest</a:t>
            </a:r>
            <a:r>
              <a:rPr lang="en-US" dirty="0">
                <a:cs typeface="Arial"/>
              </a:rPr>
              <a:t>` way – </a:t>
            </a:r>
            <a:r>
              <a:rPr lang="en-US" dirty="0" err="1">
                <a:cs typeface="Arial"/>
              </a:rPr>
              <a:t>GitOps</a:t>
            </a:r>
            <a:r>
              <a:rPr lang="en-US" dirty="0">
                <a:cs typeface="Arial"/>
              </a:rPr>
              <a:t> with </a:t>
            </a:r>
            <a:r>
              <a:rPr lang="en-US" dirty="0" err="1">
                <a:cs typeface="Arial"/>
              </a:rPr>
              <a:t>FluxCD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A74EC-5AFB-493B-EDBB-AFBDA3810E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>
                <a:cs typeface="Arial"/>
              </a:rPr>
              <a:t>The idea</a:t>
            </a:r>
          </a:p>
          <a:p>
            <a:pPr>
              <a:lnSpc>
                <a:spcPct val="113999"/>
              </a:lnSpc>
            </a:pPr>
            <a:endParaRPr lang="en-US" b="1" u="sng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err="1">
                <a:ea typeface="+mn-lt"/>
                <a:cs typeface="+mn-lt"/>
              </a:rPr>
              <a:t>GitOps</a:t>
            </a:r>
            <a:r>
              <a:rPr lang="en-US">
                <a:ea typeface="+mn-lt"/>
                <a:cs typeface="+mn-lt"/>
              </a:rPr>
              <a:t> with </a:t>
            </a:r>
            <a:r>
              <a:rPr lang="en-US" err="1">
                <a:ea typeface="+mn-lt"/>
                <a:cs typeface="+mn-lt"/>
              </a:rPr>
              <a:t>FluxCD</a:t>
            </a:r>
            <a:endParaRPr lang="en-US" err="1"/>
          </a:p>
          <a:p>
            <a:pPr>
              <a:lnSpc>
                <a:spcPct val="113999"/>
              </a:lnSpc>
            </a:pPr>
            <a:endParaRPr lang="en-US">
              <a:ea typeface="+mn-lt"/>
              <a:cs typeface="+mn-lt"/>
            </a:endParaRP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err="1">
                <a:cs typeface="Arial"/>
              </a:rPr>
              <a:t>FluxCD</a:t>
            </a:r>
            <a:r>
              <a:rPr lang="en-US">
                <a:cs typeface="Arial"/>
              </a:rPr>
              <a:t> with </a:t>
            </a:r>
            <a:r>
              <a:rPr lang="en-US">
                <a:ea typeface="+mn-lt"/>
                <a:cs typeface="+mn-lt"/>
              </a:rPr>
              <a:t>OpenStack-Helm</a:t>
            </a:r>
            <a:endParaRPr lang="en-US" b="1" u="sng">
              <a:ea typeface="+mn-lt"/>
              <a:cs typeface="+mn-lt"/>
            </a:endParaRP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>
                <a:ea typeface="+mn-lt"/>
                <a:cs typeface="+mn-lt"/>
              </a:rPr>
              <a:t>Automated Testing </a:t>
            </a:r>
            <a:endParaRPr lang="en-US" b="1" u="sng">
              <a:ea typeface="+mn-lt"/>
              <a:cs typeface="+mn-lt"/>
            </a:endParaRP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>
                <a:ea typeface="+mn-lt"/>
                <a:cs typeface="+mn-lt"/>
              </a:rPr>
              <a:t>Monitoring</a:t>
            </a:r>
            <a:endParaRPr lang="en-US"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6FB534-EE76-C2C6-B3E6-2E7BE126D1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 dirty="0">
                <a:cs typeface="Arial"/>
              </a:rPr>
              <a:t>The pros</a:t>
            </a:r>
          </a:p>
          <a:p>
            <a:pPr>
              <a:lnSpc>
                <a:spcPct val="113999"/>
              </a:lnSpc>
            </a:pPr>
            <a:endParaRPr lang="en-US" b="1" u="sng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Consistent state in target environment -Continuous reconciliation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Declarative State Management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Reducing the risk of errors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Improved Scalability, Auditability (Git History)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endParaRPr lang="en-US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endParaRPr lang="en-US" b="1" u="sng" dirty="0"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F4AA65-7BFD-ADC2-1AAB-6CD4C2C3A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D15EA2-5FCE-3E3A-4031-1BC0B39A88E1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 dirty="0">
                <a:cs typeface="Arial"/>
              </a:rPr>
              <a:t>The cons</a:t>
            </a:r>
          </a:p>
          <a:p>
            <a:pPr>
              <a:lnSpc>
                <a:spcPct val="113999"/>
              </a:lnSpc>
            </a:pPr>
            <a:endParaRPr lang="en-US" b="1" u="sng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Higher complexity to release new features and customize deployment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Higher dependence on community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Higher complexity in integration with other tools in </a:t>
            </a:r>
            <a:r>
              <a:rPr lang="en-US" dirty="0" err="1">
                <a:cs typeface="Arial"/>
              </a:rPr>
              <a:t>SwitchCloud</a:t>
            </a:r>
            <a:r>
              <a:rPr lang="en-US" dirty="0">
                <a:cs typeface="Arial"/>
              </a:rPr>
              <a:t> 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endParaRPr lang="en-US" dirty="0">
              <a:cs typeface="Arial"/>
            </a:endParaRPr>
          </a:p>
        </p:txBody>
      </p:sp>
      <p:pic>
        <p:nvPicPr>
          <p:cNvPr id="7" name="Picture 6" descr="A diagram of a cluster&#10;&#10;AI-generated content may be incorrect.">
            <a:extLst>
              <a:ext uri="{FF2B5EF4-FFF2-40B4-BE49-F238E27FC236}">
                <a16:creationId xmlns:a16="http://schemas.microsoft.com/office/drawing/2014/main" id="{159412E8-58B3-7202-6450-627170E9C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21" y="3823378"/>
            <a:ext cx="3322413" cy="205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647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474ED-6B0D-0BC5-5CB1-352A7F03A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A691D-9732-53D1-BA49-B09F16E54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Organizing code and managing environments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FC7C52-C0C6-C260-67F3-0D631242A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/>
          </a:p>
        </p:txBody>
      </p:sp>
      <p:pic>
        <p:nvPicPr>
          <p:cNvPr id="30" name="Content Placeholder 29" descr="A diagram of a computer&#10;&#10;AI-generated content may be incorrect.">
            <a:extLst>
              <a:ext uri="{FF2B5EF4-FFF2-40B4-BE49-F238E27FC236}">
                <a16:creationId xmlns:a16="http://schemas.microsoft.com/office/drawing/2014/main" id="{B3F0B963-9BCD-7C1B-7F6D-43C0E6AB48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03763" y="1899173"/>
            <a:ext cx="6465195" cy="3683956"/>
          </a:xfr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94490481-6F31-6CAF-3968-81643DF48CD7}"/>
              </a:ext>
            </a:extLst>
          </p:cNvPr>
          <p:cNvSpPr txBox="1">
            <a:spLocks/>
          </p:cNvSpPr>
          <p:nvPr/>
        </p:nvSpPr>
        <p:spPr>
          <a:xfrm>
            <a:off x="760413" y="1463675"/>
            <a:ext cx="4357325" cy="471328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+mj-lt"/>
              <a:buNone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72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0800" indent="-1857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344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080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Three Core Repositories</a:t>
            </a:r>
            <a:endParaRPr lang="en-US">
              <a:cs typeface="Arial"/>
            </a:endParaRPr>
          </a:p>
          <a:p>
            <a:pPr marL="460375" lvl="2" indent="-18542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 b="1" dirty="0">
                <a:ea typeface="+mn-lt"/>
                <a:cs typeface="+mn-lt"/>
              </a:rPr>
              <a:t>clusters:</a:t>
            </a:r>
            <a:r>
              <a:rPr lang="en-US" dirty="0">
                <a:ea typeface="+mn-lt"/>
                <a:cs typeface="+mn-lt"/>
              </a:rPr>
              <a:t>  what gets deployed where</a:t>
            </a:r>
          </a:p>
          <a:p>
            <a:pPr marL="460375" lvl="2" indent="-18542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 b="1" dirty="0" err="1">
                <a:ea typeface="+mn-lt"/>
                <a:cs typeface="+mn-lt"/>
              </a:rPr>
              <a:t>openstack</a:t>
            </a:r>
            <a:r>
              <a:rPr lang="en-US" b="1" dirty="0">
                <a:ea typeface="+mn-lt"/>
                <a:cs typeface="+mn-lt"/>
              </a:rPr>
              <a:t>:</a:t>
            </a:r>
            <a:r>
              <a:rPr lang="en-US" dirty="0">
                <a:ea typeface="+mn-lt"/>
                <a:cs typeface="+mn-lt"/>
              </a:rPr>
              <a:t> all OpenStack components</a:t>
            </a:r>
          </a:p>
          <a:p>
            <a:pPr marL="460375" lvl="2" indent="-18542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 b="1" dirty="0">
                <a:ea typeface="+mn-lt"/>
                <a:cs typeface="+mn-lt"/>
              </a:rPr>
              <a:t>infrastructure:</a:t>
            </a:r>
            <a:r>
              <a:rPr lang="en-US" dirty="0">
                <a:ea typeface="+mn-lt"/>
                <a:cs typeface="+mn-lt"/>
              </a:rPr>
              <a:t> everything else (ingress, </a:t>
            </a:r>
            <a:r>
              <a:rPr lang="en-US" dirty="0" err="1">
                <a:ea typeface="+mn-lt"/>
                <a:cs typeface="+mn-lt"/>
              </a:rPr>
              <a:t>MetalLB</a:t>
            </a:r>
            <a:r>
              <a:rPr lang="en-US" dirty="0">
                <a:ea typeface="+mn-lt"/>
                <a:cs typeface="+mn-lt"/>
              </a:rPr>
              <a:t>, core-monitoring, exporters).</a:t>
            </a:r>
            <a:endParaRPr lang="en-US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Branching </a:t>
            </a:r>
            <a:endParaRPr lang="en-US" b="1">
              <a:cs typeface="Arial"/>
            </a:endParaRPr>
          </a:p>
          <a:p>
            <a:pPr marL="460375" lvl="2" indent="-18542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 dirty="0">
                <a:ea typeface="+mn-lt"/>
                <a:cs typeface="+mn-lt"/>
              </a:rPr>
              <a:t>production: stable, released code, and  releases use tags (e.g., antelope-v01) </a:t>
            </a:r>
          </a:p>
          <a:p>
            <a:pPr marL="460375" lvl="2" indent="-18542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 dirty="0">
                <a:ea typeface="+mn-lt"/>
                <a:cs typeface="+mn-lt"/>
              </a:rPr>
              <a:t>stage: main integration branch, for pre-production testing</a:t>
            </a:r>
            <a:endParaRPr lang="en-US" dirty="0">
              <a:cs typeface="Arial"/>
            </a:endParaRPr>
          </a:p>
          <a:p>
            <a:pPr marL="460375" lvl="2" indent="-18542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 dirty="0">
                <a:ea typeface="+mn-lt"/>
                <a:cs typeface="+mn-lt"/>
              </a:rPr>
              <a:t>test: development and experimentation.</a:t>
            </a:r>
            <a:endParaRPr lang="en-US">
              <a:cs typeface="Arial"/>
            </a:endParaRPr>
          </a:p>
          <a:p>
            <a:pPr marL="460375" lvl="2" indent="-18542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 dirty="0">
                <a:ea typeface="+mn-lt"/>
                <a:cs typeface="+mn-lt"/>
              </a:rPr>
              <a:t>&lt;feature-branches&gt;: isolated development. </a:t>
            </a:r>
          </a:p>
          <a:p>
            <a:pPr marL="0" lvl="1" indent="0">
              <a:lnSpc>
                <a:spcPct val="113999"/>
              </a:lnSpc>
              <a:buNone/>
            </a:pPr>
            <a:r>
              <a:rPr lang="en-US" dirty="0">
                <a:ea typeface="+mn-lt"/>
                <a:cs typeface="+mn-lt"/>
              </a:rPr>
              <a:t> </a:t>
            </a:r>
          </a:p>
          <a:p>
            <a:pPr marL="0" lvl="1" indent="0">
              <a:lnSpc>
                <a:spcPct val="113999"/>
              </a:lnSpc>
              <a:buNone/>
            </a:pPr>
            <a:r>
              <a:rPr lang="en-US" dirty="0">
                <a:ea typeface="+mn-lt"/>
                <a:cs typeface="+mn-lt"/>
              </a:rPr>
              <a:t>General principle - branched from stage, merged back via Merge Requests.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584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D5887-5521-5386-1329-13A1C37F3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6EF00-88A5-AC22-13FA-083D5FF42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The bash way – when you need quick coffee NOW</a:t>
            </a:r>
          </a:p>
        </p:txBody>
      </p:sp>
      <p:pic>
        <p:nvPicPr>
          <p:cNvPr id="7" name="Content Placeholder 6" descr="A blue and yellow machine&#10;&#10;AI-generated content may be incorrect.">
            <a:extLst>
              <a:ext uri="{FF2B5EF4-FFF2-40B4-BE49-F238E27FC236}">
                <a16:creationId xmlns:a16="http://schemas.microsoft.com/office/drawing/2014/main" id="{19FE2389-8993-B4CB-A317-8D3F105755F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4770" y="1365391"/>
            <a:ext cx="4365571" cy="441999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9D2C74-B5F4-2939-CC71-F7C7FF001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B0D80E0-0A9A-3928-7324-49C80392E37D}"/>
              </a:ext>
            </a:extLst>
          </p:cNvPr>
          <p:cNvSpPr txBox="1">
            <a:spLocks/>
          </p:cNvSpPr>
          <p:nvPr/>
        </p:nvSpPr>
        <p:spPr>
          <a:xfrm>
            <a:off x="760413" y="1463675"/>
            <a:ext cx="5191071" cy="431414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+mj-lt"/>
              <a:buNone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72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0800" indent="-1857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344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080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What do you do when you need to create your default </a:t>
            </a:r>
            <a:r>
              <a:rPr lang="en-US" dirty="0" err="1">
                <a:cs typeface="Arial"/>
              </a:rPr>
              <a:t>Openstack</a:t>
            </a:r>
            <a:r>
              <a:rPr lang="en-US" dirty="0">
                <a:cs typeface="Arial"/>
              </a:rPr>
              <a:t> resources consistently and you need it before your morning coffee? </a:t>
            </a: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You approach your</a:t>
            </a:r>
            <a:r>
              <a:rPr lang="en-US" b="1" dirty="0">
                <a:cs typeface="Arial"/>
              </a:rPr>
              <a:t> </a:t>
            </a:r>
            <a:r>
              <a:rPr lang="en-US" b="1" dirty="0" err="1">
                <a:cs typeface="Arial"/>
              </a:rPr>
              <a:t>BASHista</a:t>
            </a:r>
            <a:r>
              <a:rPr lang="en-US" b="1" dirty="0">
                <a:cs typeface="Arial"/>
              </a:rPr>
              <a:t> !</a:t>
            </a:r>
          </a:p>
          <a:p>
            <a:pPr>
              <a:lnSpc>
                <a:spcPct val="113999"/>
              </a:lnSpc>
            </a:pPr>
            <a:endParaRPr lang="en-US" b="1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Pros: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You have programmatic way to deploy any resource you need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You can automate it via CI/CD pipeline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Cons: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Does not scale that fast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r>
              <a:rPr lang="en-US" dirty="0">
                <a:cs typeface="Arial"/>
              </a:rPr>
              <a:t>Target configuration can drift between runs</a:t>
            </a:r>
          </a:p>
          <a:p>
            <a:pPr marL="285750" indent="-285750">
              <a:lnSpc>
                <a:spcPct val="113999"/>
              </a:lnSpc>
              <a:buFont typeface="Calibri"/>
              <a:buChar char="-"/>
            </a:pPr>
            <a:endParaRPr lang="en-US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2811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3FAC0-58B5-DC37-7E93-8EC5EF951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37C54-4134-886C-B1E0-04802945D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The future: coffee shop across the street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966CCD-9A7B-6F60-23B7-4DA39CFF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A942A81-884B-E367-CDE3-91D531153967}"/>
              </a:ext>
            </a:extLst>
          </p:cNvPr>
          <p:cNvSpPr txBox="1">
            <a:spLocks/>
          </p:cNvSpPr>
          <p:nvPr/>
        </p:nvSpPr>
        <p:spPr>
          <a:xfrm>
            <a:off x="678770" y="1273175"/>
            <a:ext cx="10670213" cy="460443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+mj-lt"/>
              <a:buNone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72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0800" indent="-1857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344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080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Coffee shop across the street has expended offering:</a:t>
            </a: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Option 1 - </a:t>
            </a:r>
            <a:r>
              <a:rPr lang="en-US" dirty="0" err="1">
                <a:cs typeface="Arial"/>
              </a:rPr>
              <a:t>OpenTofu</a:t>
            </a:r>
            <a:r>
              <a:rPr lang="en-US" dirty="0">
                <a:cs typeface="Arial"/>
              </a:rPr>
              <a:t>:</a:t>
            </a: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Infrastructure-as-Code (</a:t>
            </a:r>
            <a:r>
              <a:rPr lang="en-US" b="1" dirty="0" err="1">
                <a:ea typeface="+mn-lt"/>
                <a:cs typeface="+mn-lt"/>
              </a:rPr>
              <a:t>IaC</a:t>
            </a:r>
            <a:r>
              <a:rPr lang="en-US" b="1" dirty="0">
                <a:ea typeface="+mn-lt"/>
                <a:cs typeface="+mn-lt"/>
              </a:rPr>
              <a:t>):</a:t>
            </a:r>
            <a:r>
              <a:rPr lang="en-US" dirty="0">
                <a:ea typeface="+mn-lt"/>
                <a:cs typeface="+mn-lt"/>
              </a:rPr>
              <a:t> declarative configuration leveraging existing APIs (</a:t>
            </a:r>
            <a:r>
              <a:rPr lang="en-US" dirty="0" err="1">
                <a:ea typeface="+mn-lt"/>
                <a:cs typeface="+mn-lt"/>
              </a:rPr>
              <a:t>Openstack</a:t>
            </a:r>
            <a:r>
              <a:rPr lang="en-US" dirty="0">
                <a:ea typeface="+mn-lt"/>
                <a:cs typeface="+mn-lt"/>
              </a:rPr>
              <a:t>, K8S)</a:t>
            </a: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External Management:</a:t>
            </a:r>
            <a:r>
              <a:rPr lang="en-US" dirty="0">
                <a:ea typeface="+mn-lt"/>
                <a:cs typeface="+mn-lt"/>
              </a:rPr>
              <a:t> controller within K8s, manages resources via </a:t>
            </a:r>
            <a:r>
              <a:rPr lang="en-US" dirty="0" err="1">
                <a:ea typeface="+mn-lt"/>
                <a:cs typeface="+mn-lt"/>
              </a:rPr>
              <a:t>OpenTofu</a:t>
            </a:r>
            <a:r>
              <a:rPr lang="en-US" dirty="0">
                <a:ea typeface="+mn-lt"/>
                <a:cs typeface="+mn-lt"/>
              </a:rPr>
              <a:t> engine</a:t>
            </a:r>
            <a:endParaRPr lang="en-US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Mature &amp; Extensive:</a:t>
            </a:r>
            <a:r>
              <a:rPr lang="en-US" dirty="0">
                <a:ea typeface="+mn-lt"/>
                <a:cs typeface="+mn-lt"/>
              </a:rPr>
              <a:t> large Terraform community, battle-tested, wide provider support</a:t>
            </a: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Declarative state</a:t>
            </a: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Option 2 - </a:t>
            </a:r>
            <a:r>
              <a:rPr lang="en-US" dirty="0" err="1">
                <a:cs typeface="Arial"/>
              </a:rPr>
              <a:t>Openstack</a:t>
            </a:r>
            <a:r>
              <a:rPr lang="en-US" dirty="0">
                <a:cs typeface="Arial"/>
              </a:rPr>
              <a:t> Operator:</a:t>
            </a: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Kubernetes-Native Operator:</a:t>
            </a:r>
            <a:r>
              <a:rPr lang="en-US" dirty="0">
                <a:ea typeface="+mn-lt"/>
                <a:cs typeface="+mn-lt"/>
              </a:rPr>
              <a:t> Extends Kubernetes API with CRDs</a:t>
            </a:r>
            <a:endParaRPr lang="en-US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r>
              <a:rPr lang="en-US" b="1" dirty="0" err="1">
                <a:ea typeface="+mn-lt"/>
                <a:cs typeface="+mn-lt"/>
              </a:rPr>
              <a:t>Openstack</a:t>
            </a:r>
            <a:r>
              <a:rPr lang="en-US" b="1" dirty="0">
                <a:ea typeface="+mn-lt"/>
                <a:cs typeface="+mn-lt"/>
              </a:rPr>
              <a:t>-Focused:</a:t>
            </a:r>
            <a:r>
              <a:rPr lang="en-US" dirty="0">
                <a:ea typeface="+mn-lt"/>
                <a:cs typeface="+mn-lt"/>
              </a:rPr>
              <a:t> Specifically designed for OpenStack services on Kubernetes</a:t>
            </a:r>
            <a:endParaRPr lang="en-US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CURE did a PoC and has in mid-term roadmap willingness to move in this direction. </a:t>
            </a: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 marL="285750" indent="-285750">
              <a:lnSpc>
                <a:spcPct val="113999"/>
              </a:lnSpc>
              <a:buFont typeface="Arial"/>
              <a:buChar char="•"/>
            </a:pPr>
            <a:endParaRPr lang="en-US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185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51F45-418A-A1EE-F884-690F32E11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D06D0-0F92-3F68-A81D-725A7DEF5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Other challenges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7E06F-87BD-3AF0-FFC0-065F2841F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8984" y="1073604"/>
            <a:ext cx="10670214" cy="4713288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b="1" dirty="0">
                <a:ea typeface="+mn-lt"/>
                <a:cs typeface="+mn-lt"/>
              </a:rPr>
              <a:t>Current Challenges:</a:t>
            </a:r>
            <a:endParaRPr lang="en-US" dirty="0">
              <a:cs typeface="Arial" panose="020B0604020202020204"/>
            </a:endParaRPr>
          </a:p>
          <a:p>
            <a:pPr>
              <a:lnSpc>
                <a:spcPct val="113999"/>
              </a:lnSpc>
            </a:pPr>
            <a:endParaRPr lang="en-US" b="1" dirty="0">
              <a:ea typeface="+mn-lt"/>
              <a:cs typeface="+mn-lt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ea typeface="+mn-lt"/>
              <a:cs typeface="+mn-lt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Enhancing monitoring and alerting:</a:t>
            </a:r>
          </a:p>
          <a:p>
            <a:pPr marL="460375" lvl="2" indent="-18542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Fine-tuning</a:t>
            </a:r>
            <a:r>
              <a:rPr lang="en-US" dirty="0">
                <a:solidFill>
                  <a:srgbClr val="002864"/>
                </a:solidFill>
                <a:ea typeface="+mn-lt"/>
                <a:cs typeface="+mn-lt"/>
              </a:rPr>
              <a:t> monitoring and alerting: defining and implementing precise set of alerts and dashboards</a:t>
            </a:r>
          </a:p>
          <a:p>
            <a:pPr marL="460375" lvl="2" indent="-185420">
              <a:lnSpc>
                <a:spcPct val="113999"/>
              </a:lnSpc>
            </a:pPr>
            <a:r>
              <a:rPr lang="en-US" dirty="0">
                <a:solidFill>
                  <a:srgbClr val="002864"/>
                </a:solidFill>
                <a:ea typeface="+mn-lt"/>
                <a:cs typeface="+mn-lt"/>
              </a:rPr>
              <a:t>Abstracting alert creation: using </a:t>
            </a:r>
            <a:r>
              <a:rPr lang="en-US" dirty="0"/>
              <a:t>K8S-libsonnet, a library</a:t>
            </a:r>
            <a:r>
              <a:rPr lang="en-US" dirty="0">
                <a:ea typeface="+mn-lt"/>
                <a:cs typeface="+mn-lt"/>
              </a:rPr>
              <a:t> for </a:t>
            </a:r>
            <a:r>
              <a:rPr lang="en-US" dirty="0" err="1">
                <a:ea typeface="+mn-lt"/>
                <a:cs typeface="+mn-lt"/>
              </a:rPr>
              <a:t>jsonnet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fluxcd</a:t>
            </a:r>
            <a:r>
              <a:rPr lang="en-US" dirty="0">
                <a:ea typeface="+mn-lt"/>
                <a:cs typeface="+mn-lt"/>
              </a:rPr>
              <a:t> controller, that enables very simple and quick creation of alert-related objects in K8S)</a:t>
            </a:r>
            <a:endParaRPr lang="en-US" dirty="0">
              <a:cs typeface="Arial" panose="020B0604020202020204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solidFill>
                <a:srgbClr val="172B4D"/>
              </a:solidFill>
              <a:ea typeface="+mn-lt"/>
              <a:cs typeface="+mn-lt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solidFill>
                  <a:srgbClr val="172B4D"/>
                </a:solidFill>
                <a:ea typeface="+mn-lt"/>
                <a:cs typeface="+mn-lt"/>
              </a:rPr>
              <a:t>Supply chain hardening:</a:t>
            </a:r>
          </a:p>
          <a:p>
            <a:pPr marL="460290" lvl="2" indent="-186690">
              <a:lnSpc>
                <a:spcPct val="113999"/>
              </a:lnSpc>
            </a:pPr>
            <a:r>
              <a:rPr lang="en-US" dirty="0">
                <a:solidFill>
                  <a:srgbClr val="172B4D"/>
                </a:solidFill>
                <a:ea typeface="+mn-lt"/>
                <a:cs typeface="+mn-lt"/>
              </a:rPr>
              <a:t>Image and code scanning</a:t>
            </a:r>
          </a:p>
          <a:p>
            <a:pPr lvl="2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Software supply chain attestation</a:t>
            </a:r>
          </a:p>
          <a:p>
            <a:pPr lvl="2"/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Inventory (Software bill of Material)</a:t>
            </a:r>
          </a:p>
          <a:p>
            <a:pPr marL="460290" lvl="2" indent="-186690">
              <a:lnSpc>
                <a:spcPct val="113999"/>
              </a:lnSpc>
            </a:pPr>
            <a:endParaRPr lang="en-US" dirty="0">
              <a:cs typeface="Arial" panose="020B0604020202020204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solidFill>
                  <a:srgbClr val="172B4D"/>
                </a:solidFill>
                <a:cs typeface="Arial"/>
              </a:rPr>
              <a:t>ISO standardization</a:t>
            </a:r>
          </a:p>
          <a:p>
            <a:pPr marL="0" lvl="1" indent="0">
              <a:lnSpc>
                <a:spcPct val="113999"/>
              </a:lnSpc>
              <a:buNone/>
            </a:pPr>
            <a:endParaRPr lang="en-US" dirty="0">
              <a:solidFill>
                <a:srgbClr val="172B4D"/>
              </a:solidFill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solidFill>
                <a:srgbClr val="172B4D"/>
              </a:solidFill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solidFill>
                <a:srgbClr val="002864"/>
              </a:solidFill>
              <a:cs typeface="Arial" panose="020B0604020202020204"/>
            </a:endParaRPr>
          </a:p>
          <a:p>
            <a:pPr>
              <a:lnSpc>
                <a:spcPct val="113999"/>
              </a:lnSpc>
            </a:pPr>
            <a:endParaRPr lang="en-US" b="1" dirty="0"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6465E-F363-E89A-4285-304648741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/>
          </a:p>
        </p:txBody>
      </p:sp>
      <p:pic>
        <p:nvPicPr>
          <p:cNvPr id="1026" name="Picture 2" descr="ISO logo and symbol, meaning, history, PNG">
            <a:extLst>
              <a:ext uri="{FF2B5EF4-FFF2-40B4-BE49-F238E27FC236}">
                <a16:creationId xmlns:a16="http://schemas.microsoft.com/office/drawing/2014/main" id="{2AE1B74B-EE8C-8CF0-A86D-802523CFE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521" y="3619882"/>
            <a:ext cx="3788636" cy="236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368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08BB2A-EDCA-94E9-CA16-88A273EAA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Q&amp;A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EA5CCC-3084-241E-5624-730FE38C2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562CAEDC-9F03-5BC0-6C0E-B6FC56DD95F6}"/>
              </a:ext>
            </a:extLst>
          </p:cNvPr>
          <p:cNvSpPr/>
          <p:nvPr/>
        </p:nvSpPr>
        <p:spPr>
          <a:xfrm>
            <a:off x="8900841" y="491266"/>
            <a:ext cx="2527571" cy="220099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  <a:cs typeface="Arial"/>
              </a:rPr>
              <a:t>CURE4Switch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33FEA35-96E6-A69D-5F71-58CCE96AC4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711271"/>
              </p:ext>
            </p:extLst>
          </p:nvPr>
        </p:nvGraphicFramePr>
        <p:xfrm>
          <a:off x="762000" y="1465263"/>
          <a:ext cx="2966050" cy="33678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6050">
                  <a:extLst>
                    <a:ext uri="{9D8B030D-6E8A-4147-A177-3AD203B41FA5}">
                      <a16:colId xmlns:a16="http://schemas.microsoft.com/office/drawing/2014/main" val="2438677857"/>
                    </a:ext>
                  </a:extLst>
                </a:gridCol>
              </a:tblGrid>
              <a:tr h="3158024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Nemanja Jevtic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Cloud Engineer</a:t>
                      </a:r>
                      <a:endParaRPr lang="en-GB" sz="1600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CURE Team</a:t>
                      </a:r>
                      <a:endParaRPr lang="en-GB" sz="1600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b="0" i="0" u="none" strike="noStrike" noProof="0" dirty="0">
                        <a:solidFill>
                          <a:srgbClr val="002864"/>
                        </a:solidFill>
                        <a:latin typeface="Arial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nemanja.jevtic@switch.ch</a:t>
                      </a:r>
                      <a:endParaRPr lang="en-GB" sz="1600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b="0" i="0" u="none" strike="noStrike" noProof="0" dirty="0">
                        <a:solidFill>
                          <a:srgbClr val="002864"/>
                        </a:solidFill>
                        <a:latin typeface="Arial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 err="1">
                          <a:solidFill>
                            <a:srgbClr val="002864"/>
                          </a:solidFill>
                          <a:latin typeface="Arial"/>
                        </a:rPr>
                        <a:t>Werdstrasse</a:t>
                      </a: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 2</a:t>
                      </a:r>
                      <a:endParaRPr lang="en-GB" sz="1600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8004 Zürich</a:t>
                      </a:r>
                      <a:endParaRPr lang="en-GB" sz="1600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1" i="0" u="none" strike="noStrike" noProof="0" dirty="0">
                        <a:solidFill>
                          <a:srgbClr val="002864"/>
                        </a:solidFill>
                        <a:latin typeface="Arial"/>
                      </a:endParaRPr>
                    </a:p>
                    <a:p>
                      <a:pPr lvl="0">
                        <a:buNone/>
                      </a:pPr>
                      <a:endParaRPr lang="en-GB" dirty="0">
                        <a:solidFill>
                          <a:schemeClr val="accent1"/>
                        </a:solidFill>
                      </a:endParaRPr>
                    </a:p>
                    <a:p>
                      <a:pPr lvl="0">
                        <a:buNone/>
                      </a:pPr>
                      <a:endParaRPr lang="en-GB" dirty="0">
                        <a:solidFill>
                          <a:schemeClr val="accent1"/>
                        </a:solidFill>
                      </a:endParaRPr>
                    </a:p>
                    <a:p>
                      <a:pPr lvl="0">
                        <a:buNone/>
                      </a:pPr>
                      <a:endParaRPr lang="en-GB" dirty="0">
                        <a:solidFill>
                          <a:schemeClr val="accent1"/>
                        </a:solidFill>
                      </a:endParaRPr>
                    </a:p>
                    <a:p>
                      <a:pPr lvl="0">
                        <a:buNone/>
                      </a:pPr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108000"/>
                </a:tc>
                <a:extLst>
                  <a:ext uri="{0D108BD9-81ED-4DB2-BD59-A6C34878D82A}">
                    <a16:rowId xmlns:a16="http://schemas.microsoft.com/office/drawing/2014/main" val="2302808405"/>
                  </a:ext>
                </a:extLst>
              </a:tr>
            </a:tbl>
          </a:graphicData>
        </a:graphic>
      </p:graphicFrame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5233CC82-5728-E48B-8A17-C10F1D993D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1048641"/>
              </p:ext>
            </p:extLst>
          </p:nvPr>
        </p:nvGraphicFramePr>
        <p:xfrm>
          <a:off x="4334329" y="1463449"/>
          <a:ext cx="3272829" cy="31580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2829">
                  <a:extLst>
                    <a:ext uri="{9D8B030D-6E8A-4147-A177-3AD203B41FA5}">
                      <a16:colId xmlns:a16="http://schemas.microsoft.com/office/drawing/2014/main" val="2438677857"/>
                    </a:ext>
                  </a:extLst>
                </a:gridCol>
              </a:tblGrid>
              <a:tr h="3158024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Bernard Landon</a:t>
                      </a:r>
                      <a:endParaRPr lang="en-US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Cloud Engineer</a:t>
                      </a:r>
                      <a:endParaRPr lang="en-GB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CURE Team</a:t>
                      </a:r>
                      <a:endParaRPr lang="en-GB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b="0" i="0" u="none" strike="noStrike" noProof="0" dirty="0">
                        <a:solidFill>
                          <a:srgbClr val="002864"/>
                        </a:solidFill>
                        <a:latin typeface="Arial"/>
                      </a:endParaRPr>
                    </a:p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i="0" u="none" strike="noStrike" kern="1200" spc="40" baseline="0" noProof="0" dirty="0">
                          <a:solidFill>
                            <a:srgbClr val="002864"/>
                          </a:solidFill>
                          <a:latin typeface="Arial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bernard.landon@switch.ch</a:t>
                      </a:r>
                      <a:endParaRPr lang="en-GB" sz="1600" b="0" i="0" u="none" strike="noStrike" kern="1200" spc="40" baseline="0" noProof="0" dirty="0">
                        <a:solidFill>
                          <a:srgbClr val="002864"/>
                        </a:solidFill>
                        <a:latin typeface="Arial"/>
                        <a:ea typeface="+mn-ea"/>
                        <a:cs typeface="+mn-cs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</a:rPr>
                        <a:t>EPFL Innovation Park</a:t>
                      </a:r>
                      <a:endParaRPr lang="en-GB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i="0" u="none" strike="noStrike" noProof="0" dirty="0">
                          <a:solidFill>
                            <a:srgbClr val="002864"/>
                          </a:solidFill>
                          <a:latin typeface="Arial"/>
                        </a:rPr>
                        <a:t>1015 Lausanne</a:t>
                      </a:r>
                      <a:endParaRPr lang="en-GB" sz="1600" dirty="0"/>
                    </a:p>
                    <a:p>
                      <a:pPr lvl="0">
                        <a:buNone/>
                      </a:pPr>
                      <a:endParaRPr lang="en-GB" dirty="0">
                        <a:solidFill>
                          <a:schemeClr val="accent1"/>
                        </a:solidFill>
                      </a:endParaRPr>
                    </a:p>
                    <a:p>
                      <a:pPr lvl="0">
                        <a:buNone/>
                      </a:pPr>
                      <a:endParaRPr lang="en-GB" dirty="0">
                        <a:solidFill>
                          <a:schemeClr val="accent1"/>
                        </a:solidFill>
                      </a:endParaRPr>
                    </a:p>
                    <a:p>
                      <a:pPr lvl="0">
                        <a:buNone/>
                      </a:pPr>
                      <a:endParaRPr lang="en-GB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108000"/>
                </a:tc>
                <a:extLst>
                  <a:ext uri="{0D108BD9-81ED-4DB2-BD59-A6C34878D82A}">
                    <a16:rowId xmlns:a16="http://schemas.microsoft.com/office/drawing/2014/main" val="2302808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302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2C913-3E9A-F5BC-DF42-9E63799E6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1A24D-EFF8-7026-D29B-43BB9DD18D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>
                <a:cs typeface="Arial"/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149431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1421F-8630-611B-CBE9-6FF2CC6B65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Who are we?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948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ED24F-A675-5557-671D-E17D39EF7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/>
              </a:rPr>
              <a:t>SWITCH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99530-CFF6-DC8A-D436-E694F9E9D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186690" lvl="1" indent="-186690">
              <a:lnSpc>
                <a:spcPct val="113999"/>
              </a:lnSpc>
            </a:pPr>
            <a:r>
              <a:rPr lang="en-US">
                <a:ea typeface="+mn-lt"/>
                <a:cs typeface="+mn-lt"/>
              </a:rPr>
              <a:t>The Swiss NREN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ea typeface="+mn-lt"/>
                <a:cs typeface="+mn-lt"/>
              </a:rPr>
              <a:t>National Research and Education Network</a:t>
            </a:r>
            <a:endParaRPr lang="en-US">
              <a:cs typeface="Arial" panose="020B0604020202020204"/>
            </a:endParaRPr>
          </a:p>
          <a:p>
            <a:pPr marL="273685" lvl="2" indent="0">
              <a:lnSpc>
                <a:spcPct val="113999"/>
              </a:lnSpc>
              <a:buNone/>
            </a:pPr>
            <a:endParaRPr lang="en-US">
              <a:ea typeface="+mn-lt"/>
              <a:cs typeface="+mn-lt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>
                <a:ea typeface="+mn-lt"/>
                <a:cs typeface="+mn-lt"/>
              </a:rPr>
              <a:t>Provides services to schools and universities 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ea typeface="+mn-lt"/>
                <a:cs typeface="+mn-lt"/>
              </a:rPr>
              <a:t>Cloud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ea typeface="+mn-lt"/>
                <a:cs typeface="+mn-lt"/>
              </a:rPr>
              <a:t>Network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ea typeface="+mn-lt"/>
                <a:cs typeface="+mn-lt"/>
              </a:rPr>
              <a:t>Security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ea typeface="+mn-lt"/>
                <a:cs typeface="+mn-lt"/>
              </a:rPr>
              <a:t>Legal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ea typeface="+mn-lt"/>
                <a:cs typeface="+mn-lt"/>
              </a:rPr>
              <a:t>Procurement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endParaRPr lang="en-US">
              <a:ea typeface="+mn-lt"/>
              <a:cs typeface="+mn-lt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>
                <a:ea typeface="+mn-lt"/>
                <a:cs typeface="+mn-lt"/>
              </a:rPr>
              <a:t>Registry for .</a:t>
            </a:r>
            <a:r>
              <a:rPr lang="en-US" err="1">
                <a:ea typeface="+mn-lt"/>
                <a:cs typeface="+mn-lt"/>
              </a:rPr>
              <a:t>ch</a:t>
            </a:r>
            <a:r>
              <a:rPr lang="en-US">
                <a:ea typeface="+mn-lt"/>
                <a:cs typeface="+mn-lt"/>
              </a:rPr>
              <a:t> and .li top-devel domains (OFCOM) </a:t>
            </a:r>
            <a:endParaRPr lang="en-US">
              <a:cs typeface="Arial" panose="020B0604020202020204"/>
            </a:endParaRP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ea typeface="+mn-lt"/>
                <a:cs typeface="+mn-lt"/>
              </a:rPr>
              <a:t>On behalf of the Swiss Confederation</a:t>
            </a:r>
            <a:endParaRPr lang="en-US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E9458-EEEA-853F-17D1-547E06F24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/>
          </a:p>
        </p:txBody>
      </p:sp>
      <p:pic>
        <p:nvPicPr>
          <p:cNvPr id="6" name="Picture 4" descr="Twitter / X (Twemoji 14.0)">
            <a:extLst>
              <a:ext uri="{FF2B5EF4-FFF2-40B4-BE49-F238E27FC236}">
                <a16:creationId xmlns:a16="http://schemas.microsoft.com/office/drawing/2014/main" id="{AA2F7DD9-0226-7182-7635-F821D4798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9" y="1044078"/>
            <a:ext cx="3691725" cy="372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927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08CAA-4723-EBE8-6942-E9D1103E9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/>
              </a:rPr>
              <a:t>CURE – Cloud and </a:t>
            </a:r>
            <a:r>
              <a:rPr lang="en-US" err="1">
                <a:cs typeface="Arial"/>
              </a:rPr>
              <a:t>Undercloud</a:t>
            </a:r>
            <a:r>
              <a:rPr lang="en-US">
                <a:cs typeface="Arial"/>
              </a:rPr>
              <a:t> Reliability Engineering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751BC-D462-70A0-BD31-C6682E3CA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/>
          </a:p>
        </p:txBody>
      </p:sp>
      <p:pic>
        <p:nvPicPr>
          <p:cNvPr id="253" name="Content Placeholder 252" descr="File:Kubernetes logo without workmark.svg - Wikipedia">
            <a:extLst>
              <a:ext uri="{FF2B5EF4-FFF2-40B4-BE49-F238E27FC236}">
                <a16:creationId xmlns:a16="http://schemas.microsoft.com/office/drawing/2014/main" id="{B879BAE3-506E-5598-D2F0-D6574C525EBB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8769303" y="1735452"/>
            <a:ext cx="874367" cy="846998"/>
          </a:xfrm>
        </p:spPr>
      </p:pic>
      <p:graphicFrame>
        <p:nvGraphicFramePr>
          <p:cNvPr id="107" name="Content Placeholder 2">
            <a:extLst>
              <a:ext uri="{FF2B5EF4-FFF2-40B4-BE49-F238E27FC236}">
                <a16:creationId xmlns:a16="http://schemas.microsoft.com/office/drawing/2014/main" id="{7CE191E3-6BF9-E47D-7835-538C505086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91863"/>
              </p:ext>
            </p:extLst>
          </p:nvPr>
        </p:nvGraphicFramePr>
        <p:xfrm>
          <a:off x="4520650" y="1071789"/>
          <a:ext cx="3149600" cy="471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9" name="Content Placeholder 138">
            <a:extLst>
              <a:ext uri="{FF2B5EF4-FFF2-40B4-BE49-F238E27FC236}">
                <a16:creationId xmlns:a16="http://schemas.microsoft.com/office/drawing/2014/main" id="{40BC4167-1B5B-596A-F936-B163669AB2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One team. Eleven people.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Divided in three sectors: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Arial,Sans-Serif"/>
              <a:buChar char="–"/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Arial,Sans-Serif"/>
              <a:buChar char="–"/>
            </a:pPr>
            <a:r>
              <a:rPr lang="en-US" dirty="0">
                <a:cs typeface="Arial"/>
              </a:rPr>
              <a:t>Compute: 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273685" lvl="2" indent="0">
              <a:lnSpc>
                <a:spcPct val="113999"/>
              </a:lnSpc>
              <a:buNone/>
            </a:pPr>
            <a:r>
              <a:rPr lang="en-US" dirty="0">
                <a:cs typeface="Arial"/>
              </a:rPr>
              <a:t>VMs, GPUs, </a:t>
            </a:r>
            <a:r>
              <a:rPr lang="en-US" dirty="0" err="1">
                <a:cs typeface="Arial"/>
              </a:rPr>
              <a:t>etc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Arial,Sans-Serif"/>
              <a:buChar char="–"/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Arial,Sans-Serif"/>
              <a:buChar char="–"/>
            </a:pPr>
            <a:r>
              <a:rPr lang="en-US" dirty="0">
                <a:cs typeface="Arial"/>
              </a:rPr>
              <a:t>Storage: 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273685" lvl="2" indent="0">
              <a:lnSpc>
                <a:spcPct val="113999"/>
              </a:lnSpc>
              <a:buNone/>
            </a:pPr>
            <a:r>
              <a:rPr lang="en-US" dirty="0">
                <a:cs typeface="Arial"/>
              </a:rPr>
              <a:t>Block storage, S3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Arial,Sans-Serif"/>
              <a:buChar char="–"/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Arial,Sans-Serif"/>
              <a:buChar char="–"/>
            </a:pPr>
            <a:r>
              <a:rPr lang="en-US" dirty="0">
                <a:cs typeface="Arial"/>
              </a:rPr>
              <a:t>Network: </a:t>
            </a:r>
          </a:p>
          <a:p>
            <a:pPr marL="273685" lvl="2" indent="0">
              <a:lnSpc>
                <a:spcPct val="113999"/>
              </a:lnSpc>
              <a:buNone/>
            </a:pPr>
            <a:r>
              <a:rPr lang="en-US" dirty="0">
                <a:cs typeface="Arial"/>
              </a:rPr>
              <a:t> Connectivity and redundancy at every layer, load balancers, </a:t>
            </a:r>
            <a:r>
              <a:rPr lang="en-US" dirty="0" err="1">
                <a:cs typeface="Arial"/>
              </a:rPr>
              <a:t>etc</a:t>
            </a:r>
            <a:endParaRPr lang="en-US" dirty="0">
              <a:cs typeface="Arial"/>
            </a:endParaRPr>
          </a:p>
        </p:txBody>
      </p:sp>
      <p:pic>
        <p:nvPicPr>
          <p:cNvPr id="254" name="Picture 253" descr="OpenStack - Wikipedia">
            <a:extLst>
              <a:ext uri="{FF2B5EF4-FFF2-40B4-BE49-F238E27FC236}">
                <a16:creationId xmlns:a16="http://schemas.microsoft.com/office/drawing/2014/main" id="{030F3E47-AFB7-D558-285D-2C4300F434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87338" y="1822632"/>
            <a:ext cx="1302140" cy="672737"/>
          </a:xfrm>
          <a:prstGeom prst="rect">
            <a:avLst/>
          </a:prstGeom>
        </p:spPr>
      </p:pic>
      <p:pic>
        <p:nvPicPr>
          <p:cNvPr id="256" name="Picture 255" descr="Ceph.io — Logo Usage">
            <a:extLst>
              <a:ext uri="{FF2B5EF4-FFF2-40B4-BE49-F238E27FC236}">
                <a16:creationId xmlns:a16="http://schemas.microsoft.com/office/drawing/2014/main" id="{E12E500E-8064-8659-330F-49484AD7C4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25011" y="2579497"/>
            <a:ext cx="1125692" cy="1429456"/>
          </a:xfrm>
          <a:prstGeom prst="rect">
            <a:avLst/>
          </a:prstGeom>
        </p:spPr>
      </p:pic>
      <p:pic>
        <p:nvPicPr>
          <p:cNvPr id="257" name="Graphic 256" descr="File:Open vSwitch Logo.svg - Wikimedia Commons">
            <a:extLst>
              <a:ext uri="{FF2B5EF4-FFF2-40B4-BE49-F238E27FC236}">
                <a16:creationId xmlns:a16="http://schemas.microsoft.com/office/drawing/2014/main" id="{0C7A73AD-3DC8-2FF9-729B-E874031F9A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67665" y="4004291"/>
            <a:ext cx="1317690" cy="845132"/>
          </a:xfrm>
          <a:prstGeom prst="rect">
            <a:avLst/>
          </a:prstGeom>
        </p:spPr>
      </p:pic>
      <p:pic>
        <p:nvPicPr>
          <p:cNvPr id="258" name="Picture 257" descr="OVN, Open Virtual Network">
            <a:extLst>
              <a:ext uri="{FF2B5EF4-FFF2-40B4-BE49-F238E27FC236}">
                <a16:creationId xmlns:a16="http://schemas.microsoft.com/office/drawing/2014/main" id="{B82721F0-EDB0-E873-4902-C6D2C27119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80399" y="4007072"/>
            <a:ext cx="963975" cy="86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9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63EEC-923C-CD57-3E52-1D76CAF95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E2279F-C7EC-3B1C-E506-C1A258FD93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The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13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43EA02-907D-D455-7E68-8B427E405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2F2FF-4DF3-B019-7F91-FB29D7162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Arial"/>
              </a:rPr>
              <a:t>SwitchEvolution</a:t>
            </a:r>
            <a:r>
              <a:rPr lang="en-US">
                <a:cs typeface="Arial"/>
              </a:rPr>
              <a:t>: </a:t>
            </a:r>
            <a:r>
              <a:rPr lang="en-US" err="1">
                <a:cs typeface="Arial"/>
              </a:rPr>
              <a:t>SwitchEngines</a:t>
            </a:r>
            <a:r>
              <a:rPr lang="en-US">
                <a:cs typeface="Arial"/>
              </a:rPr>
              <a:t> to </a:t>
            </a:r>
            <a:r>
              <a:rPr lang="en-US" err="1">
                <a:cs typeface="Arial"/>
              </a:rPr>
              <a:t>SwitchCloud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ED235-A2B0-72DC-43BB-CEF3BBCD92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61027" y="1839690"/>
            <a:ext cx="10670214" cy="4713288"/>
          </a:xfrm>
        </p:spPr>
        <p:txBody>
          <a:bodyPr vert="horz" lIns="0" tIns="0" rIns="0" bIns="0" rtlCol="0" anchor="t">
            <a:noAutofit/>
          </a:bodyPr>
          <a:lstStyle/>
          <a:p>
            <a:endParaRPr lang="en-US" dirty="0">
              <a:cs typeface="Arial"/>
            </a:endParaRPr>
          </a:p>
          <a:p>
            <a:pPr marL="460375" lvl="2" indent="-185420"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 marL="460375" lvl="2" indent="-185420"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75B5A-65CB-8C43-694D-8601C3A34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518B736-A120-5736-08D7-2FCDCFC54022}"/>
              </a:ext>
            </a:extLst>
          </p:cNvPr>
          <p:cNvSpPr txBox="1">
            <a:spLocks/>
          </p:cNvSpPr>
          <p:nvPr/>
        </p:nvSpPr>
        <p:spPr>
          <a:xfrm>
            <a:off x="760413" y="1342220"/>
            <a:ext cx="2369855" cy="471328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+mj-lt"/>
              <a:buNone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72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0800" indent="-1857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344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080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999"/>
              </a:lnSpc>
            </a:pPr>
            <a:r>
              <a:rPr lang="en-US" b="1" u="sng" dirty="0" err="1">
                <a:cs typeface="Arial"/>
              </a:rPr>
              <a:t>SwitchEngines</a:t>
            </a:r>
            <a:endParaRPr lang="en-US" b="1" u="sng" dirty="0"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Calibri" panose="020B0604020202020204" pitchFamily="34" charset="0"/>
              <a:buChar char="-"/>
            </a:pPr>
            <a:r>
              <a:rPr lang="en-US" dirty="0">
                <a:ea typeface="+mn-lt"/>
                <a:cs typeface="+mn-lt"/>
              </a:rPr>
              <a:t>Ansible-led deployment</a:t>
            </a:r>
          </a:p>
          <a:p>
            <a:pPr marL="186690" lvl="1" indent="-186690">
              <a:lnSpc>
                <a:spcPct val="113999"/>
              </a:lnSpc>
              <a:buFont typeface="Calibri" panose="020B0604020202020204" pitchFamily="34" charset="0"/>
              <a:buChar char="-"/>
            </a:pPr>
            <a:r>
              <a:rPr lang="en-US" dirty="0">
                <a:ea typeface="+mn-lt"/>
                <a:cs typeface="+mn-lt"/>
              </a:rPr>
              <a:t>Limited IPv6</a:t>
            </a:r>
            <a:endParaRPr lang="en-US" dirty="0"/>
          </a:p>
          <a:p>
            <a:pPr marL="186690" lvl="1" indent="-186690">
              <a:lnSpc>
                <a:spcPct val="113999"/>
              </a:lnSpc>
              <a:buFont typeface="Calibri" panose="020B0604020202020204" pitchFamily="34" charset="0"/>
              <a:buChar char="-"/>
            </a:pPr>
            <a:r>
              <a:rPr lang="en-US" dirty="0">
                <a:ea typeface="+mn-lt"/>
                <a:cs typeface="+mn-lt"/>
              </a:rPr>
              <a:t>Traditional networking (CVR with 3 network nodes)</a:t>
            </a:r>
          </a:p>
          <a:p>
            <a:pPr marL="186690" lvl="1" indent="-186690">
              <a:lnSpc>
                <a:spcPct val="113999"/>
              </a:lnSpc>
              <a:buFont typeface="Calibri" panose="020B0604020202020204" pitchFamily="34" charset="0"/>
              <a:buChar char="-"/>
            </a:pPr>
            <a:r>
              <a:rPr lang="en-US" dirty="0">
                <a:ea typeface="+mn-lt"/>
                <a:cs typeface="+mn-lt"/>
              </a:rPr>
              <a:t>Traditional Load Balancer (Amphora)</a:t>
            </a:r>
          </a:p>
          <a:p>
            <a:pPr marL="186690" lvl="1" indent="-186690">
              <a:lnSpc>
                <a:spcPct val="113999"/>
              </a:lnSpc>
              <a:buFont typeface="Calibri" panose="020B0604020202020204" pitchFamily="34" charset="0"/>
              <a:buChar char="-"/>
            </a:pPr>
            <a:r>
              <a:rPr lang="en-US" dirty="0">
                <a:ea typeface="+mn-lt"/>
                <a:cs typeface="+mn-lt"/>
              </a:rPr>
              <a:t>Integrated S3/Swift</a:t>
            </a: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Tightly integrated dashboard features</a:t>
            </a:r>
            <a:endParaRPr lang="en-US" b="1" dirty="0">
              <a:cs typeface="Arial"/>
            </a:endParaRPr>
          </a:p>
          <a:p>
            <a:pPr marL="186690" lvl="1" indent="-186690">
              <a:lnSpc>
                <a:spcPct val="113999"/>
              </a:lnSpc>
              <a:buFont typeface="Calibri" panose="020B0604020202020204" pitchFamily="34" charset="0"/>
              <a:buChar char="-"/>
            </a:pPr>
            <a:endParaRPr lang="en-US" b="1" dirty="0"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67E5BD-F6B4-4483-FC74-C85E35DB904C}"/>
              </a:ext>
            </a:extLst>
          </p:cNvPr>
          <p:cNvSpPr txBox="1">
            <a:spLocks/>
          </p:cNvSpPr>
          <p:nvPr/>
        </p:nvSpPr>
        <p:spPr>
          <a:xfrm>
            <a:off x="8629579" y="1342220"/>
            <a:ext cx="2351714" cy="471328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+mj-lt"/>
              <a:buNone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72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0800" indent="-1857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344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080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999"/>
              </a:lnSpc>
            </a:pPr>
            <a:r>
              <a:rPr lang="en-US" b="1" u="sng" dirty="0" err="1">
                <a:cs typeface="Arial"/>
              </a:rPr>
              <a:t>SwitchCloud</a:t>
            </a:r>
            <a:endParaRPr lang="en-US" dirty="0"/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 dirty="0" err="1">
                <a:ea typeface="+mn-lt"/>
                <a:cs typeface="+mn-lt"/>
              </a:rPr>
              <a:t>GitOps</a:t>
            </a:r>
            <a:r>
              <a:rPr lang="en-US" dirty="0">
                <a:ea typeface="+mn-lt"/>
                <a:cs typeface="+mn-lt"/>
              </a:rPr>
              <a:t> with </a:t>
            </a:r>
            <a:r>
              <a:rPr lang="en-US" dirty="0" err="1">
                <a:ea typeface="+mn-lt"/>
                <a:cs typeface="+mn-lt"/>
              </a:rPr>
              <a:t>FluxCD</a:t>
            </a:r>
            <a:endParaRPr lang="en-US" dirty="0">
              <a:ea typeface="+mn-lt"/>
              <a:cs typeface="+mn-lt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Modern networking - Full IPv6 (Default)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Enhanced networking – OVN 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OVN &amp; Amphora LB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Separate S3 (SCS3)- dedicated service managed via Portal</a:t>
            </a: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 dirty="0">
                <a:ea typeface="+mn-lt"/>
                <a:cs typeface="+mn-lt"/>
              </a:rPr>
              <a:t> Streamlined Dashboard: Focus on core functionality; SCS3 via Portal</a:t>
            </a: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</p:txBody>
      </p:sp>
      <p:pic>
        <p:nvPicPr>
          <p:cNvPr id="11" name="Picture 10" descr="A monkey in clouds with a person working on a computer&#10;&#10;AI-generated content may be incorrect.">
            <a:extLst>
              <a:ext uri="{FF2B5EF4-FFF2-40B4-BE49-F238E27FC236}">
                <a16:creationId xmlns:a16="http://schemas.microsoft.com/office/drawing/2014/main" id="{23E31143-8346-4A95-7CA7-59D266277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139" y="1178708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64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FAB2E-DD92-5AC8-AC9E-91ECD93BA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BCC69F-5500-6FD6-94C0-4211AD7E7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cs typeface="Arial"/>
              </a:rPr>
              <a:t>SwitchCloud</a:t>
            </a:r>
            <a:r>
              <a:rPr lang="en-GB" dirty="0">
                <a:cs typeface="Arial"/>
              </a:rPr>
              <a:t> - The Big picture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515B554-0E03-A3B3-5D65-B053B0F8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 descr="A diagram of a cloud computing system&#10;&#10;AI-generated content may be incorrect.">
            <a:extLst>
              <a:ext uri="{FF2B5EF4-FFF2-40B4-BE49-F238E27FC236}">
                <a16:creationId xmlns:a16="http://schemas.microsoft.com/office/drawing/2014/main" id="{D34F1DA7-B64A-AC49-7CEC-F024B3912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412" y="870857"/>
            <a:ext cx="8174887" cy="554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05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D7C4C-B27E-A53D-B655-D1D5CB66F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FC7EB-F4FB-12B3-AE33-8752E4E68F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How we deploy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65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47C0-5AF7-CB3C-51BE-D278B6F8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panose="020B0604020202020204"/>
              </a:rPr>
              <a:t>The old way – ansible from laptop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459A1-8643-7C78-6FAB-71C6E7BFAB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>
                <a:cs typeface="Arial"/>
              </a:rPr>
              <a:t>The idea</a:t>
            </a: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Multi-repos</a:t>
            </a:r>
          </a:p>
          <a:p>
            <a:pPr marL="186690" lvl="1" indent="-186690">
              <a:lnSpc>
                <a:spcPct val="113999"/>
              </a:lnSpc>
            </a:pPr>
            <a:r>
              <a:rPr lang="en-US">
                <a:cs typeface="Arial"/>
              </a:rPr>
              <a:t>Ansible deployment from employee laptops:</a:t>
            </a: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cs typeface="Arial"/>
              </a:rPr>
              <a:t>Kubernetes manifests</a:t>
            </a:r>
          </a:p>
          <a:p>
            <a:pPr marL="460375" lvl="2" indent="-186690">
              <a:lnSpc>
                <a:spcPct val="113999"/>
              </a:lnSpc>
              <a:buFont typeface="Wingdings" panose="020B0604020202020204" pitchFamily="34" charset="0"/>
              <a:buChar char="§"/>
            </a:pPr>
            <a:r>
              <a:rPr lang="en-US">
                <a:cs typeface="Arial"/>
              </a:rPr>
              <a:t>Misc operations (OS config, </a:t>
            </a:r>
            <a:r>
              <a:rPr lang="en-US" err="1">
                <a:cs typeface="Arial"/>
              </a:rPr>
              <a:t>etc</a:t>
            </a:r>
            <a:r>
              <a:rPr lang="en-US">
                <a:cs typeface="Arial"/>
              </a:rPr>
              <a:t>)</a:t>
            </a: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99159A-3B38-1092-3772-F9B8F37176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b="1" u="sng" dirty="0">
                <a:cs typeface="Arial"/>
              </a:rPr>
              <a:t>The pro</a:t>
            </a:r>
          </a:p>
          <a:p>
            <a:pPr>
              <a:lnSpc>
                <a:spcPct val="113999"/>
              </a:lnSpc>
            </a:pPr>
            <a:endParaRPr lang="en-US" b="1" u="sng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It worked!</a:t>
            </a: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Rather easy workflows</a:t>
            </a: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 dirty="0">
                <a:cs typeface="Arial"/>
              </a:rPr>
              <a:t>It was cutting-edge 10 years ago (when Engines started)</a:t>
            </a:r>
          </a:p>
          <a:p>
            <a:pPr>
              <a:lnSpc>
                <a:spcPct val="113999"/>
              </a:lnSpc>
            </a:pPr>
            <a:endParaRPr lang="en-US" dirty="0"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ECB46-8575-67AA-FB95-EABF72A2C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59E311-4B27-1AAD-C36C-4863DCD687A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028038" y="1463675"/>
            <a:ext cx="3150000" cy="2608263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13999"/>
              </a:lnSpc>
            </a:pPr>
            <a:r>
              <a:rPr lang="en-US" b="1" u="sng">
                <a:cs typeface="Arial"/>
              </a:rPr>
              <a:t>The cons</a:t>
            </a:r>
          </a:p>
          <a:p>
            <a:pPr>
              <a:lnSpc>
                <a:spcPct val="113999"/>
              </a:lnSpc>
            </a:pPr>
            <a:endParaRPr lang="en-US" b="1" u="sng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>
                <a:cs typeface="Arial"/>
              </a:rPr>
              <a:t>No reconciliation -&gt; drift</a:t>
            </a: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>
                <a:cs typeface="Arial"/>
              </a:rPr>
              <a:t>No regular run -&gt; led to broken playbooks</a:t>
            </a: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>
              <a:lnSpc>
                <a:spcPct val="113999"/>
              </a:lnSpc>
            </a:pPr>
            <a:r>
              <a:rPr lang="en-US">
                <a:cs typeface="Arial"/>
              </a:rPr>
              <a:t>Weak audit trace -&gt; who did what and when?</a:t>
            </a: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</p:txBody>
      </p:sp>
      <p:pic>
        <p:nvPicPr>
          <p:cNvPr id="7" name="Picture 6" descr="File:Ansible logo.svg - Wikipedia">
            <a:extLst>
              <a:ext uri="{FF2B5EF4-FFF2-40B4-BE49-F238E27FC236}">
                <a16:creationId xmlns:a16="http://schemas.microsoft.com/office/drawing/2014/main" id="{2FAFB27E-F91D-4DB9-D374-5B6A2DA5A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810" y="4329691"/>
            <a:ext cx="1054380" cy="1301309"/>
          </a:xfrm>
          <a:prstGeom prst="rect">
            <a:avLst/>
          </a:prstGeom>
        </p:spPr>
      </p:pic>
      <p:pic>
        <p:nvPicPr>
          <p:cNvPr id="8" name="Picture 7" descr="A toy rocket flying out of the computer">
            <a:extLst>
              <a:ext uri="{FF2B5EF4-FFF2-40B4-BE49-F238E27FC236}">
                <a16:creationId xmlns:a16="http://schemas.microsoft.com/office/drawing/2014/main" id="{86E62CBB-65AD-14C8-C4FB-5BE5942B4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232" y="4160043"/>
            <a:ext cx="2457450" cy="1638300"/>
          </a:xfrm>
          <a:prstGeom prst="rect">
            <a:avLst/>
          </a:prstGeom>
        </p:spPr>
      </p:pic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317D44A5-305E-7D74-9FC5-46E0DD988413}"/>
              </a:ext>
            </a:extLst>
          </p:cNvPr>
          <p:cNvSpPr txBox="1">
            <a:spLocks/>
          </p:cNvSpPr>
          <p:nvPr/>
        </p:nvSpPr>
        <p:spPr>
          <a:xfrm>
            <a:off x="8028038" y="4302125"/>
            <a:ext cx="3150000" cy="19510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+mj-lt"/>
              <a:buNone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72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460800" indent="-185738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7344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008000" indent="-187200" algn="l" defTabSz="914400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 spc="4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999"/>
              </a:lnSpc>
            </a:pPr>
            <a:r>
              <a:rPr lang="en-US" b="1" u="sng">
                <a:cs typeface="Arial"/>
              </a:rPr>
              <a:t>In the end</a:t>
            </a:r>
          </a:p>
          <a:p>
            <a:pPr>
              <a:lnSpc>
                <a:spcPct val="113999"/>
              </a:lnSpc>
            </a:pPr>
            <a:r>
              <a:rPr lang="en-US">
                <a:cs typeface="Arial"/>
              </a:rPr>
              <a:t>Did not scale so well</a:t>
            </a:r>
          </a:p>
          <a:p>
            <a:pPr>
              <a:lnSpc>
                <a:spcPct val="113999"/>
              </a:lnSpc>
            </a:pPr>
            <a:r>
              <a:rPr lang="en-US">
                <a:cs typeface="Arial"/>
              </a:rPr>
              <a:t>Increasing config drift / broken playbook / tech debt and team size </a:t>
            </a:r>
          </a:p>
          <a:p>
            <a:pPr>
              <a:lnSpc>
                <a:spcPct val="113999"/>
              </a:lnSpc>
            </a:pPr>
            <a:r>
              <a:rPr lang="en-US">
                <a:cs typeface="Arial"/>
              </a:rPr>
              <a:t>=&gt; unmaintainable</a:t>
            </a: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  <a:p>
            <a:pPr>
              <a:lnSpc>
                <a:spcPct val="113999"/>
              </a:lnSpc>
            </a:pPr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907337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Switch">
      <a:dk1>
        <a:sysClr val="windowText" lastClr="000000"/>
      </a:dk1>
      <a:lt1>
        <a:sysClr val="window" lastClr="FFFFFF"/>
      </a:lt1>
      <a:dk2>
        <a:srgbClr val="50555A"/>
      </a:dk2>
      <a:lt2>
        <a:srgbClr val="E6EBF0"/>
      </a:lt2>
      <a:accent1>
        <a:srgbClr val="002864"/>
      </a:accent1>
      <a:accent2>
        <a:srgbClr val="FFAA00"/>
      </a:accent2>
      <a:accent3>
        <a:srgbClr val="6EC8E1"/>
      </a:accent3>
      <a:accent4>
        <a:srgbClr val="285F82"/>
      </a:accent4>
      <a:accent5>
        <a:srgbClr val="A05AF5"/>
      </a:accent5>
      <a:accent6>
        <a:srgbClr val="FF4B4B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custClrLst>
    <a:custClr name="Grey 2">
      <a:srgbClr val="B4B9BE"/>
    </a:custClr>
    <a:custClr name="Grey 3">
      <a:srgbClr val="82878C"/>
    </a:custClr>
    <a:custClr name="Dark Purple">
      <a:srgbClr val="6437B4"/>
    </a:custClr>
    <a:custClr name="Dark Red">
      <a:srgbClr val="B42341"/>
    </a:custClr>
    <a:custClr name="Bright Green">
      <a:srgbClr val="A0C864"/>
    </a:custClr>
    <a:custClr name="Dark Green">
      <a:srgbClr val="195A46"/>
    </a:custClr>
  </a:custClrLst>
  <a:extLst>
    <a:ext uri="{05A4C25C-085E-4340-85A3-A5531E510DB2}">
      <thm15:themeFamily xmlns:thm15="http://schemas.microsoft.com/office/thememl/2012/main" name="Präsentation2" id="{5E4DD7E9-8198-420A-B065-FB551049E337}" vid="{13510FA1-055B-45BF-9DB5-E9CAF932E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40450FD904330499DC62092C9A6FCBF" ma:contentTypeVersion="21" ma:contentTypeDescription="Ein neues Dokument erstellen." ma:contentTypeScope="" ma:versionID="691cea79381c379e59afd7ecca2b13ff">
  <xsd:schema xmlns:xsd="http://www.w3.org/2001/XMLSchema" xmlns:xs="http://www.w3.org/2001/XMLSchema" xmlns:p="http://schemas.microsoft.com/office/2006/metadata/properties" xmlns:ns1="http://schemas.microsoft.com/sharepoint/v3" xmlns:ns2="ae1168fa-7e2d-4dd3-aa76-02298c837078" xmlns:ns3="ce6e7350-bdd5-44b7-bb3b-cf2d117aa816" targetNamespace="http://schemas.microsoft.com/office/2006/metadata/properties" ma:root="true" ma:fieldsID="019e95df5094be0e84acc4b41fcd8860" ns1:_="" ns2:_="" ns3:_="">
    <xsd:import namespace="http://schemas.microsoft.com/sharepoint/v3"/>
    <xsd:import namespace="ae1168fa-7e2d-4dd3-aa76-02298c837078"/>
    <xsd:import namespace="ce6e7350-bdd5-44b7-bb3b-cf2d117aa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Datum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Eigenschaften der einheitlichen Compliancerichtlinie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I-Aktion der einheitlichen Compliancerichtlini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168fa-7e2d-4dd3-aa76-02298c8370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bc6c1ad4-3663-4c82-bd69-14e6c1fed0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Datum" ma:index="24" nillable="true" ma:displayName="Datum" ma:format="DateTime" ma:internalName="Datum">
      <xsd:simpleType>
        <xsd:restriction base="dms:DateTim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e7350-bdd5-44b7-bb3b-cf2d117aa81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045cd8a-7456-40e9-8893-a9ee1ded395c}" ma:internalName="TaxCatchAll" ma:showField="CatchAllData" ma:web="ce6e7350-bdd5-44b7-bb3b-cf2d117aa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e6e7350-bdd5-44b7-bb3b-cf2d117aa816" xsi:nil="true"/>
    <lcf76f155ced4ddcb4097134ff3c332f xmlns="ae1168fa-7e2d-4dd3-aa76-02298c837078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Datum xmlns="ae1168fa-7e2d-4dd3-aa76-02298c83707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F608D6-5F20-41A7-9AF8-9C010B4DABDB}">
  <ds:schemaRefs>
    <ds:schemaRef ds:uri="ae1168fa-7e2d-4dd3-aa76-02298c837078"/>
    <ds:schemaRef ds:uri="ce6e7350-bdd5-44b7-bb3b-cf2d117aa81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schemas.microsoft.com/sharepoint/v3"/>
    <ds:schemaRef ds:uri="http://schemas.microsoft.com/office/2006/documentManagement/types"/>
    <ds:schemaRef ds:uri="http://purl.org/dc/terms/"/>
    <ds:schemaRef ds:uri="ae1168fa-7e2d-4dd3-aa76-02298c837078"/>
    <ds:schemaRef ds:uri="http://schemas.openxmlformats.org/package/2006/metadata/core-properties"/>
    <ds:schemaRef ds:uri="http://purl.org/dc/elements/1.1/"/>
    <ds:schemaRef ds:uri="http://purl.org/dc/dcmitype/"/>
    <ds:schemaRef ds:uri="ce6e7350-bdd5-44b7-bb3b-cf2d117aa81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29</TotalTime>
  <Words>813</Words>
  <Application>Microsoft Macintosh PowerPoint</Application>
  <PresentationFormat>Widescreen</PresentationFormat>
  <Paragraphs>214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-apple-system</vt:lpstr>
      <vt:lpstr>Arial</vt:lpstr>
      <vt:lpstr>Arial,Sans-Serif</vt:lpstr>
      <vt:lpstr>Calibri</vt:lpstr>
      <vt:lpstr>Segoe UI</vt:lpstr>
      <vt:lpstr>Wingdings</vt:lpstr>
      <vt:lpstr>Benutzerdefiniertes Design</vt:lpstr>
      <vt:lpstr>SIG-CISS </vt:lpstr>
      <vt:lpstr>Who are we?</vt:lpstr>
      <vt:lpstr>SWITCH</vt:lpstr>
      <vt:lpstr>CURE – Cloud and Undercloud Reliability Engineering</vt:lpstr>
      <vt:lpstr>The products</vt:lpstr>
      <vt:lpstr>SwitchEvolution: SwitchEngines to SwitchCloud</vt:lpstr>
      <vt:lpstr>SwitchCloud - The Big picture</vt:lpstr>
      <vt:lpstr>How we deploy</vt:lpstr>
      <vt:lpstr>The old way – ansible from laptop</vt:lpstr>
      <vt:lpstr>The mixed way – Ansible + pipelines</vt:lpstr>
      <vt:lpstr>The `pull scc:latest` way – GitOps with FluxCD</vt:lpstr>
      <vt:lpstr>Organizing code and managing environments</vt:lpstr>
      <vt:lpstr>The bash way – when you need quick coffee NOW</vt:lpstr>
      <vt:lpstr>The future: coffee shop across the street </vt:lpstr>
      <vt:lpstr>Other challenges</vt:lpstr>
      <vt:lpstr>Q&amp;A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Bernard Landon</dc:creator>
  <dc:description>erstellt durch Vorlagenbauer.ch</dc:description>
  <cp:lastModifiedBy>Bernard Landon</cp:lastModifiedBy>
  <cp:revision>464</cp:revision>
  <dcterms:created xsi:type="dcterms:W3CDTF">2025-03-14T15:19:26Z</dcterms:created>
  <dcterms:modified xsi:type="dcterms:W3CDTF">2025-03-20T15:38:17Z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0x010100140450FD904330499DC62092C9A6FCBF</vt:lpwstr>
  </property>
  <property fmtid="{D5CDD505-2E9C-101B-9397-08002B2CF9AE}" pid="3" name="MediaServiceImageTags">
    <vt:lpwstr/>
  </property>
  <property fmtid="{D5CDD505-2E9C-101B-9397-08002B2CF9AE}" pid="4" name="MSIP_Label_69ca87fa-38f0-4f39-b638-da7d28899c69_Enabled">
    <vt:lpwstr>true</vt:lpwstr>
  </property>
  <property fmtid="{D5CDD505-2E9C-101B-9397-08002B2CF9AE}" pid="5" name="MSIP_Label_69ca87fa-38f0-4f39-b638-da7d28899c69_SetDate">
    <vt:lpwstr>2025-03-14T15:31:29Z</vt:lpwstr>
  </property>
  <property fmtid="{D5CDD505-2E9C-101B-9397-08002B2CF9AE}" pid="6" name="MSIP_Label_69ca87fa-38f0-4f39-b638-da7d28899c69_Method">
    <vt:lpwstr>Privileged</vt:lpwstr>
  </property>
  <property fmtid="{D5CDD505-2E9C-101B-9397-08002B2CF9AE}" pid="7" name="MSIP_Label_69ca87fa-38f0-4f39-b638-da7d28899c69_Name">
    <vt:lpwstr>Public</vt:lpwstr>
  </property>
  <property fmtid="{D5CDD505-2E9C-101B-9397-08002B2CF9AE}" pid="8" name="MSIP_Label_69ca87fa-38f0-4f39-b638-da7d28899c69_SiteId">
    <vt:lpwstr>026057f4-2082-4f1e-8d04-3410acf953b4</vt:lpwstr>
  </property>
  <property fmtid="{D5CDD505-2E9C-101B-9397-08002B2CF9AE}" pid="9" name="MSIP_Label_69ca87fa-38f0-4f39-b638-da7d28899c69_ActionId">
    <vt:lpwstr>9c52b891-85d6-44cc-adc9-872e687b0a65</vt:lpwstr>
  </property>
  <property fmtid="{D5CDD505-2E9C-101B-9397-08002B2CF9AE}" pid="10" name="MSIP_Label_69ca87fa-38f0-4f39-b638-da7d28899c69_ContentBits">
    <vt:lpwstr>0</vt:lpwstr>
  </property>
  <property fmtid="{D5CDD505-2E9C-101B-9397-08002B2CF9AE}" pid="11" name="MSIP_Label_69ca87fa-38f0-4f39-b638-da7d28899c69_Tag">
    <vt:lpwstr>10, 0, 1, 2</vt:lpwstr>
  </property>
</Properties>
</file>