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83" r:id="rId4"/>
    <p:sldId id="264" r:id="rId5"/>
    <p:sldId id="271" r:id="rId6"/>
    <p:sldId id="277" r:id="rId7"/>
    <p:sldId id="278" r:id="rId8"/>
    <p:sldId id="260" r:id="rId9"/>
    <p:sldId id="265" r:id="rId10"/>
    <p:sldId id="268" r:id="rId11"/>
    <p:sldId id="267" r:id="rId12"/>
    <p:sldId id="266" r:id="rId13"/>
    <p:sldId id="280" r:id="rId14"/>
    <p:sldId id="273" r:id="rId15"/>
    <p:sldId id="279" r:id="rId16"/>
  </p:sldIdLst>
  <p:sldSz cx="9144000" cy="6858000" type="screen4x3"/>
  <p:notesSz cx="6731000" cy="98552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4730" autoAdjust="0"/>
  </p:normalViewPr>
  <p:slideViewPr>
    <p:cSldViewPr snapToGrid="0" snapToObjects="1">
      <p:cViewPr varScale="1">
        <p:scale>
          <a:sx n="100" d="100"/>
          <a:sy n="100" d="100"/>
        </p:scale>
        <p:origin x="1380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6767" cy="494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12676" y="0"/>
            <a:ext cx="2916767" cy="494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A1F26-7B03-48FE-990F-B469C60DD508}" type="datetimeFigureOut">
              <a:rPr lang="fr-FR" smtClean="0"/>
              <a:t>10/03/2025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1900"/>
            <a:ext cx="4432300" cy="3325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3100" y="4742815"/>
            <a:ext cx="5384800" cy="38804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6767" cy="4944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12676" y="9360730"/>
            <a:ext cx="2916767" cy="4944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3898C-91B7-4046-B077-2E9952E6A0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6578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3898C-91B7-4046-B077-2E9952E6A045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62281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3898C-91B7-4046-B077-2E9952E6A045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05398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3898C-91B7-4046-B077-2E9952E6A045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89982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3898C-91B7-4046-B077-2E9952E6A045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95949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3898C-91B7-4046-B077-2E9952E6A045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76615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fr-FR" sz="1200" i="0" dirty="0" smtClean="0">
              <a:latin typeface="Helvetica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3898C-91B7-4046-B077-2E9952E6A045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47280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3898C-91B7-4046-B077-2E9952E6A045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744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3898C-91B7-4046-B077-2E9952E6A04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2036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3898C-91B7-4046-B077-2E9952E6A045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4682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3898C-91B7-4046-B077-2E9952E6A045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3413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3898C-91B7-4046-B077-2E9952E6A045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2263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3898C-91B7-4046-B077-2E9952E6A045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78912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3898C-91B7-4046-B077-2E9952E6A045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31085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3898C-91B7-4046-B077-2E9952E6A045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21412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="0" i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3898C-91B7-4046-B077-2E9952E6A045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511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T Image 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878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3" descr="TC_TF_icon_with_text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28" t="29410" r="32259" b="28545"/>
          <a:stretch>
            <a:fillRect/>
          </a:stretch>
        </p:blipFill>
        <p:spPr bwMode="auto">
          <a:xfrm>
            <a:off x="7485063" y="5497513"/>
            <a:ext cx="1503362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6324" y="2138030"/>
            <a:ext cx="3483070" cy="2326229"/>
          </a:xfrm>
          <a:prstGeom prst="rect">
            <a:avLst/>
          </a:prstGeom>
        </p:spPr>
        <p:txBody>
          <a:bodyPr/>
          <a:lstStyle>
            <a:lvl1pPr algn="l">
              <a:defRPr sz="2400" b="1" i="0">
                <a:latin typeface="Arial"/>
                <a:cs typeface="Arial"/>
              </a:defRPr>
            </a:lvl1pPr>
          </a:lstStyle>
          <a:p>
            <a:r>
              <a:rPr lang="ga-IE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6323" y="4684811"/>
            <a:ext cx="2540054" cy="124731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8981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806324" y="2138030"/>
            <a:ext cx="3483070" cy="2326229"/>
          </a:xfrm>
          <a:prstGeom prst="rect">
            <a:avLst/>
          </a:prstGeom>
        </p:spPr>
        <p:txBody>
          <a:bodyPr/>
          <a:lstStyle>
            <a:lvl1pPr algn="l">
              <a:defRPr sz="2400" b="1" i="0">
                <a:latin typeface="Arial"/>
                <a:cs typeface="Arial"/>
              </a:defRPr>
            </a:lvl1pPr>
          </a:lstStyle>
          <a:p>
            <a:r>
              <a:rPr lang="ga-IE" dirty="0" smtClean="0"/>
              <a:t>Click to edit Master title style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4806323" y="4684811"/>
            <a:ext cx="2540054" cy="124731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363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 TEXT BA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686550"/>
            <a:ext cx="82296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3"/>
          <p:cNvCxnSpPr>
            <a:cxnSpLocks noChangeShapeType="1"/>
          </p:cNvCxnSpPr>
          <p:nvPr userDrawn="1"/>
        </p:nvCxnSpPr>
        <p:spPr bwMode="auto">
          <a:xfrm rot="5400000">
            <a:off x="-88106" y="484981"/>
            <a:ext cx="9715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517151"/>
            <a:ext cx="5588734" cy="733908"/>
          </a:xfrm>
          <a:prstGeom prst="rect">
            <a:avLst/>
          </a:prstGeom>
        </p:spPr>
        <p:txBody>
          <a:bodyPr/>
          <a:lstStyle>
            <a:lvl1pPr algn="l">
              <a:defRPr sz="2800"/>
            </a:lvl1pPr>
          </a:lstStyle>
          <a:p>
            <a:r>
              <a:rPr lang="ga-IE" smtClean="0"/>
              <a:t>Click to edit Master title style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ga-IE" dirty="0" smtClean="0"/>
              <a:t>Click to edit Master text styles</a:t>
            </a:r>
          </a:p>
          <a:p>
            <a:pPr lvl="0"/>
            <a:r>
              <a:rPr lang="ga-IE" dirty="0" smtClean="0"/>
              <a:t>Click to edit Master text styles</a:t>
            </a:r>
          </a:p>
          <a:p>
            <a:pPr lvl="0"/>
            <a:r>
              <a:rPr lang="ga-IE" dirty="0" smtClean="0"/>
              <a:t>Click to edit Master text styles</a:t>
            </a:r>
          </a:p>
          <a:p>
            <a:pPr lvl="0"/>
            <a:r>
              <a:rPr lang="ga-IE" dirty="0" smtClean="0"/>
              <a:t>Click to edit Master text styles</a:t>
            </a:r>
          </a:p>
          <a:p>
            <a:pPr lvl="0"/>
            <a:r>
              <a:rPr lang="ga-IE" dirty="0" smtClean="0"/>
              <a:t>Click to edit Master text styles</a:t>
            </a:r>
          </a:p>
          <a:p>
            <a:pPr lvl="0"/>
            <a:r>
              <a:rPr lang="ga-IE" dirty="0" smtClean="0"/>
              <a:t>Click to edit Master text styles</a:t>
            </a:r>
          </a:p>
          <a:p>
            <a:pPr lvl="0"/>
            <a:endParaRPr lang="ga-IE" dirty="0" smtClean="0"/>
          </a:p>
          <a:p>
            <a:pPr lvl="0"/>
            <a:endParaRPr lang="ga-IE" dirty="0" smtClean="0"/>
          </a:p>
          <a:p>
            <a:pPr lvl="0"/>
            <a:endParaRPr lang="ga-IE" dirty="0" smtClean="0"/>
          </a:p>
          <a:p>
            <a:pPr lvl="0"/>
            <a:endParaRPr lang="ga-IE" dirty="0" smtClean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6224588" y="6686550"/>
            <a:ext cx="781050" cy="207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6D4BE2A3-6CDB-43AA-B911-942516610084}" type="datetime1">
              <a:rPr lang="en-GB" smtClean="0"/>
              <a:t>10/03/2025</a:t>
            </a:fld>
            <a:endParaRPr lang="en-GB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63638" y="6686550"/>
            <a:ext cx="4995862" cy="207963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fr-FR" smtClean="0"/>
              <a:t>2nd SIG-TFN meeting, JRC, Ispra, Italy, 2025-03-13</a:t>
            </a:r>
            <a:endParaRPr lang="en-GB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9275" y="6686550"/>
            <a:ext cx="549275" cy="207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2D2E2F"/>
                </a:solidFill>
              </a:defRPr>
            </a:lvl1pPr>
          </a:lstStyle>
          <a:p>
            <a:fld id="{CEA677D1-D052-40B0-AA41-D6866A645CB5}" type="slidenum">
              <a:rPr lang="en-GB" altLang="fr-FR"/>
              <a:pPr/>
              <a:t>‹N°›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426966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th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 TEXT BA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686550"/>
            <a:ext cx="82296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3"/>
          <p:cNvCxnSpPr>
            <a:cxnSpLocks noChangeShapeType="1"/>
          </p:cNvCxnSpPr>
          <p:nvPr userDrawn="1"/>
        </p:nvCxnSpPr>
        <p:spPr bwMode="auto">
          <a:xfrm rot="5400000">
            <a:off x="-88106" y="484981"/>
            <a:ext cx="9715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pic>
        <p:nvPicPr>
          <p:cNvPr id="8" name="Grafik 4" descr="TC_TF_icon_with_text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28" t="29410" r="32259" b="24103"/>
          <a:stretch>
            <a:fillRect/>
          </a:stretch>
        </p:blipFill>
        <p:spPr bwMode="auto">
          <a:xfrm>
            <a:off x="7485063" y="5497513"/>
            <a:ext cx="1503362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517151"/>
            <a:ext cx="5588734" cy="733908"/>
          </a:xfrm>
          <a:prstGeom prst="rect">
            <a:avLst/>
          </a:prstGeom>
        </p:spPr>
        <p:txBody>
          <a:bodyPr/>
          <a:lstStyle>
            <a:lvl1pPr algn="l">
              <a:defRPr sz="2800"/>
            </a:lvl1pPr>
          </a:lstStyle>
          <a:p>
            <a:r>
              <a:rPr lang="ga-IE" smtClean="0"/>
              <a:t>Click to edit Master title style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ga-IE" dirty="0" smtClean="0"/>
              <a:t>Click to edit Master text styles</a:t>
            </a:r>
          </a:p>
          <a:p>
            <a:pPr lvl="0"/>
            <a:r>
              <a:rPr lang="ga-IE" dirty="0" smtClean="0"/>
              <a:t>Click to edit Master text styles</a:t>
            </a:r>
          </a:p>
          <a:p>
            <a:pPr lvl="0"/>
            <a:r>
              <a:rPr lang="ga-IE" dirty="0" smtClean="0"/>
              <a:t>Click to edit Master text styles</a:t>
            </a:r>
          </a:p>
          <a:p>
            <a:pPr lvl="0"/>
            <a:r>
              <a:rPr lang="ga-IE" dirty="0" smtClean="0"/>
              <a:t>Click to edit Master text styles</a:t>
            </a:r>
          </a:p>
          <a:p>
            <a:pPr lvl="0"/>
            <a:r>
              <a:rPr lang="ga-IE" dirty="0" smtClean="0"/>
              <a:t>Click to edit Master text styles</a:t>
            </a:r>
          </a:p>
          <a:p>
            <a:pPr lvl="0"/>
            <a:r>
              <a:rPr lang="ga-IE" dirty="0" smtClean="0"/>
              <a:t>Click to edit Master text styles</a:t>
            </a:r>
          </a:p>
          <a:p>
            <a:pPr lvl="0"/>
            <a:endParaRPr lang="ga-IE" dirty="0" smtClean="0"/>
          </a:p>
          <a:p>
            <a:pPr lvl="0"/>
            <a:endParaRPr lang="ga-IE" dirty="0" smtClean="0"/>
          </a:p>
          <a:p>
            <a:pPr lvl="0"/>
            <a:endParaRPr lang="ga-IE" dirty="0" smtClean="0"/>
          </a:p>
          <a:p>
            <a:pPr lvl="0"/>
            <a:endParaRPr lang="ga-IE" dirty="0" smtClean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6224588" y="6686550"/>
            <a:ext cx="781050" cy="207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6C03A308-2F63-47DE-A1A0-C82B89E0D8B6}" type="datetime1">
              <a:rPr lang="en-GB" smtClean="0"/>
              <a:t>10/03/2025</a:t>
            </a:fld>
            <a:endParaRPr lang="en-GB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63638" y="6686550"/>
            <a:ext cx="4995862" cy="207963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fr-FR" smtClean="0"/>
              <a:t>2nd SIG-TFN meeting, JRC, Ispra, Italy, 2025-03-13</a:t>
            </a:r>
            <a:endParaRPr lang="en-GB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9275" y="6686550"/>
            <a:ext cx="549275" cy="207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2D2E2F"/>
                </a:solidFill>
              </a:defRPr>
            </a:lvl1pPr>
          </a:lstStyle>
          <a:p>
            <a:fld id="{7DE8C323-E5F0-4F92-9BD4-D4C44466C5A6}" type="slidenum">
              <a:rPr lang="en-GB" altLang="fr-FR"/>
              <a:pPr/>
              <a:t>‹N°›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756150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 TEXT BA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686550"/>
            <a:ext cx="82296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3"/>
          <p:cNvCxnSpPr>
            <a:cxnSpLocks noChangeShapeType="1"/>
          </p:cNvCxnSpPr>
          <p:nvPr userDrawn="1"/>
        </p:nvCxnSpPr>
        <p:spPr bwMode="auto">
          <a:xfrm rot="5400000">
            <a:off x="-88106" y="484981"/>
            <a:ext cx="9715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517151"/>
            <a:ext cx="5588734" cy="733908"/>
          </a:xfrm>
          <a:prstGeom prst="rect">
            <a:avLst/>
          </a:prstGeom>
        </p:spPr>
        <p:txBody>
          <a:bodyPr/>
          <a:lstStyle>
            <a:lvl1pPr algn="l">
              <a:defRPr sz="2800"/>
            </a:lvl1pPr>
          </a:lstStyle>
          <a:p>
            <a:r>
              <a:rPr lang="ga-IE" smtClean="0"/>
              <a:t>Click to edit Master title style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algn="l">
              <a:buFontTx/>
              <a:buNone/>
              <a:defRPr sz="1800" b="1" baseline="0"/>
            </a:lvl1pPr>
            <a:lvl2pPr>
              <a:buNone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ga-IE" dirty="0" smtClean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6224588" y="6686550"/>
            <a:ext cx="781050" cy="207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0B82C20-0135-4991-BBEA-1AEF99DB2EB7}" type="datetime1">
              <a:rPr lang="en-GB" smtClean="0"/>
              <a:t>10/03/2025</a:t>
            </a:fld>
            <a:endParaRPr lang="en-GB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63638" y="6686550"/>
            <a:ext cx="4995862" cy="207963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fr-FR" smtClean="0"/>
              <a:t>2nd SIG-TFN meeting, JRC, Ispra, Italy, 2025-03-13</a:t>
            </a:r>
            <a:endParaRPr lang="en-GB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9275" y="6686550"/>
            <a:ext cx="549275" cy="207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2D2E2F"/>
                </a:solidFill>
              </a:defRPr>
            </a:lvl1pPr>
          </a:lstStyle>
          <a:p>
            <a:fld id="{5C23E699-9455-4A50-BACB-092072D52036}" type="slidenum">
              <a:rPr lang="en-GB" altLang="fr-FR"/>
              <a:pPr/>
              <a:t>‹N°›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323635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2"/>
          <p:cNvCxnSpPr>
            <a:cxnSpLocks noChangeShapeType="1"/>
          </p:cNvCxnSpPr>
          <p:nvPr userDrawn="1"/>
        </p:nvCxnSpPr>
        <p:spPr bwMode="auto">
          <a:xfrm rot="5400000">
            <a:off x="-88106" y="484981"/>
            <a:ext cx="9715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pic>
        <p:nvPicPr>
          <p:cNvPr id="5" name="Picture 8" descr="PPT TEXT BA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686550"/>
            <a:ext cx="82296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7151"/>
            <a:ext cx="5588734" cy="733908"/>
          </a:xfrm>
          <a:prstGeom prst="rect">
            <a:avLst/>
          </a:prstGeom>
        </p:spPr>
        <p:txBody>
          <a:bodyPr/>
          <a:lstStyle>
            <a:lvl1pPr algn="l">
              <a:defRPr sz="2800"/>
            </a:lvl1pPr>
          </a:lstStyle>
          <a:p>
            <a:r>
              <a:rPr lang="ga-IE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ga-IE" dirty="0" smtClean="0"/>
              <a:t>Click to edit Master text styles</a:t>
            </a:r>
          </a:p>
          <a:p>
            <a:pPr lvl="1"/>
            <a:r>
              <a:rPr lang="ga-IE" dirty="0" smtClean="0"/>
              <a:t>Second level</a:t>
            </a:r>
          </a:p>
          <a:p>
            <a:pPr lvl="2"/>
            <a:r>
              <a:rPr lang="ga-IE" dirty="0" smtClean="0"/>
              <a:t>Third level</a:t>
            </a:r>
          </a:p>
          <a:p>
            <a:pPr lvl="3"/>
            <a:r>
              <a:rPr lang="ga-IE" dirty="0" smtClean="0"/>
              <a:t>Fourth level</a:t>
            </a:r>
          </a:p>
          <a:p>
            <a:pPr lvl="4"/>
            <a:r>
              <a:rPr lang="ga-IE" dirty="0" smtClean="0"/>
              <a:t>Fifth level</a:t>
            </a:r>
            <a:endParaRPr lang="en-GB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6224588" y="6686550"/>
            <a:ext cx="781050" cy="207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5F2A396-A6D8-42F7-A20F-A407E287ECCE}" type="datetime1">
              <a:rPr lang="en-GB" smtClean="0"/>
              <a:t>10/03/2025</a:t>
            </a:fld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63638" y="6686550"/>
            <a:ext cx="4995862" cy="207963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fr-FR" smtClean="0"/>
              <a:t>2nd SIG-TFN meeting, JRC, Ispra, Italy, 2025-03-13</a:t>
            </a:r>
            <a:endParaRPr lang="en-GB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9275" y="6686550"/>
            <a:ext cx="549275" cy="207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2D2E2F"/>
                </a:solidFill>
              </a:defRPr>
            </a:lvl1pPr>
          </a:lstStyle>
          <a:p>
            <a:fld id="{8BFF742F-481A-4033-BA6E-D4660F84B0C6}" type="slidenum">
              <a:rPr lang="en-GB" altLang="fr-FR"/>
              <a:pPr/>
              <a:t>‹N°›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240302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PPT TEXT BA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686550"/>
            <a:ext cx="82296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3"/>
          <p:cNvCxnSpPr>
            <a:cxnSpLocks noChangeShapeType="1"/>
          </p:cNvCxnSpPr>
          <p:nvPr userDrawn="1"/>
        </p:nvCxnSpPr>
        <p:spPr bwMode="auto">
          <a:xfrm rot="5400000">
            <a:off x="-88106" y="484981"/>
            <a:ext cx="9715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dirty="0" smtClean="0"/>
              <a:t>Click to edit Master text styles</a:t>
            </a:r>
          </a:p>
          <a:p>
            <a:pPr lvl="1"/>
            <a:r>
              <a:rPr lang="ga-IE" dirty="0" smtClean="0"/>
              <a:t>Second level</a:t>
            </a:r>
          </a:p>
          <a:p>
            <a:pPr lvl="2"/>
            <a:r>
              <a:rPr lang="ga-IE" dirty="0" smtClean="0"/>
              <a:t>Third level</a:t>
            </a:r>
          </a:p>
          <a:p>
            <a:pPr lvl="3"/>
            <a:r>
              <a:rPr lang="ga-IE" dirty="0" smtClean="0"/>
              <a:t>Fourth level</a:t>
            </a:r>
          </a:p>
          <a:p>
            <a:pPr lvl="4"/>
            <a:r>
              <a:rPr lang="ga-IE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dirty="0" smtClean="0"/>
              <a:t>Click to edit Master text styles</a:t>
            </a:r>
          </a:p>
          <a:p>
            <a:pPr lvl="1"/>
            <a:r>
              <a:rPr lang="ga-IE" dirty="0" smtClean="0"/>
              <a:t>Second level</a:t>
            </a:r>
          </a:p>
          <a:p>
            <a:pPr lvl="2"/>
            <a:r>
              <a:rPr lang="ga-IE" dirty="0" smtClean="0"/>
              <a:t>Third level</a:t>
            </a:r>
          </a:p>
          <a:p>
            <a:pPr lvl="3"/>
            <a:r>
              <a:rPr lang="ga-IE" dirty="0" smtClean="0"/>
              <a:t>Fourth level</a:t>
            </a:r>
          </a:p>
          <a:p>
            <a:pPr lvl="4"/>
            <a:r>
              <a:rPr lang="ga-IE" dirty="0" smtClean="0"/>
              <a:t>Fifth level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517151"/>
            <a:ext cx="5588734" cy="733908"/>
          </a:xfrm>
          <a:prstGeom prst="rect">
            <a:avLst/>
          </a:prstGeom>
        </p:spPr>
        <p:txBody>
          <a:bodyPr/>
          <a:lstStyle>
            <a:lvl1pPr algn="l">
              <a:defRPr sz="2800"/>
            </a:lvl1pPr>
          </a:lstStyle>
          <a:p>
            <a:r>
              <a:rPr lang="ga-IE" dirty="0" smtClean="0"/>
              <a:t>Click to edit Master title style</a:t>
            </a:r>
            <a:endParaRPr lang="en-GB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6224588" y="6686550"/>
            <a:ext cx="781050" cy="207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1F6FD2FB-2C31-467B-AA79-DD7BB6761F80}" type="datetime1">
              <a:rPr lang="en-GB" smtClean="0"/>
              <a:t>10/03/2025</a:t>
            </a:fld>
            <a:endParaRPr lang="en-GB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63638" y="6686550"/>
            <a:ext cx="4995862" cy="207963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fr-FR" smtClean="0"/>
              <a:t>2nd SIG-TFN meeting, JRC, Ispra, Italy, 2025-03-13</a:t>
            </a:r>
            <a:endParaRPr lang="en-GB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9275" y="6686550"/>
            <a:ext cx="549275" cy="207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2D2E2F"/>
                </a:solidFill>
              </a:defRPr>
            </a:lvl1pPr>
          </a:lstStyle>
          <a:p>
            <a:fld id="{35BD8BEA-0C96-463A-9F20-66B684BF601B}" type="slidenum">
              <a:rPr lang="en-GB" altLang="fr-FR"/>
              <a:pPr/>
              <a:t>‹N°›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761480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PPT TEXT BA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686550"/>
            <a:ext cx="82296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3"/>
          <p:cNvCxnSpPr>
            <a:cxnSpLocks noChangeShapeType="1"/>
          </p:cNvCxnSpPr>
          <p:nvPr userDrawn="1"/>
        </p:nvCxnSpPr>
        <p:spPr bwMode="auto">
          <a:xfrm rot="5400000">
            <a:off x="-88106" y="484981"/>
            <a:ext cx="9715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338517"/>
            <a:ext cx="5486400" cy="33890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6224588" y="6686550"/>
            <a:ext cx="781050" cy="207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60D2382C-FA2B-4658-98E9-1A297748BD93}" type="datetime1">
              <a:rPr lang="en-GB" smtClean="0"/>
              <a:t>10/03/2025</a:t>
            </a:fld>
            <a:endParaRPr lang="en-GB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63638" y="6686550"/>
            <a:ext cx="4995862" cy="207963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fr-FR" smtClean="0"/>
              <a:t>2nd SIG-TFN meeting, JRC, Ispra, Italy, 2025-03-13</a:t>
            </a: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9275" y="6686550"/>
            <a:ext cx="549275" cy="207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2D2E2F"/>
                </a:solidFill>
              </a:defRPr>
            </a:lvl1pPr>
          </a:lstStyle>
          <a:p>
            <a:fld id="{D45C18AD-1E0B-4108-B20F-6BA24CAF6978}" type="slidenum">
              <a:rPr lang="en-GB" altLang="fr-FR"/>
              <a:pPr/>
              <a:t>‹N°›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621333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PPT TEXT BA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686550"/>
            <a:ext cx="82296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3"/>
          <p:cNvCxnSpPr>
            <a:cxnSpLocks noChangeShapeType="1"/>
          </p:cNvCxnSpPr>
          <p:nvPr userDrawn="1"/>
        </p:nvCxnSpPr>
        <p:spPr bwMode="auto">
          <a:xfrm rot="5400000">
            <a:off x="-88106" y="484981"/>
            <a:ext cx="9715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43121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ga-IE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43121"/>
            <a:ext cx="5111750" cy="42140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dirty="0" smtClean="0"/>
              <a:t>Click to edit Master text styles</a:t>
            </a:r>
          </a:p>
          <a:p>
            <a:pPr lvl="1"/>
            <a:r>
              <a:rPr lang="ga-IE" dirty="0" smtClean="0"/>
              <a:t>Second level</a:t>
            </a:r>
          </a:p>
          <a:p>
            <a:pPr lvl="2"/>
            <a:r>
              <a:rPr lang="ga-IE" dirty="0" smtClean="0"/>
              <a:t>Third level</a:t>
            </a:r>
          </a:p>
          <a:p>
            <a:pPr lvl="3"/>
            <a:r>
              <a:rPr lang="ga-IE" dirty="0" smtClean="0"/>
              <a:t>Fourth level</a:t>
            </a:r>
          </a:p>
          <a:p>
            <a:pPr lvl="4"/>
            <a:r>
              <a:rPr lang="ga-IE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705171"/>
            <a:ext cx="3008313" cy="30519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dirty="0" smtClean="0"/>
              <a:t>Click to edit Master text styles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6224588" y="6686550"/>
            <a:ext cx="781050" cy="207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5127073-C068-46FC-B88E-E10E55117A42}" type="datetime1">
              <a:rPr lang="en-GB" smtClean="0"/>
              <a:t>10/03/2025</a:t>
            </a:fld>
            <a:endParaRPr lang="en-GB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63638" y="6686550"/>
            <a:ext cx="4995862" cy="207963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fr-FR" smtClean="0"/>
              <a:t>2nd SIG-TFN meeting, JRC, Ispra, Italy, 2025-03-13</a:t>
            </a: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9275" y="6686550"/>
            <a:ext cx="549275" cy="207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2D2E2F"/>
                </a:solidFill>
              </a:defRPr>
            </a:lvl1pPr>
          </a:lstStyle>
          <a:p>
            <a:fld id="{AA0D43B1-7A8F-41A1-91CA-BC254F1D305D}" type="slidenum">
              <a:rPr lang="en-GB" altLang="fr-FR"/>
              <a:pPr/>
              <a:t>‹N°›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895524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EURAMET A4.jp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663" y="227013"/>
            <a:ext cx="196850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58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42"/>
          <p:cNvSpPr>
            <a:spLocks noGrp="1"/>
          </p:cNvSpPr>
          <p:nvPr>
            <p:ph type="ctrTitle"/>
          </p:nvPr>
        </p:nvSpPr>
        <p:spPr bwMode="auto">
          <a:xfrm>
            <a:off x="4403912" y="2138363"/>
            <a:ext cx="3886013" cy="23256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es-ES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TC – Time and Frequency</a:t>
            </a:r>
            <a:br>
              <a:rPr lang="de-DE" altLang="es-ES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</a:br>
            <a:r>
              <a:rPr lang="de-DE" altLang="es-ES" b="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</a:t>
            </a:r>
            <a:r>
              <a:rPr lang="en-US" altLang="es-ES" b="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verview</a:t>
            </a:r>
            <a:r>
              <a:rPr lang="en-US" altLang="es-ES" b="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altLang="es-ES" b="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of activities and highlights</a:t>
            </a:r>
            <a:endParaRPr lang="de-DE" altLang="fr-FR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4" name="Subtitle 43"/>
          <p:cNvSpPr>
            <a:spLocks noGrp="1"/>
          </p:cNvSpPr>
          <p:nvPr>
            <p:ph type="subTitle" idx="1"/>
          </p:nvPr>
        </p:nvSpPr>
        <p:spPr>
          <a:xfrm>
            <a:off x="4806950" y="4684713"/>
            <a:ext cx="2540000" cy="1247775"/>
          </a:xfrm>
        </p:spPr>
        <p:txBody>
          <a:bodyPr/>
          <a:lstStyle/>
          <a:p>
            <a:pPr>
              <a:defRPr/>
            </a:pPr>
            <a:r>
              <a:rPr lang="en-GB" dirty="0"/>
              <a:t>Joseph Achkar</a:t>
            </a:r>
          </a:p>
          <a:p>
            <a:pPr>
              <a:defRPr/>
            </a:pPr>
            <a:r>
              <a:rPr lang="en-GB" dirty="0"/>
              <a:t>TC-TF Chair</a:t>
            </a:r>
          </a:p>
          <a:p>
            <a:pPr>
              <a:defRPr/>
            </a:pPr>
            <a:r>
              <a:rPr lang="en-GB" dirty="0" smtClean="0"/>
              <a:t>13 March 2025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 bwMode="auto">
          <a:xfrm>
            <a:off x="457200" y="517525"/>
            <a:ext cx="5588000" cy="733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fr-FR" dirty="0">
                <a:latin typeface="Helvetica" pitchFamily="34" charset="0"/>
                <a:ea typeface="ＭＳ Ｐゴシック" panose="020B0600070205080204" pitchFamily="34" charset="-128"/>
              </a:rPr>
              <a:t>Events </a:t>
            </a:r>
            <a:r>
              <a:rPr lang="de-DE" altLang="fr-FR" dirty="0" err="1">
                <a:latin typeface="Helvetica" pitchFamily="34" charset="0"/>
                <a:ea typeface="ＭＳ Ｐゴシック" panose="020B0600070205080204" pitchFamily="34" charset="-128"/>
              </a:rPr>
              <a:t>with</a:t>
            </a:r>
            <a:r>
              <a:rPr lang="de-DE" altLang="fr-FR" dirty="0">
                <a:latin typeface="Helvetica" pitchFamily="34" charset="0"/>
                <a:ea typeface="ＭＳ Ｐゴシック" panose="020B0600070205080204" pitchFamily="34" charset="-128"/>
              </a:rPr>
              <a:t> TC-TF Involvement</a:t>
            </a:r>
            <a:endParaRPr lang="de-DE" altLang="fr-FR" dirty="0" smtClean="0">
              <a:ea typeface="ＭＳ Ｐゴシック" panose="020B0600070205080204" pitchFamily="34" charset="-128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2nd SIG-TFN meeting, JRC, Ispra, Italy, 2025-03-13</a:t>
            </a:r>
            <a:endParaRPr lang="en-GB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C323-E5F0-4F92-9BD4-D4C44466C5A6}" type="slidenum">
              <a:rPr lang="en-GB" altLang="fr-FR" smtClean="0"/>
              <a:pPr/>
              <a:t>10</a:t>
            </a:fld>
            <a:endParaRPr lang="en-GB" altLang="fr-FR"/>
          </a:p>
        </p:txBody>
      </p:sp>
      <p:sp>
        <p:nvSpPr>
          <p:cNvPr id="10" name="Espace réservé du contenu 3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Autofit/>
          </a:bodyPr>
          <a:lstStyle/>
          <a:p>
            <a:r>
              <a:rPr lang="en-US" sz="2000" u="sng" dirty="0">
                <a:latin typeface="Helvetica" panose="020B0604020202020204" pitchFamily="34" charset="0"/>
                <a:cs typeface="Helvetica" panose="020B0604020202020204" pitchFamily="34" charset="0"/>
              </a:rPr>
              <a:t>Option </a:t>
            </a:r>
            <a:r>
              <a:rPr lang="en-US" sz="200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</a:p>
          <a:p>
            <a:pPr marL="457200" lvl="1" indent="0">
              <a:buNone/>
            </a:pPr>
            <a:endParaRPr lang="en-US" sz="16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sz="2000" u="sng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200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Option 2.1 </a:t>
            </a: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/>
            <a:endParaRPr lang="en-US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/>
            <a:endParaRPr lang="en-US" sz="16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/>
            <a:endParaRPr lang="en-US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2000" u="sng" dirty="0">
                <a:latin typeface="Helvetica" panose="020B0604020202020204" pitchFamily="34" charset="0"/>
                <a:cs typeface="Helvetica" panose="020B0604020202020204" pitchFamily="34" charset="0"/>
              </a:rPr>
              <a:t>Option </a:t>
            </a:r>
            <a:r>
              <a:rPr lang="en-US" sz="200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2.2</a:t>
            </a:r>
            <a:endParaRPr lang="en-US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lvl="1" indent="0">
              <a:buNone/>
            </a:pPr>
            <a:endParaRPr lang="en-US" sz="16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lvl="1" indent="0">
              <a:buNone/>
            </a:pPr>
            <a:r>
              <a:rPr lang="en-US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CIPM 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can update </a:t>
            </a:r>
            <a:r>
              <a:rPr lang="en-US" sz="1600" i="1" dirty="0">
                <a:latin typeface="Helvetica" panose="020B0604020202020204" pitchFamily="34" charset="0"/>
                <a:cs typeface="Helvetica" panose="020B0604020202020204" pitchFamily="34" charset="0"/>
              </a:rPr>
              <a:t>w</a:t>
            </a:r>
            <a:r>
              <a:rPr lang="en-US" sz="1600" i="1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i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n-US" sz="1600" i="1" dirty="0">
                <a:latin typeface="Helvetica" panose="020B0604020202020204" pitchFamily="34" charset="0"/>
                <a:cs typeface="Helvetica" panose="020B0604020202020204" pitchFamily="34" charset="0"/>
              </a:rPr>
              <a:t>N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 and the ensemble of chosen transitions following a set of </a:t>
            </a:r>
            <a:r>
              <a:rPr lang="en-US" sz="1600" u="sng" dirty="0">
                <a:latin typeface="Helvetica" panose="020B0604020202020204" pitchFamily="34" charset="0"/>
                <a:cs typeface="Helvetica" panose="020B0604020202020204" pitchFamily="34" charset="0"/>
              </a:rPr>
              <a:t>predefined 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rules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Option 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2.2 is initially identical to </a:t>
            </a:r>
            <a:r>
              <a:rPr lang="en-US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option 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2.1, and include </a:t>
            </a:r>
            <a:r>
              <a:rPr lang="en-US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option 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1 as special </a:t>
            </a:r>
            <a:r>
              <a:rPr lang="en-US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case</a:t>
            </a:r>
            <a:endParaRPr lang="en-US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lvl="1" indent="0">
              <a:buNone/>
            </a:pPr>
            <a:endParaRPr lang="en-US" sz="1600" i="1" baseline="-25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182" y="1708010"/>
            <a:ext cx="2817948" cy="30727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360" y="2271565"/>
            <a:ext cx="3907280" cy="185941"/>
          </a:xfrm>
          <a:prstGeom prst="rect">
            <a:avLst/>
          </a:prstGeom>
          <a:solidFill>
            <a:srgbClr val="FFFF00"/>
          </a:solidFill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50" y="3459124"/>
            <a:ext cx="7470748" cy="2529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182" y="2795330"/>
            <a:ext cx="4528992" cy="528715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182" y="4010890"/>
            <a:ext cx="4528992" cy="528715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BFABCACA-1071-8597-B3EC-AC493D4CBB0C}"/>
              </a:ext>
            </a:extLst>
          </p:cNvPr>
          <p:cNvSpPr txBox="1"/>
          <p:nvPr/>
        </p:nvSpPr>
        <p:spPr>
          <a:xfrm>
            <a:off x="7163297" y="2797309"/>
            <a:ext cx="1738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static</a:t>
            </a:r>
            <a:r>
              <a:rPr lang="fr-FR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definition</a:t>
            </a:r>
            <a:endParaRPr lang="fr-FR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FABCACA-1071-8597-B3EC-AC493D4CBB0C}"/>
              </a:ext>
            </a:extLst>
          </p:cNvPr>
          <p:cNvSpPr txBox="1"/>
          <p:nvPr/>
        </p:nvSpPr>
        <p:spPr>
          <a:xfrm>
            <a:off x="6997403" y="4010890"/>
            <a:ext cx="2070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dynamic</a:t>
            </a:r>
            <a:r>
              <a:rPr lang="fr-FR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definition</a:t>
            </a:r>
            <a:endParaRPr lang="fr-FR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 rot="20361041">
            <a:off x="7142788" y="1600200"/>
            <a:ext cx="154401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Source BIPM</a:t>
            </a:r>
            <a:endParaRPr lang="fr-FR" dirty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229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 bwMode="auto">
          <a:xfrm>
            <a:off x="457200" y="517525"/>
            <a:ext cx="5588000" cy="733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fr-FR" dirty="0">
                <a:latin typeface="Helvetica" pitchFamily="34" charset="0"/>
                <a:ea typeface="ＭＳ Ｐゴシック" panose="020B0600070205080204" pitchFamily="34" charset="-128"/>
              </a:rPr>
              <a:t>Events </a:t>
            </a:r>
            <a:r>
              <a:rPr lang="de-DE" altLang="fr-FR" dirty="0" err="1">
                <a:latin typeface="Helvetica" pitchFamily="34" charset="0"/>
                <a:ea typeface="ＭＳ Ｐゴシック" panose="020B0600070205080204" pitchFamily="34" charset="-128"/>
              </a:rPr>
              <a:t>with</a:t>
            </a:r>
            <a:r>
              <a:rPr lang="de-DE" altLang="fr-FR" dirty="0">
                <a:latin typeface="Helvetica" pitchFamily="34" charset="0"/>
                <a:ea typeface="ＭＳ Ｐゴシック" panose="020B0600070205080204" pitchFamily="34" charset="-128"/>
              </a:rPr>
              <a:t> TC-TF Involvement</a:t>
            </a:r>
            <a:endParaRPr lang="de-DE" altLang="fr-FR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291" name="Inhaltsplatzhalt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fr-FR" sz="2000" b="1" dirty="0" smtClean="0">
                <a:latin typeface="Helvetica" pitchFamily="34" charset="0"/>
                <a:ea typeface="ＭＳ Ｐゴシック" panose="020B0600070205080204" pitchFamily="34" charset="-128"/>
              </a:rPr>
              <a:t>Events </a:t>
            </a:r>
            <a:r>
              <a:rPr lang="en-US" altLang="fr-FR" sz="2000" b="1" dirty="0">
                <a:latin typeface="Helvetica" pitchFamily="34" charset="0"/>
                <a:ea typeface="ＭＳ Ｐゴシック" panose="020B0600070205080204" pitchFamily="34" charset="-128"/>
              </a:rPr>
              <a:t>worth </a:t>
            </a:r>
            <a:r>
              <a:rPr lang="en-US" altLang="fr-FR" sz="2000" b="1" dirty="0" smtClean="0">
                <a:latin typeface="Helvetica" pitchFamily="34" charset="0"/>
                <a:ea typeface="ＭＳ Ｐゴシック" panose="020B0600070205080204" pitchFamily="34" charset="-128"/>
              </a:rPr>
              <a:t>highlighting (2/3)</a:t>
            </a:r>
          </a:p>
          <a:p>
            <a:pPr fontAlgn="base"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fr-FR" sz="1000" b="1" dirty="0">
              <a:latin typeface="Helvetica" pitchFamily="34" charset="0"/>
              <a:ea typeface="ＭＳ Ｐゴシック" panose="020B0600070205080204" pitchFamily="34" charset="-128"/>
            </a:endParaRPr>
          </a:p>
          <a:p>
            <a:pPr fontAlgn="base">
              <a:spcAft>
                <a:spcPct val="0"/>
              </a:spcAft>
              <a:buFont typeface="+mj-lt"/>
              <a:buAutoNum type="arabicPeriod" startAt="2"/>
            </a:pPr>
            <a:r>
              <a:rPr lang="en-US" altLang="fr-FR" sz="1800" b="1" dirty="0" smtClean="0">
                <a:latin typeface="Helvetica" pitchFamily="34" charset="0"/>
                <a:ea typeface="ＭＳ Ｐゴシック" panose="020B0600070205080204" pitchFamily="34" charset="-128"/>
              </a:rPr>
              <a:t>Endorsement</a:t>
            </a:r>
            <a:r>
              <a:rPr lang="en-US" altLang="fr-FR" sz="1800" dirty="0" smtClean="0">
                <a:latin typeface="Helvetica" pitchFamily="34" charset="0"/>
                <a:ea typeface="ＭＳ Ｐゴシック" panose="020B0600070205080204" pitchFamily="34" charset="-128"/>
              </a:rPr>
              <a:t> at WRC-23 of </a:t>
            </a:r>
            <a:r>
              <a:rPr lang="en-US" altLang="fr-FR" sz="1800" dirty="0">
                <a:latin typeface="Helvetica" pitchFamily="34" charset="0"/>
                <a:ea typeface="ＭＳ Ｐゴシック" panose="020B0600070205080204" pitchFamily="34" charset="-128"/>
              </a:rPr>
              <a:t>the decision by the BIPM to </a:t>
            </a:r>
            <a:r>
              <a:rPr lang="en-US" altLang="fr-FR" sz="1800" dirty="0" smtClean="0">
                <a:latin typeface="Helvetica" pitchFamily="34" charset="0"/>
                <a:ea typeface="ＭＳ Ｐゴシック" panose="020B0600070205080204" pitchFamily="34" charset="-128"/>
              </a:rPr>
              <a:t>adopt </a:t>
            </a:r>
            <a:r>
              <a:rPr lang="en-US" altLang="fr-FR" sz="1800" b="1" dirty="0" smtClean="0">
                <a:latin typeface="Helvetica" pitchFamily="34" charset="0"/>
                <a:ea typeface="ＭＳ Ｐゴシック" panose="020B0600070205080204" pitchFamily="34" charset="-128"/>
              </a:rPr>
              <a:t>continuous </a:t>
            </a:r>
            <a:r>
              <a:rPr lang="en-US" altLang="fr-FR" sz="1800" b="1" dirty="0">
                <a:latin typeface="Helvetica" pitchFamily="34" charset="0"/>
                <a:ea typeface="ＭＳ Ｐゴシック" panose="020B0600070205080204" pitchFamily="34" charset="-128"/>
              </a:rPr>
              <a:t>UTC</a:t>
            </a:r>
            <a:r>
              <a:rPr lang="en-US" altLang="fr-FR" sz="1800" dirty="0">
                <a:latin typeface="Helvetica" pitchFamily="34" charset="0"/>
                <a:ea typeface="ＭＳ Ｐゴシック" panose="020B0600070205080204" pitchFamily="34" charset="-128"/>
              </a:rPr>
              <a:t> as the time </a:t>
            </a:r>
            <a:r>
              <a:rPr lang="en-US" altLang="fr-FR" sz="1800" dirty="0" smtClean="0">
                <a:latin typeface="Helvetica" pitchFamily="34" charset="0"/>
                <a:ea typeface="ＭＳ Ｐゴシック" panose="020B0600070205080204" pitchFamily="34" charset="-128"/>
              </a:rPr>
              <a:t>reference</a:t>
            </a:r>
          </a:p>
          <a:p>
            <a:pPr fontAlgn="base"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fr-FR" sz="1800" dirty="0" smtClean="0">
              <a:latin typeface="Helvetica" pitchFamily="34" charset="0"/>
              <a:ea typeface="ＭＳ Ｐゴシック" panose="020B0600070205080204" pitchFamily="34" charset="-128"/>
            </a:endParaRPr>
          </a:p>
          <a:p>
            <a:pPr fontAlgn="base"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en-US" altLang="fr-FR" sz="1600" dirty="0" smtClean="0">
              <a:solidFill>
                <a:srgbClr val="FF0000"/>
              </a:solidFill>
              <a:latin typeface="Helvetica" pitchFamily="34" charset="0"/>
              <a:ea typeface="ＭＳ Ｐゴシック" panose="020B0600070205080204" pitchFamily="34" charset="-128"/>
            </a:endParaRPr>
          </a:p>
          <a:p>
            <a:pPr fontAlgn="base"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fr-FR" sz="1800" dirty="0">
              <a:latin typeface="Helvetica" pitchFamily="34" charset="0"/>
              <a:ea typeface="ＭＳ Ｐゴシック" panose="020B0600070205080204" pitchFamily="34" charset="-128"/>
            </a:endParaRPr>
          </a:p>
          <a:p>
            <a:pPr fontAlgn="base"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fr-FR" sz="1800" dirty="0" smtClean="0">
              <a:latin typeface="Helvetica" pitchFamily="34" charset="0"/>
              <a:ea typeface="ＭＳ Ｐゴシック" panose="020B0600070205080204" pitchFamily="34" charset="-128"/>
            </a:endParaRPr>
          </a:p>
          <a:p>
            <a:pPr fontAlgn="base"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fr-FR" sz="1600" dirty="0" smtClean="0">
              <a:latin typeface="Helvetica" pitchFamily="34" charset="0"/>
              <a:ea typeface="ＭＳ Ｐゴシック" panose="020B0600070205080204" pitchFamily="34" charset="-128"/>
            </a:endParaRPr>
          </a:p>
          <a:p>
            <a:pPr marL="0" indent="0" fontAlgn="base">
              <a:spcAft>
                <a:spcPct val="0"/>
              </a:spcAft>
              <a:buNone/>
            </a:pPr>
            <a:endParaRPr lang="en-US" altLang="fr-FR" sz="1600" dirty="0">
              <a:latin typeface="Helvetica" pitchFamily="34" charset="0"/>
              <a:ea typeface="ＭＳ Ｐゴシック" panose="020B0600070205080204" pitchFamily="34" charset="-128"/>
            </a:endParaRPr>
          </a:p>
          <a:p>
            <a:pPr marL="0" indent="0" fontAlgn="base">
              <a:spcAft>
                <a:spcPct val="0"/>
              </a:spcAft>
              <a:buNone/>
            </a:pPr>
            <a:endParaRPr lang="en-US" altLang="fr-FR" sz="1600" dirty="0">
              <a:latin typeface="Helvetica" pitchFamily="34" charset="0"/>
              <a:ea typeface="ＭＳ Ｐゴシック" panose="020B0600070205080204" pitchFamily="34" charset="-128"/>
            </a:endParaRPr>
          </a:p>
          <a:p>
            <a:pPr marL="0" indent="0" fontAlgn="base">
              <a:spcAft>
                <a:spcPct val="0"/>
              </a:spcAft>
              <a:buNone/>
            </a:pPr>
            <a:endParaRPr lang="en-US" altLang="fr-FR" sz="1600" dirty="0">
              <a:latin typeface="Helvetica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2nd SIG-TFN meeting, JRC, Ispra, Italy, 2025-03-13</a:t>
            </a:r>
            <a:endParaRPr lang="en-GB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C323-E5F0-4F92-9BD4-D4C44466C5A6}" type="slidenum">
              <a:rPr lang="en-GB" altLang="fr-FR" smtClean="0"/>
              <a:pPr/>
              <a:t>11</a:t>
            </a:fld>
            <a:endParaRPr lang="en-GB" alt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9218" y="2796053"/>
            <a:ext cx="1833563" cy="2598420"/>
          </a:xfrm>
          <a:prstGeom prst="rect">
            <a:avLst/>
          </a:prstGeom>
        </p:spPr>
      </p:pic>
      <p:pic>
        <p:nvPicPr>
          <p:cNvPr id="7" name="Picture 2" descr="https://www.bipm.org/documents/20126/43899263/ITU+meeting+hosted+by+BIPM.png/6d78a81d-089d-40d1-7a8e-fc8f21b5f511?t=168865171019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386" y="4137416"/>
            <a:ext cx="1633530" cy="148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1214" y="4006810"/>
            <a:ext cx="1242703" cy="174507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93513" y="2860925"/>
            <a:ext cx="51275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fr-FR" sz="1600" dirty="0" smtClean="0">
                <a:solidFill>
                  <a:srgbClr val="FF0000"/>
                </a:solidFill>
                <a:latin typeface="Helvetica" pitchFamily="34" charset="0"/>
              </a:rPr>
              <a:t>The </a:t>
            </a:r>
            <a:r>
              <a:rPr lang="en-US" altLang="fr-FR" sz="1600" dirty="0">
                <a:solidFill>
                  <a:srgbClr val="FF0000"/>
                </a:solidFill>
                <a:latin typeface="Helvetica" pitchFamily="34" charset="0"/>
              </a:rPr>
              <a:t>CEPT position at WRC-23, </a:t>
            </a:r>
            <a:r>
              <a:rPr lang="en-US" altLang="fr-FR" sz="1600" b="1" dirty="0">
                <a:solidFill>
                  <a:srgbClr val="FF0000"/>
                </a:solidFill>
                <a:latin typeface="Helvetica" pitchFamily="34" charset="0"/>
              </a:rPr>
              <a:t>prepared jointly </a:t>
            </a:r>
            <a:r>
              <a:rPr lang="en-US" altLang="fr-FR" sz="1600" b="1" dirty="0" smtClean="0">
                <a:solidFill>
                  <a:srgbClr val="FF0000"/>
                </a:solidFill>
                <a:latin typeface="Helvetica" pitchFamily="34" charset="0"/>
              </a:rPr>
              <a:t>with members </a:t>
            </a:r>
            <a:r>
              <a:rPr lang="en-US" altLang="fr-FR" sz="1600" b="1" dirty="0">
                <a:solidFill>
                  <a:srgbClr val="FF0000"/>
                </a:solidFill>
                <a:latin typeface="Helvetica" pitchFamily="34" charset="0"/>
              </a:rPr>
              <a:t>of the TC-TF</a:t>
            </a:r>
            <a:r>
              <a:rPr lang="en-US" altLang="fr-FR" sz="1600" dirty="0">
                <a:solidFill>
                  <a:srgbClr val="FF0000"/>
                </a:solidFill>
                <a:latin typeface="Helvetica" pitchFamily="34" charset="0"/>
              </a:rPr>
              <a:t>, was one of the </a:t>
            </a:r>
            <a:r>
              <a:rPr lang="en-US" altLang="fr-FR" sz="1600" dirty="0" smtClean="0">
                <a:solidFill>
                  <a:srgbClr val="FF0000"/>
                </a:solidFill>
                <a:latin typeface="Helvetica" pitchFamily="34" charset="0"/>
              </a:rPr>
              <a:t>influencing factors contributing to the WRC-23 decision</a:t>
            </a:r>
            <a:endParaRPr lang="en-US" altLang="fr-FR" sz="1600" dirty="0">
              <a:solidFill>
                <a:srgbClr val="FF0000"/>
              </a:solidFill>
              <a:latin typeface="Helvetica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93513" y="3745392"/>
            <a:ext cx="5251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fr-FR" sz="1600" dirty="0">
                <a:solidFill>
                  <a:srgbClr val="0070C0"/>
                </a:solidFill>
                <a:latin typeface="Helvetica" pitchFamily="34" charset="0"/>
              </a:rPr>
              <a:t>BIPM </a:t>
            </a:r>
            <a:r>
              <a:rPr lang="en-US" altLang="fr-FR" sz="1600" b="1" dirty="0">
                <a:solidFill>
                  <a:srgbClr val="0070C0"/>
                </a:solidFill>
                <a:latin typeface="Helvetica" pitchFamily="34" charset="0"/>
              </a:rPr>
              <a:t>hosted</a:t>
            </a:r>
            <a:r>
              <a:rPr lang="en-US" altLang="fr-FR" sz="1600" dirty="0">
                <a:solidFill>
                  <a:srgbClr val="0070C0"/>
                </a:solidFill>
                <a:latin typeface="Helvetica" pitchFamily="34" charset="0"/>
              </a:rPr>
              <a:t> </a:t>
            </a:r>
            <a:r>
              <a:rPr lang="en-US" altLang="fr-FR" sz="1600" b="1" dirty="0" smtClean="0">
                <a:solidFill>
                  <a:srgbClr val="0070C0"/>
                </a:solidFill>
                <a:latin typeface="Helvetica" pitchFamily="34" charset="0"/>
              </a:rPr>
              <a:t>a meeting </a:t>
            </a:r>
            <a:r>
              <a:rPr lang="en-US" altLang="fr-FR" sz="1600" dirty="0" smtClean="0">
                <a:solidFill>
                  <a:srgbClr val="0070C0"/>
                </a:solidFill>
                <a:latin typeface="Helvetica" pitchFamily="34" charset="0"/>
              </a:rPr>
              <a:t>of </a:t>
            </a:r>
            <a:r>
              <a:rPr lang="en-US" altLang="fr-FR" sz="1600" dirty="0">
                <a:solidFill>
                  <a:srgbClr val="0070C0"/>
                </a:solidFill>
                <a:latin typeface="Helvetica" pitchFamily="34" charset="0"/>
              </a:rPr>
              <a:t>ITU-R WP </a:t>
            </a:r>
            <a:r>
              <a:rPr lang="en-US" altLang="fr-FR" sz="1600" dirty="0" smtClean="0">
                <a:solidFill>
                  <a:srgbClr val="0070C0"/>
                </a:solidFill>
                <a:latin typeface="Helvetica" pitchFamily="34" charset="0"/>
              </a:rPr>
              <a:t>7A in June 2023</a:t>
            </a:r>
            <a:endParaRPr lang="en-US" altLang="fr-FR" sz="1600" dirty="0">
              <a:solidFill>
                <a:srgbClr val="0070C0"/>
              </a:solidFill>
              <a:latin typeface="Helvetica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93513" y="5805352"/>
            <a:ext cx="6941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fr-FR" b="1" dirty="0" smtClean="0">
                <a:solidFill>
                  <a:srgbClr val="C00000"/>
                </a:solidFill>
                <a:latin typeface="Helvetica" pitchFamily="34" charset="0"/>
              </a:rPr>
              <a:t>CCTF TG</a:t>
            </a:r>
            <a:r>
              <a:rPr lang="en-US" altLang="fr-FR" dirty="0" smtClean="0">
                <a:solidFill>
                  <a:srgbClr val="C00000"/>
                </a:solidFill>
                <a:latin typeface="Helvetica" pitchFamily="34" charset="0"/>
              </a:rPr>
              <a:t> (incl. </a:t>
            </a:r>
            <a:r>
              <a:rPr lang="en-US" altLang="fr-FR" b="1" dirty="0" smtClean="0">
                <a:solidFill>
                  <a:srgbClr val="C00000"/>
                </a:solidFill>
                <a:latin typeface="Helvetica" pitchFamily="34" charset="0"/>
              </a:rPr>
              <a:t>TC-TF</a:t>
            </a:r>
            <a:r>
              <a:rPr lang="en-US" altLang="fr-FR" dirty="0" smtClean="0">
                <a:solidFill>
                  <a:srgbClr val="C00000"/>
                </a:solidFill>
                <a:latin typeface="Helvetica" pitchFamily="34" charset="0"/>
              </a:rPr>
              <a:t> chair) on continuous UTC </a:t>
            </a:r>
            <a:r>
              <a:rPr lang="en-US" altLang="fr-FR" dirty="0" smtClean="0">
                <a:solidFill>
                  <a:srgbClr val="C00000"/>
                </a:solidFill>
                <a:latin typeface="Helvetica" pitchFamily="34" charset="0"/>
                <a:sym typeface="Wingdings" panose="05000000000000000000" pitchFamily="2" charset="2"/>
              </a:rPr>
              <a:t> Draft Res. for </a:t>
            </a:r>
            <a:r>
              <a:rPr lang="en-US" altLang="fr-FR" b="1" dirty="0" smtClean="0">
                <a:solidFill>
                  <a:srgbClr val="C00000"/>
                </a:solidFill>
                <a:latin typeface="Helvetica" pitchFamily="34" charset="0"/>
                <a:sym typeface="Wingdings" panose="05000000000000000000" pitchFamily="2" charset="2"/>
              </a:rPr>
              <a:t>CGPM 2026</a:t>
            </a:r>
            <a:endParaRPr lang="en-US" altLang="fr-FR" b="1" dirty="0">
              <a:solidFill>
                <a:srgbClr val="C00000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522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 bwMode="auto">
          <a:xfrm>
            <a:off x="457200" y="517525"/>
            <a:ext cx="5588000" cy="733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fr-FR" dirty="0">
                <a:latin typeface="Helvetica" pitchFamily="34" charset="0"/>
                <a:ea typeface="ＭＳ Ｐゴシック" panose="020B0600070205080204" pitchFamily="34" charset="-128"/>
              </a:rPr>
              <a:t>Events </a:t>
            </a:r>
            <a:r>
              <a:rPr lang="de-DE" altLang="fr-FR" dirty="0" err="1">
                <a:latin typeface="Helvetica" pitchFamily="34" charset="0"/>
                <a:ea typeface="ＭＳ Ｐゴシック" panose="020B0600070205080204" pitchFamily="34" charset="-128"/>
              </a:rPr>
              <a:t>with</a:t>
            </a:r>
            <a:r>
              <a:rPr lang="de-DE" altLang="fr-FR" dirty="0">
                <a:latin typeface="Helvetica" pitchFamily="34" charset="0"/>
                <a:ea typeface="ＭＳ Ｐゴシック" panose="020B0600070205080204" pitchFamily="34" charset="-128"/>
              </a:rPr>
              <a:t> TC-TF Involvement</a:t>
            </a:r>
            <a:endParaRPr lang="de-DE" altLang="fr-FR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291" name="Inhaltsplatzhalt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fr-FR" sz="2000" b="1" dirty="0" smtClean="0">
                <a:latin typeface="Helvetica" pitchFamily="34" charset="0"/>
                <a:ea typeface="ＭＳ Ｐゴシック" panose="020B0600070205080204" pitchFamily="34" charset="-128"/>
              </a:rPr>
              <a:t>Events </a:t>
            </a:r>
            <a:r>
              <a:rPr lang="en-US" altLang="fr-FR" sz="2000" b="1" dirty="0">
                <a:latin typeface="Helvetica" pitchFamily="34" charset="0"/>
                <a:ea typeface="ＭＳ Ｐゴシック" panose="020B0600070205080204" pitchFamily="34" charset="-128"/>
              </a:rPr>
              <a:t>worth </a:t>
            </a:r>
            <a:r>
              <a:rPr lang="en-US" altLang="fr-FR" sz="2000" b="1" dirty="0" smtClean="0">
                <a:latin typeface="Helvetica" pitchFamily="34" charset="0"/>
                <a:ea typeface="ＭＳ Ｐゴシック" panose="020B0600070205080204" pitchFamily="34" charset="-128"/>
              </a:rPr>
              <a:t>highlighting (3/3)</a:t>
            </a:r>
          </a:p>
          <a:p>
            <a:pPr fontAlgn="base"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fr-FR" sz="2000" b="1" dirty="0">
              <a:latin typeface="Helvetica" pitchFamily="34" charset="0"/>
              <a:ea typeface="ＭＳ Ｐゴシック" panose="020B0600070205080204" pitchFamily="34" charset="-128"/>
            </a:endParaRPr>
          </a:p>
          <a:p>
            <a:pPr fontAlgn="base">
              <a:spcAft>
                <a:spcPct val="0"/>
              </a:spcAft>
              <a:buFont typeface="+mj-lt"/>
              <a:buAutoNum type="arabicPeriod" startAt="3"/>
            </a:pPr>
            <a:r>
              <a:rPr lang="en-US" altLang="fr-FR" sz="1800" b="1" dirty="0" smtClean="0">
                <a:latin typeface="Helvetica" pitchFamily="34" charset="0"/>
                <a:ea typeface="ＭＳ Ｐゴシック" panose="020B0600070205080204" pitchFamily="34" charset="-128"/>
              </a:rPr>
              <a:t>GEANT: </a:t>
            </a:r>
            <a:r>
              <a:rPr lang="en-US" altLang="fr-FR" sz="1800" b="1" dirty="0">
                <a:solidFill>
                  <a:srgbClr val="FF0000"/>
                </a:solidFill>
                <a:latin typeface="Helvetica" pitchFamily="34" charset="0"/>
                <a:ea typeface="ＭＳ Ｐゴシック" panose="020B0600070205080204" pitchFamily="34" charset="-128"/>
              </a:rPr>
              <a:t>C-TFN </a:t>
            </a:r>
            <a:r>
              <a:rPr lang="en-US" altLang="fr-FR" sz="1800" b="1" dirty="0" smtClean="0">
                <a:solidFill>
                  <a:srgbClr val="FF0000"/>
                </a:solidFill>
                <a:latin typeface="Helvetica" pitchFamily="34" charset="0"/>
                <a:ea typeface="ＭＳ Ｐゴシック" panose="020B0600070205080204" pitchFamily="34" charset="-128"/>
              </a:rPr>
              <a:t>project</a:t>
            </a:r>
            <a:endParaRPr lang="en-US" altLang="fr-FR" sz="1800" b="1" dirty="0">
              <a:solidFill>
                <a:srgbClr val="FF0000"/>
              </a:solidFill>
              <a:latin typeface="Helvetica" pitchFamily="34" charset="0"/>
              <a:ea typeface="ＭＳ Ｐゴシック" panose="020B0600070205080204" pitchFamily="34" charset="-128"/>
            </a:endParaRPr>
          </a:p>
          <a:p>
            <a:pPr fontAlgn="base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fr-FR" sz="1600" dirty="0">
                <a:solidFill>
                  <a:srgbClr val="00B050"/>
                </a:solidFill>
                <a:latin typeface="Helvetica" pitchFamily="34" charset="0"/>
                <a:ea typeface="ＭＳ Ｐゴシック" panose="020B0600070205080204" pitchFamily="34" charset="-128"/>
              </a:rPr>
              <a:t>Acknowledge and welcome the support of </a:t>
            </a:r>
            <a:r>
              <a:rPr lang="en-US" altLang="fr-FR" sz="1600" dirty="0" smtClean="0">
                <a:solidFill>
                  <a:srgbClr val="00B050"/>
                </a:solidFill>
                <a:latin typeface="Helvetica" pitchFamily="34" charset="0"/>
                <a:ea typeface="ＭＳ Ｐゴシック" panose="020B0600070205080204" pitchFamily="34" charset="-128"/>
              </a:rPr>
              <a:t>GEANT </a:t>
            </a:r>
            <a:r>
              <a:rPr lang="en-US" altLang="fr-FR" sz="1600" dirty="0">
                <a:solidFill>
                  <a:srgbClr val="00B050"/>
                </a:solidFill>
                <a:latin typeface="Helvetica" pitchFamily="34" charset="0"/>
                <a:ea typeface="ＭＳ Ｐゴシック" panose="020B0600070205080204" pitchFamily="34" charset="-128"/>
              </a:rPr>
              <a:t>to the infrastructure </a:t>
            </a:r>
          </a:p>
          <a:p>
            <a:pPr fontAlgn="base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fr-FR" sz="1600" dirty="0">
                <a:solidFill>
                  <a:srgbClr val="00B050"/>
                </a:solidFill>
                <a:latin typeface="Helvetica" pitchFamily="34" charset="0"/>
                <a:ea typeface="ＭＳ Ｐゴシック" panose="020B0600070205080204" pitchFamily="34" charset="-128"/>
              </a:rPr>
              <a:t>GEANT should play a significant role in facilitating interconnections between national-level </a:t>
            </a:r>
            <a:r>
              <a:rPr lang="en-US" altLang="fr-FR" sz="1600" dirty="0" smtClean="0">
                <a:solidFill>
                  <a:srgbClr val="00B050"/>
                </a:solidFill>
                <a:latin typeface="Helvetica" pitchFamily="34" charset="0"/>
                <a:ea typeface="ＭＳ Ｐゴシック" panose="020B0600070205080204" pitchFamily="34" charset="-128"/>
              </a:rPr>
              <a:t>networks (such </a:t>
            </a:r>
            <a:r>
              <a:rPr lang="en-US" altLang="fr-FR" sz="1600" dirty="0">
                <a:solidFill>
                  <a:srgbClr val="00B050"/>
                </a:solidFill>
                <a:latin typeface="Helvetica" pitchFamily="34" charset="0"/>
                <a:ea typeface="ＭＳ Ｐゴシック" panose="020B0600070205080204" pitchFamily="34" charset="-128"/>
              </a:rPr>
              <a:t>as </a:t>
            </a:r>
            <a:r>
              <a:rPr lang="en-US" altLang="fr-FR" sz="1600" dirty="0" smtClean="0">
                <a:solidFill>
                  <a:srgbClr val="00B050"/>
                </a:solidFill>
                <a:latin typeface="Helvetica" pitchFamily="34" charset="0"/>
                <a:ea typeface="ＭＳ Ｐゴシック" panose="020B0600070205080204" pitchFamily="34" charset="-128"/>
              </a:rPr>
              <a:t>REFIMEVE), </a:t>
            </a:r>
            <a:r>
              <a:rPr lang="en-US" altLang="fr-FR" sz="1600" dirty="0">
                <a:solidFill>
                  <a:srgbClr val="00B050"/>
                </a:solidFill>
                <a:latin typeface="Helvetica" pitchFamily="34" charset="0"/>
                <a:ea typeface="ＭＳ Ｐゴシック" panose="020B0600070205080204" pitchFamily="34" charset="-128"/>
              </a:rPr>
              <a:t>adhering to the principle of </a:t>
            </a:r>
            <a:r>
              <a:rPr lang="en-US" altLang="fr-FR" sz="1600" dirty="0" smtClean="0">
                <a:solidFill>
                  <a:srgbClr val="00B050"/>
                </a:solidFill>
                <a:latin typeface="Helvetica" pitchFamily="34" charset="0"/>
                <a:ea typeface="ＭＳ Ｐゴシック" panose="020B0600070205080204" pitchFamily="34" charset="-128"/>
              </a:rPr>
              <a:t>subsidiarity</a:t>
            </a:r>
            <a:endParaRPr lang="en-US" altLang="fr-FR" sz="1600" dirty="0">
              <a:solidFill>
                <a:srgbClr val="00B050"/>
              </a:solidFill>
              <a:latin typeface="Helvetica" pitchFamily="34" charset="0"/>
              <a:ea typeface="ＭＳ Ｐゴシック" panose="020B0600070205080204" pitchFamily="34" charset="-128"/>
            </a:endParaRPr>
          </a:p>
          <a:p>
            <a:pPr fontAlgn="base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fr-FR" sz="1600" dirty="0">
                <a:solidFill>
                  <a:srgbClr val="C00000"/>
                </a:solidFill>
                <a:latin typeface="Helvetica" pitchFamily="34" charset="0"/>
                <a:ea typeface="ＭＳ Ｐゴシック" panose="020B0600070205080204" pitchFamily="34" charset="-128"/>
              </a:rPr>
              <a:t>Funding mechanisms aside of </a:t>
            </a:r>
            <a:r>
              <a:rPr lang="en-US" altLang="fr-FR" sz="1600" dirty="0" smtClean="0">
                <a:solidFill>
                  <a:srgbClr val="C00000"/>
                </a:solidFill>
                <a:latin typeface="Helvetica" pitchFamily="34" charset="0"/>
                <a:ea typeface="ＭＳ Ｐゴシック" panose="020B0600070205080204" pitchFamily="34" charset="-128"/>
              </a:rPr>
              <a:t>GEANT </a:t>
            </a:r>
            <a:r>
              <a:rPr lang="en-US" altLang="fr-FR" sz="1600" dirty="0">
                <a:solidFill>
                  <a:srgbClr val="C00000"/>
                </a:solidFill>
                <a:latin typeface="Helvetica" pitchFamily="34" charset="0"/>
                <a:ea typeface="ＭＳ Ｐゴシック" panose="020B0600070205080204" pitchFamily="34" charset="-128"/>
              </a:rPr>
              <a:t>initiative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fr-FR" sz="1200" dirty="0">
                <a:latin typeface="Helvetica" pitchFamily="34" charset="0"/>
                <a:ea typeface="ＭＳ Ｐゴシック" panose="020B0600070205080204" pitchFamily="34" charset="-128"/>
              </a:rPr>
              <a:t>long-term renting of dedicated fiber would engage financially beyond a 3-year project </a:t>
            </a:r>
            <a:r>
              <a:rPr lang="en-US" altLang="fr-FR" sz="1200" dirty="0" smtClean="0">
                <a:latin typeface="Helvetica" pitchFamily="34" charset="0"/>
                <a:ea typeface="ＭＳ Ｐゴシック" panose="020B0600070205080204" pitchFamily="34" charset="-128"/>
              </a:rPr>
              <a:t>cycle</a:t>
            </a:r>
            <a:endParaRPr lang="en-US" altLang="fr-FR" sz="1200" dirty="0">
              <a:latin typeface="Helvetica" pitchFamily="34" charset="0"/>
              <a:ea typeface="ＭＳ Ｐゴシック" panose="020B0600070205080204" pitchFamily="34" charset="-128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fr-FR" sz="1200" dirty="0">
                <a:latin typeface="Helvetica" pitchFamily="34" charset="0"/>
                <a:ea typeface="ＭＳ Ｐゴシック" panose="020B0600070205080204" pitchFamily="34" charset="-128"/>
              </a:rPr>
              <a:t>Sustainability and financial viability of the </a:t>
            </a:r>
            <a:r>
              <a:rPr lang="en-US" altLang="fr-FR" sz="1200" dirty="0" smtClean="0">
                <a:latin typeface="Helvetica" pitchFamily="34" charset="0"/>
                <a:ea typeface="ＭＳ Ｐゴシック" panose="020B0600070205080204" pitchFamily="34" charset="-128"/>
              </a:rPr>
              <a:t>initiative?</a:t>
            </a:r>
            <a:endParaRPr lang="en-US" altLang="fr-FR" sz="1200" dirty="0">
              <a:latin typeface="Helvetica" pitchFamily="34" charset="0"/>
              <a:ea typeface="ＭＳ Ｐゴシック" panose="020B0600070205080204" pitchFamily="34" charset="-128"/>
            </a:endParaRPr>
          </a:p>
          <a:p>
            <a:pPr fontAlgn="base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fr-FR" sz="1600" dirty="0">
                <a:solidFill>
                  <a:srgbClr val="C00000"/>
                </a:solidFill>
                <a:latin typeface="Helvetica" pitchFamily="34" charset="0"/>
                <a:ea typeface="ＭＳ Ｐゴシック" panose="020B0600070205080204" pitchFamily="34" charset="-128"/>
              </a:rPr>
              <a:t>Project </a:t>
            </a:r>
            <a:r>
              <a:rPr lang="en-US" altLang="fr-FR" sz="1600" dirty="0" smtClean="0">
                <a:solidFill>
                  <a:srgbClr val="C00000"/>
                </a:solidFill>
                <a:latin typeface="Helvetica" pitchFamily="34" charset="0"/>
                <a:ea typeface="ＭＳ Ｐゴシック" panose="020B0600070205080204" pitchFamily="34" charset="-128"/>
              </a:rPr>
              <a:t>Governance</a:t>
            </a:r>
            <a:endParaRPr lang="en-US" altLang="fr-FR" sz="1600" dirty="0">
              <a:solidFill>
                <a:srgbClr val="C00000"/>
              </a:solidFill>
              <a:latin typeface="Helvetica" pitchFamily="34" charset="0"/>
              <a:ea typeface="ＭＳ Ｐゴシック" panose="020B0600070205080204" pitchFamily="34" charset="-128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fr-FR" sz="1200" dirty="0">
                <a:latin typeface="Helvetica" pitchFamily="34" charset="0"/>
                <a:ea typeface="ＭＳ Ｐゴシック" panose="020B0600070205080204" pitchFamily="34" charset="-128"/>
              </a:rPr>
              <a:t>Decision processes seems to be under </a:t>
            </a:r>
            <a:r>
              <a:rPr lang="en-US" altLang="fr-FR" sz="1200" dirty="0" smtClean="0">
                <a:latin typeface="Helvetica" pitchFamily="34" charset="0"/>
                <a:ea typeface="ＭＳ Ｐゴシック" panose="020B0600070205080204" pitchFamily="34" charset="-128"/>
              </a:rPr>
              <a:t>GEANT </a:t>
            </a:r>
            <a:r>
              <a:rPr lang="en-US" altLang="fr-FR" sz="1200" dirty="0">
                <a:latin typeface="Helvetica" pitchFamily="34" charset="0"/>
                <a:ea typeface="ＭＳ Ｐゴシック" panose="020B0600070205080204" pitchFamily="34" charset="-128"/>
              </a:rPr>
              <a:t>project </a:t>
            </a:r>
            <a:r>
              <a:rPr lang="en-US" altLang="fr-FR" sz="1200" dirty="0" smtClean="0">
                <a:latin typeface="Helvetica" pitchFamily="34" charset="0"/>
                <a:ea typeface="ＭＳ Ｐゴシック" panose="020B0600070205080204" pitchFamily="34" charset="-128"/>
              </a:rPr>
              <a:t>team</a:t>
            </a:r>
            <a:endParaRPr lang="en-US" altLang="fr-FR" sz="1200" dirty="0">
              <a:latin typeface="Helvetica" pitchFamily="34" charset="0"/>
              <a:ea typeface="ＭＳ Ｐゴシック" panose="020B0600070205080204" pitchFamily="34" charset="-128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fr-FR" sz="1200" dirty="0">
                <a:latin typeface="Helvetica" pitchFamily="34" charset="0"/>
                <a:ea typeface="ＭＳ Ｐゴシック" panose="020B0600070205080204" pitchFamily="34" charset="-128"/>
              </a:rPr>
              <a:t>Governance structure of the C-TFN and liaison with existing </a:t>
            </a:r>
            <a:r>
              <a:rPr lang="en-US" altLang="fr-FR" sz="1200" dirty="0" smtClean="0">
                <a:latin typeface="Helvetica" pitchFamily="34" charset="0"/>
                <a:ea typeface="ＭＳ Ｐゴシック" panose="020B0600070205080204" pitchFamily="34" charset="-128"/>
              </a:rPr>
              <a:t>bodies?</a:t>
            </a:r>
            <a:endParaRPr lang="en-US" altLang="fr-FR" sz="1200" dirty="0">
              <a:latin typeface="Helvetica" pitchFamily="34" charset="0"/>
              <a:ea typeface="ＭＳ Ｐゴシック" panose="020B0600070205080204" pitchFamily="34" charset="-128"/>
            </a:endParaRPr>
          </a:p>
          <a:p>
            <a:pPr fontAlgn="base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fr-FR" sz="1600" dirty="0" smtClean="0">
                <a:solidFill>
                  <a:srgbClr val="C00000"/>
                </a:solidFill>
                <a:latin typeface="Helvetica" pitchFamily="34" charset="0"/>
                <a:ea typeface="ＭＳ Ｐゴシック" panose="020B0600070205080204" pitchFamily="34" charset="-128"/>
              </a:rPr>
              <a:t>Cost-effectiveness:</a:t>
            </a:r>
            <a:r>
              <a:rPr lang="en-US" altLang="fr-FR" sz="1600" dirty="0" smtClean="0">
                <a:latin typeface="Helvetica" pitchFamily="34" charset="0"/>
                <a:ea typeface="ＭＳ Ｐゴシック" panose="020B0600070205080204" pitchFamily="34" charset="-128"/>
              </a:rPr>
              <a:t> </a:t>
            </a:r>
            <a:r>
              <a:rPr lang="en-US" altLang="fr-FR" sz="1600" dirty="0">
                <a:latin typeface="Helvetica" pitchFamily="34" charset="0"/>
                <a:ea typeface="ＭＳ Ｐゴシック" panose="020B0600070205080204" pitchFamily="34" charset="-128"/>
              </a:rPr>
              <a:t>Given the </a:t>
            </a:r>
            <a:r>
              <a:rPr lang="en-US" altLang="fr-FR" sz="1600" dirty="0" smtClean="0">
                <a:latin typeface="Helvetica" pitchFamily="34" charset="0"/>
                <a:ea typeface="ＭＳ Ｐゴシック" panose="020B0600070205080204" pitchFamily="34" charset="-128"/>
              </a:rPr>
              <a:t>significant </a:t>
            </a:r>
            <a:r>
              <a:rPr lang="en-US" altLang="fr-FR" sz="1600" dirty="0">
                <a:latin typeface="Helvetica" pitchFamily="34" charset="0"/>
                <a:ea typeface="ＭＳ Ｐゴシック" panose="020B0600070205080204" pitchFamily="34" charset="-128"/>
              </a:rPr>
              <a:t>cost of dedicated </a:t>
            </a:r>
            <a:r>
              <a:rPr lang="en-US" altLang="fr-FR" sz="1600" dirty="0" err="1" smtClean="0">
                <a:latin typeface="Helvetica" pitchFamily="34" charset="0"/>
                <a:ea typeface="ＭＳ Ｐゴシック" panose="020B0600070205080204" pitchFamily="34" charset="-128"/>
              </a:rPr>
              <a:t>fibre</a:t>
            </a:r>
            <a:r>
              <a:rPr lang="en-US" altLang="fr-FR" sz="1600" dirty="0" smtClean="0">
                <a:latin typeface="Helvetica" pitchFamily="34" charset="0"/>
                <a:ea typeface="ＭＳ Ｐゴシック" panose="020B0600070205080204" pitchFamily="34" charset="-128"/>
              </a:rPr>
              <a:t>, </a:t>
            </a:r>
            <a:r>
              <a:rPr lang="en-US" altLang="fr-FR" sz="1600" dirty="0">
                <a:latin typeface="Helvetica" pitchFamily="34" charset="0"/>
                <a:ea typeface="ＭＳ Ｐゴシック" panose="020B0600070205080204" pitchFamily="34" charset="-128"/>
              </a:rPr>
              <a:t>we need to </a:t>
            </a:r>
            <a:r>
              <a:rPr lang="en-US" altLang="fr-FR" sz="1600" dirty="0" smtClean="0">
                <a:latin typeface="Helvetica" pitchFamily="34" charset="0"/>
                <a:ea typeface="ＭＳ Ｐゴシック" panose="020B0600070205080204" pitchFamily="34" charset="-128"/>
              </a:rPr>
              <a:t>consider </a:t>
            </a:r>
            <a:r>
              <a:rPr lang="en-US" altLang="fr-FR" sz="1600" dirty="0">
                <a:latin typeface="Helvetica" pitchFamily="34" charset="0"/>
                <a:ea typeface="ＭＳ Ｐゴシック" panose="020B0600070205080204" pitchFamily="34" charset="-128"/>
              </a:rPr>
              <a:t>whether it's truly necessary for the </a:t>
            </a:r>
            <a:r>
              <a:rPr lang="en-US" altLang="fr-FR" sz="1600" dirty="0" smtClean="0">
                <a:latin typeface="Helvetica" pitchFamily="34" charset="0"/>
                <a:ea typeface="ＭＳ Ｐゴシック" panose="020B0600070205080204" pitchFamily="34" charset="-128"/>
              </a:rPr>
              <a:t>success of the project, </a:t>
            </a:r>
            <a:r>
              <a:rPr lang="en-US" altLang="fr-FR" sz="1600" dirty="0">
                <a:latin typeface="Helvetica" pitchFamily="34" charset="0"/>
                <a:ea typeface="ＭＳ Ｐゴシック" panose="020B0600070205080204" pitchFamily="34" charset="-128"/>
              </a:rPr>
              <a:t>or </a:t>
            </a:r>
            <a:r>
              <a:rPr lang="en-US" altLang="fr-FR" sz="1600" dirty="0" smtClean="0">
                <a:latin typeface="Helvetica" pitchFamily="34" charset="0"/>
                <a:ea typeface="ＭＳ Ｐゴシック" panose="020B0600070205080204" pitchFamily="34" charset="-128"/>
              </a:rPr>
              <a:t>whether </a:t>
            </a:r>
            <a:r>
              <a:rPr lang="en-US" altLang="fr-FR" sz="1600" dirty="0">
                <a:latin typeface="Helvetica" pitchFamily="34" charset="0"/>
                <a:ea typeface="ＭＳ Ｐゴシック" panose="020B0600070205080204" pitchFamily="34" charset="-128"/>
              </a:rPr>
              <a:t>there are more cost-effective alternatives that can </a:t>
            </a:r>
            <a:r>
              <a:rPr lang="en-US" altLang="fr-FR" sz="1600" dirty="0" smtClean="0">
                <a:latin typeface="Helvetica" pitchFamily="34" charset="0"/>
                <a:ea typeface="ＭＳ Ｐゴシック" panose="020B0600070205080204" pitchFamily="34" charset="-128"/>
              </a:rPr>
              <a:t>achieve </a:t>
            </a:r>
            <a:r>
              <a:rPr lang="en-US" altLang="fr-FR" sz="1600" dirty="0">
                <a:latin typeface="Helvetica" pitchFamily="34" charset="0"/>
                <a:ea typeface="ＭＳ Ｐゴシック" panose="020B0600070205080204" pitchFamily="34" charset="-128"/>
              </a:rPr>
              <a:t>our </a:t>
            </a:r>
            <a:r>
              <a:rPr lang="en-US" altLang="fr-FR" sz="1600" dirty="0" smtClean="0">
                <a:latin typeface="Helvetica" pitchFamily="34" charset="0"/>
                <a:ea typeface="ＭＳ Ｐゴシック" panose="020B0600070205080204" pitchFamily="34" charset="-128"/>
              </a:rPr>
              <a:t>goals</a:t>
            </a:r>
            <a:endParaRPr lang="en-US" altLang="fr-FR" sz="1600" dirty="0">
              <a:latin typeface="Helvetica" pitchFamily="34" charset="0"/>
              <a:ea typeface="ＭＳ Ｐゴシック" panose="020B0600070205080204" pitchFamily="34" charset="-128"/>
            </a:endParaRPr>
          </a:p>
          <a:p>
            <a:pPr fontAlgn="base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fr-FR" sz="1600" dirty="0" smtClean="0">
                <a:solidFill>
                  <a:srgbClr val="7030A0"/>
                </a:solidFill>
                <a:latin typeface="Helvetica" pitchFamily="34" charset="0"/>
                <a:ea typeface="ＭＳ Ｐゴシック" panose="020B0600070205080204" pitchFamily="34" charset="-128"/>
              </a:rPr>
              <a:t>The scientific </a:t>
            </a:r>
            <a:r>
              <a:rPr lang="en-US" altLang="fr-FR" sz="1600" dirty="0">
                <a:solidFill>
                  <a:srgbClr val="7030A0"/>
                </a:solidFill>
                <a:latin typeface="Helvetica" pitchFamily="34" charset="0"/>
                <a:ea typeface="ＭＳ Ｐゴシック" panose="020B0600070205080204" pitchFamily="34" charset="-128"/>
              </a:rPr>
              <a:t>scope of </a:t>
            </a:r>
            <a:r>
              <a:rPr lang="en-US" altLang="fr-FR" sz="1600" dirty="0" smtClean="0">
                <a:solidFill>
                  <a:srgbClr val="7030A0"/>
                </a:solidFill>
                <a:latin typeface="Helvetica" pitchFamily="34" charset="0"/>
                <a:ea typeface="ＭＳ Ｐゴシック" panose="020B0600070205080204" pitchFamily="34" charset="-128"/>
              </a:rPr>
              <a:t>a EU </a:t>
            </a:r>
            <a:r>
              <a:rPr lang="en-US" altLang="fr-FR" sz="1600" dirty="0">
                <a:solidFill>
                  <a:srgbClr val="7030A0"/>
                </a:solidFill>
                <a:latin typeface="Helvetica" pitchFamily="34" charset="0"/>
                <a:ea typeface="ＭＳ Ｐゴシック" panose="020B0600070205080204" pitchFamily="34" charset="-128"/>
              </a:rPr>
              <a:t>infrastructure must go well beyond </a:t>
            </a:r>
            <a:r>
              <a:rPr lang="en-US" altLang="fr-FR" sz="1600" dirty="0" smtClean="0">
                <a:solidFill>
                  <a:srgbClr val="7030A0"/>
                </a:solidFill>
                <a:latin typeface="Helvetica" pitchFamily="34" charset="0"/>
                <a:ea typeface="ＭＳ Ｐゴシック" panose="020B0600070205080204" pitchFamily="34" charset="-128"/>
              </a:rPr>
              <a:t>TF metrology</a:t>
            </a:r>
            <a:endParaRPr lang="en-US" altLang="fr-FR" sz="1600" dirty="0">
              <a:solidFill>
                <a:srgbClr val="7030A0"/>
              </a:solidFill>
              <a:latin typeface="Helvetica" pitchFamily="34" charset="0"/>
              <a:ea typeface="ＭＳ Ｐゴシック" panose="020B0600070205080204" pitchFamily="34" charset="-128"/>
            </a:endParaRPr>
          </a:p>
          <a:p>
            <a:pPr marL="0" indent="0" fontAlgn="base">
              <a:spcAft>
                <a:spcPct val="0"/>
              </a:spcAft>
              <a:buNone/>
            </a:pPr>
            <a:endParaRPr lang="en-US" altLang="fr-FR" sz="1600" dirty="0">
              <a:latin typeface="Helvetica" pitchFamily="34" charset="0"/>
              <a:ea typeface="ＭＳ Ｐゴシック" panose="020B0600070205080204" pitchFamily="34" charset="-128"/>
            </a:endParaRPr>
          </a:p>
          <a:p>
            <a:pPr marL="0" indent="0" fontAlgn="base">
              <a:spcAft>
                <a:spcPct val="0"/>
              </a:spcAft>
              <a:buNone/>
            </a:pPr>
            <a:endParaRPr lang="en-US" altLang="fr-FR" sz="1600" dirty="0">
              <a:latin typeface="Helvetica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2nd SIG-TFN meeting, JRC, Ispra, Italy, 2025-03-13</a:t>
            </a:r>
            <a:endParaRPr lang="en-GB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C323-E5F0-4F92-9BD4-D4C44466C5A6}" type="slidenum">
              <a:rPr lang="en-GB" altLang="fr-FR" smtClean="0"/>
              <a:pPr/>
              <a:t>12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00465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half" idx="1"/>
          </p:nvPr>
        </p:nvSpPr>
        <p:spPr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fr-FR" dirty="0" smtClean="0"/>
              <a:t>TC-TF meeting in 2024</a:t>
            </a:r>
          </a:p>
          <a:p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fr-FR" dirty="0" err="1" smtClean="0"/>
              <a:t>Upcoming</a:t>
            </a:r>
            <a:r>
              <a:rPr lang="fr-FR" dirty="0" smtClean="0"/>
              <a:t> TC-TF meeting in 2025</a:t>
            </a:r>
          </a:p>
          <a:p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199" y="517151"/>
            <a:ext cx="6245441" cy="733908"/>
          </a:xfrm>
        </p:spPr>
        <p:txBody>
          <a:bodyPr/>
          <a:lstStyle/>
          <a:p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Contributions to </a:t>
            </a:r>
            <a:r>
              <a:rPr lang="en-US" altLang="fr-FR" dirty="0">
                <a:latin typeface="Helvetica" pitchFamily="34" charset="0"/>
                <a:ea typeface="ＭＳ Ｐゴシック" panose="020B0600070205080204" pitchFamily="34" charset="-128"/>
              </a:rPr>
              <a:t>TC-TF </a:t>
            </a: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meetings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2nd SIG-TFN meeting, JRC, Ispra, Italy, 2025-03-13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D8BEA-0C96-463A-9F20-66B684BF601B}" type="slidenum">
              <a:rPr lang="en-GB" altLang="fr-FR" smtClean="0"/>
              <a:pPr/>
              <a:t>13</a:t>
            </a:fld>
            <a:endParaRPr lang="en-GB" altLang="fr-FR"/>
          </a:p>
        </p:txBody>
      </p:sp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525959"/>
              </p:ext>
            </p:extLst>
          </p:nvPr>
        </p:nvGraphicFramePr>
        <p:xfrm>
          <a:off x="549275" y="2773951"/>
          <a:ext cx="3946525" cy="1463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46525">
                  <a:extLst>
                    <a:ext uri="{9D8B030D-6E8A-4147-A177-3AD203B41FA5}">
                      <a16:colId xmlns:a16="http://schemas.microsoft.com/office/drawing/2014/main" val="2537295094"/>
                    </a:ext>
                  </a:extLst>
                </a:gridCol>
              </a:tblGrid>
              <a:tr h="645648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400" dirty="0">
                          <a:effectLst/>
                          <a:latin typeface="Helvetica" pitchFamily="34" charset="0"/>
                        </a:rPr>
                        <a:t>C-TFN, how GEANT plans to build the first stage of the CLONETS-DS time/frequency network</a:t>
                      </a:r>
                      <a:endParaRPr lang="fr-FR" sz="2400" dirty="0">
                        <a:effectLst/>
                        <a:latin typeface="Helvetica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8158853"/>
                  </a:ext>
                </a:extLst>
              </a:tr>
            </a:tbl>
          </a:graphicData>
        </a:graphic>
      </p:graphicFrame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110782"/>
              </p:ext>
            </p:extLst>
          </p:nvPr>
        </p:nvGraphicFramePr>
        <p:xfrm>
          <a:off x="549275" y="4530128"/>
          <a:ext cx="3943350" cy="7965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43350">
                  <a:extLst>
                    <a:ext uri="{9D8B030D-6E8A-4147-A177-3AD203B41FA5}">
                      <a16:colId xmlns:a16="http://schemas.microsoft.com/office/drawing/2014/main" val="3793229653"/>
                    </a:ext>
                  </a:extLst>
                </a:gridCol>
              </a:tblGrid>
              <a:tr h="796569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400" dirty="0">
                          <a:effectLst/>
                          <a:latin typeface="Helvetica" pitchFamily="34" charset="0"/>
                        </a:rPr>
                        <a:t>WR on </a:t>
                      </a:r>
                      <a:r>
                        <a:rPr lang="en-US" sz="2400" dirty="0" err="1">
                          <a:effectLst/>
                          <a:latin typeface="Helvetica" pitchFamily="34" charset="0"/>
                        </a:rPr>
                        <a:t>xWDM</a:t>
                      </a:r>
                      <a:r>
                        <a:rPr lang="en-US" sz="2400" dirty="0">
                          <a:effectLst/>
                          <a:latin typeface="Helvetica" pitchFamily="34" charset="0"/>
                        </a:rPr>
                        <a:t> network at European level</a:t>
                      </a:r>
                      <a:endParaRPr lang="fr-FR" sz="2400" dirty="0">
                        <a:effectLst/>
                        <a:latin typeface="Helvetica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2364215"/>
                  </a:ext>
                </a:extLst>
              </a:tr>
            </a:tbl>
          </a:graphicData>
        </a:graphic>
      </p:graphicFrame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8980842"/>
              </p:ext>
            </p:extLst>
          </p:nvPr>
        </p:nvGraphicFramePr>
        <p:xfrm>
          <a:off x="4698876" y="4530128"/>
          <a:ext cx="3937247" cy="1463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37247">
                  <a:extLst>
                    <a:ext uri="{9D8B030D-6E8A-4147-A177-3AD203B41FA5}">
                      <a16:colId xmlns:a16="http://schemas.microsoft.com/office/drawing/2014/main" val="279238459"/>
                    </a:ext>
                  </a:extLst>
                </a:gridCol>
              </a:tblGrid>
              <a:tr h="1204942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400" dirty="0">
                          <a:effectLst/>
                          <a:latin typeface="Helvetica" pitchFamily="34" charset="0"/>
                        </a:rPr>
                        <a:t>Fiber-based Optical </a:t>
                      </a:r>
                      <a:r>
                        <a:rPr lang="en-US" sz="2400" dirty="0" err="1">
                          <a:effectLst/>
                          <a:latin typeface="Helvetica" pitchFamily="34" charset="0"/>
                        </a:rPr>
                        <a:t>netwoRk</a:t>
                      </a:r>
                      <a:r>
                        <a:rPr lang="en-US" sz="2400" dirty="0">
                          <a:effectLst/>
                          <a:latin typeface="Helvetica" pitchFamily="34" charset="0"/>
                        </a:rPr>
                        <a:t> for European Science and Technology FOREST</a:t>
                      </a:r>
                      <a:endParaRPr lang="fr-FR" sz="2400" dirty="0">
                        <a:effectLst/>
                        <a:latin typeface="Helvetica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4215198"/>
                  </a:ext>
                </a:extLst>
              </a:tr>
            </a:tbl>
          </a:graphicData>
        </a:graphic>
      </p:graphicFrame>
      <p:graphicFrame>
        <p:nvGraphicFramePr>
          <p:cNvPr id="14" name="Tableau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0104"/>
              </p:ext>
            </p:extLst>
          </p:nvPr>
        </p:nvGraphicFramePr>
        <p:xfrm>
          <a:off x="4734016" y="2771899"/>
          <a:ext cx="3937248" cy="11871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37248">
                  <a:extLst>
                    <a:ext uri="{9D8B030D-6E8A-4147-A177-3AD203B41FA5}">
                      <a16:colId xmlns:a16="http://schemas.microsoft.com/office/drawing/2014/main" val="3070203186"/>
                    </a:ext>
                  </a:extLst>
                </a:gridCol>
              </a:tblGrid>
              <a:tr h="1187186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400" dirty="0">
                          <a:effectLst/>
                          <a:latin typeface="Helvetica" pitchFamily="34" charset="0"/>
                        </a:rPr>
                        <a:t>The JRC proposal on the UTC terrestrial time backbone</a:t>
                      </a:r>
                      <a:endParaRPr lang="fr-FR" sz="2400" dirty="0">
                        <a:effectLst/>
                        <a:latin typeface="Helvetica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3676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3737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2nd SIG-TFN meeting, JRC, Ispra, Italy, 2025-03-13</a:t>
            </a:r>
            <a:endParaRPr lang="en-GB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C323-E5F0-4F92-9BD4-D4C44466C5A6}" type="slidenum">
              <a:rPr lang="en-GB" altLang="fr-FR" smtClean="0"/>
              <a:pPr/>
              <a:t>14</a:t>
            </a:fld>
            <a:endParaRPr lang="en-GB" alt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422" y="0"/>
            <a:ext cx="8879586" cy="363293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688" y="3473849"/>
            <a:ext cx="5223053" cy="310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7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 bwMode="auto">
          <a:xfrm>
            <a:off x="457199" y="517525"/>
            <a:ext cx="6107987" cy="88291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Next TC-TF meeting at FTMC Vilnius (Lithuania) on 25-26 March 2025</a:t>
            </a:r>
            <a:endParaRPr lang="de-DE" altLang="fr-FR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291" name="Inhaltsplatzhalt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 fontAlgn="base">
              <a:spcAft>
                <a:spcPct val="0"/>
              </a:spcAft>
              <a:buNone/>
            </a:pPr>
            <a:endParaRPr lang="fr-FR" sz="40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algn="ctr" fontAlgn="base">
              <a:spcAft>
                <a:spcPct val="0"/>
              </a:spcAft>
              <a:buNone/>
            </a:pPr>
            <a:endParaRPr lang="fr-FR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2nd SIG-TFN meeting, JRC, Ispra, Italy, 2025-03-13</a:t>
            </a:r>
            <a:endParaRPr lang="en-GB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C323-E5F0-4F92-9BD4-D4C44466C5A6}" type="slidenum">
              <a:rPr lang="en-GB" altLang="fr-FR" smtClean="0"/>
              <a:pPr/>
              <a:t>15</a:t>
            </a:fld>
            <a:endParaRPr lang="en-GB" alt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867" y="1534134"/>
            <a:ext cx="6926266" cy="396457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210890" y="5698471"/>
            <a:ext cx="27222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Thank </a:t>
            </a:r>
            <a:r>
              <a:rPr lang="fr-FR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you!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375885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 bwMode="auto">
          <a:xfrm>
            <a:off x="457200" y="517525"/>
            <a:ext cx="5588000" cy="733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OUTLINES</a:t>
            </a:r>
            <a:endParaRPr lang="de-DE" altLang="fr-FR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291" name="Inhaltsplatzhalt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General information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TC-TF Projects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TC-TF </a:t>
            </a:r>
            <a:r>
              <a:rPr lang="en-US" altLang="fr-FR" dirty="0">
                <a:latin typeface="Helvetica" pitchFamily="34" charset="0"/>
                <a:ea typeface="ＭＳ Ｐゴシック" panose="020B0600070205080204" pitchFamily="34" charset="-128"/>
              </a:rPr>
              <a:t>CMCs </a:t>
            </a: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- </a:t>
            </a:r>
            <a:r>
              <a:rPr lang="en-US" altLang="fr-FR" dirty="0">
                <a:latin typeface="Helvetica" pitchFamily="34" charset="0"/>
                <a:ea typeface="ＭＳ Ｐゴシック" panose="020B0600070205080204" pitchFamily="34" charset="-128"/>
              </a:rPr>
              <a:t>status across </a:t>
            </a: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RMOs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TC-TF </a:t>
            </a:r>
            <a:r>
              <a:rPr lang="en-US" altLang="fr-FR" dirty="0">
                <a:latin typeface="Helvetica" pitchFamily="34" charset="0"/>
                <a:ea typeface="ＭＳ Ｐゴシック" panose="020B0600070205080204" pitchFamily="34" charset="-128"/>
              </a:rPr>
              <a:t>time labs - UTC realization</a:t>
            </a:r>
            <a:endParaRPr lang="en-US" altLang="fr-FR" dirty="0" smtClean="0">
              <a:latin typeface="Helvetica" pitchFamily="34" charset="0"/>
              <a:ea typeface="ＭＳ Ｐゴシック" panose="020B0600070205080204" pitchFamily="34" charset="-128"/>
            </a:endParaRPr>
          </a:p>
          <a:p>
            <a:pPr marL="4572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altLang="fr-FR" dirty="0">
                <a:latin typeface="Helvetica" pitchFamily="34" charset="0"/>
                <a:ea typeface="ＭＳ Ｐゴシック" panose="020B0600070205080204" pitchFamily="34" charset="-128"/>
              </a:rPr>
              <a:t>EPM Projects </a:t>
            </a: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in </a:t>
            </a:r>
            <a:r>
              <a:rPr lang="en-US" altLang="fr-FR" dirty="0">
                <a:latin typeface="Helvetica" pitchFamily="34" charset="0"/>
                <a:ea typeface="ＭＳ Ｐゴシック" panose="020B0600070205080204" pitchFamily="34" charset="-128"/>
              </a:rPr>
              <a:t>time and </a:t>
            </a: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frequency</a:t>
            </a:r>
          </a:p>
          <a:p>
            <a:pPr marL="4572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Events to </a:t>
            </a:r>
            <a:r>
              <a:rPr lang="en-US" altLang="fr-FR" dirty="0">
                <a:latin typeface="Helvetica" pitchFamily="34" charset="0"/>
                <a:ea typeface="ＭＳ Ｐゴシック" panose="020B0600070205080204" pitchFamily="34" charset="-128"/>
              </a:rPr>
              <a:t>highlight with </a:t>
            </a: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TC-TF involvement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Contributions </a:t>
            </a:r>
            <a:r>
              <a:rPr lang="en-US" altLang="fr-FR" dirty="0">
                <a:latin typeface="Helvetica" pitchFamily="34" charset="0"/>
                <a:ea typeface="ＭＳ Ｐゴシック" panose="020B0600070205080204" pitchFamily="34" charset="-128"/>
              </a:rPr>
              <a:t>to </a:t>
            </a: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TC-TF </a:t>
            </a:r>
            <a:r>
              <a:rPr lang="en-US" altLang="fr-FR" dirty="0">
                <a:latin typeface="Helvetica" pitchFamily="34" charset="0"/>
                <a:ea typeface="ＭＳ Ｐゴシック" panose="020B0600070205080204" pitchFamily="34" charset="-128"/>
              </a:rPr>
              <a:t>meetings related to </a:t>
            </a: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TFN</a:t>
            </a:r>
          </a:p>
          <a:p>
            <a:pPr marL="857250" lvl="1" indent="-457200">
              <a:buFont typeface="+mj-lt"/>
              <a:buAutoNum type="alphaLcPeriod"/>
            </a:pP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BIPM-EURAMET training course in TF</a:t>
            </a:r>
          </a:p>
          <a:p>
            <a:pPr marL="4572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Upcoming TC-TF meeting</a:t>
            </a:r>
            <a:endParaRPr lang="en-US" altLang="fr-FR" dirty="0">
              <a:latin typeface="Helvetica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2nd SIG-TFN meeting, JRC, Ispra, Italy, 2025-03-13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C323-E5F0-4F92-9BD4-D4C44466C5A6}" type="slidenum">
              <a:rPr lang="en-GB" altLang="fr-FR" smtClean="0"/>
              <a:pPr/>
              <a:t>2</a:t>
            </a:fld>
            <a:endParaRPr lang="en-GB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 bwMode="auto">
          <a:xfrm>
            <a:off x="457200" y="517525"/>
            <a:ext cx="5588000" cy="733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fr-FR" dirty="0">
                <a:latin typeface="Helvetica" pitchFamily="34" charset="0"/>
                <a:ea typeface="ＭＳ Ｐゴシック" panose="020B0600070205080204" pitchFamily="34" charset="-128"/>
              </a:rPr>
              <a:t>TC-TF GENERAL</a:t>
            </a:r>
            <a:endParaRPr lang="de-DE" altLang="fr-FR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291" name="Inhaltsplatzhalt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fr-FR" dirty="0">
                <a:latin typeface="Helvetica" pitchFamily="34" charset="0"/>
                <a:ea typeface="ＭＳ Ｐゴシック" panose="020B0600070205080204" pitchFamily="34" charset="-128"/>
              </a:rPr>
              <a:t>Current status: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32 </a:t>
            </a:r>
            <a:r>
              <a:rPr lang="en-US" altLang="fr-FR" dirty="0">
                <a:latin typeface="Helvetica" pitchFamily="34" charset="0"/>
                <a:ea typeface="ＭＳ Ｐゴシック" panose="020B0600070205080204" pitchFamily="34" charset="-128"/>
              </a:rPr>
              <a:t>contact persons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fr-FR" dirty="0">
                <a:latin typeface="Helvetica" pitchFamily="34" charset="0"/>
                <a:ea typeface="ＭＳ Ｐゴシック" panose="020B0600070205080204" pitchFamily="34" charset="-128"/>
              </a:rPr>
              <a:t>2 contacts with observer status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fr-FR" sz="800" dirty="0">
              <a:latin typeface="Helvetica" pitchFamily="34" charset="0"/>
              <a:ea typeface="ＭＳ Ｐゴシック" panose="020B0600070205080204" pitchFamily="34" charset="-128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fr-FR" dirty="0">
                <a:latin typeface="Helvetica" pitchFamily="34" charset="0"/>
                <a:ea typeface="ＭＳ Ｐゴシック" panose="020B0600070205080204" pitchFamily="34" charset="-128"/>
              </a:rPr>
              <a:t>No sub-committees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fr-FR" dirty="0">
                <a:latin typeface="Helvetica" pitchFamily="34" charset="0"/>
                <a:ea typeface="ＭＳ Ｐゴシック" panose="020B0600070205080204" pitchFamily="34" charset="-128"/>
              </a:rPr>
              <a:t>Working group for CMC reviews </a:t>
            </a: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(8</a:t>
            </a:r>
            <a:r>
              <a:rPr lang="en-US" altLang="fr-FR" dirty="0" smtClean="0">
                <a:solidFill>
                  <a:srgbClr val="FF0000"/>
                </a:solidFill>
                <a:latin typeface="Helvetica" pitchFamily="34" charset="0"/>
                <a:ea typeface="ＭＳ Ｐゴシック" panose="020B0600070205080204" pitchFamily="34" charset="-128"/>
              </a:rPr>
              <a:t> </a:t>
            </a:r>
            <a:r>
              <a:rPr lang="en-US" altLang="fr-FR" dirty="0">
                <a:latin typeface="Helvetica" pitchFamily="34" charset="0"/>
                <a:ea typeface="ＭＳ Ｐゴシック" panose="020B0600070205080204" pitchFamily="34" charset="-128"/>
              </a:rPr>
              <a:t>members</a:t>
            </a: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)</a:t>
            </a:r>
          </a:p>
          <a:p>
            <a:pPr lvl="2"/>
            <a:r>
              <a:rPr lang="en-US" altLang="fr-FR" dirty="0">
                <a:latin typeface="Helvetica" pitchFamily="34" charset="0"/>
                <a:ea typeface="ＭＳ Ｐゴシック" panose="020B0600070205080204" pitchFamily="34" charset="-128"/>
              </a:rPr>
              <a:t>BEV, GUM, </a:t>
            </a: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ILNAS, LNE-OP, PTB</a:t>
            </a:r>
            <a:r>
              <a:rPr lang="en-US" altLang="fr-FR" dirty="0">
                <a:latin typeface="Helvetica" pitchFamily="34" charset="0"/>
                <a:ea typeface="ＭＳ Ｐゴシック" panose="020B0600070205080204" pitchFamily="34" charset="-128"/>
              </a:rPr>
              <a:t>, RISE, ROA, </a:t>
            </a: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VSL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A representative from TC-TF (IPQ) in TC-IM project 1448 on DCC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TC-TF </a:t>
            </a:r>
            <a:r>
              <a:rPr lang="en-US" altLang="fr-FR" dirty="0">
                <a:latin typeface="Helvetica" pitchFamily="34" charset="0"/>
                <a:ea typeface="ＭＳ Ｐゴシック" panose="020B0600070205080204" pitchFamily="34" charset="-128"/>
              </a:rPr>
              <a:t>Communication Working Group (TC-TF/CWG) to liaise with the EURAMET communication </a:t>
            </a: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department (NPL, </a:t>
            </a:r>
            <a:r>
              <a:rPr lang="en-US" altLang="fr-FR" dirty="0">
                <a:latin typeface="Helvetica" pitchFamily="34" charset="0"/>
                <a:ea typeface="ＭＳ Ｐゴシック" panose="020B0600070205080204" pitchFamily="34" charset="-128"/>
              </a:rPr>
              <a:t>LNE-OP</a:t>
            </a: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fr-FR" dirty="0">
                <a:latin typeface="Helvetica" pitchFamily="34" charset="0"/>
                <a:ea typeface="ＭＳ Ｐゴシック" panose="020B0600070205080204" pitchFamily="34" charset="-128"/>
              </a:rPr>
              <a:t>TC-TF Reference </a:t>
            </a: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contact (</a:t>
            </a:r>
            <a:r>
              <a:rPr lang="en-US" altLang="fr-FR" dirty="0" err="1" smtClean="0">
                <a:latin typeface="Helvetica" pitchFamily="34" charset="0"/>
                <a:ea typeface="ＭＳ Ｐゴシック" panose="020B0600070205080204" pitchFamily="34" charset="-128"/>
              </a:rPr>
              <a:t>INRiM</a:t>
            </a:r>
            <a:r>
              <a:rPr lang="en-US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) </a:t>
            </a:r>
            <a:r>
              <a:rPr lang="en-US" altLang="fr-FR" dirty="0">
                <a:latin typeface="Helvetica" pitchFamily="34" charset="0"/>
                <a:ea typeface="ＭＳ Ｐゴシック" panose="020B0600070205080204" pitchFamily="34" charset="-128"/>
              </a:rPr>
              <a:t>for </a:t>
            </a:r>
            <a:r>
              <a:rPr lang="en-US" altLang="fr-FR" dirty="0" err="1" smtClean="0">
                <a:latin typeface="Helvetica" pitchFamily="34" charset="0"/>
                <a:ea typeface="ＭＳ Ｐゴシック" panose="020B0600070205080204" pitchFamily="34" charset="-128"/>
              </a:rPr>
              <a:t>Mathmet</a:t>
            </a:r>
            <a:endParaRPr lang="en-US" altLang="fr-FR" dirty="0">
              <a:latin typeface="Helvetica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2nd SIG-TFN meeting, JRC, Ispra, Italy, 2025-03-13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C323-E5F0-4F92-9BD4-D4C44466C5A6}" type="slidenum">
              <a:rPr lang="en-GB" altLang="fr-FR" smtClean="0"/>
              <a:pPr/>
              <a:t>3</a:t>
            </a:fld>
            <a:endParaRPr lang="en-GB" alt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3631" y="1250950"/>
            <a:ext cx="1339025" cy="189795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2067" y="2007159"/>
            <a:ext cx="1360932" cy="1923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37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 bwMode="auto">
          <a:xfrm>
            <a:off x="457200" y="517525"/>
            <a:ext cx="5588000" cy="733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fr-FR" dirty="0">
                <a:latin typeface="Helvetica" pitchFamily="34" charset="0"/>
                <a:ea typeface="ＭＳ Ｐゴシック" panose="020B0600070205080204" pitchFamily="34" charset="-128"/>
              </a:rPr>
              <a:t>TC-TF </a:t>
            </a:r>
            <a:r>
              <a:rPr lang="fr-FR" dirty="0" err="1"/>
              <a:t>Projects</a:t>
            </a:r>
            <a:endParaRPr lang="de-DE" altLang="fr-FR" dirty="0" smtClean="0">
              <a:ea typeface="ＭＳ Ｐゴシック" panose="020B0600070205080204" pitchFamily="34" charset="-128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2nd SIG-TFN meeting, JRC, Ispra, Italy, 2025-03-13</a:t>
            </a:r>
            <a:endParaRPr lang="en-GB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C323-E5F0-4F92-9BD4-D4C44466C5A6}" type="slidenum">
              <a:rPr lang="en-GB" altLang="fr-FR" smtClean="0"/>
              <a:pPr/>
              <a:t>4</a:t>
            </a:fld>
            <a:endParaRPr lang="en-GB" alt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294" y="1657809"/>
            <a:ext cx="8938260" cy="311658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57200" y="4991805"/>
            <a:ext cx="762170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altLang="fr-FR" dirty="0">
                <a:latin typeface="Helvetica" pitchFamily="34" charset="0"/>
              </a:rPr>
              <a:t>The meeting </a:t>
            </a:r>
            <a:r>
              <a:rPr lang="en-US" altLang="fr-FR" u="sng" dirty="0">
                <a:latin typeface="Helvetica" pitchFamily="34" charset="0"/>
              </a:rPr>
              <a:t>approved</a:t>
            </a:r>
            <a:r>
              <a:rPr lang="en-US" altLang="fr-FR" dirty="0">
                <a:latin typeface="Helvetica" pitchFamily="34" charset="0"/>
              </a:rPr>
              <a:t> in April 2024 the </a:t>
            </a:r>
            <a:r>
              <a:rPr lang="en-US" altLang="fr-FR" u="sng" dirty="0">
                <a:latin typeface="Helvetica" pitchFamily="34" charset="0"/>
              </a:rPr>
              <a:t>TC project </a:t>
            </a:r>
            <a:r>
              <a:rPr lang="en-US" altLang="fr-FR" dirty="0">
                <a:latin typeface="Helvetica" pitchFamily="34" charset="0"/>
              </a:rPr>
              <a:t>on the key topic:</a:t>
            </a:r>
          </a:p>
          <a:p>
            <a:pPr lvl="2"/>
            <a:endParaRPr lang="en-US" altLang="fr-FR" dirty="0">
              <a:solidFill>
                <a:srgbClr val="FF0000"/>
              </a:solidFill>
              <a:latin typeface="Helvetica" pitchFamily="34" charset="0"/>
            </a:endParaRPr>
          </a:p>
          <a:p>
            <a:pPr lvl="2"/>
            <a:r>
              <a:rPr lang="en-US" altLang="fr-FR" dirty="0">
                <a:latin typeface="Helvetica" pitchFamily="34" charset="0"/>
              </a:rPr>
              <a:t>White Rabbit on Wavelengths Division Multiplexing </a:t>
            </a:r>
            <a:r>
              <a:rPr lang="en-US" altLang="fr-FR" dirty="0" smtClean="0">
                <a:latin typeface="Helvetica" pitchFamily="34" charset="0"/>
              </a:rPr>
              <a:t>Networks</a:t>
            </a:r>
          </a:p>
          <a:p>
            <a:pPr lvl="2"/>
            <a:endParaRPr lang="en-US" altLang="fr-FR" dirty="0">
              <a:solidFill>
                <a:srgbClr val="FF0000"/>
              </a:solidFill>
              <a:latin typeface="Helvetica" pitchFamily="34" charset="0"/>
            </a:endParaRPr>
          </a:p>
          <a:p>
            <a:pPr lvl="2" algn="ctr"/>
            <a:r>
              <a:rPr lang="en-US" altLang="fr-FR" dirty="0" smtClean="0">
                <a:latin typeface="Helvetica" pitchFamily="34" charset="0"/>
              </a:rPr>
              <a:t>Coordinating Institute: </a:t>
            </a:r>
            <a:r>
              <a:rPr lang="en-US" altLang="fr-FR" dirty="0">
                <a:latin typeface="Helvetica" pitchFamily="34" charset="0"/>
              </a:rPr>
              <a:t>LNE-OP</a:t>
            </a:r>
          </a:p>
        </p:txBody>
      </p:sp>
      <p:sp>
        <p:nvSpPr>
          <p:cNvPr id="12" name="ZoneTexte 11"/>
          <p:cNvSpPr txBox="1"/>
          <p:nvPr/>
        </p:nvSpPr>
        <p:spPr>
          <a:xfrm rot="19834258">
            <a:off x="501271" y="5545802"/>
            <a:ext cx="72327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NEW</a:t>
            </a:r>
            <a:endParaRPr lang="fr-FR" b="1" dirty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18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 bwMode="auto">
          <a:xfrm>
            <a:off x="457200" y="517525"/>
            <a:ext cx="5588000" cy="733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fr-FR" dirty="0">
                <a:latin typeface="Helvetica" pitchFamily="34" charset="0"/>
                <a:ea typeface="ＭＳ Ｐゴシック" panose="020B0600070205080204" pitchFamily="34" charset="-128"/>
              </a:rPr>
              <a:t>TC-TF </a:t>
            </a:r>
            <a:r>
              <a:rPr lang="fr-FR" dirty="0" err="1"/>
              <a:t>Projects</a:t>
            </a:r>
            <a:endParaRPr lang="de-DE" altLang="fr-FR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291" name="Inhaltsplatzhalt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fontAlgn="base">
              <a:spcAft>
                <a:spcPct val="0"/>
              </a:spcAft>
              <a:buNone/>
            </a:pPr>
            <a:r>
              <a:rPr lang="en-US" altLang="fr-FR" dirty="0">
                <a:solidFill>
                  <a:srgbClr val="FF0000"/>
                </a:solidFill>
                <a:latin typeface="Helvetica" pitchFamily="34" charset="0"/>
                <a:ea typeface="ＭＳ Ｐゴシック" panose="020B0600070205080204" pitchFamily="34" charset="-128"/>
              </a:rPr>
              <a:t>White Rabbit on Wavelengths Division Multiplexing </a:t>
            </a:r>
            <a:r>
              <a:rPr lang="en-US" altLang="fr-FR" dirty="0" smtClean="0">
                <a:solidFill>
                  <a:srgbClr val="FF0000"/>
                </a:solidFill>
                <a:latin typeface="Helvetica" pitchFamily="34" charset="0"/>
                <a:ea typeface="ＭＳ Ｐゴシック" panose="020B0600070205080204" pitchFamily="34" charset="-128"/>
              </a:rPr>
              <a:t>Networks</a:t>
            </a:r>
          </a:p>
          <a:p>
            <a:pPr marL="4572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altLang="fr-FR" sz="2000" dirty="0">
                <a:latin typeface="Helvetica" pitchFamily="34" charset="0"/>
                <a:ea typeface="ＭＳ Ｐゴシック" panose="020B0600070205080204" pitchFamily="34" charset="-128"/>
              </a:rPr>
              <a:t>Motivations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altLang="fr-FR" sz="1600" dirty="0">
                <a:solidFill>
                  <a:srgbClr val="0070C0"/>
                </a:solidFill>
                <a:latin typeface="Helvetica" pitchFamily="34" charset="0"/>
                <a:ea typeface="ＭＳ Ｐゴシック" panose="020B0600070205080204" pitchFamily="34" charset="-128"/>
              </a:rPr>
              <a:t>Alternative and Complementary PNT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altLang="fr-FR" sz="1600" dirty="0">
                <a:solidFill>
                  <a:srgbClr val="0070C0"/>
                </a:solidFill>
                <a:latin typeface="Helvetica" pitchFamily="34" charset="0"/>
                <a:ea typeface="ＭＳ Ｐゴシック" panose="020B0600070205080204" pitchFamily="34" charset="-128"/>
              </a:rPr>
              <a:t>Dissemination to industry, defense, space, </a:t>
            </a:r>
            <a:r>
              <a:rPr lang="en-US" altLang="fr-FR" sz="1600" dirty="0" smtClean="0">
                <a:solidFill>
                  <a:srgbClr val="0070C0"/>
                </a:solidFill>
                <a:latin typeface="Helvetica" pitchFamily="34" charset="0"/>
                <a:ea typeface="ＭＳ Ｐゴシック" panose="020B0600070205080204" pitchFamily="34" charset="-128"/>
              </a:rPr>
              <a:t>radio astronomy</a:t>
            </a:r>
            <a:endParaRPr lang="en-US" altLang="fr-FR" sz="1600" dirty="0">
              <a:solidFill>
                <a:srgbClr val="0070C0"/>
              </a:solidFill>
              <a:latin typeface="Helvetica" pitchFamily="34" charset="0"/>
              <a:ea typeface="ＭＳ Ｐゴシック" panose="020B0600070205080204" pitchFamily="34" charset="-128"/>
            </a:endParaRPr>
          </a:p>
          <a:p>
            <a:pPr lvl="1">
              <a:buFont typeface="Wingdings" panose="05000000000000000000" pitchFamily="2" charset="2"/>
              <a:buChar char="q"/>
            </a:pPr>
            <a:r>
              <a:rPr lang="en-US" altLang="fr-FR" sz="1600" dirty="0">
                <a:solidFill>
                  <a:srgbClr val="0070C0"/>
                </a:solidFill>
                <a:latin typeface="Helvetica" pitchFamily="34" charset="0"/>
                <a:ea typeface="ＭＳ Ｐゴシック" panose="020B0600070205080204" pitchFamily="34" charset="-128"/>
              </a:rPr>
              <a:t>Support to quantum telecommunication</a:t>
            </a:r>
          </a:p>
          <a:p>
            <a:pPr marL="4572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altLang="fr-FR" sz="2000" dirty="0">
                <a:latin typeface="Helvetica" pitchFamily="34" charset="0"/>
                <a:ea typeface="ＭＳ Ｐゴシック" panose="020B0600070205080204" pitchFamily="34" charset="-128"/>
              </a:rPr>
              <a:t>Objectives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altLang="fr-FR" sz="1600" dirty="0">
                <a:solidFill>
                  <a:srgbClr val="0070C0"/>
                </a:solidFill>
                <a:latin typeface="Helvetica" pitchFamily="34" charset="0"/>
                <a:ea typeface="ＭＳ Ｐゴシック" panose="020B0600070205080204" pitchFamily="34" charset="-128"/>
              </a:rPr>
              <a:t>Comparisons of UTC(k</a:t>
            </a:r>
            <a:r>
              <a:rPr lang="en-US" altLang="fr-FR" sz="1600" dirty="0" smtClean="0">
                <a:solidFill>
                  <a:srgbClr val="0070C0"/>
                </a:solidFill>
                <a:latin typeface="Helvetica" pitchFamily="34" charset="0"/>
                <a:ea typeface="ＭＳ Ｐゴシック" panose="020B0600070205080204" pitchFamily="34" charset="-128"/>
              </a:rPr>
              <a:t>) time scales via wired technologies</a:t>
            </a:r>
            <a:endParaRPr lang="en-US" altLang="fr-FR" sz="1600" dirty="0">
              <a:solidFill>
                <a:srgbClr val="0070C0"/>
              </a:solidFill>
              <a:latin typeface="Helvetica" pitchFamily="34" charset="0"/>
              <a:ea typeface="ＭＳ Ｐゴシック" panose="020B0600070205080204" pitchFamily="34" charset="-128"/>
            </a:endParaRPr>
          </a:p>
          <a:p>
            <a:pPr lvl="1">
              <a:buFont typeface="Wingdings" panose="05000000000000000000" pitchFamily="2" charset="2"/>
              <a:buChar char="q"/>
            </a:pPr>
            <a:r>
              <a:rPr lang="en-US" altLang="fr-FR" sz="1600" dirty="0" smtClean="0">
                <a:solidFill>
                  <a:srgbClr val="0070C0"/>
                </a:solidFill>
                <a:latin typeface="Helvetica" pitchFamily="34" charset="0"/>
                <a:ea typeface="ＭＳ Ｐゴシック" panose="020B0600070205080204" pitchFamily="34" charset="-128"/>
              </a:rPr>
              <a:t>Pushing </a:t>
            </a:r>
            <a:r>
              <a:rPr lang="en-US" altLang="fr-FR" sz="1600" dirty="0">
                <a:solidFill>
                  <a:srgbClr val="0070C0"/>
                </a:solidFill>
                <a:latin typeface="Helvetica" pitchFamily="34" charset="0"/>
                <a:ea typeface="ＭＳ Ｐゴシック" panose="020B0600070205080204" pitchFamily="34" charset="-128"/>
              </a:rPr>
              <a:t>scientific exploitation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altLang="fr-FR" sz="1600" dirty="0" smtClean="0">
                <a:solidFill>
                  <a:srgbClr val="0070C0"/>
                </a:solidFill>
                <a:latin typeface="Helvetica" pitchFamily="34" charset="0"/>
                <a:ea typeface="ＭＳ Ｐゴシック" panose="020B0600070205080204" pitchFamily="34" charset="-128"/>
              </a:rPr>
              <a:t>Accelerating </a:t>
            </a:r>
            <a:r>
              <a:rPr lang="en-US" altLang="fr-FR" sz="1600" dirty="0">
                <a:solidFill>
                  <a:srgbClr val="0070C0"/>
                </a:solidFill>
                <a:latin typeface="Helvetica" pitchFamily="34" charset="0"/>
                <a:ea typeface="ＭＳ Ｐゴシック" panose="020B0600070205080204" pitchFamily="34" charset="-128"/>
              </a:rPr>
              <a:t>acceptance of the new definition of the </a:t>
            </a:r>
            <a:r>
              <a:rPr lang="en-US" altLang="fr-FR" sz="1600" dirty="0" smtClean="0">
                <a:solidFill>
                  <a:srgbClr val="0070C0"/>
                </a:solidFill>
                <a:latin typeface="Helvetica" pitchFamily="34" charset="0"/>
                <a:ea typeface="ＭＳ Ｐゴシック" panose="020B0600070205080204" pitchFamily="34" charset="-128"/>
              </a:rPr>
              <a:t>SI second</a:t>
            </a:r>
            <a:endParaRPr lang="en-US" altLang="fr-FR" sz="1600" dirty="0">
              <a:solidFill>
                <a:srgbClr val="0070C0"/>
              </a:solidFill>
              <a:latin typeface="Helvetica" pitchFamily="34" charset="0"/>
              <a:ea typeface="ＭＳ Ｐゴシック" panose="020B0600070205080204" pitchFamily="34" charset="-128"/>
            </a:endParaRPr>
          </a:p>
          <a:p>
            <a:pPr marL="4572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altLang="fr-FR" sz="2000" dirty="0">
                <a:latin typeface="Helvetica" pitchFamily="34" charset="0"/>
                <a:ea typeface="ＭＳ Ｐゴシック" panose="020B0600070205080204" pitchFamily="34" charset="-128"/>
              </a:rPr>
              <a:t>Activities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altLang="fr-FR" sz="1600" dirty="0">
                <a:solidFill>
                  <a:srgbClr val="0070C0"/>
                </a:solidFill>
                <a:latin typeface="Helvetica" pitchFamily="34" charset="0"/>
                <a:ea typeface="ＭＳ Ｐゴシック" panose="020B0600070205080204" pitchFamily="34" charset="-128"/>
              </a:rPr>
              <a:t>Coordinate efforts and help to find </a:t>
            </a:r>
            <a:r>
              <a:rPr lang="en-US" altLang="fr-FR" sz="1600" dirty="0" smtClean="0">
                <a:solidFill>
                  <a:srgbClr val="0070C0"/>
                </a:solidFill>
                <a:latin typeface="Helvetica" pitchFamily="34" charset="0"/>
                <a:ea typeface="ＭＳ Ｐゴシック" panose="020B0600070205080204" pitchFamily="34" charset="-128"/>
              </a:rPr>
              <a:t>funding </a:t>
            </a:r>
            <a:r>
              <a:rPr lang="en-US" altLang="fr-FR" sz="1600" dirty="0">
                <a:solidFill>
                  <a:srgbClr val="0070C0"/>
                </a:solidFill>
                <a:latin typeface="Helvetica" pitchFamily="34" charset="0"/>
                <a:ea typeface="ＭＳ Ｐゴシック" panose="020B0600070205080204" pitchFamily="34" charset="-128"/>
              </a:rPr>
              <a:t>and accelerate deployment of fiber links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altLang="fr-FR" sz="1600" dirty="0">
                <a:solidFill>
                  <a:srgbClr val="0070C0"/>
                </a:solidFill>
                <a:latin typeface="Helvetica" pitchFamily="34" charset="0"/>
                <a:ea typeface="ＭＳ Ｐゴシック" panose="020B0600070205080204" pitchFamily="34" charset="-128"/>
              </a:rPr>
              <a:t>Forum to discuss technology, stimulate </a:t>
            </a:r>
            <a:r>
              <a:rPr lang="en-US" altLang="fr-FR" sz="1600" dirty="0" smtClean="0">
                <a:solidFill>
                  <a:srgbClr val="0070C0"/>
                </a:solidFill>
                <a:latin typeface="Helvetica" pitchFamily="34" charset="0"/>
                <a:ea typeface="ＭＳ Ｐゴシック" panose="020B0600070205080204" pitchFamily="34" charset="-128"/>
              </a:rPr>
              <a:t>collaborations,</a:t>
            </a:r>
          </a:p>
          <a:p>
            <a:pPr marL="457200" lvl="1" indent="0">
              <a:buNone/>
            </a:pPr>
            <a:r>
              <a:rPr lang="en-US" altLang="fr-FR" sz="1600" dirty="0">
                <a:solidFill>
                  <a:srgbClr val="0070C0"/>
                </a:solidFill>
                <a:latin typeface="Helvetica" pitchFamily="34" charset="0"/>
                <a:ea typeface="ＭＳ Ｐゴシック" panose="020B0600070205080204" pitchFamily="34" charset="-128"/>
              </a:rPr>
              <a:t> </a:t>
            </a:r>
            <a:r>
              <a:rPr lang="en-US" altLang="fr-FR" sz="1600" dirty="0" smtClean="0">
                <a:solidFill>
                  <a:srgbClr val="0070C0"/>
                </a:solidFill>
                <a:latin typeface="Helvetica" pitchFamily="34" charset="0"/>
                <a:ea typeface="ＭＳ Ｐゴシック" panose="020B0600070205080204" pitchFamily="34" charset="-128"/>
              </a:rPr>
              <a:t>    </a:t>
            </a:r>
            <a:r>
              <a:rPr lang="en-US" altLang="fr-FR" sz="1600" dirty="0">
                <a:solidFill>
                  <a:srgbClr val="0070C0"/>
                </a:solidFill>
                <a:latin typeface="Helvetica" pitchFamily="34" charset="0"/>
                <a:ea typeface="ＭＳ Ｐゴシック" panose="020B0600070205080204" pitchFamily="34" charset="-128"/>
              </a:rPr>
              <a:t>and develop </a:t>
            </a:r>
            <a:r>
              <a:rPr lang="en-US" altLang="fr-FR" sz="1600" dirty="0" smtClean="0">
                <a:solidFill>
                  <a:srgbClr val="0070C0"/>
                </a:solidFill>
                <a:latin typeface="Helvetica" pitchFamily="34" charset="0"/>
                <a:ea typeface="ＭＳ Ｐゴシック" panose="020B0600070205080204" pitchFamily="34" charset="-128"/>
              </a:rPr>
              <a:t>synergies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2nd SIG-TFN meeting, JRC, Ispra, Italy, 2025-03-13</a:t>
            </a:r>
            <a:endParaRPr lang="en-GB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C323-E5F0-4F92-9BD4-D4C44466C5A6}" type="slidenum">
              <a:rPr lang="en-GB" altLang="fr-FR" smtClean="0"/>
              <a:pPr/>
              <a:t>5</a:t>
            </a:fld>
            <a:endParaRPr lang="en-GB" alt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540033" y="1090058"/>
            <a:ext cx="425148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Approved</a:t>
            </a:r>
            <a:r>
              <a:rPr lang="fr-FR" sz="2400" b="1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by TC-TF in 2024</a:t>
            </a:r>
            <a:endParaRPr lang="fr-FR" sz="2400" b="1" dirty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28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 bwMode="auto">
          <a:xfrm>
            <a:off x="457200" y="517525"/>
            <a:ext cx="6485142" cy="733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TF CMCs - </a:t>
            </a:r>
            <a:r>
              <a:rPr lang="de-DE" altLang="fr-FR" dirty="0" err="1" smtClean="0">
                <a:latin typeface="Helvetica" pitchFamily="34" charset="0"/>
                <a:ea typeface="ＭＳ Ｐゴシック" panose="020B0600070205080204" pitchFamily="34" charset="-128"/>
              </a:rPr>
              <a:t>status</a:t>
            </a:r>
            <a:r>
              <a:rPr lang="de-DE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 </a:t>
            </a:r>
            <a:r>
              <a:rPr lang="de-DE" altLang="fr-FR" dirty="0" err="1" smtClean="0">
                <a:latin typeface="Helvetica" pitchFamily="34" charset="0"/>
                <a:ea typeface="ＭＳ Ｐゴシック" panose="020B0600070205080204" pitchFamily="34" charset="-128"/>
              </a:rPr>
              <a:t>across</a:t>
            </a:r>
            <a:r>
              <a:rPr lang="de-DE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 RMOs</a:t>
            </a:r>
            <a:endParaRPr lang="de-DE" altLang="fr-FR" dirty="0" smtClean="0">
              <a:ea typeface="ＭＳ Ｐゴシック" panose="020B0600070205080204" pitchFamily="34" charset="-128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2nd SIG-TFN meeting, JRC, Ispra, Italy, 2025-03-13</a:t>
            </a:r>
            <a:endParaRPr lang="en-GB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C323-E5F0-4F92-9BD4-D4C44466C5A6}" type="slidenum">
              <a:rPr lang="en-GB" altLang="fr-FR" smtClean="0"/>
              <a:pPr/>
              <a:t>6</a:t>
            </a:fld>
            <a:endParaRPr lang="en-GB" alt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9F93A3-BBB2-522C-5FD2-4112B84F3016}"/>
              </a:ext>
            </a:extLst>
          </p:cNvPr>
          <p:cNvSpPr/>
          <p:nvPr/>
        </p:nvSpPr>
        <p:spPr>
          <a:xfrm>
            <a:off x="1921199" y="4715827"/>
            <a:ext cx="502114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70C0"/>
                </a:solidFill>
                <a:latin typeface="Helvetica" pitchFamily="34" charset="0"/>
              </a:rPr>
              <a:t>CCTF </a:t>
            </a:r>
            <a:r>
              <a:rPr lang="en-US" sz="2400" dirty="0">
                <a:solidFill>
                  <a:srgbClr val="0070C0"/>
                </a:solidFill>
                <a:latin typeface="Helvetica" pitchFamily="34" charset="0"/>
              </a:rPr>
              <a:t>acting on </a:t>
            </a:r>
            <a:r>
              <a:rPr lang="en-US" sz="2400" b="1" dirty="0">
                <a:solidFill>
                  <a:srgbClr val="0070C0"/>
                </a:solidFill>
                <a:latin typeface="Helvetica" pitchFamily="34" charset="0"/>
              </a:rPr>
              <a:t>828</a:t>
            </a:r>
            <a:r>
              <a:rPr lang="en-US" sz="2400" dirty="0">
                <a:solidFill>
                  <a:srgbClr val="0070C0"/>
                </a:solidFill>
                <a:latin typeface="Helvetica" pitchFamily="34" charset="0"/>
              </a:rPr>
              <a:t> CMCs in total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193" y="1250950"/>
            <a:ext cx="7401154" cy="3222346"/>
          </a:xfrm>
          <a:prstGeom prst="rect">
            <a:avLst/>
          </a:prstGeom>
        </p:spPr>
      </p:pic>
      <p:sp>
        <p:nvSpPr>
          <p:cNvPr id="13" name="Textfeld 2">
            <a:extLst>
              <a:ext uri="{FF2B5EF4-FFF2-40B4-BE49-F238E27FC236}">
                <a16:creationId xmlns:a16="http://schemas.microsoft.com/office/drawing/2014/main" id="{735913EA-2F73-C54E-CE29-8962FE35F784}"/>
              </a:ext>
            </a:extLst>
          </p:cNvPr>
          <p:cNvSpPr txBox="1"/>
          <p:nvPr/>
        </p:nvSpPr>
        <p:spPr>
          <a:xfrm>
            <a:off x="1190709" y="5543897"/>
            <a:ext cx="6482122" cy="70788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12529"/>
                </a:solidFill>
                <a:latin typeface="Open-sans"/>
              </a:rPr>
              <a:t>EURAMET leads with </a:t>
            </a:r>
            <a:r>
              <a:rPr lang="en-US" sz="2000" b="1" dirty="0">
                <a:solidFill>
                  <a:srgbClr val="C00000"/>
                </a:solidFill>
                <a:latin typeface="Open-sans"/>
              </a:rPr>
              <a:t>405</a:t>
            </a:r>
            <a:r>
              <a:rPr lang="en-US" sz="2000" dirty="0">
                <a:solidFill>
                  <a:srgbClr val="212529"/>
                </a:solidFill>
                <a:latin typeface="Open-sans"/>
              </a:rPr>
              <a:t> CMCs</a:t>
            </a:r>
          </a:p>
          <a:p>
            <a:pPr algn="l"/>
            <a:r>
              <a:rPr lang="en-US" sz="2000" dirty="0">
                <a:solidFill>
                  <a:srgbClr val="212529"/>
                </a:solidFill>
                <a:latin typeface="Open-sans"/>
              </a:rPr>
              <a:t>    accounting to </a:t>
            </a:r>
            <a:r>
              <a:rPr lang="en-US" sz="2000" dirty="0">
                <a:solidFill>
                  <a:srgbClr val="C00000"/>
                </a:solidFill>
                <a:latin typeface="Open-sans"/>
              </a:rPr>
              <a:t>50%</a:t>
            </a:r>
            <a:r>
              <a:rPr lang="en-US" sz="2000" dirty="0">
                <a:solidFill>
                  <a:srgbClr val="212529"/>
                </a:solidFill>
                <a:latin typeface="Open-sans"/>
              </a:rPr>
              <a:t> of the total TF CMCs in the KCDB</a:t>
            </a:r>
          </a:p>
        </p:txBody>
      </p:sp>
      <p:sp>
        <p:nvSpPr>
          <p:cNvPr id="9" name="ZoneTexte 8"/>
          <p:cNvSpPr txBox="1"/>
          <p:nvPr/>
        </p:nvSpPr>
        <p:spPr>
          <a:xfrm rot="20361041">
            <a:off x="7123552" y="1600200"/>
            <a:ext cx="1582484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Source JCRB</a:t>
            </a:r>
            <a:endParaRPr lang="fr-FR" dirty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88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2nd SIG-TFN meeting, JRC, Ispra, Italy, 2025-03-13</a:t>
            </a:r>
            <a:endParaRPr lang="en-GB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C323-E5F0-4F92-9BD4-D4C44466C5A6}" type="slidenum">
              <a:rPr lang="en-GB" altLang="fr-FR" smtClean="0"/>
              <a:pPr/>
              <a:t>7</a:t>
            </a:fld>
            <a:endParaRPr lang="en-GB" alt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964" y="1252704"/>
            <a:ext cx="7771257" cy="432892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163638" y="424315"/>
            <a:ext cx="2398926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Source CCTF WGTAI</a:t>
            </a:r>
            <a:endParaRPr lang="fr-FR" dirty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39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 bwMode="auto">
          <a:xfrm>
            <a:off x="457200" y="517525"/>
            <a:ext cx="5588000" cy="733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EPM </a:t>
            </a:r>
            <a:r>
              <a:rPr lang="de-DE" altLang="fr-FR" dirty="0" err="1">
                <a:latin typeface="Helvetica" pitchFamily="34" charset="0"/>
                <a:ea typeface="ＭＳ Ｐゴシック" panose="020B0600070205080204" pitchFamily="34" charset="-128"/>
              </a:rPr>
              <a:t>projects</a:t>
            </a:r>
            <a:endParaRPr lang="de-DE" altLang="fr-FR" dirty="0" smtClean="0">
              <a:ea typeface="ＭＳ Ｐゴシック" panose="020B0600070205080204" pitchFamily="34" charset="-128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2nd SIG-TFN meeting, JRC, Ispra, Italy, 2025-03-13</a:t>
            </a:r>
            <a:endParaRPr lang="en-GB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C323-E5F0-4F92-9BD4-D4C44466C5A6}" type="slidenum">
              <a:rPr lang="en-GB" altLang="fr-FR" smtClean="0"/>
              <a:pPr/>
              <a:t>8</a:t>
            </a:fld>
            <a:endParaRPr lang="en-GB" altLang="fr-FR"/>
          </a:p>
        </p:txBody>
      </p:sp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4491318" y="1712615"/>
            <a:ext cx="4034118" cy="456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rgbClr val="00B0F0"/>
                </a:solidFill>
                <a:latin typeface="Helvetica" pitchFamily="34" charset="0"/>
              </a:rPr>
              <a:t>23</a:t>
            </a:r>
            <a:r>
              <a:rPr lang="en-US" sz="2000" b="1" dirty="0" smtClean="0">
                <a:solidFill>
                  <a:srgbClr val="00B0F0"/>
                </a:solidFill>
                <a:latin typeface="Helvetica" pitchFamily="34" charset="0"/>
              </a:rPr>
              <a:t>FUN</a:t>
            </a:r>
            <a:r>
              <a:rPr lang="en-US" sz="2000" dirty="0" smtClean="0">
                <a:solidFill>
                  <a:srgbClr val="00B0F0"/>
                </a:solidFill>
                <a:latin typeface="Helvetica" pitchFamily="34" charset="0"/>
              </a:rPr>
              <a:t>02 </a:t>
            </a:r>
            <a:r>
              <a:rPr lang="en-US" sz="2000" dirty="0">
                <a:solidFill>
                  <a:srgbClr val="00B0F0"/>
                </a:solidFill>
                <a:latin typeface="Helvetica" pitchFamily="34" charset="0"/>
              </a:rPr>
              <a:t>- </a:t>
            </a:r>
            <a:r>
              <a:rPr lang="en-US" sz="2000" dirty="0" err="1" smtClean="0">
                <a:solidFill>
                  <a:srgbClr val="00B0F0"/>
                </a:solidFill>
                <a:latin typeface="Helvetica" pitchFamily="34" charset="0"/>
              </a:rPr>
              <a:t>CoCoRICO</a:t>
            </a:r>
            <a:r>
              <a:rPr lang="en-US" sz="2000" dirty="0">
                <a:solidFill>
                  <a:srgbClr val="00B0F0"/>
                </a:solidFill>
                <a:latin typeface="Helvetica" pitchFamily="34" charset="0"/>
              </a:rPr>
              <a:t> Controlled confinement to reduce the inaccuracy of clocks based on optical </a:t>
            </a:r>
            <a:r>
              <a:rPr lang="en-US" sz="2000" dirty="0" smtClean="0">
                <a:solidFill>
                  <a:srgbClr val="00B0F0"/>
                </a:solidFill>
                <a:latin typeface="Helvetica" pitchFamily="34" charset="0"/>
              </a:rPr>
              <a:t>lattices (LNE-OP)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rgbClr val="00B0F0"/>
                </a:solidFill>
                <a:latin typeface="Helvetica" pitchFamily="34" charset="0"/>
              </a:rPr>
              <a:t>23</a:t>
            </a:r>
            <a:r>
              <a:rPr lang="en-US" sz="2000" b="1" dirty="0" smtClean="0">
                <a:solidFill>
                  <a:srgbClr val="00B0F0"/>
                </a:solidFill>
                <a:latin typeface="Helvetica" pitchFamily="34" charset="0"/>
              </a:rPr>
              <a:t>FUN</a:t>
            </a:r>
            <a:r>
              <a:rPr lang="en-US" sz="2000" dirty="0" smtClean="0">
                <a:solidFill>
                  <a:srgbClr val="00B0F0"/>
                </a:solidFill>
                <a:latin typeface="Helvetica" pitchFamily="34" charset="0"/>
              </a:rPr>
              <a:t>03 </a:t>
            </a:r>
            <a:r>
              <a:rPr lang="en-US" sz="2000" dirty="0">
                <a:solidFill>
                  <a:srgbClr val="00B0F0"/>
                </a:solidFill>
                <a:latin typeface="Helvetica" pitchFamily="34" charset="0"/>
              </a:rPr>
              <a:t>- HIOC High-accuracy ion-based optical </a:t>
            </a:r>
            <a:r>
              <a:rPr lang="en-US" sz="2000" dirty="0" smtClean="0">
                <a:solidFill>
                  <a:srgbClr val="00B0F0"/>
                </a:solidFill>
                <a:latin typeface="Helvetica" pitchFamily="34" charset="0"/>
              </a:rPr>
              <a:t>clocks (PTB)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rgbClr val="00B0F0"/>
                </a:solidFill>
                <a:latin typeface="Helvetica" pitchFamily="34" charset="0"/>
              </a:rPr>
              <a:t>23</a:t>
            </a:r>
            <a:r>
              <a:rPr lang="en-US" sz="2000" b="1" dirty="0" smtClean="0">
                <a:solidFill>
                  <a:srgbClr val="00B0F0"/>
                </a:solidFill>
                <a:latin typeface="Helvetica" pitchFamily="34" charset="0"/>
              </a:rPr>
              <a:t>FUN</a:t>
            </a:r>
            <a:r>
              <a:rPr lang="en-US" sz="2000" dirty="0" smtClean="0">
                <a:solidFill>
                  <a:srgbClr val="00B0F0"/>
                </a:solidFill>
                <a:latin typeface="Helvetica" pitchFamily="34" charset="0"/>
              </a:rPr>
              <a:t>04 </a:t>
            </a:r>
            <a:r>
              <a:rPr lang="en-US" sz="2000" dirty="0">
                <a:solidFill>
                  <a:srgbClr val="00B0F0"/>
                </a:solidFill>
                <a:latin typeface="Helvetica" pitchFamily="34" charset="0"/>
              </a:rPr>
              <a:t>- </a:t>
            </a:r>
            <a:r>
              <a:rPr lang="en-US" sz="2000" dirty="0" smtClean="0">
                <a:solidFill>
                  <a:srgbClr val="00B0F0"/>
                </a:solidFill>
                <a:latin typeface="Helvetica" pitchFamily="34" charset="0"/>
              </a:rPr>
              <a:t>COMOMET Fundamental physical metrology with cold molecules – Developing the next generation of frequency standards (</a:t>
            </a:r>
            <a:r>
              <a:rPr lang="en-US" sz="2000" dirty="0" err="1" smtClean="0">
                <a:solidFill>
                  <a:srgbClr val="00B0F0"/>
                </a:solidFill>
                <a:latin typeface="Helvetica" pitchFamily="34" charset="0"/>
              </a:rPr>
              <a:t>INRiM</a:t>
            </a:r>
            <a:r>
              <a:rPr lang="en-US" sz="2000" dirty="0" smtClean="0">
                <a:solidFill>
                  <a:srgbClr val="00B0F0"/>
                </a:solidFill>
                <a:latin typeface="Helvetica" pitchFamily="34" charset="0"/>
              </a:rPr>
              <a:t>)</a:t>
            </a:r>
            <a:endParaRPr lang="en-US" sz="2000" dirty="0">
              <a:solidFill>
                <a:srgbClr val="00B050"/>
              </a:solidFill>
              <a:latin typeface="Helvetica" pitchFamily="34" charset="0"/>
            </a:endParaRPr>
          </a:p>
          <a:p>
            <a:pPr marL="0" indent="0">
              <a:buNone/>
            </a:pPr>
            <a:endParaRPr lang="en-US" i="1" dirty="0">
              <a:solidFill>
                <a:srgbClr val="00B050"/>
              </a:solidFill>
              <a:latin typeface="Helvetica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955344" y="1250949"/>
            <a:ext cx="801823" cy="461665"/>
          </a:xfrm>
          <a:prstGeom prst="rect">
            <a:avLst/>
          </a:prstGeom>
          <a:solidFill>
            <a:srgbClr val="00B0F0"/>
          </a:solidFill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New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611683" y="1250950"/>
            <a:ext cx="1725152" cy="461665"/>
          </a:xfrm>
          <a:prstGeom prst="rect">
            <a:avLst/>
          </a:prstGeom>
          <a:solidFill>
            <a:srgbClr val="00B050"/>
          </a:solidFill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In </a:t>
            </a:r>
            <a:r>
              <a:rPr lang="fr-FR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progress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0" name="Inhaltsplatzhalter 2"/>
          <p:cNvSpPr txBox="1">
            <a:spLocks/>
          </p:cNvSpPr>
          <p:nvPr/>
        </p:nvSpPr>
        <p:spPr bwMode="auto">
          <a:xfrm>
            <a:off x="457200" y="1656403"/>
            <a:ext cx="403411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endParaRPr lang="en-US" sz="2000" dirty="0" smtClean="0">
              <a:latin typeface="Helvetica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rgbClr val="00B050"/>
                </a:solidFill>
                <a:latin typeface="Helvetica" pitchFamily="34" charset="0"/>
              </a:rPr>
              <a:t>21</a:t>
            </a:r>
            <a:r>
              <a:rPr lang="en-US" sz="2000" b="1" dirty="0" smtClean="0">
                <a:solidFill>
                  <a:srgbClr val="00B050"/>
                </a:solidFill>
                <a:latin typeface="Helvetica" pitchFamily="34" charset="0"/>
              </a:rPr>
              <a:t>NRM</a:t>
            </a:r>
            <a:r>
              <a:rPr lang="en-US" sz="2000" dirty="0" smtClean="0">
                <a:solidFill>
                  <a:srgbClr val="00B050"/>
                </a:solidFill>
                <a:latin typeface="Helvetica" pitchFamily="34" charset="0"/>
              </a:rPr>
              <a:t>02 Digital-IT Metrology for digital substation instrumentation (MIKES)</a:t>
            </a:r>
          </a:p>
          <a:p>
            <a:pPr marL="0" indent="0">
              <a:buFont typeface="Arial"/>
              <a:buNone/>
            </a:pPr>
            <a:r>
              <a:rPr lang="en-US" sz="2000" dirty="0" smtClean="0">
                <a:solidFill>
                  <a:schemeClr val="accent6"/>
                </a:solidFill>
                <a:latin typeface="Helvetica" pitchFamily="34" charset="0"/>
              </a:rPr>
              <a:t>     </a:t>
            </a:r>
            <a:r>
              <a:rPr lang="en-US" sz="2000" dirty="0" smtClean="0">
                <a:solidFill>
                  <a:schemeClr val="accent6"/>
                </a:solidFill>
                <a:latin typeface="Helvetica" pitchFamily="34" charset="0"/>
                <a:sym typeface="Wingdings" panose="05000000000000000000" pitchFamily="2" charset="2"/>
              </a:rPr>
              <a:t> Timing activities</a:t>
            </a:r>
            <a:r>
              <a:rPr lang="en-US" sz="2000" dirty="0" smtClean="0">
                <a:solidFill>
                  <a:schemeClr val="accent6"/>
                </a:solidFill>
                <a:latin typeface="Helvetica" pitchFamily="34" charset="0"/>
              </a:rPr>
              <a:t> </a:t>
            </a:r>
          </a:p>
          <a:p>
            <a:pPr marL="0" indent="0">
              <a:buFont typeface="Arial"/>
              <a:buNone/>
            </a:pPr>
            <a:endParaRPr lang="en-US" sz="2000" dirty="0">
              <a:solidFill>
                <a:schemeClr val="accent6"/>
              </a:solidFill>
              <a:latin typeface="Helvetica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rgbClr val="00B050"/>
                </a:solidFill>
                <a:latin typeface="Helvetica" pitchFamily="34" charset="0"/>
              </a:rPr>
              <a:t>22</a:t>
            </a:r>
            <a:r>
              <a:rPr lang="en-US" sz="2000" b="1" dirty="0" smtClean="0">
                <a:solidFill>
                  <a:srgbClr val="00B050"/>
                </a:solidFill>
                <a:latin typeface="Helvetica" pitchFamily="34" charset="0"/>
              </a:rPr>
              <a:t>IEM</a:t>
            </a:r>
            <a:r>
              <a:rPr lang="en-US" sz="2000" dirty="0" smtClean="0">
                <a:solidFill>
                  <a:srgbClr val="00B050"/>
                </a:solidFill>
                <a:latin typeface="Helvetica" pitchFamily="34" charset="0"/>
              </a:rPr>
              <a:t>01 </a:t>
            </a:r>
            <a:r>
              <a:rPr lang="en-US" sz="2000" dirty="0">
                <a:solidFill>
                  <a:srgbClr val="00B050"/>
                </a:solidFill>
                <a:latin typeface="Helvetica" pitchFamily="34" charset="0"/>
              </a:rPr>
              <a:t>- TOCK Transportable optical clocks for key comparisons (PTB</a:t>
            </a:r>
            <a:r>
              <a:rPr lang="en-US" sz="2000" dirty="0" smtClean="0">
                <a:solidFill>
                  <a:srgbClr val="00B050"/>
                </a:solidFill>
                <a:latin typeface="Helvetica" pitchFamily="34" charset="0"/>
              </a:rPr>
              <a:t>)</a:t>
            </a:r>
            <a:endParaRPr lang="en-US" sz="2000" i="1" dirty="0">
              <a:solidFill>
                <a:srgbClr val="00B050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4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 bwMode="auto">
          <a:xfrm>
            <a:off x="457200" y="517525"/>
            <a:ext cx="5588000" cy="733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Events </a:t>
            </a:r>
            <a:r>
              <a:rPr lang="de-DE" altLang="fr-FR" dirty="0" err="1" smtClean="0">
                <a:latin typeface="Helvetica" pitchFamily="34" charset="0"/>
                <a:ea typeface="ＭＳ Ｐゴシック" panose="020B0600070205080204" pitchFamily="34" charset="-128"/>
              </a:rPr>
              <a:t>with</a:t>
            </a:r>
            <a:r>
              <a:rPr lang="de-DE" altLang="fr-FR" dirty="0" smtClean="0">
                <a:latin typeface="Helvetica" pitchFamily="34" charset="0"/>
                <a:ea typeface="ＭＳ Ｐゴシック" panose="020B0600070205080204" pitchFamily="34" charset="-128"/>
              </a:rPr>
              <a:t> TC-TF Involvement</a:t>
            </a:r>
            <a:endParaRPr lang="de-DE" altLang="fr-FR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291" name="Inhaltsplatzhalt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fr-FR" sz="2000" b="1" dirty="0" smtClean="0">
                <a:latin typeface="Helvetica" pitchFamily="34" charset="0"/>
                <a:ea typeface="ＭＳ Ｐゴシック" panose="020B0600070205080204" pitchFamily="34" charset="-128"/>
              </a:rPr>
              <a:t>Events </a:t>
            </a:r>
            <a:r>
              <a:rPr lang="en-US" altLang="fr-FR" sz="2000" b="1" dirty="0">
                <a:latin typeface="Helvetica" pitchFamily="34" charset="0"/>
                <a:ea typeface="ＭＳ Ｐゴシック" panose="020B0600070205080204" pitchFamily="34" charset="-128"/>
              </a:rPr>
              <a:t>worth </a:t>
            </a:r>
            <a:r>
              <a:rPr lang="en-US" altLang="fr-FR" sz="2000" b="1" dirty="0" smtClean="0">
                <a:latin typeface="Helvetica" pitchFamily="34" charset="0"/>
                <a:ea typeface="ＭＳ Ｐゴシック" panose="020B0600070205080204" pitchFamily="34" charset="-128"/>
              </a:rPr>
              <a:t>highlighting (1/3)</a:t>
            </a:r>
          </a:p>
          <a:p>
            <a:pPr fontAlgn="base"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fr-FR" sz="2000" b="1" dirty="0">
              <a:latin typeface="Helvetica" pitchFamily="34" charset="0"/>
              <a:ea typeface="ＭＳ Ｐゴシック" panose="020B0600070205080204" pitchFamily="34" charset="-128"/>
            </a:endParaRPr>
          </a:p>
          <a:p>
            <a:pPr fontAlgn="base">
              <a:spcAft>
                <a:spcPct val="0"/>
              </a:spcAft>
              <a:buFont typeface="+mj-lt"/>
              <a:buAutoNum type="arabicPeriod"/>
            </a:pPr>
            <a:r>
              <a:rPr lang="en-US" altLang="fr-FR" sz="1800" b="1" dirty="0" smtClean="0">
                <a:latin typeface="Helvetica" pitchFamily="34" charset="0"/>
                <a:ea typeface="ＭＳ Ｐゴシック" panose="020B0600070205080204" pitchFamily="34" charset="-128"/>
              </a:rPr>
              <a:t>Update (2024) on </a:t>
            </a:r>
            <a:r>
              <a:rPr lang="en-US" altLang="fr-FR" sz="1800" b="1" dirty="0">
                <a:latin typeface="Helvetica" pitchFamily="34" charset="0"/>
                <a:ea typeface="ＭＳ Ｐゴシック" panose="020B0600070205080204" pitchFamily="34" charset="-128"/>
              </a:rPr>
              <a:t>roadmap towards the redefinition of the </a:t>
            </a:r>
            <a:r>
              <a:rPr lang="en-US" altLang="fr-FR" sz="1800" b="1" dirty="0" smtClean="0">
                <a:latin typeface="Helvetica" pitchFamily="34" charset="0"/>
                <a:ea typeface="ＭＳ Ｐゴシック" panose="020B0600070205080204" pitchFamily="34" charset="-128"/>
              </a:rPr>
              <a:t>second</a:t>
            </a:r>
          </a:p>
          <a:p>
            <a:pPr algn="just"/>
            <a:endParaRPr lang="en-US" sz="1600" dirty="0" smtClean="0">
              <a:solidFill>
                <a:srgbClr val="193B7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algn="just">
              <a:buNone/>
            </a:pPr>
            <a:r>
              <a:rPr lang="en-US" sz="1600" dirty="0" smtClean="0">
                <a:solidFill>
                  <a:srgbClr val="193B7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The CCTF Task Force (</a:t>
            </a:r>
            <a:r>
              <a:rPr lang="en-US" sz="1600" dirty="0" err="1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invol</a:t>
            </a:r>
            <a:r>
              <a:rPr lang="en-US" sz="1600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 EURAMET TF members</a:t>
            </a:r>
            <a:r>
              <a:rPr lang="en-US" sz="1600" dirty="0" smtClean="0">
                <a:solidFill>
                  <a:srgbClr val="193B7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 </a:t>
            </a:r>
            <a:r>
              <a:rPr lang="en-US" sz="1600" dirty="0">
                <a:solidFill>
                  <a:srgbClr val="193B7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is preparing several documents to illustrate </a:t>
            </a:r>
            <a:endParaRPr lang="fr-FR" sz="1600" dirty="0">
              <a:solidFill>
                <a:srgbClr val="193B7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the possible redefinition options, </a:t>
            </a:r>
            <a:endParaRPr lang="fr-FR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the status of the redefinition candidates, </a:t>
            </a:r>
            <a:endParaRPr lang="fr-FR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the fulfillment of the mandatory criteria, </a:t>
            </a:r>
            <a:endParaRPr lang="fr-FR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and the educational activities. </a:t>
            </a:r>
            <a:endParaRPr lang="fr-FR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fontAlgn="base">
              <a:spcAft>
                <a:spcPct val="0"/>
              </a:spcAft>
              <a:buFont typeface="+mj-lt"/>
              <a:buAutoNum type="arabicPeriod"/>
            </a:pPr>
            <a:endParaRPr lang="en-US" altLang="fr-FR" sz="1800" dirty="0" smtClean="0">
              <a:latin typeface="Helvetica" pitchFamily="34" charset="0"/>
              <a:ea typeface="ＭＳ Ｐゴシック" panose="020B0600070205080204" pitchFamily="34" charset="-128"/>
            </a:endParaRPr>
          </a:p>
          <a:p>
            <a:pPr fontAlgn="base"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fr-FR" sz="1600" dirty="0" smtClean="0">
              <a:latin typeface="Helvetica" pitchFamily="34" charset="0"/>
              <a:ea typeface="ＭＳ Ｐゴシック" panose="020B0600070205080204" pitchFamily="34" charset="-128"/>
            </a:endParaRPr>
          </a:p>
          <a:p>
            <a:pPr marL="0" indent="0" fontAlgn="base">
              <a:spcAft>
                <a:spcPct val="0"/>
              </a:spcAft>
              <a:buNone/>
            </a:pPr>
            <a:endParaRPr lang="en-US" altLang="fr-FR" sz="1600" dirty="0">
              <a:latin typeface="Helvetica" pitchFamily="34" charset="0"/>
              <a:ea typeface="ＭＳ Ｐゴシック" panose="020B0600070205080204" pitchFamily="34" charset="-128"/>
            </a:endParaRPr>
          </a:p>
          <a:p>
            <a:pPr marL="0" indent="0" fontAlgn="base">
              <a:spcAft>
                <a:spcPct val="0"/>
              </a:spcAft>
              <a:buNone/>
            </a:pPr>
            <a:endParaRPr lang="en-US" altLang="fr-FR" sz="1600" dirty="0">
              <a:latin typeface="Helvetica" pitchFamily="34" charset="0"/>
              <a:ea typeface="ＭＳ Ｐゴシック" panose="020B0600070205080204" pitchFamily="34" charset="-128"/>
            </a:endParaRPr>
          </a:p>
          <a:p>
            <a:pPr marL="0" indent="0" fontAlgn="base">
              <a:spcAft>
                <a:spcPct val="0"/>
              </a:spcAft>
              <a:buNone/>
            </a:pPr>
            <a:endParaRPr lang="en-US" altLang="fr-FR" sz="1600" dirty="0">
              <a:latin typeface="Helvetica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2nd SIG-TFN meeting, JRC, Ispra, Italy, 2025-03-13</a:t>
            </a:r>
            <a:endParaRPr lang="en-GB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C323-E5F0-4F92-9BD4-D4C44466C5A6}" type="slidenum">
              <a:rPr lang="en-GB" altLang="fr-FR" smtClean="0"/>
              <a:pPr/>
              <a:t>9</a:t>
            </a:fld>
            <a:endParaRPr lang="en-GB" altLang="fr-FR"/>
          </a:p>
        </p:txBody>
      </p:sp>
      <p:sp>
        <p:nvSpPr>
          <p:cNvPr id="10" name="ZoneTexte 9"/>
          <p:cNvSpPr txBox="1"/>
          <p:nvPr/>
        </p:nvSpPr>
        <p:spPr>
          <a:xfrm rot="20361041">
            <a:off x="7142788" y="1600200"/>
            <a:ext cx="154401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Source BIPM</a:t>
            </a:r>
            <a:endParaRPr lang="fr-FR" dirty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04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URAMET">
      <a:dk1>
        <a:srgbClr val="133869"/>
      </a:dk1>
      <a:lt1>
        <a:sysClr val="window" lastClr="FFFFFF"/>
      </a:lt1>
      <a:dk2>
        <a:srgbClr val="5A5B5E"/>
      </a:dk2>
      <a:lt2>
        <a:srgbClr val="EEECE1"/>
      </a:lt2>
      <a:accent1>
        <a:srgbClr val="EDC212"/>
      </a:accent1>
      <a:accent2>
        <a:srgbClr val="F06B1D"/>
      </a:accent2>
      <a:accent3>
        <a:srgbClr val="E82533"/>
      </a:accent3>
      <a:accent4>
        <a:srgbClr val="9C005B"/>
      </a:accent4>
      <a:accent5>
        <a:srgbClr val="7DBF31"/>
      </a:accent5>
      <a:accent6>
        <a:srgbClr val="00909F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1796</TotalTime>
  <Words>962</Words>
  <Application>Microsoft Office PowerPoint</Application>
  <PresentationFormat>Affichage à l'écran (4:3)</PresentationFormat>
  <Paragraphs>178</Paragraphs>
  <Slides>15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4" baseType="lpstr">
      <vt:lpstr>ＭＳ Ｐゴシック</vt:lpstr>
      <vt:lpstr>Arial</vt:lpstr>
      <vt:lpstr>Calibri</vt:lpstr>
      <vt:lpstr>Courier New</vt:lpstr>
      <vt:lpstr>Helvetica</vt:lpstr>
      <vt:lpstr>Open-sans</vt:lpstr>
      <vt:lpstr>Times New Roman</vt:lpstr>
      <vt:lpstr>Wingdings</vt:lpstr>
      <vt:lpstr>Office Theme</vt:lpstr>
      <vt:lpstr>TC – Time and Frequency Overview of activities and highlights</vt:lpstr>
      <vt:lpstr>OUTLINES</vt:lpstr>
      <vt:lpstr>TC-TF GENERAL</vt:lpstr>
      <vt:lpstr>TC-TF Projects</vt:lpstr>
      <vt:lpstr>TC-TF Projects</vt:lpstr>
      <vt:lpstr>TF CMCs - status across RMOs</vt:lpstr>
      <vt:lpstr>Présentation PowerPoint</vt:lpstr>
      <vt:lpstr>EPM projects</vt:lpstr>
      <vt:lpstr>Events with TC-TF Involvement</vt:lpstr>
      <vt:lpstr>Events with TC-TF Involvement</vt:lpstr>
      <vt:lpstr>Events with TC-TF Involvement</vt:lpstr>
      <vt:lpstr>Events with TC-TF Involvement</vt:lpstr>
      <vt:lpstr>Contributions to TC-TF meetings</vt:lpstr>
      <vt:lpstr>Présentation PowerPoint</vt:lpstr>
      <vt:lpstr>Next TC-TF meeting at FTMC Vilnius (Lithuania) on 25-26 March 2025</vt:lpstr>
    </vt:vector>
  </TitlesOfParts>
  <Company>bennis 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alan bennis</dc:creator>
  <cp:lastModifiedBy>Joseph Achkar</cp:lastModifiedBy>
  <cp:revision>254</cp:revision>
  <cp:lastPrinted>2025-03-10T16:33:00Z</cp:lastPrinted>
  <dcterms:created xsi:type="dcterms:W3CDTF">2015-04-17T08:30:14Z</dcterms:created>
  <dcterms:modified xsi:type="dcterms:W3CDTF">2025-03-10T16:37:13Z</dcterms:modified>
</cp:coreProperties>
</file>