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71" r:id="rId2"/>
    <p:sldId id="398" r:id="rId3"/>
    <p:sldId id="399" r:id="rId4"/>
    <p:sldId id="409" r:id="rId5"/>
    <p:sldId id="400" r:id="rId6"/>
    <p:sldId id="401" r:id="rId7"/>
    <p:sldId id="402" r:id="rId8"/>
    <p:sldId id="403" r:id="rId9"/>
    <p:sldId id="404" r:id="rId10"/>
    <p:sldId id="405" r:id="rId11"/>
    <p:sldId id="406" r:id="rId12"/>
    <p:sldId id="407" r:id="rId13"/>
    <p:sldId id="408" r:id="rId14"/>
    <p:sldId id="39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5C71"/>
    <a:srgbClr val="003F5F"/>
    <a:srgbClr val="F0893B"/>
    <a:srgbClr val="1D286B"/>
    <a:srgbClr val="4B7181"/>
    <a:srgbClr val="624257"/>
    <a:srgbClr val="C3A781"/>
    <a:srgbClr val="B89C6E"/>
    <a:srgbClr val="30348F"/>
    <a:srgbClr val="8EB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975" autoAdjust="0"/>
    <p:restoredTop sz="80150" autoAdjust="0"/>
  </p:normalViewPr>
  <p:slideViewPr>
    <p:cSldViewPr snapToGrid="0">
      <p:cViewPr varScale="1">
        <p:scale>
          <a:sx n="91" d="100"/>
          <a:sy n="91" d="100"/>
        </p:scale>
        <p:origin x="608" y="176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73839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62997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48622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684987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37163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212635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63864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75805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3DF798D-C606-6F40-84F1-492591DEB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19825"/>
            <a:ext cx="9390692" cy="390293"/>
          </a:xfrm>
          <a:prstGeom prst="rect">
            <a:avLst/>
          </a:prstGeom>
        </p:spPr>
        <p:txBody>
          <a:bodyPr wrap="none"/>
          <a:lstStyle>
            <a:lvl1pPr>
              <a:defRPr sz="2400" b="1" cap="all" baseline="0">
                <a:solidFill>
                  <a:srgbClr val="FFC00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795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69000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32808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4903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49846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109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58558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11772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6" r:id="rId17"/>
    <p:sldLayoutId id="2147483677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edu.nl/pw4k9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3" y="1619457"/>
            <a:ext cx="7561935" cy="159535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GÉANT T/F Data Strategy</a:t>
            </a: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Domenico </a:t>
            </a:r>
            <a:r>
              <a:rPr lang="en-US" sz="2000" b="1" dirty="0" err="1">
                <a:solidFill>
                  <a:schemeClr val="bg1"/>
                </a:solidFill>
              </a:rPr>
              <a:t>Vicinanza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cap="all" dirty="0" err="1">
                <a:solidFill>
                  <a:schemeClr val="bg1"/>
                </a:solidFill>
              </a:rPr>
              <a:t>Géant</a:t>
            </a:r>
            <a:r>
              <a:rPr lang="en-US" sz="2000" cap="all" dirty="0">
                <a:solidFill>
                  <a:schemeClr val="bg1"/>
                </a:solidFill>
              </a:rPr>
              <a:t> Senior Research Engagement Manager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Second In Person SIG-TFN Meeting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13 March 2025 – JRC </a:t>
            </a:r>
            <a:r>
              <a:rPr lang="en-US" sz="1600" dirty="0" err="1">
                <a:solidFill>
                  <a:schemeClr val="bg1"/>
                </a:solidFill>
              </a:rPr>
              <a:t>Ispra</a:t>
            </a:r>
            <a:r>
              <a:rPr lang="en-US" sz="1600" dirty="0">
                <a:solidFill>
                  <a:schemeClr val="bg1"/>
                </a:solidFill>
              </a:rPr>
              <a:t> - Italy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92E6D-7038-D2AE-9ED2-DFC82F38B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Data Sharing by NMIs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9C838-63AD-F97E-E088-4582C37AD63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b="1" dirty="0"/>
              <a:t>Data Sharing</a:t>
            </a:r>
            <a:r>
              <a:rPr lang="en-GB" dirty="0"/>
              <a:t>: NMIs provide precise time/frequency data (e.g., atomic clock signals, stability reports, synchronisation metrics).</a:t>
            </a:r>
          </a:p>
          <a:p>
            <a:endParaRPr lang="en-GB" b="1" dirty="0"/>
          </a:p>
          <a:p>
            <a:r>
              <a:rPr lang="en-GB" b="1" dirty="0"/>
              <a:t>Integrity &amp; Standards</a:t>
            </a:r>
            <a:r>
              <a:rPr lang="en-GB" dirty="0"/>
              <a:t>: NMIs will ensure data integrity and consistency by adhering to internationally recognised standards and protocols.</a:t>
            </a:r>
          </a:p>
          <a:p>
            <a:endParaRPr lang="en-GB" b="1" dirty="0"/>
          </a:p>
          <a:p>
            <a:r>
              <a:rPr lang="en-GB" b="1" dirty="0"/>
              <a:t>Collaboration Framework</a:t>
            </a:r>
            <a:r>
              <a:rPr lang="en-GB" dirty="0"/>
              <a:t>: Data sharing agreements will be established to protect proprietary information and intellectual property while fostering collaboration and innovation.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0746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FF539-F201-EE5B-BFB8-C0A20F306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Access Rights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1D7CD0-3E79-D661-1A89-4420FE355B0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b="1" dirty="0"/>
              <a:t>User Groups</a:t>
            </a:r>
            <a:r>
              <a:rPr lang="en-GB" dirty="0"/>
              <a:t>: Researchers, educators, commercial entities, and intergovernmental organisations.</a:t>
            </a:r>
          </a:p>
          <a:p>
            <a:r>
              <a:rPr lang="en-GB" b="1" dirty="0"/>
              <a:t>Ownership</a:t>
            </a:r>
            <a:r>
              <a:rPr lang="en-GB" dirty="0"/>
              <a:t>: Time offset data remains property of national NMIs.</a:t>
            </a:r>
          </a:p>
          <a:p>
            <a:r>
              <a:rPr lang="en-GB" b="1" dirty="0"/>
              <a:t>Access Management</a:t>
            </a:r>
            <a:r>
              <a:rPr lang="en-GB" dirty="0"/>
              <a:t>: Implementation of an Authentication and Authorisation Interface (AAI) for </a:t>
            </a:r>
            <a:r>
              <a:rPr lang="en-GB" dirty="0" err="1"/>
              <a:t>TimeMap</a:t>
            </a:r>
            <a:r>
              <a:rPr lang="en-GB" dirty="0"/>
              <a:t>.</a:t>
            </a:r>
          </a:p>
          <a:p>
            <a:r>
              <a:rPr lang="en-GB" b="1" dirty="0"/>
              <a:t>Access Levels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Researchers/Educators: Full real-time and historical access for academic purposes.</a:t>
            </a:r>
          </a:p>
          <a:p>
            <a:pPr lvl="1"/>
            <a:r>
              <a:rPr lang="en-GB" dirty="0"/>
              <a:t>Commercial Entities: Limited and tiered access via subscription/service agreements.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006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48C8C-F70A-695D-3649-52207BFE5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Governance, Implementation &amp; Sustainability of GÉANT C-TFN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FF716-86D5-7B10-C419-91314E141BC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Governance</a:t>
            </a:r>
            <a:r>
              <a:rPr lang="en-GB" dirty="0"/>
              <a:t>: Managed by SIG-TFN, involving NMIs, NRENs, and stakeholders to ensure smooth operation through collaboration and regular strategy updates.</a:t>
            </a:r>
          </a:p>
          <a:p>
            <a:r>
              <a:rPr lang="en-GB" b="1" dirty="0"/>
              <a:t>Implementation &amp; Monitoring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Phase-wise development and integration of network components.</a:t>
            </a:r>
          </a:p>
          <a:p>
            <a:pPr lvl="1"/>
            <a:r>
              <a:rPr lang="en-GB" dirty="0"/>
              <a:t>Continuous monitoring to ensure compliance and performance.</a:t>
            </a:r>
          </a:p>
          <a:p>
            <a:pPr lvl="1"/>
            <a:r>
              <a:rPr lang="en-GB" dirty="0"/>
              <a:t>Adaptable strategies to align with technology and user needs.</a:t>
            </a:r>
          </a:p>
          <a:p>
            <a:r>
              <a:rPr lang="en-GB" b="1" dirty="0"/>
              <a:t>Sustainability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Develop a robust model addressing EC-rules and mitigating funding risks.</a:t>
            </a:r>
          </a:p>
          <a:p>
            <a:pPr lvl="1"/>
            <a:r>
              <a:rPr lang="en-GB" dirty="0"/>
              <a:t>Support NRENs/NMIs infrastructure and research needs through effective governance and financial strategies.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115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9E83E-40B5-FBB5-7094-E0EC04680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</p:spPr>
        <p:txBody>
          <a:bodyPr anchor="ctr">
            <a:normAutofit/>
          </a:bodyPr>
          <a:lstStyle/>
          <a:p>
            <a:r>
              <a:rPr lang="en-US" sz="2400" dirty="0"/>
              <a:t>Full document here: </a:t>
            </a:r>
            <a:r>
              <a:rPr lang="en-US" sz="2400" dirty="0">
                <a:hlinkClick r:id="rId2"/>
              </a:rPr>
              <a:t>https://edu.nl/pw4k9</a:t>
            </a:r>
            <a:r>
              <a:rPr lang="en-US" sz="2400" dirty="0"/>
              <a:t>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F1E1133-03AC-E82F-3F7C-E07A0C2C22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3686" y="1567629"/>
            <a:ext cx="4165305" cy="4503737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434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7356717" y="746625"/>
            <a:ext cx="3125802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You!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2" descr="Text, logo&#10;&#10;Description automatically generated">
            <a:extLst>
              <a:ext uri="{FF2B5EF4-FFF2-40B4-BE49-F238E27FC236}">
                <a16:creationId xmlns:a16="http://schemas.microsoft.com/office/drawing/2014/main" id="{CECD9070-21D8-FA41-16AF-2D2150607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796" y="5736826"/>
            <a:ext cx="2086824" cy="4542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BDF2D48-3279-CF40-B51E-D90B6335A9D6}"/>
              </a:ext>
            </a:extLst>
          </p:cNvPr>
          <p:cNvSpPr txBox="1"/>
          <p:nvPr/>
        </p:nvSpPr>
        <p:spPr>
          <a:xfrm>
            <a:off x="7470813" y="5066718"/>
            <a:ext cx="30117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Let’s stay in touch!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>
                <a:solidFill>
                  <a:schemeClr val="bg1"/>
                </a:solidFill>
              </a:rPr>
              <a:t>dom.vicinanza@geant.org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6AEBF-3A63-44F8-A047-54774068F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GÉANT Core Time Frequency Network (GÉANT C-TFN)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2B5D3-2221-7BEF-8BFC-E3AF4214EFF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C-TFN integrates national T/F infrastructures through a federated model. </a:t>
            </a:r>
          </a:p>
          <a:p>
            <a:r>
              <a:rPr lang="en-US" dirty="0"/>
              <a:t>GÉANT’s role: ensuring scalability and cooperation with National Research and Education Networks (NRENs) and National Metrology Institutes (NMIs). </a:t>
            </a:r>
          </a:p>
          <a:p>
            <a:r>
              <a:rPr lang="en-US" dirty="0"/>
              <a:t>C-TFN is designed to </a:t>
            </a:r>
            <a:r>
              <a:rPr lang="en-US" b="1" dirty="0"/>
              <a:t>complement, not compete</a:t>
            </a:r>
            <a:r>
              <a:rPr lang="en-US" dirty="0"/>
              <a:t> with, national networks</a:t>
            </a:r>
          </a:p>
          <a:p>
            <a:r>
              <a:rPr lang="en-US" dirty="0"/>
              <a:t>This strategy is based: </a:t>
            </a:r>
          </a:p>
          <a:p>
            <a:pPr lvl="1"/>
            <a:r>
              <a:rPr lang="en-US" dirty="0"/>
              <a:t>ensuring compliance</a:t>
            </a:r>
          </a:p>
          <a:p>
            <a:pPr lvl="1"/>
            <a:r>
              <a:rPr lang="en-US" dirty="0"/>
              <a:t>proposing non-profit operation models for infrastructure</a:t>
            </a:r>
          </a:p>
          <a:p>
            <a:pPr lvl="1"/>
            <a:r>
              <a:rPr lang="en-US" dirty="0"/>
              <a:t>facilitating interconnections through well-defined access points.</a:t>
            </a:r>
          </a:p>
        </p:txBody>
      </p:sp>
    </p:spTree>
    <p:extLst>
      <p:ext uri="{BB962C8B-B14F-4D97-AF65-F5344CB8AC3E}">
        <p14:creationId xmlns:p14="http://schemas.microsoft.com/office/powerpoint/2010/main" val="223624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36287-1435-C9C0-B0B0-3FAB3AB2D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We aim at creating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731D4-D15C-102B-C205-1F934715FC5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A robust and collaborative network</a:t>
            </a:r>
          </a:p>
          <a:p>
            <a:pPr lvl="1"/>
            <a:r>
              <a:rPr lang="en-US" dirty="0"/>
              <a:t>Benefiting various stakeholders </a:t>
            </a:r>
          </a:p>
          <a:p>
            <a:pPr lvl="1"/>
            <a:r>
              <a:rPr lang="en-US" dirty="0"/>
              <a:t>By providing reliable and precise time/frequency services</a:t>
            </a:r>
          </a:p>
          <a:p>
            <a:r>
              <a:rPr lang="en-US" dirty="0"/>
              <a:t>A non-profit public infrastructure with equal access to all users. </a:t>
            </a:r>
          </a:p>
          <a:p>
            <a:pPr lvl="1"/>
            <a:r>
              <a:rPr lang="en-US" dirty="0"/>
              <a:t>However, alternative business models will be explored as the network grows.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For the duration of GN5-2</a:t>
            </a:r>
          </a:p>
          <a:p>
            <a:r>
              <a:rPr lang="en-US" dirty="0"/>
              <a:t>GÉANT will operate the network as a non-profit infrastructure interconnecting NMIs</a:t>
            </a:r>
          </a:p>
          <a:p>
            <a:r>
              <a:rPr lang="en-US" dirty="0"/>
              <a:t>With profit-making use cases provided by third-party </a:t>
            </a:r>
            <a:r>
              <a:rPr lang="en-US" dirty="0" err="1"/>
              <a:t>organisations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946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91AC8-6B93-9A1D-F26F-DD345BFA3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strategy: what is covered?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29085-8D62-9FCA-8B68-B4048F2EB3B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Data Collection</a:t>
            </a:r>
          </a:p>
          <a:p>
            <a:r>
              <a:rPr lang="en-US" dirty="0"/>
              <a:t>Data Retrieval</a:t>
            </a:r>
          </a:p>
          <a:p>
            <a:r>
              <a:rPr lang="en-US" dirty="0"/>
              <a:t>Data Presentation</a:t>
            </a:r>
          </a:p>
          <a:p>
            <a:r>
              <a:rPr lang="en-US" dirty="0"/>
              <a:t>Community Borders </a:t>
            </a:r>
          </a:p>
          <a:p>
            <a:pPr lvl="1"/>
            <a:r>
              <a:rPr lang="en-US" dirty="0"/>
              <a:t>Definition of Users</a:t>
            </a:r>
          </a:p>
          <a:p>
            <a:r>
              <a:rPr lang="en-US" dirty="0"/>
              <a:t>Data Sharing</a:t>
            </a:r>
          </a:p>
          <a:p>
            <a:r>
              <a:rPr lang="en-US" dirty="0"/>
              <a:t>Access Rights</a:t>
            </a:r>
          </a:p>
          <a:p>
            <a:r>
              <a:rPr lang="en-US" dirty="0"/>
              <a:t>Governance, Implementation and Sustainability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198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B6497-63E8-AECB-6953-A8B98D3AC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collection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0E982A-1C3B-A2ED-C6AD-5A5919BCB12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Data</a:t>
            </a:r>
            <a:r>
              <a:rPr lang="en-US" dirty="0"/>
              <a:t>: Time scales, reference frequencies, timing from NMIs atomic clocks and GNSS reference stations, frequency values of signal sources versus flywheel oscillators.</a:t>
            </a:r>
          </a:p>
          <a:p>
            <a:r>
              <a:rPr lang="en-US" b="1" dirty="0"/>
              <a:t>Collection</a:t>
            </a:r>
            <a:r>
              <a:rPr lang="en-US" dirty="0"/>
              <a:t>: Time/frequency measurements could be collected:</a:t>
            </a:r>
          </a:p>
          <a:p>
            <a:pPr lvl="1"/>
            <a:r>
              <a:rPr lang="en-US" dirty="0"/>
              <a:t>From national networks through </a:t>
            </a:r>
            <a:r>
              <a:rPr lang="en-US" b="1" dirty="0"/>
              <a:t>automated, secure, </a:t>
            </a:r>
            <a:r>
              <a:rPr lang="en-US" b="1" dirty="0" err="1"/>
              <a:t>standardised</a:t>
            </a:r>
            <a:r>
              <a:rPr lang="en-US" b="1" dirty="0"/>
              <a:t> protocols</a:t>
            </a:r>
            <a:r>
              <a:rPr lang="en-US" dirty="0"/>
              <a:t> to ensure accuracy and reliability, or </a:t>
            </a:r>
          </a:p>
          <a:p>
            <a:pPr lvl="1"/>
            <a:r>
              <a:rPr lang="en-US" b="1" dirty="0"/>
              <a:t>Directly</a:t>
            </a:r>
            <a:r>
              <a:rPr lang="en-US" dirty="0"/>
              <a:t> by the GEANT OC. </a:t>
            </a:r>
          </a:p>
          <a:p>
            <a:pPr lvl="1"/>
            <a:r>
              <a:rPr lang="en-US" dirty="0"/>
              <a:t>GEANT will be running </a:t>
            </a:r>
            <a:r>
              <a:rPr lang="en-US" dirty="0" err="1"/>
              <a:t>TimeMap</a:t>
            </a:r>
            <a:r>
              <a:rPr lang="en-US" dirty="0"/>
              <a:t> or </a:t>
            </a:r>
            <a:r>
              <a:rPr lang="en-US" dirty="0" err="1"/>
              <a:t>Exail</a:t>
            </a:r>
            <a:r>
              <a:rPr lang="en-US" dirty="0"/>
              <a:t> manager to collect data directly from the NMI.</a:t>
            </a:r>
          </a:p>
          <a:p>
            <a:r>
              <a:rPr lang="en-US" dirty="0"/>
              <a:t>In both cases, this includes leveraging </a:t>
            </a:r>
            <a:r>
              <a:rPr lang="en-US" b="1" dirty="0"/>
              <a:t>high-precision atomic clocks</a:t>
            </a:r>
            <a:r>
              <a:rPr lang="en-US" dirty="0"/>
              <a:t> and other metrological instruments at NMIs. </a:t>
            </a:r>
          </a:p>
        </p:txBody>
      </p:sp>
    </p:spTree>
    <p:extLst>
      <p:ext uri="{BB962C8B-B14F-4D97-AF65-F5344CB8AC3E}">
        <p14:creationId xmlns:p14="http://schemas.microsoft.com/office/powerpoint/2010/main" val="4223309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1F615-0551-9EFA-416C-F34FD25C8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Collection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56ED2-C0F0-AC3F-AF60-6C2D29B5796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Data collection should be carried out </a:t>
            </a:r>
            <a:r>
              <a:rPr lang="en-US" b="1" dirty="0"/>
              <a:t>in conjunction with connected NMIs</a:t>
            </a:r>
            <a:r>
              <a:rPr lang="en-US" dirty="0"/>
              <a:t>. </a:t>
            </a:r>
          </a:p>
          <a:p>
            <a:r>
              <a:rPr lang="en-US" dirty="0"/>
              <a:t>Recommended: investigate </a:t>
            </a:r>
            <a:r>
              <a:rPr lang="en-US" b="1" dirty="0"/>
              <a:t>White Rabbit</a:t>
            </a:r>
            <a:r>
              <a:rPr lang="en-US" dirty="0"/>
              <a:t> DDMTD phase tags, as a less expensive, in-software, solution. </a:t>
            </a:r>
          </a:p>
          <a:p>
            <a:r>
              <a:rPr lang="en-US" dirty="0"/>
              <a:t>Data collection should include </a:t>
            </a:r>
            <a:r>
              <a:rPr lang="en-US" b="1" dirty="0"/>
              <a:t>processing and validating</a:t>
            </a:r>
            <a:r>
              <a:rPr lang="en-US" dirty="0"/>
              <a:t> raw data locally, then uploading to repo. </a:t>
            </a:r>
          </a:p>
          <a:p>
            <a:r>
              <a:rPr lang="en-US" dirty="0"/>
              <a:t>Repo should have both an </a:t>
            </a:r>
            <a:r>
              <a:rPr lang="en-US" b="1" dirty="0"/>
              <a:t>interactive web interface and API</a:t>
            </a:r>
            <a:r>
              <a:rPr lang="en-US" dirty="0"/>
              <a:t>. </a:t>
            </a:r>
          </a:p>
          <a:p>
            <a:r>
              <a:rPr lang="en-US" dirty="0"/>
              <a:t>Frequency of updates should be agreed - for example once a 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750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0BD9B-39B3-4E57-1C99-739B3498A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Retrieval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CF331-8751-2C54-7557-97B073BD603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Data should be collated in an </a:t>
            </a:r>
            <a:r>
              <a:rPr lang="en-US" b="1" dirty="0"/>
              <a:t>open data repository</a:t>
            </a:r>
            <a:r>
              <a:rPr lang="en-US" dirty="0"/>
              <a:t>, equipped with appropriate tools to interrogate the database  </a:t>
            </a:r>
          </a:p>
          <a:p>
            <a:r>
              <a:rPr lang="en-US" dirty="0"/>
              <a:t>See for instance: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www.epos-eu.org</a:t>
            </a:r>
            <a:r>
              <a:rPr lang="en-US" dirty="0"/>
              <a:t>/</a:t>
            </a:r>
            <a:r>
              <a:rPr lang="en-US" dirty="0" err="1"/>
              <a:t>dataportal</a:t>
            </a:r>
            <a:r>
              <a:rPr lang="en-US" dirty="0"/>
              <a:t>  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data.emso.eu</a:t>
            </a:r>
            <a:r>
              <a:rPr lang="en-US" dirty="0"/>
              <a:t>/home  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www.bipm.org</a:t>
            </a:r>
            <a:r>
              <a:rPr lang="en-US" dirty="0"/>
              <a:t>/</a:t>
            </a:r>
            <a:r>
              <a:rPr lang="en-US" dirty="0" err="1"/>
              <a:t>fr</a:t>
            </a:r>
            <a:r>
              <a:rPr lang="en-US" dirty="0"/>
              <a:t>/time-ft</a:t>
            </a:r>
          </a:p>
          <a:p>
            <a:r>
              <a:rPr lang="en-US" dirty="0"/>
              <a:t>If we use the </a:t>
            </a:r>
            <a:r>
              <a:rPr lang="en-US" b="1" dirty="0" err="1"/>
              <a:t>Exail</a:t>
            </a:r>
            <a:r>
              <a:rPr lang="en-US" dirty="0"/>
              <a:t> network management system, we need to be able to export the data from this to an open repository. </a:t>
            </a:r>
          </a:p>
          <a:p>
            <a:r>
              <a:rPr lang="en-US" dirty="0"/>
              <a:t>This could be </a:t>
            </a:r>
            <a:r>
              <a:rPr lang="en-US" b="1" dirty="0" err="1"/>
              <a:t>TimeMap</a:t>
            </a:r>
            <a:r>
              <a:rPr lang="en-US" dirty="0"/>
              <a:t> if deemed suitable.</a:t>
            </a:r>
          </a:p>
        </p:txBody>
      </p:sp>
    </p:spTree>
    <p:extLst>
      <p:ext uri="{BB962C8B-B14F-4D97-AF65-F5344CB8AC3E}">
        <p14:creationId xmlns:p14="http://schemas.microsoft.com/office/powerpoint/2010/main" val="2379206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8CE05-BFD1-31E6-D3E6-E10D51274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D74ECF-5931-6D55-F314-443A2427DDE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Collected data will be presented both as </a:t>
            </a:r>
            <a:r>
              <a:rPr lang="en-US" b="1" dirty="0"/>
              <a:t>plain text values and graphs</a:t>
            </a:r>
          </a:p>
          <a:p>
            <a:r>
              <a:rPr lang="en-US" dirty="0"/>
              <a:t>Through a </a:t>
            </a:r>
            <a:r>
              <a:rPr lang="en-US" b="1" dirty="0" err="1"/>
              <a:t>centralised</a:t>
            </a:r>
            <a:r>
              <a:rPr lang="en-US" b="1" dirty="0"/>
              <a:t> platform</a:t>
            </a:r>
            <a:r>
              <a:rPr lang="en-US" dirty="0"/>
              <a:t> accessible to the community. </a:t>
            </a:r>
          </a:p>
          <a:p>
            <a:r>
              <a:rPr lang="en-US" dirty="0"/>
              <a:t>This platform will provide: </a:t>
            </a:r>
          </a:p>
          <a:p>
            <a:pPr lvl="1"/>
            <a:r>
              <a:rPr lang="en-US" b="1" dirty="0"/>
              <a:t>Real-time</a:t>
            </a:r>
            <a:r>
              <a:rPr lang="en-US" dirty="0"/>
              <a:t> data visualization</a:t>
            </a:r>
          </a:p>
          <a:p>
            <a:pPr lvl="1"/>
            <a:r>
              <a:rPr lang="en-US" b="1" dirty="0"/>
              <a:t>Historical</a:t>
            </a:r>
            <a:r>
              <a:rPr lang="en-US" dirty="0"/>
              <a:t> data analysis</a:t>
            </a:r>
          </a:p>
          <a:p>
            <a:pPr lvl="1"/>
            <a:r>
              <a:rPr lang="en-US" b="1" dirty="0"/>
              <a:t>Advanced</a:t>
            </a:r>
            <a:r>
              <a:rPr lang="en-US" dirty="0"/>
              <a:t> reporting </a:t>
            </a:r>
            <a:r>
              <a:rPr lang="en-US" b="1" dirty="0"/>
              <a:t>tools</a:t>
            </a:r>
            <a:r>
              <a:rPr lang="en-US" dirty="0"/>
              <a:t> to cater to different user needs.</a:t>
            </a:r>
          </a:p>
        </p:txBody>
      </p:sp>
    </p:spTree>
    <p:extLst>
      <p:ext uri="{BB962C8B-B14F-4D97-AF65-F5344CB8AC3E}">
        <p14:creationId xmlns:p14="http://schemas.microsoft.com/office/powerpoint/2010/main" val="1535771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9B282-9D4F-8D91-2710-D021E00A2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Community Borders and Users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2DC237-2E71-9831-1CE5-61CED9C960E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/>
              <a:t>Community Scope</a:t>
            </a:r>
            <a:r>
              <a:rPr lang="en-GB" dirty="0"/>
              <a:t>: Includes NRENs, NMIs, research institutes, international projects, and academics in metrology and quantum communication.</a:t>
            </a:r>
          </a:p>
          <a:p>
            <a:r>
              <a:rPr lang="en-GB" b="1" dirty="0"/>
              <a:t>Geographic Reach</a:t>
            </a:r>
            <a:r>
              <a:rPr lang="en-GB" dirty="0"/>
              <a:t>: Covers all GÉANT member states, focusing on cross-border links to form a cohesive European network.</a:t>
            </a:r>
          </a:p>
          <a:p>
            <a:r>
              <a:rPr lang="en-GB" b="1" dirty="0"/>
              <a:t>User Profile</a:t>
            </a:r>
            <a:r>
              <a:rPr lang="en-GB" dirty="0"/>
              <a:t>: Encompasses suppliers/consumers of traceable time (UTC) or frequency (SI second), with uncertainty below that of GNSS, and the network operators that can connect suppliers to users.</a:t>
            </a:r>
          </a:p>
          <a:p>
            <a:r>
              <a:rPr lang="en-GB" b="1" dirty="0"/>
              <a:t>Access Levels</a:t>
            </a:r>
            <a:r>
              <a:rPr lang="en-GB" dirty="0"/>
              <a:t>:</a:t>
            </a:r>
          </a:p>
          <a:p>
            <a:pPr lvl="1"/>
            <a:r>
              <a:rPr lang="en-GB" b="1" dirty="0"/>
              <a:t>European Level</a:t>
            </a:r>
            <a:r>
              <a:rPr lang="en-GB" dirty="0"/>
              <a:t>: NRENs, NMIs, and similar institutions access C-TFN.</a:t>
            </a:r>
          </a:p>
          <a:p>
            <a:pPr lvl="1"/>
            <a:r>
              <a:rPr lang="en-GB" b="1" dirty="0"/>
              <a:t>National Level</a:t>
            </a:r>
            <a:r>
              <a:rPr lang="en-GB" dirty="0"/>
              <a:t>: Access to T/F derived from C-TFN managed nationally.</a:t>
            </a:r>
          </a:p>
          <a:p>
            <a:r>
              <a:rPr lang="en-GB" b="1" dirty="0"/>
              <a:t>Service Model</a:t>
            </a:r>
            <a:r>
              <a:rPr lang="en-GB" dirty="0"/>
              <a:t>: Supports academic/research access through NRENs; commercial access arranged via contracts and shared costs.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844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14335</TotalTime>
  <Words>898</Words>
  <Application>Microsoft Macintosh PowerPoint</Application>
  <PresentationFormat>Widescreen</PresentationFormat>
  <Paragraphs>96</Paragraphs>
  <Slides>14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PowerPoint Presentation</vt:lpstr>
      <vt:lpstr>GÉANT Core Time Frequency Network (GÉANT C-TFN)</vt:lpstr>
      <vt:lpstr>We aim at creating </vt:lpstr>
      <vt:lpstr>Data strategy: what is covered?</vt:lpstr>
      <vt:lpstr>Data collection </vt:lpstr>
      <vt:lpstr>Data Collection (cont.)</vt:lpstr>
      <vt:lpstr>Retrieval</vt:lpstr>
      <vt:lpstr>Presentation</vt:lpstr>
      <vt:lpstr>Community Borders and Users</vt:lpstr>
      <vt:lpstr> Data Sharing by NMIs </vt:lpstr>
      <vt:lpstr>Access Rights </vt:lpstr>
      <vt:lpstr>Governance, Implementation &amp; Sustainability of GÉANT C-TFN</vt:lpstr>
      <vt:lpstr>Full document here: https://edu.nl/pw4k9 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Domenico Vicinanza</cp:lastModifiedBy>
  <cp:revision>864</cp:revision>
  <dcterms:created xsi:type="dcterms:W3CDTF">2018-03-16T12:13:33Z</dcterms:created>
  <dcterms:modified xsi:type="dcterms:W3CDTF">2025-03-12T23:05:03Z</dcterms:modified>
</cp:coreProperties>
</file>