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7"/>
  </p:notesMasterIdLst>
  <p:handoutMasterIdLst>
    <p:handoutMasterId r:id="rId18"/>
  </p:handoutMasterIdLst>
  <p:sldIdLst>
    <p:sldId id="285" r:id="rId5"/>
    <p:sldId id="2145708738" r:id="rId6"/>
    <p:sldId id="2145708731" r:id="rId7"/>
    <p:sldId id="2145708730" r:id="rId8"/>
    <p:sldId id="2145708749" r:id="rId9"/>
    <p:sldId id="2145708723" r:id="rId10"/>
    <p:sldId id="2145708788" r:id="rId11"/>
    <p:sldId id="2145708805" r:id="rId12"/>
    <p:sldId id="312" r:id="rId13"/>
    <p:sldId id="360" r:id="rId14"/>
    <p:sldId id="2270" r:id="rId15"/>
    <p:sldId id="2145708806" r:id="rId16"/>
  </p:sldIdLst>
  <p:sldSz cx="12192000" cy="6858000"/>
  <p:notesSz cx="6858000" cy="9144000"/>
  <p:defaultTextStyle>
    <a:defPPr>
      <a:defRPr lang="de-DE"/>
    </a:defPPr>
    <a:lvl1pPr marL="0" indent="0" algn="l" defTabSz="914400" rtl="0" eaLnBrk="1" latinLnBrk="0" hangingPunct="1">
      <a:lnSpc>
        <a:spcPct val="114000"/>
      </a:lnSpc>
      <a:spcBef>
        <a:spcPts val="0"/>
      </a:spcBef>
      <a:buFont typeface="+mj-lt"/>
      <a:buNone/>
      <a:defRPr sz="17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84C6A86-40DC-EEE7-06B6-D75A211E7ED0}" name="Claudia Lienert" initials="CL" userId="S::claudia.lienert@switch.ch::c4db6694-b6db-45f2-a802-268feee02311" providerId="AD"/>
  <p188:author id="{D099A5DB-546C-AE97-361A-C74994AF4847}" name="Ann Harding" initials="AH" userId="S::ann.harding@switch.ch::de1cd69c-db1b-4532-9d34-dca73e38bf3e" providerId="AD"/>
  <p188:author id="{B8C81FE8-36C4-4FF4-A69D-7CCA611E35EF}" name="Roland Eugster" initials="RE" userId="S::roland.eugster@switch.ch::f4c0e1ce-eac9-49cd-93dd-547622a0c96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A05AF5"/>
    <a:srgbClr val="6EC8E1"/>
    <a:srgbClr val="FFAA00"/>
    <a:srgbClr val="FFF981"/>
    <a:srgbClr val="FF66FF"/>
    <a:srgbClr val="382841"/>
    <a:srgbClr val="9D9D9D"/>
    <a:srgbClr val="D38000"/>
    <a:srgbClr val="3B2B41"/>
    <a:srgbClr val="5642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09"/>
    <p:restoredTop sz="86277"/>
  </p:normalViewPr>
  <p:slideViewPr>
    <p:cSldViewPr snapToGrid="0">
      <p:cViewPr varScale="1">
        <p:scale>
          <a:sx n="104" d="100"/>
          <a:sy n="104" d="100"/>
        </p:scale>
        <p:origin x="232" y="22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23.03.25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23.03.25</a:t>
            </a:fld>
            <a:endParaRPr lang="de-CH"/>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pPr algn="l"/>
            <a:endParaRPr lang="en-GB" b="0" i="0" dirty="0">
              <a:solidFill>
                <a:srgbClr val="ECECEC"/>
              </a:solidFill>
              <a:effectLst/>
              <a:latin typeface="Söhne"/>
            </a:endParaRPr>
          </a:p>
        </p:txBody>
      </p:sp>
      <p:sp>
        <p:nvSpPr>
          <p:cNvPr id="4" name="Slide Number Placeholder 3"/>
          <p:cNvSpPr>
            <a:spLocks noGrp="1"/>
          </p:cNvSpPr>
          <p:nvPr>
            <p:ph type="sldNum" sz="quarter" idx="5"/>
          </p:nvPr>
        </p:nvSpPr>
        <p:spPr/>
        <p:txBody>
          <a:bodyPr/>
          <a:lstStyle/>
          <a:p>
            <a:fld id="{83C81C81-E364-4366-A610-2DB15FF98538}" type="slidenum">
              <a:rPr lang="de-CH" smtClean="0"/>
              <a:pPr/>
              <a:t>1</a:t>
            </a:fld>
            <a:endParaRPr lang="de-CH"/>
          </a:p>
        </p:txBody>
      </p:sp>
    </p:spTree>
    <p:extLst>
      <p:ext uri="{BB962C8B-B14F-4D97-AF65-F5344CB8AC3E}">
        <p14:creationId xmlns:p14="http://schemas.microsoft.com/office/powerpoint/2010/main" val="4181409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35BC8-9BEF-0DF2-3CE9-81993A0B51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50D41E-F49F-7ACF-7974-9BA85860CE52}"/>
              </a:ext>
            </a:extLst>
          </p:cNvPr>
          <p:cNvSpPr>
            <a:spLocks noGrp="1" noRot="1" noChangeAspect="1"/>
          </p:cNvSpPr>
          <p:nvPr>
            <p:ph type="sldImg"/>
          </p:nvPr>
        </p:nvSpPr>
        <p:spPr>
          <a:xfrm>
            <a:off x="765175" y="900113"/>
            <a:ext cx="5559425" cy="3127375"/>
          </a:xfrm>
        </p:spPr>
      </p:sp>
      <p:sp>
        <p:nvSpPr>
          <p:cNvPr id="3" name="Notes Placeholder 2">
            <a:extLst>
              <a:ext uri="{FF2B5EF4-FFF2-40B4-BE49-F238E27FC236}">
                <a16:creationId xmlns:a16="http://schemas.microsoft.com/office/drawing/2014/main" id="{2C7E8358-00F3-9EEE-7864-33A7AB39EE72}"/>
              </a:ext>
            </a:extLst>
          </p:cNvPr>
          <p:cNvSpPr>
            <a:spLocks noGrp="1"/>
          </p:cNvSpPr>
          <p:nvPr>
            <p:ph type="body" idx="1"/>
          </p:nvPr>
        </p:nvSpPr>
        <p:spPr/>
        <p:txBody>
          <a:bodyPr/>
          <a:lstStyle/>
          <a:p>
            <a:r>
              <a:rPr lang="en-GB" dirty="0"/>
              <a:t>According to the customer journey for general security, we have created a more detailed SOC customer journey.</a:t>
            </a:r>
          </a:p>
          <a:p>
            <a:r>
              <a:rPr lang="en-GB" dirty="0"/>
              <a:t>Here we use the same principle: transparency, modularity, consultancy, maturity.</a:t>
            </a:r>
          </a:p>
          <a:p>
            <a:r>
              <a:rPr lang="en-GB" dirty="0"/>
              <a:t>We are currently prioritising, defining and pricing each module and linking it to the maturity level.</a:t>
            </a:r>
          </a:p>
          <a:p>
            <a:r>
              <a:rPr lang="en-GB" dirty="0"/>
              <a:t>These modules also enable a clear capacity planning for the team.</a:t>
            </a:r>
          </a:p>
        </p:txBody>
      </p:sp>
      <p:sp>
        <p:nvSpPr>
          <p:cNvPr id="4" name="Slide Number Placeholder 3">
            <a:extLst>
              <a:ext uri="{FF2B5EF4-FFF2-40B4-BE49-F238E27FC236}">
                <a16:creationId xmlns:a16="http://schemas.microsoft.com/office/drawing/2014/main" id="{FA29FAEC-3ECD-034E-B16D-59C7825E8471}"/>
              </a:ext>
            </a:extLst>
          </p:cNvPr>
          <p:cNvSpPr>
            <a:spLocks noGrp="1"/>
          </p:cNvSpPr>
          <p:nvPr>
            <p:ph type="sldNum" sz="quarter" idx="5"/>
          </p:nvPr>
        </p:nvSpPr>
        <p:spPr/>
        <p:txBody>
          <a:bodyPr/>
          <a:lstStyle/>
          <a:p>
            <a:fld id="{83C81C81-E364-4366-A610-2DB15FF98538}" type="slidenum">
              <a:rPr lang="de-CH" smtClean="0"/>
              <a:pPr/>
              <a:t>12</a:t>
            </a:fld>
            <a:endParaRPr lang="de-CH"/>
          </a:p>
        </p:txBody>
      </p:sp>
    </p:spTree>
    <p:extLst>
      <p:ext uri="{BB962C8B-B14F-4D97-AF65-F5344CB8AC3E}">
        <p14:creationId xmlns:p14="http://schemas.microsoft.com/office/powerpoint/2010/main" val="3772554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a:t>
            </a:fld>
            <a:endParaRPr lang="de-CH"/>
          </a:p>
        </p:txBody>
      </p:sp>
    </p:spTree>
    <p:extLst>
      <p:ext uri="{BB962C8B-B14F-4D97-AF65-F5344CB8AC3E}">
        <p14:creationId xmlns:p14="http://schemas.microsoft.com/office/powerpoint/2010/main" val="1624910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65175" y="900113"/>
            <a:ext cx="5559425"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3</a:t>
            </a:fld>
            <a:endParaRPr lang="de-CH"/>
          </a:p>
        </p:txBody>
      </p:sp>
    </p:spTree>
    <p:extLst>
      <p:ext uri="{BB962C8B-B14F-4D97-AF65-F5344CB8AC3E}">
        <p14:creationId xmlns:p14="http://schemas.microsoft.com/office/powerpoint/2010/main" val="4047570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Switch started several years ago with a basic community offering, in which our customers can exchange experiences</a:t>
            </a:r>
          </a:p>
          <a:p>
            <a:r>
              <a:rPr lang="en-GB" dirty="0"/>
              <a:t>On top of that, Switch developed 2 additional offerings, based on the client’s environment and customised to the client’s needs.</a:t>
            </a:r>
          </a:p>
          <a:p>
            <a:r>
              <a:rPr lang="en-GB" dirty="0"/>
              <a:t>But these are less transparent for both production as well as invoicing and do not enable maturity level scoring.</a:t>
            </a:r>
          </a:p>
        </p:txBody>
      </p:sp>
      <p:sp>
        <p:nvSpPr>
          <p:cNvPr id="4" name="Slide Number Placeholder 3"/>
          <p:cNvSpPr>
            <a:spLocks noGrp="1"/>
          </p:cNvSpPr>
          <p:nvPr>
            <p:ph type="sldNum" sz="quarter" idx="5"/>
          </p:nvPr>
        </p:nvSpPr>
        <p:spPr/>
        <p:txBody>
          <a:bodyPr/>
          <a:lstStyle/>
          <a:p>
            <a:fld id="{83C81C81-E364-4366-A610-2DB15FF98538}" type="slidenum">
              <a:rPr lang="de-CH" smtClean="0"/>
              <a:pPr/>
              <a:t>4</a:t>
            </a:fld>
            <a:endParaRPr lang="de-CH"/>
          </a:p>
        </p:txBody>
      </p:sp>
    </p:spTree>
    <p:extLst>
      <p:ext uri="{BB962C8B-B14F-4D97-AF65-F5344CB8AC3E}">
        <p14:creationId xmlns:p14="http://schemas.microsoft.com/office/powerpoint/2010/main" val="164355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Switch has created a new standard “Customer Journey” along which we guide the customer; this enables for us the role of consultant.</a:t>
            </a:r>
          </a:p>
          <a:p>
            <a:r>
              <a:rPr lang="en-GB" dirty="0"/>
              <a:t>Each step of the journey is connected to one or more modules in our security portfolio (these range from preventative security awareness courses, organisational and process consulting, SOC functionality such as threat intelligence and vulnerability management, to incident response). We call that las tone “when the monster does attack”.</a:t>
            </a:r>
          </a:p>
          <a:p>
            <a:r>
              <a:rPr lang="en-GB" dirty="0"/>
              <a:t>This enables us to determine the customer’s security maturity on a regular basis and an optimal transparency on individual measures.</a:t>
            </a:r>
          </a:p>
        </p:txBody>
      </p:sp>
      <p:sp>
        <p:nvSpPr>
          <p:cNvPr id="4" name="Slide Number Placeholder 3"/>
          <p:cNvSpPr>
            <a:spLocks noGrp="1"/>
          </p:cNvSpPr>
          <p:nvPr>
            <p:ph type="sldNum" sz="quarter" idx="5"/>
          </p:nvPr>
        </p:nvSpPr>
        <p:spPr/>
        <p:txBody>
          <a:bodyPr/>
          <a:lstStyle/>
          <a:p>
            <a:fld id="{83C81C81-E364-4366-A610-2DB15FF98538}" type="slidenum">
              <a:rPr lang="de-CH" smtClean="0"/>
              <a:pPr/>
              <a:t>5</a:t>
            </a:fld>
            <a:endParaRPr lang="de-CH"/>
          </a:p>
        </p:txBody>
      </p:sp>
    </p:spTree>
    <p:extLst>
      <p:ext uri="{BB962C8B-B14F-4D97-AF65-F5344CB8AC3E}">
        <p14:creationId xmlns:p14="http://schemas.microsoft.com/office/powerpoint/2010/main" val="2286254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According to the customer journey for general security, we have created a more detailed SOC customer journey.</a:t>
            </a:r>
          </a:p>
          <a:p>
            <a:r>
              <a:rPr lang="en-GB" dirty="0"/>
              <a:t>Here we use the same principle: transparency, modularity, consultancy, maturity.</a:t>
            </a:r>
          </a:p>
          <a:p>
            <a:r>
              <a:rPr lang="en-GB" dirty="0"/>
              <a:t>We are currently prioritising, planning, defining and pricing each module and linking it to the maturity level.</a:t>
            </a:r>
          </a:p>
          <a:p>
            <a:r>
              <a:rPr lang="en-GB" dirty="0"/>
              <a:t>These modules also enable a clear capacity planning for the team.</a:t>
            </a:r>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a:p>
        </p:txBody>
      </p:sp>
    </p:spTree>
    <p:extLst>
      <p:ext uri="{BB962C8B-B14F-4D97-AF65-F5344CB8AC3E}">
        <p14:creationId xmlns:p14="http://schemas.microsoft.com/office/powerpoint/2010/main" val="4253466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SOC Light may be called SOC Defender in future. </a:t>
            </a:r>
          </a:p>
          <a:p>
            <a:r>
              <a:rPr lang="en-GB" dirty="0"/>
              <a:t>It is based on MS Defender running on the customer’s infrastructure (workstations, servers, …) and supplying event logs.</a:t>
            </a:r>
          </a:p>
          <a:p>
            <a:r>
              <a:rPr lang="en-GB" dirty="0"/>
              <a:t>Switch adds several general modules such as Threat Intelligence and Common Threat Hunting, which can be added to any SIEM.</a:t>
            </a:r>
          </a:p>
        </p:txBody>
      </p:sp>
      <p:sp>
        <p:nvSpPr>
          <p:cNvPr id="4" name="Slide Number Placeholder 3"/>
          <p:cNvSpPr>
            <a:spLocks noGrp="1"/>
          </p:cNvSpPr>
          <p:nvPr>
            <p:ph type="sldNum" sz="quarter" idx="5"/>
          </p:nvPr>
        </p:nvSpPr>
        <p:spPr/>
        <p:txBody>
          <a:bodyPr/>
          <a:lstStyle/>
          <a:p>
            <a:fld id="{83C81C81-E364-4366-A610-2DB15FF98538}" type="slidenum">
              <a:rPr lang="de-CH" smtClean="0"/>
              <a:pPr/>
              <a:t>7</a:t>
            </a:fld>
            <a:endParaRPr lang="de-CH"/>
          </a:p>
        </p:txBody>
      </p:sp>
    </p:spTree>
    <p:extLst>
      <p:ext uri="{BB962C8B-B14F-4D97-AF65-F5344CB8AC3E}">
        <p14:creationId xmlns:p14="http://schemas.microsoft.com/office/powerpoint/2010/main" val="1694887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GB" dirty="0"/>
              <a:t>SOC Sentinel is based on MS Defender running on the customer’s infrastructure (workstations, servers, …) and supplying event logs to &amp; MS Sentinel.</a:t>
            </a:r>
          </a:p>
          <a:p>
            <a:r>
              <a:rPr lang="en-GB" dirty="0"/>
              <a:t>Switch adds several general modules such as Threat Intelligence and Common Threat Hunting (compatible to any SIEM).</a:t>
            </a:r>
          </a:p>
          <a:p>
            <a:r>
              <a:rPr lang="en-GB" dirty="0"/>
              <a:t>It is also possible to added non-MS and custom connectors.</a:t>
            </a:r>
          </a:p>
        </p:txBody>
      </p:sp>
      <p:sp>
        <p:nvSpPr>
          <p:cNvPr id="4" name="Slide Number Placeholder 3"/>
          <p:cNvSpPr>
            <a:spLocks noGrp="1"/>
          </p:cNvSpPr>
          <p:nvPr>
            <p:ph type="sldNum" sz="quarter" idx="5"/>
          </p:nvPr>
        </p:nvSpPr>
        <p:spPr/>
        <p:txBody>
          <a:bodyPr/>
          <a:lstStyle/>
          <a:p>
            <a:fld id="{83C81C81-E364-4366-A610-2DB15FF98538}" type="slidenum">
              <a:rPr lang="de-CH" smtClean="0"/>
              <a:pPr/>
              <a:t>8</a:t>
            </a:fld>
            <a:endParaRPr lang="de-CH"/>
          </a:p>
        </p:txBody>
      </p:sp>
    </p:spTree>
    <p:extLst>
      <p:ext uri="{BB962C8B-B14F-4D97-AF65-F5344CB8AC3E}">
        <p14:creationId xmlns:p14="http://schemas.microsoft.com/office/powerpoint/2010/main" val="1859988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C81C81-E364-4366-A610-2DB15FF98538}" type="slidenum">
              <a:rPr lang="de-CH" smtClean="0"/>
              <a:pPr/>
              <a:t>11</a:t>
            </a:fld>
            <a:endParaRPr lang="de-CH"/>
          </a:p>
        </p:txBody>
      </p:sp>
    </p:spTree>
    <p:extLst>
      <p:ext uri="{BB962C8B-B14F-4D97-AF65-F5344CB8AC3E}">
        <p14:creationId xmlns:p14="http://schemas.microsoft.com/office/powerpoint/2010/main" val="3227093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760413" y="1463675"/>
            <a:ext cx="10672762" cy="2155825"/>
          </a:xfrm>
        </p:spPr>
        <p:txBody>
          <a:bodyPr anchor="b"/>
          <a:lstStyle>
            <a:lvl1pPr algn="l">
              <a:lnSpc>
                <a:spcPct val="86000"/>
              </a:lnSpc>
              <a:defRPr sz="7000" b="0">
                <a:solidFill>
                  <a:schemeClr val="bg1"/>
                </a:solidFill>
              </a:defRPr>
            </a:lvl1pPr>
          </a:lstStyle>
          <a:p>
            <a:r>
              <a:rPr lang="de-CH"/>
              <a:t>Titel hinzufügen</a:t>
            </a:r>
          </a:p>
        </p:txBody>
      </p:sp>
      <p:sp>
        <p:nvSpPr>
          <p:cNvPr id="3" name="Untertitel 2"/>
          <p:cNvSpPr>
            <a:spLocks noGrp="1"/>
          </p:cNvSpPr>
          <p:nvPr>
            <p:ph type="subTitle" idx="1"/>
          </p:nvPr>
        </p:nvSpPr>
        <p:spPr>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CH"/>
          </a:p>
        </p:txBody>
      </p:sp>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p:txBody>
          <a:bodyPr/>
          <a:lstStyle/>
          <a:p>
            <a:fld id="{56AFD08D-C304-4487-A3C7-F6DDA37DC167}" type="datetime1">
              <a:rPr lang="de-CH" smtClean="0"/>
              <a:t>23.03.25</a:t>
            </a:fld>
            <a:endParaRPr lang="de-CH"/>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p:txBody>
          <a:bodyPr/>
          <a:lstStyle/>
          <a:p>
            <a:r>
              <a:rPr lang="de-CH"/>
              <a:t>Fusszeile (Ändern über «Einfügen &gt; Kopf- und Fusszeile»)</a:t>
            </a:r>
          </a:p>
        </p:txBody>
      </p:sp>
      <p:pic>
        <p:nvPicPr>
          <p:cNvPr id="11" name="Grafik 10">
            <a:extLst>
              <a:ext uri="{FF2B5EF4-FFF2-40B4-BE49-F238E27FC236}">
                <a16:creationId xmlns:a16="http://schemas.microsoft.com/office/drawing/2014/main" id="{E6BCFC4A-1561-B1AA-17B2-FF33D2D9D2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0413" y="508073"/>
            <a:ext cx="1566000" cy="459451"/>
          </a:xfrm>
          <a:prstGeom prst="rect">
            <a:avLst/>
          </a:prstGeom>
        </p:spPr>
      </p:pic>
    </p:spTree>
    <p:extLst>
      <p:ext uri="{BB962C8B-B14F-4D97-AF65-F5344CB8AC3E}">
        <p14:creationId xmlns:p14="http://schemas.microsoft.com/office/powerpoint/2010/main" val="389188666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a:t>Titel hinzufügen</a:t>
            </a:r>
          </a:p>
        </p:txBody>
      </p:sp>
      <p:sp>
        <p:nvSpPr>
          <p:cNvPr id="3" name="Inhaltsplatzhalter 2"/>
          <p:cNvSpPr>
            <a:spLocks noGrp="1"/>
          </p:cNvSpPr>
          <p:nvPr>
            <p:ph idx="1" hasCustomPrompt="1"/>
          </p:nvPr>
        </p:nvSpPr>
        <p:spPr>
          <a:xfrm>
            <a:off x="761999" y="1465200"/>
            <a:ext cx="10671175" cy="4351338"/>
          </a:xfrm>
        </p:spPr>
        <p:txBody>
          <a:bodyPr/>
          <a:lstStyle>
            <a:lvl1pPr>
              <a:defRPr/>
            </a:lvl1pPr>
          </a:lstStyle>
          <a:p>
            <a:pPr lvl="0"/>
            <a:r>
              <a:rPr lang="de-DE"/>
              <a:t>Inhalt hinzufügen</a:t>
            </a:r>
          </a:p>
          <a:p>
            <a:pPr lvl="1"/>
            <a:r>
              <a:rPr lang="de-DE"/>
              <a:t>Zweite </a:t>
            </a:r>
            <a:r>
              <a:rPr lang="de-CH" noProof="0"/>
              <a:t>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Tree>
    <p:extLst>
      <p:ext uri="{BB962C8B-B14F-4D97-AF65-F5344CB8AC3E}">
        <p14:creationId xmlns:p14="http://schemas.microsoft.com/office/powerpoint/2010/main" val="479570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0" y="0"/>
            <a:ext cx="12192000" cy="6858000"/>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 name="Titel 1"/>
          <p:cNvSpPr>
            <a:spLocks noGrp="1"/>
          </p:cNvSpPr>
          <p:nvPr>
            <p:ph type="title" hasCustomPrompt="1"/>
          </p:nvPr>
        </p:nvSpPr>
        <p:spPr/>
        <p:txBody>
          <a:bodyPr/>
          <a:lstStyle/>
          <a:p>
            <a:r>
              <a:rPr lang="de-CH"/>
              <a:t>Titel hinzufügen</a:t>
            </a:r>
          </a:p>
        </p:txBody>
      </p:sp>
      <p:sp>
        <p:nvSpPr>
          <p:cNvPr id="4" name="Inhaltsplatzhalter 3"/>
          <p:cNvSpPr>
            <a:spLocks noGrp="1"/>
          </p:cNvSpPr>
          <p:nvPr>
            <p:ph sz="half" idx="2" hasCustomPrompt="1"/>
          </p:nvPr>
        </p:nvSpPr>
        <p:spPr>
          <a:xfrm>
            <a:off x="6096000" y="0"/>
            <a:ext cx="6096000" cy="6858000"/>
          </a:xfrm>
        </p:spPr>
        <p:txBody>
          <a:bodyPr anchor="ctr"/>
          <a:lstStyle>
            <a:lvl1pPr marL="450850" indent="0">
              <a:tabLst/>
              <a:defRPr sz="2400"/>
            </a:lvl1pPr>
            <a:lvl2pPr marL="719138" indent="-254000">
              <a:tabLst/>
              <a:defRPr sz="2400"/>
            </a:lvl2pPr>
            <a:lvl3pPr>
              <a:defRPr sz="2400"/>
            </a:lvl3pPr>
            <a:lvl4pPr>
              <a:defRPr sz="2400"/>
            </a:lvl4pPr>
            <a:lvl5pPr>
              <a:defRPr sz="2400"/>
            </a:lvl5pPr>
          </a:lstStyle>
          <a:p>
            <a:pPr lvl="0"/>
            <a:r>
              <a:rPr lang="de-CH" noProof="0"/>
              <a:t>Inhalt hinzufügen</a:t>
            </a:r>
          </a:p>
          <a:p>
            <a:pPr lvl="1"/>
            <a:r>
              <a:rPr lang="de-CH" noProof="0"/>
              <a:t>Zweite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BA546344-03B1-42A7-B4DC-431787A21E7E}" type="datetime1">
              <a:rPr lang="de-CH" smtClean="0"/>
              <a:t>23.03.25</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Fusszeile (Ändern über «Einfügen &gt; Kopf- und Fusszeile»)</a:t>
            </a:r>
          </a:p>
        </p:txBody>
      </p:sp>
    </p:spTree>
    <p:extLst>
      <p:ext uri="{BB962C8B-B14F-4D97-AF65-F5344CB8AC3E}">
        <p14:creationId xmlns:p14="http://schemas.microsoft.com/office/powerpoint/2010/main" val="3318625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60413" y="417482"/>
            <a:ext cx="3059112" cy="455234"/>
          </a:xfrm>
        </p:spPr>
        <p:txBody>
          <a:bodyPr/>
          <a:lstStyle/>
          <a:p>
            <a:r>
              <a:rPr lang="de-CH"/>
              <a:t>Titel hinzufügen</a:t>
            </a:r>
          </a:p>
        </p:txBody>
      </p:sp>
      <p:sp>
        <p:nvSpPr>
          <p:cNvPr id="3" name="Inhaltsplatzhalter 2"/>
          <p:cNvSpPr>
            <a:spLocks noGrp="1"/>
          </p:cNvSpPr>
          <p:nvPr>
            <p:ph sz="half" idx="1" hasCustomPrompt="1"/>
          </p:nvPr>
        </p:nvSpPr>
        <p:spPr>
          <a:xfrm>
            <a:off x="760413" y="1463675"/>
            <a:ext cx="3059112" cy="4713288"/>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BA546344-03B1-42A7-B4DC-431787A21E7E}" type="datetime1">
              <a:rPr lang="de-CH" smtClean="0"/>
              <a:t>23.03.25</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Fusszeile (Ändern über «Einfügen &gt; Kopf- und Fusszeile»)</a:t>
            </a:r>
          </a:p>
        </p:txBody>
      </p:sp>
      <p:sp>
        <p:nvSpPr>
          <p:cNvPr id="7" name="Foliennummernplatzhalter 6">
            <a:extLst>
              <a:ext uri="{FF2B5EF4-FFF2-40B4-BE49-F238E27FC236}">
                <a16:creationId xmlns:a16="http://schemas.microsoft.com/office/drawing/2014/main" id="{1764E7F5-EE66-4CED-8EDA-D78B639D28B0}"/>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8" name="Bildplatzhalter 4">
            <a:extLst>
              <a:ext uri="{FF2B5EF4-FFF2-40B4-BE49-F238E27FC236}">
                <a16:creationId xmlns:a16="http://schemas.microsoft.com/office/drawing/2014/main" id="{4BB19A02-9F78-B0D9-D808-14818586DA9B}"/>
              </a:ext>
            </a:extLst>
          </p:cNvPr>
          <p:cNvSpPr>
            <a:spLocks noGrp="1"/>
          </p:cNvSpPr>
          <p:nvPr>
            <p:ph type="pic" sz="quarter" idx="13"/>
          </p:nvPr>
        </p:nvSpPr>
        <p:spPr>
          <a:xfrm>
            <a:off x="4403812" y="417482"/>
            <a:ext cx="7026188" cy="6067952"/>
          </a:xfrm>
          <a:pattFill prst="lgCheck">
            <a:fgClr>
              <a:schemeClr val="bg1">
                <a:lumMod val="85000"/>
              </a:schemeClr>
            </a:fgClr>
            <a:bgClr>
              <a:schemeClr val="bg1"/>
            </a:bgClr>
          </a:pattFill>
        </p:spPr>
        <p:txBody>
          <a:bodyPr tIns="720000" anchor="ctr"/>
          <a:lstStyle>
            <a:lvl1pPr algn="ctr">
              <a:defRPr sz="1200"/>
            </a:lvl1pPr>
          </a:lstStyle>
          <a:p>
            <a:r>
              <a:rPr lang="en-US"/>
              <a:t>Click icon to add picture</a:t>
            </a:r>
            <a:endParaRPr lang="de-CH"/>
          </a:p>
        </p:txBody>
      </p:sp>
    </p:spTree>
    <p:extLst>
      <p:ext uri="{BB962C8B-B14F-4D97-AF65-F5344CB8AC3E}">
        <p14:creationId xmlns:p14="http://schemas.microsoft.com/office/powerpoint/2010/main" val="3715673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 und Bild klei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60413" y="417482"/>
            <a:ext cx="5221286" cy="455234"/>
          </a:xfrm>
        </p:spPr>
        <p:txBody>
          <a:bodyPr/>
          <a:lstStyle/>
          <a:p>
            <a:r>
              <a:rPr lang="de-CH"/>
              <a:t>Titel hinzufügen</a:t>
            </a:r>
          </a:p>
        </p:txBody>
      </p:sp>
      <p:sp>
        <p:nvSpPr>
          <p:cNvPr id="3" name="Inhaltsplatzhalter 2"/>
          <p:cNvSpPr>
            <a:spLocks noGrp="1"/>
          </p:cNvSpPr>
          <p:nvPr>
            <p:ph sz="half" idx="1" hasCustomPrompt="1"/>
          </p:nvPr>
        </p:nvSpPr>
        <p:spPr>
          <a:xfrm>
            <a:off x="760412" y="1463675"/>
            <a:ext cx="5221287" cy="4713288"/>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BA546344-03B1-42A7-B4DC-431787A21E7E}" type="datetime1">
              <a:rPr lang="de-CH" smtClean="0"/>
              <a:t>23.03.25</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Fusszeile (Ändern über «Einfügen &gt; Kopf- und Fusszeile»)</a:t>
            </a:r>
          </a:p>
        </p:txBody>
      </p:sp>
      <p:sp>
        <p:nvSpPr>
          <p:cNvPr id="7" name="Foliennummernplatzhalter 6">
            <a:extLst>
              <a:ext uri="{FF2B5EF4-FFF2-40B4-BE49-F238E27FC236}">
                <a16:creationId xmlns:a16="http://schemas.microsoft.com/office/drawing/2014/main" id="{1764E7F5-EE66-4CED-8EDA-D78B639D28B0}"/>
              </a:ext>
            </a:extLst>
          </p:cNvPr>
          <p:cNvSpPr>
            <a:spLocks noGrp="1"/>
          </p:cNvSpPr>
          <p:nvPr>
            <p:ph type="sldNum" sz="quarter" idx="12"/>
          </p:nvPr>
        </p:nvSpPr>
        <p:spPr/>
        <p:txBody>
          <a:bodyPr/>
          <a:lstStyle/>
          <a:p>
            <a:fld id="{442AD375-037F-43D0-B059-5172DA06796A}" type="slidenum">
              <a:rPr lang="de-CH" smtClean="0"/>
              <a:pPr/>
              <a:t>‹#›</a:t>
            </a:fld>
            <a:endParaRPr lang="de-CH"/>
          </a:p>
        </p:txBody>
      </p:sp>
      <p:sp>
        <p:nvSpPr>
          <p:cNvPr id="8" name="Bildplatzhalter 4">
            <a:extLst>
              <a:ext uri="{FF2B5EF4-FFF2-40B4-BE49-F238E27FC236}">
                <a16:creationId xmlns:a16="http://schemas.microsoft.com/office/drawing/2014/main" id="{4BB19A02-9F78-B0D9-D808-14818586DA9B}"/>
              </a:ext>
            </a:extLst>
          </p:cNvPr>
          <p:cNvSpPr>
            <a:spLocks noGrp="1"/>
          </p:cNvSpPr>
          <p:nvPr>
            <p:ph type="pic" sz="quarter" idx="13"/>
          </p:nvPr>
        </p:nvSpPr>
        <p:spPr>
          <a:xfrm>
            <a:off x="7134224" y="417482"/>
            <a:ext cx="4295775" cy="6067952"/>
          </a:xfrm>
          <a:pattFill prst="lgCheck">
            <a:fgClr>
              <a:schemeClr val="bg1">
                <a:lumMod val="85000"/>
              </a:schemeClr>
            </a:fgClr>
            <a:bgClr>
              <a:schemeClr val="bg1"/>
            </a:bgClr>
          </a:pattFill>
        </p:spPr>
        <p:txBody>
          <a:bodyPr tIns="720000" anchor="ctr"/>
          <a:lstStyle>
            <a:lvl1pPr algn="ctr">
              <a:defRPr sz="1200"/>
            </a:lvl1pPr>
          </a:lstStyle>
          <a:p>
            <a:r>
              <a:rPr lang="en-US"/>
              <a:t>Click icon to add picture</a:t>
            </a:r>
            <a:endParaRPr lang="de-CH"/>
          </a:p>
        </p:txBody>
      </p:sp>
    </p:spTree>
    <p:extLst>
      <p:ext uri="{BB962C8B-B14F-4D97-AF65-F5344CB8AC3E}">
        <p14:creationId xmlns:p14="http://schemas.microsoft.com/office/powerpoint/2010/main" val="2131031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r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a:t>Titel hinzufügen</a:t>
            </a:r>
          </a:p>
        </p:txBody>
      </p:sp>
      <p:sp>
        <p:nvSpPr>
          <p:cNvPr id="3" name="Inhaltsplatzhalter 2"/>
          <p:cNvSpPr>
            <a:spLocks noGrp="1"/>
          </p:cNvSpPr>
          <p:nvPr>
            <p:ph sz="half" idx="1" hasCustomPrompt="1"/>
          </p:nvPr>
        </p:nvSpPr>
        <p:spPr>
          <a:xfrm>
            <a:off x="760413" y="1463675"/>
            <a:ext cx="3150000" cy="4713288"/>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Inhaltsplatzhalter 3"/>
          <p:cNvSpPr>
            <a:spLocks noGrp="1"/>
          </p:cNvSpPr>
          <p:nvPr>
            <p:ph sz="half" idx="2" hasCustomPrompt="1"/>
          </p:nvPr>
        </p:nvSpPr>
        <p:spPr>
          <a:xfrm>
            <a:off x="4394226" y="1463675"/>
            <a:ext cx="3150000" cy="4713288"/>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BA546344-03B1-42A7-B4DC-431787A21E7E}" type="datetime1">
              <a:rPr lang="de-CH" smtClean="0"/>
              <a:t>23.03.25</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Fusszeile (Ändern über «Einfügen &gt; Kopf- und Fusszeile»)</a:t>
            </a:r>
          </a:p>
        </p:txBody>
      </p:sp>
      <p:sp>
        <p:nvSpPr>
          <p:cNvPr id="10" name="Inhaltsplatzhalter 3">
            <a:extLst>
              <a:ext uri="{FF2B5EF4-FFF2-40B4-BE49-F238E27FC236}">
                <a16:creationId xmlns:a16="http://schemas.microsoft.com/office/drawing/2014/main" id="{5C0EB5F1-CBCA-1E0F-1063-1ED70E651FBE}"/>
              </a:ext>
            </a:extLst>
          </p:cNvPr>
          <p:cNvSpPr>
            <a:spLocks noGrp="1"/>
          </p:cNvSpPr>
          <p:nvPr>
            <p:ph sz="half" idx="13" hasCustomPrompt="1"/>
          </p:nvPr>
        </p:nvSpPr>
        <p:spPr>
          <a:xfrm>
            <a:off x="8028038" y="1463675"/>
            <a:ext cx="3150000" cy="4713288"/>
          </a:xfrm>
        </p:spPr>
        <p:txBody>
          <a:bodyPr/>
          <a:lstStyle>
            <a:lvl1pPr>
              <a:defRPr/>
            </a:lvl1p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Tree>
    <p:extLst>
      <p:ext uri="{BB962C8B-B14F-4D97-AF65-F5344CB8AC3E}">
        <p14:creationId xmlns:p14="http://schemas.microsoft.com/office/powerpoint/2010/main" val="2990827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und Bi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lvl1pPr>
              <a:defRPr>
                <a:solidFill>
                  <a:schemeClr val="bg1"/>
                </a:solidFill>
              </a:defRPr>
            </a:lvl1pPr>
          </a:lstStyle>
          <a:p>
            <a:fld id="{442AD375-037F-43D0-B059-5172DA06796A}" type="slidenum">
              <a:rPr lang="de-CH" smtClean="0"/>
              <a:pPr/>
              <a:t>‹#›</a:t>
            </a:fld>
            <a:endParaRPr lang="de-CH"/>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0" y="0"/>
            <a:ext cx="12192000" cy="6857999"/>
          </a:xfrm>
          <a:pattFill prst="lgCheck">
            <a:fgClr>
              <a:schemeClr val="bg1">
                <a:lumMod val="85000"/>
              </a:schemeClr>
            </a:fgClr>
            <a:bgClr>
              <a:schemeClr val="bg1"/>
            </a:bgClr>
          </a:pattFill>
        </p:spPr>
        <p:txBody>
          <a:bodyPr tIns="720000" anchor="ctr"/>
          <a:lstStyle>
            <a:lvl1pPr algn="ctr">
              <a:defRPr sz="1200"/>
            </a:lvl1pPr>
          </a:lstStyle>
          <a:p>
            <a:r>
              <a:rPr lang="en-US"/>
              <a:t>Click icon to add picture</a:t>
            </a:r>
            <a:endParaRPr lang="de-CH"/>
          </a:p>
        </p:txBody>
      </p:sp>
      <p:sp>
        <p:nvSpPr>
          <p:cNvPr id="2" name="Titel 1"/>
          <p:cNvSpPr>
            <a:spLocks noGrp="1"/>
          </p:cNvSpPr>
          <p:nvPr>
            <p:ph type="title"/>
          </p:nvPr>
        </p:nvSpPr>
        <p:spPr/>
        <p:txBody>
          <a:bodyPr/>
          <a:lstStyle/>
          <a:p>
            <a:r>
              <a:rPr lang="en-US"/>
              <a:t>Click to edit Master title style</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4573012"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7956570"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11335320"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14727106"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18108259"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21489413"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35" name="Grafik 12">
            <a:extLst>
              <a:ext uri="{FF2B5EF4-FFF2-40B4-BE49-F238E27FC236}">
                <a16:creationId xmlns:a16="http://schemas.microsoft.com/office/drawing/2014/main" id="{A0455407-E3BA-1D18-F8D3-8BE6D59DA5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93828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1206393"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4589951"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7968701"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11360487"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14741640"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18122794"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5" name="Grafik 12">
            <a:extLst>
              <a:ext uri="{FF2B5EF4-FFF2-40B4-BE49-F238E27FC236}">
                <a16:creationId xmlns:a16="http://schemas.microsoft.com/office/drawing/2014/main" id="{F0D5E839-4ED4-3BA1-CF1D-8F585CCE7BC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16219231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2194107"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1189451"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4568201"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7959987"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11341140"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14722294"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5" name="Grafik 12">
            <a:extLst>
              <a:ext uri="{FF2B5EF4-FFF2-40B4-BE49-F238E27FC236}">
                <a16:creationId xmlns:a16="http://schemas.microsoft.com/office/drawing/2014/main" id="{A34FE3C5-8591-51C8-47B7-9E795ADF4BE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59092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4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5576269"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2192711"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1186039"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4577825"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7958978"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11340132"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5" name="Grafik 12">
            <a:extLst>
              <a:ext uri="{FF2B5EF4-FFF2-40B4-BE49-F238E27FC236}">
                <a16:creationId xmlns:a16="http://schemas.microsoft.com/office/drawing/2014/main" id="{07A07AF6-5A48-3D9F-D741-B02C99F33ED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405590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Verlauf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p:txBody>
          <a:bodyPr/>
          <a:lstStyle/>
          <a:p>
            <a:fld id="{56AFD08D-C304-4487-A3C7-F6DDA37DC167}" type="datetime1">
              <a:rPr lang="de-CH" smtClean="0"/>
              <a:t>23.03.25</a:t>
            </a:fld>
            <a:endParaRPr lang="de-CH"/>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p:txBody>
          <a:bodyPr/>
          <a:lstStyle/>
          <a:p>
            <a:r>
              <a:rPr lang="de-CH"/>
              <a:t>Fusszeile (Ändern über «Einfügen &gt; Kopf- und Fusszeile»)</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descr="Ein Bild, das Blau, Farbigkeit, violett, Flieder enthält.&#10;&#10;Automatisch generierte Beschreibung">
            <a:extLst>
              <a:ext uri="{FF2B5EF4-FFF2-40B4-BE49-F238E27FC236}">
                <a16:creationId xmlns:a16="http://schemas.microsoft.com/office/drawing/2014/main" id="{9BBA911A-C395-9FED-C0C0-38ECB54919D7}"/>
              </a:ext>
            </a:extLst>
          </p:cNvPr>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0" y="195"/>
            <a:ext cx="12192000" cy="6861600"/>
          </a:xfrm>
          <a:prstGeom prst="rect">
            <a:avLst/>
          </a:prstGeom>
        </p:spPr>
      </p:pic>
      <p:sp>
        <p:nvSpPr>
          <p:cNvPr id="2" name="Titel 1"/>
          <p:cNvSpPr>
            <a:spLocks noGrp="1"/>
          </p:cNvSpPr>
          <p:nvPr>
            <p:ph type="ctrTitle" hasCustomPrompt="1"/>
          </p:nvPr>
        </p:nvSpPr>
        <p:spPr>
          <a:xfrm>
            <a:off x="760413" y="1463675"/>
            <a:ext cx="10672762" cy="2155825"/>
          </a:xfrm>
        </p:spPr>
        <p:txBody>
          <a:bodyPr anchor="b"/>
          <a:lstStyle>
            <a:lvl1pPr algn="l">
              <a:lnSpc>
                <a:spcPct val="86000"/>
              </a:lnSpc>
              <a:defRPr sz="7000" b="0">
                <a:solidFill>
                  <a:schemeClr val="bg1"/>
                </a:solidFill>
              </a:defRPr>
            </a:lvl1pPr>
          </a:lstStyle>
          <a:p>
            <a:r>
              <a:rPr lang="de-CH"/>
              <a:t>Titel hinzufügen</a:t>
            </a:r>
          </a:p>
        </p:txBody>
      </p:sp>
      <p:sp>
        <p:nvSpPr>
          <p:cNvPr id="3" name="Untertitel 2"/>
          <p:cNvSpPr>
            <a:spLocks noGrp="1"/>
          </p:cNvSpPr>
          <p:nvPr>
            <p:ph type="subTitle" idx="1"/>
          </p:nvPr>
        </p:nvSpPr>
        <p:spPr>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CH"/>
          </a:p>
        </p:txBody>
      </p:sp>
      <p:pic>
        <p:nvPicPr>
          <p:cNvPr id="11" name="Grafik 10">
            <a:extLst>
              <a:ext uri="{FF2B5EF4-FFF2-40B4-BE49-F238E27FC236}">
                <a16:creationId xmlns:a16="http://schemas.microsoft.com/office/drawing/2014/main" id="{E6BCFC4A-1561-B1AA-17B2-FF33D2D9D2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413" y="508073"/>
            <a:ext cx="1566000" cy="459451"/>
          </a:xfrm>
          <a:prstGeom prst="rect">
            <a:avLst/>
          </a:prstGeom>
        </p:spPr>
      </p:pic>
    </p:spTree>
    <p:extLst>
      <p:ext uri="{BB962C8B-B14F-4D97-AF65-F5344CB8AC3E}">
        <p14:creationId xmlns:p14="http://schemas.microsoft.com/office/powerpoint/2010/main" val="229149518"/>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5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8959829"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5576271"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2197521"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1194265"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4575418"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7956572"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5" name="Grafik 12">
            <a:extLst>
              <a:ext uri="{FF2B5EF4-FFF2-40B4-BE49-F238E27FC236}">
                <a16:creationId xmlns:a16="http://schemas.microsoft.com/office/drawing/2014/main" id="{6C13DAB5-46EE-8508-BDAC-BEB640DA664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37389764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_Titel und Bild">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EC6B056-EFB0-8DF3-BD06-50F9239A9CCC}"/>
              </a:ext>
            </a:extLst>
          </p:cNvPr>
          <p:cNvSpPr>
            <a:spLocks noGrp="1"/>
          </p:cNvSpPr>
          <p:nvPr>
            <p:ph type="pic" sz="quarter" idx="13"/>
          </p:nvPr>
        </p:nvSpPr>
        <p:spPr>
          <a:xfrm>
            <a:off x="-12343389"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2" name="Picture Placeholder 21">
            <a:extLst>
              <a:ext uri="{FF2B5EF4-FFF2-40B4-BE49-F238E27FC236}">
                <a16:creationId xmlns:a16="http://schemas.microsoft.com/office/drawing/2014/main" id="{D2823DCB-238D-F074-7AA1-2D777C3F7335}"/>
              </a:ext>
            </a:extLst>
          </p:cNvPr>
          <p:cNvSpPr>
            <a:spLocks noGrp="1"/>
          </p:cNvSpPr>
          <p:nvPr>
            <p:ph type="pic" sz="quarter" idx="17"/>
          </p:nvPr>
        </p:nvSpPr>
        <p:spPr>
          <a:xfrm>
            <a:off x="-8959831" y="1196752"/>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3" name="Picture Placeholder 22">
            <a:extLst>
              <a:ext uri="{FF2B5EF4-FFF2-40B4-BE49-F238E27FC236}">
                <a16:creationId xmlns:a16="http://schemas.microsoft.com/office/drawing/2014/main" id="{FF02B03D-1843-7DDC-09B6-B528A6BAF679}"/>
              </a:ext>
            </a:extLst>
          </p:cNvPr>
          <p:cNvSpPr>
            <a:spLocks noGrp="1"/>
          </p:cNvSpPr>
          <p:nvPr>
            <p:ph type="pic" sz="quarter" idx="18"/>
          </p:nvPr>
        </p:nvSpPr>
        <p:spPr>
          <a:xfrm>
            <a:off x="-5581081"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4" name="Picture Placeholder 23">
            <a:extLst>
              <a:ext uri="{FF2B5EF4-FFF2-40B4-BE49-F238E27FC236}">
                <a16:creationId xmlns:a16="http://schemas.microsoft.com/office/drawing/2014/main" id="{278029F1-1E93-1062-BD5D-09950508B14B}"/>
              </a:ext>
            </a:extLst>
          </p:cNvPr>
          <p:cNvSpPr>
            <a:spLocks noGrp="1"/>
          </p:cNvSpPr>
          <p:nvPr>
            <p:ph type="pic" sz="quarter" idx="19"/>
          </p:nvPr>
        </p:nvSpPr>
        <p:spPr>
          <a:xfrm>
            <a:off x="-2189295"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5" name="Picture Placeholder 24">
            <a:extLst>
              <a:ext uri="{FF2B5EF4-FFF2-40B4-BE49-F238E27FC236}">
                <a16:creationId xmlns:a16="http://schemas.microsoft.com/office/drawing/2014/main" id="{8CD52BA6-259C-B4F1-6B43-998A71237665}"/>
              </a:ext>
            </a:extLst>
          </p:cNvPr>
          <p:cNvSpPr>
            <a:spLocks noGrp="1"/>
          </p:cNvSpPr>
          <p:nvPr>
            <p:ph type="pic" sz="quarter" idx="20"/>
          </p:nvPr>
        </p:nvSpPr>
        <p:spPr>
          <a:xfrm>
            <a:off x="1191858"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26" name="Picture Placeholder 25">
            <a:extLst>
              <a:ext uri="{FF2B5EF4-FFF2-40B4-BE49-F238E27FC236}">
                <a16:creationId xmlns:a16="http://schemas.microsoft.com/office/drawing/2014/main" id="{BB48CCF5-A7BE-34AC-5DB2-C6CE67EA1EF1}"/>
              </a:ext>
            </a:extLst>
          </p:cNvPr>
          <p:cNvSpPr>
            <a:spLocks noGrp="1"/>
          </p:cNvSpPr>
          <p:nvPr>
            <p:ph type="pic" sz="quarter" idx="21"/>
          </p:nvPr>
        </p:nvSpPr>
        <p:spPr>
          <a:xfrm>
            <a:off x="4573012" y="1204049"/>
            <a:ext cx="3055597" cy="4176000"/>
          </a:xfrm>
          <a:custGeom>
            <a:avLst/>
            <a:gdLst>
              <a:gd name="connsiteX0" fmla="*/ 0 w 3055597"/>
              <a:gd name="connsiteY0" fmla="*/ 0 h 4176000"/>
              <a:gd name="connsiteX1" fmla="*/ 3055597 w 3055597"/>
              <a:gd name="connsiteY1" fmla="*/ 0 h 4176000"/>
              <a:gd name="connsiteX2" fmla="*/ 3055597 w 3055597"/>
              <a:gd name="connsiteY2" fmla="*/ 4176000 h 4176000"/>
              <a:gd name="connsiteX3" fmla="*/ 0 w 3055597"/>
              <a:gd name="connsiteY3" fmla="*/ 4176000 h 4176000"/>
            </a:gdLst>
            <a:ahLst/>
            <a:cxnLst>
              <a:cxn ang="0">
                <a:pos x="connsiteX0" y="connsiteY0"/>
              </a:cxn>
              <a:cxn ang="0">
                <a:pos x="connsiteX1" y="connsiteY1"/>
              </a:cxn>
              <a:cxn ang="0">
                <a:pos x="connsiteX2" y="connsiteY2"/>
              </a:cxn>
              <a:cxn ang="0">
                <a:pos x="connsiteX3" y="connsiteY3"/>
              </a:cxn>
            </a:cxnLst>
            <a:rect l="l" t="t" r="r" b="b"/>
            <a:pathLst>
              <a:path w="3055597" h="4176000">
                <a:moveTo>
                  <a:pt x="0" y="0"/>
                </a:moveTo>
                <a:lnTo>
                  <a:pt x="3055597" y="0"/>
                </a:lnTo>
                <a:lnTo>
                  <a:pt x="3055597" y="4176000"/>
                </a:lnTo>
                <a:lnTo>
                  <a:pt x="0" y="4176000"/>
                </a:lnTo>
                <a:close/>
              </a:path>
            </a:pathLst>
          </a:custGeom>
          <a:pattFill prst="lgCheck">
            <a:fgClr>
              <a:schemeClr val="bg1">
                <a:lumMod val="85000"/>
              </a:schemeClr>
            </a:fgClr>
            <a:bgClr>
              <a:schemeClr val="bg1"/>
            </a:bgClr>
          </a:pattFill>
        </p:spPr>
        <p:txBody>
          <a:bodyPr wrap="square" tIns="720000" anchor="ctr">
            <a:noAutofit/>
          </a:bodyPr>
          <a:lstStyle>
            <a:lvl1pPr algn="ctr">
              <a:defRPr sz="1200"/>
            </a:lvl1pPr>
          </a:lstStyle>
          <a:p>
            <a:r>
              <a:rPr lang="en-US"/>
              <a:t>Click icon to add picture</a:t>
            </a:r>
            <a:endParaRPr lang="de-CH"/>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2E68E26-7F4F-4535-B40E-2CA6F150D559}" type="datetime1">
              <a:rPr lang="de-CH" smtClean="0"/>
              <a:t>23.03.25</a:t>
            </a:fld>
            <a:endParaRPr lang="de-CH"/>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de-CH"/>
              <a:t>Fusszeile (Ändern über «Einfügen &gt; Kopf- und Fusszeile»)</a:t>
            </a:r>
          </a:p>
        </p:txBody>
      </p:sp>
      <p:sp>
        <p:nvSpPr>
          <p:cNvPr id="2" name="Titel 1"/>
          <p:cNvSpPr>
            <a:spLocks noGrp="1"/>
          </p:cNvSpPr>
          <p:nvPr>
            <p:ph type="title"/>
          </p:nvPr>
        </p:nvSpPr>
        <p:spPr/>
        <p:txBody>
          <a:bodyPr/>
          <a:lstStyle/>
          <a:p>
            <a:r>
              <a:rPr lang="en-US"/>
              <a:t>Click to edit Master title style</a:t>
            </a:r>
            <a:endParaRPr lang="de-CH"/>
          </a:p>
        </p:txBody>
      </p:sp>
      <p:pic>
        <p:nvPicPr>
          <p:cNvPr id="5" name="Grafik 12">
            <a:extLst>
              <a:ext uri="{FF2B5EF4-FFF2-40B4-BE49-F238E27FC236}">
                <a16:creationId xmlns:a16="http://schemas.microsoft.com/office/drawing/2014/main" id="{64A888A3-EA74-01BD-334C-65B45FEA8AC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Tree>
    <p:extLst>
      <p:ext uri="{BB962C8B-B14F-4D97-AF65-F5344CB8AC3E}">
        <p14:creationId xmlns:p14="http://schemas.microsoft.com/office/powerpoint/2010/main" val="3206236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Zitat mit Fläche blau">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chemeClr val="bg1"/>
                </a:solidFill>
              </a:defRPr>
            </a:lvl1pPr>
          </a:lstStyle>
          <a:p>
            <a:r>
              <a:rPr lang="de-CH"/>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accent1"/>
                </a:solidFill>
              </a:defRPr>
            </a:lvl1pPr>
          </a:lstStyle>
          <a:p>
            <a:fld id="{C947F82A-F25D-403A-9DF1-5F893A9FC756}" type="datetime1">
              <a:rPr lang="de-CH" smtClean="0"/>
              <a:pPr/>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accent1"/>
                </a:solidFill>
              </a:defRPr>
            </a:lvl1pPr>
          </a:lstStyle>
          <a:p>
            <a:r>
              <a:rPr lang="de-CH"/>
              <a:t>Fusszeile (Ändern über «Einfügen &gt; Kopf- und Fusszeile»)</a:t>
            </a:r>
          </a:p>
        </p:txBody>
      </p:sp>
      <p:pic>
        <p:nvPicPr>
          <p:cNvPr id="11" name="Grafik 10">
            <a:extLst>
              <a:ext uri="{FF2B5EF4-FFF2-40B4-BE49-F238E27FC236}">
                <a16:creationId xmlns:a16="http://schemas.microsoft.com/office/drawing/2014/main" id="{1B2C9A8B-67C5-ECAB-7E43-E8F6D9FBECF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2230"/>
          </a:xfrm>
          <a:prstGeom prst="rect">
            <a:avLst/>
          </a:prstGeom>
        </p:spPr>
      </p:pic>
      <p:sp>
        <p:nvSpPr>
          <p:cNvPr id="13" name="Textplatzhalter 12">
            <a:extLst>
              <a:ext uri="{FF2B5EF4-FFF2-40B4-BE49-F238E27FC236}">
                <a16:creationId xmlns:a16="http://schemas.microsoft.com/office/drawing/2014/main" id="{0F75BEA0-B764-99CE-6333-4D3FDF45361D}"/>
              </a:ext>
            </a:extLst>
          </p:cNvPr>
          <p:cNvSpPr>
            <a:spLocks noGrp="1"/>
          </p:cNvSpPr>
          <p:nvPr>
            <p:ph type="body" sz="quarter" idx="13" hasCustomPrompt="1"/>
          </p:nvPr>
        </p:nvSpPr>
        <p:spPr>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«Zitat»</a:t>
            </a:r>
          </a:p>
        </p:txBody>
      </p:sp>
      <p:sp>
        <p:nvSpPr>
          <p:cNvPr id="14" name="Textplatzhalter 12">
            <a:extLst>
              <a:ext uri="{FF2B5EF4-FFF2-40B4-BE49-F238E27FC236}">
                <a16:creationId xmlns:a16="http://schemas.microsoft.com/office/drawing/2014/main" id="{7B1CE5B7-52AF-0713-2204-BFED1FC42EB5}"/>
              </a:ext>
            </a:extLst>
          </p:cNvPr>
          <p:cNvSpPr>
            <a:spLocks noGrp="1"/>
          </p:cNvSpPr>
          <p:nvPr>
            <p:ph type="body" sz="quarter" idx="14" hasCustomPrompt="1"/>
          </p:nvPr>
        </p:nvSpPr>
        <p:spPr>
          <a:xfrm>
            <a:off x="763588" y="3871143"/>
            <a:ext cx="10669587" cy="1224136"/>
          </a:xfrm>
        </p:spPr>
        <p:txBody>
          <a:bodyPr/>
          <a:lstStyle>
            <a:lvl1pPr>
              <a:lnSpc>
                <a:spcPct val="112000"/>
              </a:lnSpc>
              <a:defRPr sz="1500" b="1" spc="0" baseline="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Vorname Name</a:t>
            </a:r>
            <a:br>
              <a:rPr lang="de-CH" noProof="0"/>
            </a:br>
            <a:r>
              <a:rPr lang="de-CH" noProof="0"/>
              <a:t>Funktion</a:t>
            </a:r>
          </a:p>
        </p:txBody>
      </p:sp>
    </p:spTree>
    <p:extLst>
      <p:ext uri="{BB962C8B-B14F-4D97-AF65-F5344CB8AC3E}">
        <p14:creationId xmlns:p14="http://schemas.microsoft.com/office/powerpoint/2010/main" val="3221898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itat mit Fläche rot">
    <p:bg>
      <p:bgPr>
        <a:solidFill>
          <a:schemeClr val="accent6"/>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chemeClr val="bg1"/>
                </a:solidFill>
              </a:defRPr>
            </a:lvl1pPr>
          </a:lstStyle>
          <a:p>
            <a:r>
              <a:rPr lang="de-CH"/>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accent6"/>
                </a:solidFill>
              </a:defRPr>
            </a:lvl1pPr>
          </a:lstStyle>
          <a:p>
            <a:fld id="{C947F82A-F25D-403A-9DF1-5F893A9FC756}" type="datetime1">
              <a:rPr lang="de-CH" smtClean="0"/>
              <a:pPr/>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accent6"/>
                </a:solidFill>
              </a:defRPr>
            </a:lvl1pPr>
          </a:lstStyle>
          <a:p>
            <a:r>
              <a:rPr lang="de-CH"/>
              <a:t>Fusszeile (Ändern über «Einfügen &gt; Kopf- und Fusszeile»)</a:t>
            </a:r>
          </a:p>
        </p:txBody>
      </p:sp>
      <p:pic>
        <p:nvPicPr>
          <p:cNvPr id="11" name="Grafik 10">
            <a:extLst>
              <a:ext uri="{FF2B5EF4-FFF2-40B4-BE49-F238E27FC236}">
                <a16:creationId xmlns:a16="http://schemas.microsoft.com/office/drawing/2014/main" id="{1B2C9A8B-67C5-ECAB-7E43-E8F6D9FBECF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2230"/>
          </a:xfrm>
          <a:prstGeom prst="rect">
            <a:avLst/>
          </a:prstGeom>
        </p:spPr>
      </p:pic>
      <p:sp>
        <p:nvSpPr>
          <p:cNvPr id="13" name="Textplatzhalter 12">
            <a:extLst>
              <a:ext uri="{FF2B5EF4-FFF2-40B4-BE49-F238E27FC236}">
                <a16:creationId xmlns:a16="http://schemas.microsoft.com/office/drawing/2014/main" id="{0F75BEA0-B764-99CE-6333-4D3FDF45361D}"/>
              </a:ext>
            </a:extLst>
          </p:cNvPr>
          <p:cNvSpPr>
            <a:spLocks noGrp="1"/>
          </p:cNvSpPr>
          <p:nvPr>
            <p:ph type="body" sz="quarter" idx="13" hasCustomPrompt="1"/>
          </p:nvPr>
        </p:nvSpPr>
        <p:spPr>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«Zitat»</a:t>
            </a:r>
          </a:p>
        </p:txBody>
      </p:sp>
      <p:sp>
        <p:nvSpPr>
          <p:cNvPr id="14" name="Textplatzhalter 12">
            <a:extLst>
              <a:ext uri="{FF2B5EF4-FFF2-40B4-BE49-F238E27FC236}">
                <a16:creationId xmlns:a16="http://schemas.microsoft.com/office/drawing/2014/main" id="{7B1CE5B7-52AF-0713-2204-BFED1FC42EB5}"/>
              </a:ext>
            </a:extLst>
          </p:cNvPr>
          <p:cNvSpPr>
            <a:spLocks noGrp="1"/>
          </p:cNvSpPr>
          <p:nvPr>
            <p:ph type="body" sz="quarter" idx="14" hasCustomPrompt="1"/>
          </p:nvPr>
        </p:nvSpPr>
        <p:spPr>
          <a:xfrm>
            <a:off x="763588" y="3871143"/>
            <a:ext cx="10669587" cy="1224136"/>
          </a:xfrm>
        </p:spPr>
        <p:txBody>
          <a:bodyPr/>
          <a:lstStyle>
            <a:lvl1pPr>
              <a:lnSpc>
                <a:spcPct val="112000"/>
              </a:lnSpc>
              <a:defRPr sz="1500" b="1" spc="0" baseline="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Vorname Name</a:t>
            </a:r>
            <a:br>
              <a:rPr lang="de-CH" noProof="0"/>
            </a:br>
            <a:r>
              <a:rPr lang="de-CH" noProof="0"/>
              <a:t>Funktion</a:t>
            </a:r>
          </a:p>
        </p:txBody>
      </p:sp>
    </p:spTree>
    <p:extLst>
      <p:ext uri="{BB962C8B-B14F-4D97-AF65-F5344CB8AC3E}">
        <p14:creationId xmlns:p14="http://schemas.microsoft.com/office/powerpoint/2010/main" val="2340071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itat mit Fläche grau">
    <p:bg>
      <p:bgPr>
        <a:solidFill>
          <a:srgbClr val="82878C"/>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60413" y="417600"/>
            <a:ext cx="10672762" cy="455234"/>
          </a:xfrm>
        </p:spPr>
        <p:txBody>
          <a:bodyPr/>
          <a:lstStyle>
            <a:lvl1pPr>
              <a:defRPr>
                <a:solidFill>
                  <a:schemeClr val="bg1"/>
                </a:solidFill>
              </a:defRPr>
            </a:lvl1pPr>
          </a:lstStyle>
          <a:p>
            <a:r>
              <a:rPr lang="de-CH"/>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rgbClr val="82878C"/>
                </a:solidFill>
              </a:defRPr>
            </a:lvl1pPr>
          </a:lstStyle>
          <a:p>
            <a:fld id="{C947F82A-F25D-403A-9DF1-5F893A9FC756}" type="datetime1">
              <a:rPr lang="de-CH" smtClean="0"/>
              <a:pPr/>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rgbClr val="82878C"/>
                </a:solidFill>
              </a:defRPr>
            </a:lvl1pPr>
          </a:lstStyle>
          <a:p>
            <a:r>
              <a:rPr lang="de-CH"/>
              <a:t>Fusszeile (Ändern über «Einfügen &gt; Kopf- und Fusszeile»)</a:t>
            </a:r>
          </a:p>
        </p:txBody>
      </p:sp>
      <p:pic>
        <p:nvPicPr>
          <p:cNvPr id="11" name="Grafik 10">
            <a:extLst>
              <a:ext uri="{FF2B5EF4-FFF2-40B4-BE49-F238E27FC236}">
                <a16:creationId xmlns:a16="http://schemas.microsoft.com/office/drawing/2014/main" id="{1B2C9A8B-67C5-ECAB-7E43-E8F6D9FBECF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868" y="6328747"/>
            <a:ext cx="655200" cy="192230"/>
          </a:xfrm>
          <a:prstGeom prst="rect">
            <a:avLst/>
          </a:prstGeom>
        </p:spPr>
      </p:pic>
      <p:sp>
        <p:nvSpPr>
          <p:cNvPr id="13" name="Textplatzhalter 12">
            <a:extLst>
              <a:ext uri="{FF2B5EF4-FFF2-40B4-BE49-F238E27FC236}">
                <a16:creationId xmlns:a16="http://schemas.microsoft.com/office/drawing/2014/main" id="{0F75BEA0-B764-99CE-6333-4D3FDF45361D}"/>
              </a:ext>
            </a:extLst>
          </p:cNvPr>
          <p:cNvSpPr>
            <a:spLocks noGrp="1"/>
          </p:cNvSpPr>
          <p:nvPr>
            <p:ph type="body" sz="quarter" idx="13" hasCustomPrompt="1"/>
          </p:nvPr>
        </p:nvSpPr>
        <p:spPr>
          <a:xfrm>
            <a:off x="760412" y="2240868"/>
            <a:ext cx="10669587" cy="1334894"/>
          </a:xfrm>
        </p:spPr>
        <p:txBody>
          <a:bodyPr anchor="b"/>
          <a:lstStyle>
            <a:lvl1pPr>
              <a:lnSpc>
                <a:spcPct val="91000"/>
              </a:lnSpc>
              <a:defRPr sz="4500" b="1">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«Zitat»</a:t>
            </a:r>
          </a:p>
        </p:txBody>
      </p:sp>
      <p:sp>
        <p:nvSpPr>
          <p:cNvPr id="14" name="Textplatzhalter 12">
            <a:extLst>
              <a:ext uri="{FF2B5EF4-FFF2-40B4-BE49-F238E27FC236}">
                <a16:creationId xmlns:a16="http://schemas.microsoft.com/office/drawing/2014/main" id="{7B1CE5B7-52AF-0713-2204-BFED1FC42EB5}"/>
              </a:ext>
            </a:extLst>
          </p:cNvPr>
          <p:cNvSpPr>
            <a:spLocks noGrp="1"/>
          </p:cNvSpPr>
          <p:nvPr>
            <p:ph type="body" sz="quarter" idx="14" hasCustomPrompt="1"/>
          </p:nvPr>
        </p:nvSpPr>
        <p:spPr>
          <a:xfrm>
            <a:off x="763588" y="3871143"/>
            <a:ext cx="10669587" cy="1224136"/>
          </a:xfrm>
        </p:spPr>
        <p:txBody>
          <a:bodyPr/>
          <a:lstStyle>
            <a:lvl1pPr>
              <a:lnSpc>
                <a:spcPct val="112000"/>
              </a:lnSpc>
              <a:defRPr sz="1500" b="1" spc="0" baseline="0">
                <a:solidFill>
                  <a:schemeClr val="bg1"/>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Vorname Name</a:t>
            </a:r>
            <a:br>
              <a:rPr lang="de-CH" noProof="0"/>
            </a:br>
            <a:r>
              <a:rPr lang="de-CH" noProof="0"/>
              <a:t>Funktion</a:t>
            </a:r>
          </a:p>
        </p:txBody>
      </p:sp>
    </p:spTree>
    <p:extLst>
      <p:ext uri="{BB962C8B-B14F-4D97-AF65-F5344CB8AC3E}">
        <p14:creationId xmlns:p14="http://schemas.microsoft.com/office/powerpoint/2010/main" val="29359572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ita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chemeClr val="accent1"/>
                </a:solidFill>
              </a:defRPr>
            </a:lvl1pPr>
          </a:lstStyle>
          <a:p>
            <a:r>
              <a:rPr lang="de-CH"/>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
        <p:nvSpPr>
          <p:cNvPr id="13" name="Textplatzhalter 12">
            <a:extLst>
              <a:ext uri="{FF2B5EF4-FFF2-40B4-BE49-F238E27FC236}">
                <a16:creationId xmlns:a16="http://schemas.microsoft.com/office/drawing/2014/main" id="{0F75BEA0-B764-99CE-6333-4D3FDF45361D}"/>
              </a:ext>
            </a:extLst>
          </p:cNvPr>
          <p:cNvSpPr>
            <a:spLocks noGrp="1"/>
          </p:cNvSpPr>
          <p:nvPr>
            <p:ph type="body" sz="quarter" idx="13" hasCustomPrompt="1"/>
          </p:nvPr>
        </p:nvSpPr>
        <p:spPr>
          <a:xfrm>
            <a:off x="760412" y="2240868"/>
            <a:ext cx="10669587" cy="1334894"/>
          </a:xfrm>
        </p:spPr>
        <p:txBody>
          <a:bodyPr anchor="b"/>
          <a:lstStyle>
            <a:lvl1pPr>
              <a:lnSpc>
                <a:spcPct val="91000"/>
              </a:lnSpc>
              <a:defRPr sz="4500" b="1">
                <a:solidFill>
                  <a:schemeClr val="accent6"/>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«Zitat»</a:t>
            </a:r>
          </a:p>
        </p:txBody>
      </p:sp>
      <p:sp>
        <p:nvSpPr>
          <p:cNvPr id="14" name="Textplatzhalter 12">
            <a:extLst>
              <a:ext uri="{FF2B5EF4-FFF2-40B4-BE49-F238E27FC236}">
                <a16:creationId xmlns:a16="http://schemas.microsoft.com/office/drawing/2014/main" id="{7B1CE5B7-52AF-0713-2204-BFED1FC42EB5}"/>
              </a:ext>
            </a:extLst>
          </p:cNvPr>
          <p:cNvSpPr>
            <a:spLocks noGrp="1"/>
          </p:cNvSpPr>
          <p:nvPr>
            <p:ph type="body" sz="quarter" idx="14" hasCustomPrompt="1"/>
          </p:nvPr>
        </p:nvSpPr>
        <p:spPr>
          <a:xfrm>
            <a:off x="763588" y="3871143"/>
            <a:ext cx="10669587" cy="1224136"/>
          </a:xfrm>
        </p:spPr>
        <p:txBody>
          <a:bodyPr/>
          <a:lstStyle>
            <a:lvl1pPr>
              <a:lnSpc>
                <a:spcPct val="112000"/>
              </a:lnSpc>
              <a:defRPr sz="1500" b="1" spc="0" baseline="0">
                <a:solidFill>
                  <a:schemeClr val="accent6"/>
                </a:solidFill>
              </a:defRPr>
            </a:lvl1pPr>
            <a:lvl2pPr>
              <a:defRPr sz="4500">
                <a:solidFill>
                  <a:schemeClr val="bg1"/>
                </a:solidFill>
              </a:defRPr>
            </a:lvl2pPr>
            <a:lvl3pPr>
              <a:defRPr sz="4500">
                <a:solidFill>
                  <a:schemeClr val="bg1"/>
                </a:solidFill>
              </a:defRPr>
            </a:lvl3pPr>
            <a:lvl4pPr>
              <a:defRPr sz="4500">
                <a:solidFill>
                  <a:schemeClr val="bg1"/>
                </a:solidFill>
              </a:defRPr>
            </a:lvl4pPr>
            <a:lvl5pPr>
              <a:defRPr sz="4500">
                <a:solidFill>
                  <a:schemeClr val="bg1"/>
                </a:solidFill>
              </a:defRPr>
            </a:lvl5pPr>
          </a:lstStyle>
          <a:p>
            <a:pPr lvl="0"/>
            <a:r>
              <a:rPr lang="de-CH" noProof="0"/>
              <a:t>Vorname Name</a:t>
            </a:r>
            <a:br>
              <a:rPr lang="de-CH" noProof="0"/>
            </a:br>
            <a:r>
              <a:rPr lang="de-CH" noProof="0"/>
              <a:t>Funktion</a:t>
            </a:r>
          </a:p>
        </p:txBody>
      </p:sp>
    </p:spTree>
    <p:extLst>
      <p:ext uri="{BB962C8B-B14F-4D97-AF65-F5344CB8AC3E}">
        <p14:creationId xmlns:p14="http://schemas.microsoft.com/office/powerpoint/2010/main" val="9134431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a:t>Titel hinzufügen</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fld id="{BA546344-03B1-42A7-B4DC-431787A21E7E}" type="datetime1">
              <a:rPr lang="de-CH" smtClean="0"/>
              <a:t>23.03.25</a:t>
            </a:fld>
            <a:endParaRPr lang="de-CH"/>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a:t>Fusszeile (Ändern über «Einfügen &gt; Kopf- und Fusszeile»)</a:t>
            </a:r>
          </a:p>
        </p:txBody>
      </p:sp>
      <p:sp>
        <p:nvSpPr>
          <p:cNvPr id="12" name="Textplatzhalter 11">
            <a:extLst>
              <a:ext uri="{FF2B5EF4-FFF2-40B4-BE49-F238E27FC236}">
                <a16:creationId xmlns:a16="http://schemas.microsoft.com/office/drawing/2014/main" id="{18557E05-7F2C-EC5C-4135-858F11FFAAED}"/>
              </a:ext>
            </a:extLst>
          </p:cNvPr>
          <p:cNvSpPr>
            <a:spLocks noGrp="1"/>
          </p:cNvSpPr>
          <p:nvPr>
            <p:ph type="body" sz="quarter" idx="14" hasCustomPrompt="1"/>
          </p:nvPr>
        </p:nvSpPr>
        <p:spPr>
          <a:xfrm>
            <a:off x="760413" y="1463675"/>
            <a:ext cx="2203239" cy="2231641"/>
          </a:xfrm>
        </p:spPr>
        <p:txBody>
          <a:bodyPr/>
          <a:lstStyle>
            <a:lvl1pPr>
              <a:lnSpc>
                <a:spcPct val="122000"/>
              </a:lnSpc>
              <a:defRPr sz="1000" b="0" spc="0" baseline="0"/>
            </a:lvl1pPr>
            <a:lvl2pPr>
              <a:defRPr sz="1000"/>
            </a:lvl2pPr>
            <a:lvl3pPr>
              <a:defRPr sz="1000"/>
            </a:lvl3pPr>
            <a:lvl4pPr>
              <a:defRPr sz="1000"/>
            </a:lvl4pPr>
            <a:lvl5pPr>
              <a:defRPr sz="1000"/>
            </a:lvl5pPr>
          </a:lstStyle>
          <a:p>
            <a:pPr lvl="0"/>
            <a:r>
              <a:rPr lang="de-DE"/>
              <a:t>Vorname Name</a:t>
            </a:r>
            <a:br>
              <a:rPr lang="de-DE"/>
            </a:br>
            <a:r>
              <a:rPr lang="de-DE"/>
              <a:t>Geschäftsführer</a:t>
            </a:r>
            <a:endParaRPr lang="de-CH"/>
          </a:p>
        </p:txBody>
      </p:sp>
      <p:sp>
        <p:nvSpPr>
          <p:cNvPr id="13" name="Textplatzhalter 11">
            <a:extLst>
              <a:ext uri="{FF2B5EF4-FFF2-40B4-BE49-F238E27FC236}">
                <a16:creationId xmlns:a16="http://schemas.microsoft.com/office/drawing/2014/main" id="{A450B49A-8249-F2B8-D31F-D65D23385034}"/>
              </a:ext>
            </a:extLst>
          </p:cNvPr>
          <p:cNvSpPr>
            <a:spLocks noGrp="1"/>
          </p:cNvSpPr>
          <p:nvPr>
            <p:ph type="body" sz="quarter" idx="15" hasCustomPrompt="1"/>
          </p:nvPr>
        </p:nvSpPr>
        <p:spPr>
          <a:xfrm>
            <a:off x="3490481" y="1463674"/>
            <a:ext cx="2203239" cy="2231641"/>
          </a:xfrm>
        </p:spPr>
        <p:txBody>
          <a:bodyPr/>
          <a:lstStyle>
            <a:lvl1pPr>
              <a:lnSpc>
                <a:spcPct val="122000"/>
              </a:lnSpc>
              <a:defRPr sz="1000" b="0" spc="0" baseline="0"/>
            </a:lvl1pPr>
            <a:lvl2pPr>
              <a:defRPr sz="1000"/>
            </a:lvl2pPr>
            <a:lvl3pPr>
              <a:defRPr sz="1000"/>
            </a:lvl3pPr>
            <a:lvl4pPr>
              <a:defRPr sz="1000"/>
            </a:lvl4pPr>
            <a:lvl5pPr>
              <a:defRPr sz="1000"/>
            </a:lvl5pPr>
          </a:lstStyle>
          <a:p>
            <a:pPr lvl="0"/>
            <a:r>
              <a:rPr lang="de-DE"/>
              <a:t>Vorname Name</a:t>
            </a:r>
            <a:br>
              <a:rPr lang="de-DE"/>
            </a:br>
            <a:r>
              <a:rPr lang="de-DE"/>
              <a:t>Geschäftsführer</a:t>
            </a:r>
            <a:endParaRPr lang="de-CH"/>
          </a:p>
        </p:txBody>
      </p:sp>
      <p:sp>
        <p:nvSpPr>
          <p:cNvPr id="14" name="Textplatzhalter 11">
            <a:extLst>
              <a:ext uri="{FF2B5EF4-FFF2-40B4-BE49-F238E27FC236}">
                <a16:creationId xmlns:a16="http://schemas.microsoft.com/office/drawing/2014/main" id="{749D0275-7F74-E27B-BA38-6CADE8FE5E74}"/>
              </a:ext>
            </a:extLst>
          </p:cNvPr>
          <p:cNvSpPr>
            <a:spLocks noGrp="1"/>
          </p:cNvSpPr>
          <p:nvPr>
            <p:ph type="body" sz="quarter" idx="16" hasCustomPrompt="1"/>
          </p:nvPr>
        </p:nvSpPr>
        <p:spPr>
          <a:xfrm>
            <a:off x="6220549" y="1463340"/>
            <a:ext cx="2203239" cy="2231641"/>
          </a:xfrm>
        </p:spPr>
        <p:txBody>
          <a:bodyPr/>
          <a:lstStyle>
            <a:lvl1pPr>
              <a:lnSpc>
                <a:spcPct val="122000"/>
              </a:lnSpc>
              <a:defRPr sz="1000" b="0" spc="0" baseline="0"/>
            </a:lvl1pPr>
            <a:lvl2pPr>
              <a:defRPr sz="1000"/>
            </a:lvl2pPr>
            <a:lvl3pPr>
              <a:defRPr sz="1000"/>
            </a:lvl3pPr>
            <a:lvl4pPr>
              <a:defRPr sz="1000"/>
            </a:lvl4pPr>
            <a:lvl5pPr>
              <a:defRPr sz="1000"/>
            </a:lvl5pPr>
          </a:lstStyle>
          <a:p>
            <a:pPr lvl="0"/>
            <a:r>
              <a:rPr lang="de-DE"/>
              <a:t>Vorname Name</a:t>
            </a:r>
            <a:br>
              <a:rPr lang="de-DE"/>
            </a:br>
            <a:r>
              <a:rPr lang="de-DE"/>
              <a:t>Geschäftsführer</a:t>
            </a:r>
            <a:endParaRPr lang="de-CH"/>
          </a:p>
        </p:txBody>
      </p:sp>
      <p:sp>
        <p:nvSpPr>
          <p:cNvPr id="15" name="Textplatzhalter 11">
            <a:extLst>
              <a:ext uri="{FF2B5EF4-FFF2-40B4-BE49-F238E27FC236}">
                <a16:creationId xmlns:a16="http://schemas.microsoft.com/office/drawing/2014/main" id="{877B0405-2CB0-D228-DB64-FC12DFD30662}"/>
              </a:ext>
            </a:extLst>
          </p:cNvPr>
          <p:cNvSpPr>
            <a:spLocks noGrp="1"/>
          </p:cNvSpPr>
          <p:nvPr>
            <p:ph type="body" sz="quarter" idx="17" hasCustomPrompt="1"/>
          </p:nvPr>
        </p:nvSpPr>
        <p:spPr>
          <a:xfrm>
            <a:off x="8950616" y="1463675"/>
            <a:ext cx="2203239" cy="2231641"/>
          </a:xfrm>
        </p:spPr>
        <p:txBody>
          <a:bodyPr/>
          <a:lstStyle>
            <a:lvl1pPr>
              <a:lnSpc>
                <a:spcPct val="122000"/>
              </a:lnSpc>
              <a:defRPr sz="1000" b="0" spc="0" baseline="0"/>
            </a:lvl1pPr>
            <a:lvl2pPr>
              <a:defRPr sz="1000"/>
            </a:lvl2pPr>
            <a:lvl3pPr>
              <a:defRPr sz="1000"/>
            </a:lvl3pPr>
            <a:lvl4pPr>
              <a:defRPr sz="1000"/>
            </a:lvl4pPr>
            <a:lvl5pPr>
              <a:defRPr sz="1000"/>
            </a:lvl5pPr>
          </a:lstStyle>
          <a:p>
            <a:pPr lvl="0"/>
            <a:r>
              <a:rPr lang="de-DE"/>
              <a:t>Vorname Name</a:t>
            </a:r>
            <a:br>
              <a:rPr lang="de-DE"/>
            </a:br>
            <a:r>
              <a:rPr lang="de-DE"/>
              <a:t>Geschäftsführer</a:t>
            </a:r>
            <a:endParaRPr lang="de-CH"/>
          </a:p>
        </p:txBody>
      </p:sp>
    </p:spTree>
    <p:extLst>
      <p:ext uri="{BB962C8B-B14F-4D97-AF65-F5344CB8AC3E}">
        <p14:creationId xmlns:p14="http://schemas.microsoft.com/office/powerpoint/2010/main" val="1143342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CH"/>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853F1956-685E-45EB-8598-10C5C7DA00AE}" type="datetime1">
              <a:rPr lang="de-CH" smtClean="0"/>
              <a:t>23.03.25</a:t>
            </a:fld>
            <a:endParaRPr lang="de-CH"/>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de-CH"/>
              <a:t>Fusszeile (Ändern über «Einfügen &gt; Kopf- und Fusszeile»)</a:t>
            </a:r>
          </a:p>
        </p:txBody>
      </p:sp>
    </p:spTree>
    <p:extLst>
      <p:ext uri="{BB962C8B-B14F-4D97-AF65-F5344CB8AC3E}">
        <p14:creationId xmlns:p14="http://schemas.microsoft.com/office/powerpoint/2010/main" val="38379844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Logo">
    <p:bg>
      <p:bgPr>
        <a:solidFill>
          <a:schemeClr val="accent1"/>
        </a:solidFill>
        <a:effectLst/>
      </p:bgPr>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lvl1pPr>
              <a:defRPr>
                <a:solidFill>
                  <a:schemeClr val="accent1"/>
                </a:solidFill>
              </a:defRPr>
            </a:lvl1pPr>
          </a:lstStyle>
          <a:p>
            <a:fld id="{853F1956-685E-45EB-8598-10C5C7DA00AE}" type="datetime1">
              <a:rPr lang="de-CH" smtClean="0"/>
              <a:pPr/>
              <a:t>23.03.25</a:t>
            </a:fld>
            <a:endParaRPr lang="de-CH"/>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lvl1pPr>
              <a:defRPr>
                <a:solidFill>
                  <a:schemeClr val="accent1"/>
                </a:solidFill>
              </a:defRPr>
            </a:lvl1pPr>
          </a:lstStyle>
          <a:p>
            <a:r>
              <a:rPr lang="de-CH"/>
              <a:t>Fusszeile (Ändern über «Einfügen &gt; Kopf- und Fusszeile»)</a:t>
            </a:r>
          </a:p>
        </p:txBody>
      </p:sp>
      <p:pic>
        <p:nvPicPr>
          <p:cNvPr id="9" name="Grafik 8">
            <a:extLst>
              <a:ext uri="{FF2B5EF4-FFF2-40B4-BE49-F238E27FC236}">
                <a16:creationId xmlns:a16="http://schemas.microsoft.com/office/drawing/2014/main" id="{EE8C0188-0D07-F4FD-A26B-8CFA1F35BC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12073" y="2896907"/>
            <a:ext cx="3520800" cy="1032974"/>
          </a:xfrm>
          <a:prstGeom prst="rect">
            <a:avLst/>
          </a:prstGeom>
        </p:spPr>
      </p:pic>
    </p:spTree>
    <p:extLst>
      <p:ext uri="{BB962C8B-B14F-4D97-AF65-F5344CB8AC3E}">
        <p14:creationId xmlns:p14="http://schemas.microsoft.com/office/powerpoint/2010/main" val="837336313"/>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A28D6B92-AF1C-4ED6-80D3-0FE0D73F5141}" type="datetime1">
              <a:rPr lang="de-CH" smtClean="0"/>
              <a:t>23.03.25</a:t>
            </a:fld>
            <a:endParaRPr lang="de-CH"/>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de-CH"/>
              <a:t>Fusszeile (Ändern über «Einfügen &gt; Kopf- und Fusszeile»)</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de-CH" smtClean="0"/>
              <a:pPr/>
              <a:t>‹#›</a:t>
            </a:fld>
            <a:endParaRPr lang="de-CH"/>
          </a:p>
        </p:txBody>
      </p:sp>
    </p:spTree>
    <p:extLst>
      <p:ext uri="{BB962C8B-B14F-4D97-AF65-F5344CB8AC3E}">
        <p14:creationId xmlns:p14="http://schemas.microsoft.com/office/powerpoint/2010/main" val="4005446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Verlauf 2">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p:txBody>
          <a:bodyPr/>
          <a:lstStyle/>
          <a:p>
            <a:fld id="{56AFD08D-C304-4487-A3C7-F6DDA37DC167}" type="datetime1">
              <a:rPr lang="de-CH" smtClean="0"/>
              <a:t>23.03.25</a:t>
            </a:fld>
            <a:endParaRPr lang="de-CH"/>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p:txBody>
          <a:bodyPr/>
          <a:lstStyle/>
          <a:p>
            <a:r>
              <a:rPr lang="de-CH"/>
              <a:t>Fusszeile (Ändern über «Einfügen &gt; Kopf- und Fusszeile»)</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a:extLst>
              <a:ext uri="{FF2B5EF4-FFF2-40B4-BE49-F238E27FC236}">
                <a16:creationId xmlns:a16="http://schemas.microsoft.com/office/drawing/2014/main" id="{9BBA911A-C395-9FED-C0C0-38ECB54919D7}"/>
              </a:ext>
            </a:extLst>
          </p:cNvPr>
          <p:cNvPicPr>
            <a:picLocks/>
          </p:cNvPicPr>
          <p:nvPr userDrawn="1"/>
        </p:nvPicPr>
        <p:blipFill>
          <a:blip r:embed="rId2" cstate="print">
            <a:extLst>
              <a:ext uri="{28A0092B-C50C-407E-A947-70E740481C1C}">
                <a14:useLocalDpi xmlns:a14="http://schemas.microsoft.com/office/drawing/2010/main" val="0"/>
              </a:ext>
            </a:extLst>
          </a:blip>
          <a:srcRect/>
          <a:stretch/>
        </p:blipFill>
        <p:spPr>
          <a:xfrm>
            <a:off x="0" y="195"/>
            <a:ext cx="12191999" cy="6861600"/>
          </a:xfrm>
          <a:prstGeom prst="rect">
            <a:avLst/>
          </a:prstGeom>
        </p:spPr>
      </p:pic>
      <p:sp>
        <p:nvSpPr>
          <p:cNvPr id="2" name="Titel 1"/>
          <p:cNvSpPr>
            <a:spLocks noGrp="1"/>
          </p:cNvSpPr>
          <p:nvPr>
            <p:ph type="ctrTitle" hasCustomPrompt="1"/>
          </p:nvPr>
        </p:nvSpPr>
        <p:spPr>
          <a:xfrm>
            <a:off x="760413" y="1463675"/>
            <a:ext cx="10672762" cy="2155825"/>
          </a:xfrm>
        </p:spPr>
        <p:txBody>
          <a:bodyPr anchor="b"/>
          <a:lstStyle>
            <a:lvl1pPr algn="l">
              <a:lnSpc>
                <a:spcPct val="86000"/>
              </a:lnSpc>
              <a:defRPr sz="7000" b="0">
                <a:solidFill>
                  <a:schemeClr val="bg1"/>
                </a:solidFill>
              </a:defRPr>
            </a:lvl1pPr>
          </a:lstStyle>
          <a:p>
            <a:r>
              <a:rPr lang="de-CH"/>
              <a:t>Titel hinzufügen</a:t>
            </a:r>
          </a:p>
        </p:txBody>
      </p:sp>
      <p:sp>
        <p:nvSpPr>
          <p:cNvPr id="3" name="Untertitel 2"/>
          <p:cNvSpPr>
            <a:spLocks noGrp="1"/>
          </p:cNvSpPr>
          <p:nvPr>
            <p:ph type="subTitle" idx="1"/>
          </p:nvPr>
        </p:nvSpPr>
        <p:spPr>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CH"/>
          </a:p>
        </p:txBody>
      </p:sp>
      <p:pic>
        <p:nvPicPr>
          <p:cNvPr id="11" name="Grafik 10">
            <a:extLst>
              <a:ext uri="{FF2B5EF4-FFF2-40B4-BE49-F238E27FC236}">
                <a16:creationId xmlns:a16="http://schemas.microsoft.com/office/drawing/2014/main" id="{E6BCFC4A-1561-B1AA-17B2-FF33D2D9D2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413" y="508073"/>
            <a:ext cx="1566000" cy="459451"/>
          </a:xfrm>
          <a:prstGeom prst="rect">
            <a:avLst/>
          </a:prstGeom>
        </p:spPr>
      </p:pic>
    </p:spTree>
    <p:extLst>
      <p:ext uri="{BB962C8B-B14F-4D97-AF65-F5344CB8AC3E}">
        <p14:creationId xmlns:p14="http://schemas.microsoft.com/office/powerpoint/2010/main" val="25332422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Verlauf 3">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p:txBody>
          <a:bodyPr/>
          <a:lstStyle/>
          <a:p>
            <a:fld id="{56AFD08D-C304-4487-A3C7-F6DDA37DC167}" type="datetime1">
              <a:rPr lang="de-CH" smtClean="0"/>
              <a:t>23.03.25</a:t>
            </a:fld>
            <a:endParaRPr lang="de-CH"/>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p:txBody>
          <a:bodyPr/>
          <a:lstStyle/>
          <a:p>
            <a:r>
              <a:rPr lang="de-CH"/>
              <a:t>Fusszeile (Ändern über «Einfügen &gt; Kopf- und Fusszeile»)</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a:extLst>
              <a:ext uri="{FF2B5EF4-FFF2-40B4-BE49-F238E27FC236}">
                <a16:creationId xmlns:a16="http://schemas.microsoft.com/office/drawing/2014/main" id="{9BBA911A-C395-9FED-C0C0-38ECB54919D7}"/>
              </a:ext>
            </a:extLst>
          </p:cNvPr>
          <p:cNvPicPr>
            <a:picLocks/>
          </p:cNvPicPr>
          <p:nvPr userDrawn="1"/>
        </p:nvPicPr>
        <p:blipFill>
          <a:blip r:embed="rId2" cstate="print">
            <a:extLst>
              <a:ext uri="{28A0092B-C50C-407E-A947-70E740481C1C}">
                <a14:useLocalDpi xmlns:a14="http://schemas.microsoft.com/office/drawing/2010/main" val="0"/>
              </a:ext>
            </a:extLst>
          </a:blip>
          <a:srcRect/>
          <a:stretch/>
        </p:blipFill>
        <p:spPr>
          <a:xfrm>
            <a:off x="0" y="194"/>
            <a:ext cx="12191999" cy="6861600"/>
          </a:xfrm>
          <a:prstGeom prst="rect">
            <a:avLst/>
          </a:prstGeom>
        </p:spPr>
      </p:pic>
      <p:sp>
        <p:nvSpPr>
          <p:cNvPr id="2" name="Titel 1"/>
          <p:cNvSpPr>
            <a:spLocks noGrp="1"/>
          </p:cNvSpPr>
          <p:nvPr>
            <p:ph type="ctrTitle" hasCustomPrompt="1"/>
          </p:nvPr>
        </p:nvSpPr>
        <p:spPr>
          <a:xfrm>
            <a:off x="760413" y="1463675"/>
            <a:ext cx="10672762" cy="2155825"/>
          </a:xfrm>
        </p:spPr>
        <p:txBody>
          <a:bodyPr anchor="b"/>
          <a:lstStyle>
            <a:lvl1pPr algn="l">
              <a:lnSpc>
                <a:spcPct val="86000"/>
              </a:lnSpc>
              <a:defRPr sz="7000" b="0">
                <a:solidFill>
                  <a:schemeClr val="bg1"/>
                </a:solidFill>
              </a:defRPr>
            </a:lvl1pPr>
          </a:lstStyle>
          <a:p>
            <a:r>
              <a:rPr lang="de-CH"/>
              <a:t>Titel hinzufügen</a:t>
            </a:r>
          </a:p>
        </p:txBody>
      </p:sp>
      <p:sp>
        <p:nvSpPr>
          <p:cNvPr id="3" name="Untertitel 2"/>
          <p:cNvSpPr>
            <a:spLocks noGrp="1"/>
          </p:cNvSpPr>
          <p:nvPr>
            <p:ph type="subTitle" idx="1"/>
          </p:nvPr>
        </p:nvSpPr>
        <p:spPr>
          <a:xfrm>
            <a:off x="760413" y="3753036"/>
            <a:ext cx="10669587" cy="864096"/>
          </a:xfrm>
        </p:spPr>
        <p:txBody>
          <a:bodyPr/>
          <a:lstStyle>
            <a:lvl1pPr marL="0" indent="0" algn="l">
              <a:buNone/>
              <a:defRPr sz="17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CH"/>
          </a:p>
        </p:txBody>
      </p:sp>
      <p:pic>
        <p:nvPicPr>
          <p:cNvPr id="11" name="Grafik 10">
            <a:extLst>
              <a:ext uri="{FF2B5EF4-FFF2-40B4-BE49-F238E27FC236}">
                <a16:creationId xmlns:a16="http://schemas.microsoft.com/office/drawing/2014/main" id="{E6BCFC4A-1561-B1AA-17B2-FF33D2D9D2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413" y="508073"/>
            <a:ext cx="1566000" cy="459451"/>
          </a:xfrm>
          <a:prstGeom prst="rect">
            <a:avLst/>
          </a:prstGeom>
        </p:spPr>
      </p:pic>
    </p:spTree>
    <p:extLst>
      <p:ext uri="{BB962C8B-B14F-4D97-AF65-F5344CB8AC3E}">
        <p14:creationId xmlns:p14="http://schemas.microsoft.com/office/powerpoint/2010/main" val="42365429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apiteltrenner blau">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60413" y="415925"/>
            <a:ext cx="10672762" cy="1536911"/>
          </a:xfrm>
        </p:spPr>
        <p:txBody>
          <a:bodyPr/>
          <a:lstStyle>
            <a:lvl1pPr>
              <a:lnSpc>
                <a:spcPct val="91000"/>
              </a:lnSpc>
              <a:defRPr sz="5500">
                <a:solidFill>
                  <a:schemeClr val="bg1"/>
                </a:solidFill>
              </a:defRPr>
            </a:lvl1pPr>
          </a:lstStyle>
          <a:p>
            <a:r>
              <a:rPr lang="de-CH"/>
              <a:t>Kapiteltitel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Tree>
    <p:extLst>
      <p:ext uri="{BB962C8B-B14F-4D97-AF65-F5344CB8AC3E}">
        <p14:creationId xmlns:p14="http://schemas.microsoft.com/office/powerpoint/2010/main" val="3632589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trenner Verlauf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a:extLst>
              <a:ext uri="{FF2B5EF4-FFF2-40B4-BE49-F238E27FC236}">
                <a16:creationId xmlns:a16="http://schemas.microsoft.com/office/drawing/2014/main" id="{25B43B05-B273-2F1A-4CB5-C9D7B5E6ECA1}"/>
              </a:ext>
            </a:extLst>
          </p:cNvPr>
          <p:cNvPicPr>
            <a:picLocks/>
          </p:cNvPicPr>
          <p:nvPr userDrawn="1"/>
        </p:nvPicPr>
        <p:blipFill>
          <a:blip r:embed="rId2" cstate="print">
            <a:extLst>
              <a:ext uri="{28A0092B-C50C-407E-A947-70E740481C1C}">
                <a14:useLocalDpi xmlns:a14="http://schemas.microsoft.com/office/drawing/2010/main" val="0"/>
              </a:ext>
            </a:extLst>
          </a:blip>
          <a:srcRect/>
          <a:stretch/>
        </p:blipFill>
        <p:spPr>
          <a:xfrm>
            <a:off x="-1" y="193"/>
            <a:ext cx="12193200" cy="6861600"/>
          </a:xfrm>
          <a:prstGeom prst="rect">
            <a:avLst/>
          </a:prstGeom>
        </p:spPr>
      </p:pic>
      <p:sp>
        <p:nvSpPr>
          <p:cNvPr id="2" name="Titel 1"/>
          <p:cNvSpPr>
            <a:spLocks noGrp="1"/>
          </p:cNvSpPr>
          <p:nvPr>
            <p:ph type="title" hasCustomPrompt="1"/>
          </p:nvPr>
        </p:nvSpPr>
        <p:spPr>
          <a:xfrm>
            <a:off x="760413" y="415925"/>
            <a:ext cx="10672762" cy="1536911"/>
          </a:xfrm>
        </p:spPr>
        <p:txBody>
          <a:bodyPr/>
          <a:lstStyle>
            <a:lvl1pPr>
              <a:lnSpc>
                <a:spcPct val="91000"/>
              </a:lnSpc>
              <a:defRPr sz="5500">
                <a:solidFill>
                  <a:schemeClr val="bg1"/>
                </a:solidFill>
              </a:defRPr>
            </a:lvl1pPr>
          </a:lstStyle>
          <a:p>
            <a:r>
              <a:rPr lang="de-CH"/>
              <a:t>Kapiteltitel hinzufügen</a:t>
            </a:r>
          </a:p>
        </p:txBody>
      </p:sp>
    </p:spTree>
    <p:extLst>
      <p:ext uri="{BB962C8B-B14F-4D97-AF65-F5344CB8AC3E}">
        <p14:creationId xmlns:p14="http://schemas.microsoft.com/office/powerpoint/2010/main" val="3705322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trenner Verlauf 2">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a:extLst>
              <a:ext uri="{FF2B5EF4-FFF2-40B4-BE49-F238E27FC236}">
                <a16:creationId xmlns:a16="http://schemas.microsoft.com/office/drawing/2014/main" id="{25B43B05-B273-2F1A-4CB5-C9D7B5E6ECA1}"/>
              </a:ext>
            </a:extLst>
          </p:cNvPr>
          <p:cNvPicPr>
            <a:picLocks/>
          </p:cNvPicPr>
          <p:nvPr userDrawn="1"/>
        </p:nvPicPr>
        <p:blipFill>
          <a:blip r:embed="rId2" cstate="print">
            <a:extLst>
              <a:ext uri="{28A0092B-C50C-407E-A947-70E740481C1C}">
                <a14:useLocalDpi xmlns:a14="http://schemas.microsoft.com/office/drawing/2010/main" val="0"/>
              </a:ext>
            </a:extLst>
          </a:blip>
          <a:srcRect/>
          <a:stretch/>
        </p:blipFill>
        <p:spPr>
          <a:xfrm>
            <a:off x="0" y="194"/>
            <a:ext cx="12191999" cy="6861600"/>
          </a:xfrm>
          <a:prstGeom prst="rect">
            <a:avLst/>
          </a:prstGeom>
        </p:spPr>
      </p:pic>
      <p:sp>
        <p:nvSpPr>
          <p:cNvPr id="2" name="Titel 1"/>
          <p:cNvSpPr>
            <a:spLocks noGrp="1"/>
          </p:cNvSpPr>
          <p:nvPr>
            <p:ph type="title" hasCustomPrompt="1"/>
          </p:nvPr>
        </p:nvSpPr>
        <p:spPr>
          <a:xfrm>
            <a:off x="760413" y="415925"/>
            <a:ext cx="10672762" cy="1536911"/>
          </a:xfrm>
        </p:spPr>
        <p:txBody>
          <a:bodyPr/>
          <a:lstStyle>
            <a:lvl1pPr>
              <a:lnSpc>
                <a:spcPct val="91000"/>
              </a:lnSpc>
              <a:defRPr sz="5500">
                <a:solidFill>
                  <a:schemeClr val="bg1"/>
                </a:solidFill>
              </a:defRPr>
            </a:lvl1pPr>
          </a:lstStyle>
          <a:p>
            <a:r>
              <a:rPr lang="de-CH"/>
              <a:t>Kapiteltitel hinzufügen</a:t>
            </a:r>
          </a:p>
        </p:txBody>
      </p:sp>
    </p:spTree>
    <p:extLst>
      <p:ext uri="{BB962C8B-B14F-4D97-AF65-F5344CB8AC3E}">
        <p14:creationId xmlns:p14="http://schemas.microsoft.com/office/powerpoint/2010/main" val="2364894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Kapiteltrenner mit Grafik">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pic>
        <p:nvPicPr>
          <p:cNvPr id="7" name="Grafik 6">
            <a:extLst>
              <a:ext uri="{FF2B5EF4-FFF2-40B4-BE49-F238E27FC236}">
                <a16:creationId xmlns:a16="http://schemas.microsoft.com/office/drawing/2014/main" id="{25B43B05-B273-2F1A-4CB5-C9D7B5E6ECA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0" y="3600"/>
            <a:ext cx="12191997" cy="6857609"/>
          </a:xfrm>
          <a:prstGeom prst="rect">
            <a:avLst/>
          </a:prstGeom>
        </p:spPr>
      </p:pic>
      <p:sp>
        <p:nvSpPr>
          <p:cNvPr id="2" name="Titel 1"/>
          <p:cNvSpPr>
            <a:spLocks noGrp="1"/>
          </p:cNvSpPr>
          <p:nvPr>
            <p:ph type="title" hasCustomPrompt="1"/>
          </p:nvPr>
        </p:nvSpPr>
        <p:spPr>
          <a:xfrm>
            <a:off x="760413" y="415925"/>
            <a:ext cx="10672762" cy="1536911"/>
          </a:xfrm>
        </p:spPr>
        <p:txBody>
          <a:bodyPr/>
          <a:lstStyle>
            <a:lvl1pPr>
              <a:lnSpc>
                <a:spcPct val="91000"/>
              </a:lnSpc>
              <a:defRPr sz="5500">
                <a:solidFill>
                  <a:schemeClr val="accent1"/>
                </a:solidFill>
              </a:defRPr>
            </a:lvl1pPr>
          </a:lstStyle>
          <a:p>
            <a:r>
              <a:rPr lang="de-CH"/>
              <a:t>Kapiteltitel hinzufügen</a:t>
            </a:r>
          </a:p>
        </p:txBody>
      </p:sp>
    </p:spTree>
    <p:extLst>
      <p:ext uri="{BB962C8B-B14F-4D97-AF65-F5344CB8AC3E}">
        <p14:creationId xmlns:p14="http://schemas.microsoft.com/office/powerpoint/2010/main" val="3643164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Kapiteltrenner mit Bi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947F82A-F25D-403A-9DF1-5F893A9FC756}" type="datetime1">
              <a:rPr lang="de-CH" smtClean="0"/>
              <a:t>23.03.25</a:t>
            </a:fld>
            <a:endParaRPr lang="de-CH"/>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Fusszeile (Ändern über «Einfügen &gt; Kopf- und Fusszeile»)</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de-CH" smtClean="0"/>
              <a:pPr/>
              <a:t>‹#›</a:t>
            </a:fld>
            <a:endParaRPr lang="de-CH"/>
          </a:p>
        </p:txBody>
      </p:sp>
      <p:sp>
        <p:nvSpPr>
          <p:cNvPr id="3" name="Bildplatzhalter 4">
            <a:extLst>
              <a:ext uri="{FF2B5EF4-FFF2-40B4-BE49-F238E27FC236}">
                <a16:creationId xmlns:a16="http://schemas.microsoft.com/office/drawing/2014/main" id="{4C3CF3C3-6115-7A52-D73D-9536B1222A4E}"/>
              </a:ext>
            </a:extLst>
          </p:cNvPr>
          <p:cNvSpPr>
            <a:spLocks noGrp="1"/>
          </p:cNvSpPr>
          <p:nvPr>
            <p:ph type="pic" sz="quarter" idx="13"/>
          </p:nvPr>
        </p:nvSpPr>
        <p:spPr>
          <a:xfrm>
            <a:off x="0" y="0"/>
            <a:ext cx="12192000" cy="6858000"/>
          </a:xfrm>
          <a:pattFill prst="lgCheck">
            <a:fgClr>
              <a:schemeClr val="bg1">
                <a:lumMod val="85000"/>
              </a:schemeClr>
            </a:fgClr>
            <a:bgClr>
              <a:schemeClr val="bg1"/>
            </a:bgClr>
          </a:pattFill>
        </p:spPr>
        <p:txBody>
          <a:bodyPr tIns="720000" anchor="ctr"/>
          <a:lstStyle>
            <a:lvl1pPr algn="ctr">
              <a:defRPr sz="1200"/>
            </a:lvl1pPr>
          </a:lstStyle>
          <a:p>
            <a:r>
              <a:rPr lang="en-US"/>
              <a:t>Click icon to add picture</a:t>
            </a:r>
            <a:endParaRPr lang="de-CH"/>
          </a:p>
        </p:txBody>
      </p:sp>
      <p:sp>
        <p:nvSpPr>
          <p:cNvPr id="2" name="Titel 1"/>
          <p:cNvSpPr>
            <a:spLocks noGrp="1"/>
          </p:cNvSpPr>
          <p:nvPr>
            <p:ph type="title" hasCustomPrompt="1"/>
          </p:nvPr>
        </p:nvSpPr>
        <p:spPr>
          <a:xfrm>
            <a:off x="760413" y="415925"/>
            <a:ext cx="10672762" cy="1536911"/>
          </a:xfrm>
        </p:spPr>
        <p:txBody>
          <a:bodyPr/>
          <a:lstStyle>
            <a:lvl1pPr>
              <a:lnSpc>
                <a:spcPct val="91000"/>
              </a:lnSpc>
              <a:defRPr sz="5500">
                <a:solidFill>
                  <a:schemeClr val="accent1"/>
                </a:solidFill>
              </a:defRPr>
            </a:lvl1pPr>
          </a:lstStyle>
          <a:p>
            <a:r>
              <a:rPr lang="de-CH"/>
              <a:t>Kapiteltitel hinzufügen</a:t>
            </a:r>
          </a:p>
        </p:txBody>
      </p:sp>
    </p:spTree>
    <p:extLst>
      <p:ext uri="{BB962C8B-B14F-4D97-AF65-F5344CB8AC3E}">
        <p14:creationId xmlns:p14="http://schemas.microsoft.com/office/powerpoint/2010/main" val="1863269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5CD1AD84-A9C6-68C4-8681-94E52B08CB37}"/>
              </a:ext>
            </a:extLst>
          </p:cNvPr>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762868" y="6328747"/>
            <a:ext cx="655200" cy="193939"/>
          </a:xfrm>
          <a:prstGeom prst="rect">
            <a:avLst/>
          </a:prstGeom>
        </p:spPr>
      </p:pic>
      <p:sp>
        <p:nvSpPr>
          <p:cNvPr id="2" name="Titelplatzhalter 1"/>
          <p:cNvSpPr>
            <a:spLocks noGrp="1"/>
          </p:cNvSpPr>
          <p:nvPr>
            <p:ph type="title"/>
          </p:nvPr>
        </p:nvSpPr>
        <p:spPr>
          <a:xfrm>
            <a:off x="760413" y="417482"/>
            <a:ext cx="10672762" cy="455234"/>
          </a:xfrm>
          <a:prstGeom prst="rect">
            <a:avLst/>
          </a:prstGeom>
        </p:spPr>
        <p:txBody>
          <a:bodyPr vert="horz" lIns="0" tIns="0" rIns="0" bIns="0" rtlCol="0" anchor="t">
            <a:noAutofit/>
          </a:bodyPr>
          <a:lstStyle/>
          <a:p>
            <a:r>
              <a:rPr lang="de-CH"/>
              <a:t>Headline</a:t>
            </a:r>
          </a:p>
        </p:txBody>
      </p:sp>
      <p:sp>
        <p:nvSpPr>
          <p:cNvPr id="3" name="Textplatzhalter 2"/>
          <p:cNvSpPr>
            <a:spLocks noGrp="1"/>
          </p:cNvSpPr>
          <p:nvPr>
            <p:ph type="body" idx="1"/>
          </p:nvPr>
        </p:nvSpPr>
        <p:spPr>
          <a:xfrm>
            <a:off x="761999" y="1466056"/>
            <a:ext cx="10671175" cy="4351338"/>
          </a:xfrm>
          <a:prstGeom prst="rect">
            <a:avLst/>
          </a:prstGeom>
        </p:spPr>
        <p:txBody>
          <a:bodyPr vert="horz" lIns="0" tIns="0" rIns="0" bIns="0" rtlCol="0">
            <a:noAutofit/>
          </a:bodyPr>
          <a:lstStyle/>
          <a:p>
            <a:pPr lvl="0"/>
            <a:r>
              <a:rPr lang="de-CH" noProof="0"/>
              <a:t>Inhalt hinzufügen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p:cNvSpPr>
            <a:spLocks noGrp="1"/>
          </p:cNvSpPr>
          <p:nvPr>
            <p:ph type="dt" sz="half" idx="2"/>
          </p:nvPr>
        </p:nvSpPr>
        <p:spPr>
          <a:xfrm>
            <a:off x="9230258" y="6341418"/>
            <a:ext cx="1189348" cy="144016"/>
          </a:xfrm>
          <a:prstGeom prst="rect">
            <a:avLst/>
          </a:prstGeom>
        </p:spPr>
        <p:txBody>
          <a:bodyPr vert="horz" lIns="0" tIns="0" rIns="0" bIns="0" rtlCol="0" anchor="t" anchorCtr="0"/>
          <a:lstStyle>
            <a:lvl1pPr algn="r">
              <a:defRPr sz="1100">
                <a:solidFill>
                  <a:schemeClr val="bg1"/>
                </a:solidFill>
              </a:defRPr>
            </a:lvl1pPr>
          </a:lstStyle>
          <a:p>
            <a:fld id="{136AF8F5-5366-425B-957E-C39572BD0B57}" type="datetime1">
              <a:rPr lang="de-CH" smtClean="0"/>
              <a:t>23.03.25</a:t>
            </a:fld>
            <a:endParaRPr lang="de-CH"/>
          </a:p>
        </p:txBody>
      </p:sp>
      <p:sp>
        <p:nvSpPr>
          <p:cNvPr id="5" name="Fußzeilenplatzhalter 4"/>
          <p:cNvSpPr>
            <a:spLocks noGrp="1"/>
          </p:cNvSpPr>
          <p:nvPr>
            <p:ph type="ftr" sz="quarter" idx="3"/>
          </p:nvPr>
        </p:nvSpPr>
        <p:spPr>
          <a:xfrm>
            <a:off x="2207568" y="6341418"/>
            <a:ext cx="6914678" cy="144016"/>
          </a:xfrm>
          <a:prstGeom prst="rect">
            <a:avLst/>
          </a:prstGeom>
        </p:spPr>
        <p:txBody>
          <a:bodyPr vert="horz" lIns="0" tIns="0" rIns="0" bIns="0" rtlCol="0" anchor="t" anchorCtr="0"/>
          <a:lstStyle>
            <a:lvl1pPr algn="l">
              <a:defRPr sz="1100">
                <a:solidFill>
                  <a:schemeClr val="bg1"/>
                </a:solidFill>
              </a:defRPr>
            </a:lvl1pPr>
          </a:lstStyle>
          <a:p>
            <a:r>
              <a:rPr lang="de-CH"/>
              <a:t>Fusszeile (Ändern über «Einfügen &gt; Kopf- und Fusszeile»)</a:t>
            </a:r>
          </a:p>
        </p:txBody>
      </p:sp>
      <p:sp>
        <p:nvSpPr>
          <p:cNvPr id="6" name="Foliennummernplatzhalter 5"/>
          <p:cNvSpPr>
            <a:spLocks noGrp="1"/>
          </p:cNvSpPr>
          <p:nvPr>
            <p:ph type="sldNum" sz="quarter" idx="4"/>
          </p:nvPr>
        </p:nvSpPr>
        <p:spPr>
          <a:xfrm>
            <a:off x="10684701" y="6341418"/>
            <a:ext cx="745299" cy="144016"/>
          </a:xfrm>
          <a:prstGeom prst="rect">
            <a:avLst/>
          </a:prstGeom>
        </p:spPr>
        <p:txBody>
          <a:bodyPr vert="horz" lIns="0" tIns="0" rIns="0" bIns="0" rtlCol="0" anchor="t" anchorCtr="0"/>
          <a:lstStyle>
            <a:lvl1pPr algn="r">
              <a:defRPr sz="1100">
                <a:solidFill>
                  <a:schemeClr val="accent1"/>
                </a:solidFill>
              </a:defRPr>
            </a:lvl1pPr>
          </a:lstStyle>
          <a:p>
            <a:fld id="{442AD375-037F-43D0-B059-5172DA06796A}" type="slidenum">
              <a:rPr lang="de-CH" smtClean="0"/>
              <a:pPr/>
              <a:t>‹#›</a:t>
            </a:fld>
            <a:endParaRPr lang="de-CH"/>
          </a:p>
        </p:txBody>
      </p:sp>
      <p:sp>
        <p:nvSpPr>
          <p:cNvPr id="7" name="Textfeld 6">
            <a:extLst>
              <a:ext uri="{FF2B5EF4-FFF2-40B4-BE49-F238E27FC236}">
                <a16:creationId xmlns:a16="http://schemas.microsoft.com/office/drawing/2014/main" id="{1C703539-8E35-D069-DBD5-3A4DCC125A4D}"/>
              </a:ext>
            </a:extLst>
          </p:cNvPr>
          <p:cNvSpPr txBox="1"/>
          <p:nvPr userDrawn="1"/>
        </p:nvSpPr>
        <p:spPr>
          <a:xfrm rot="5400000">
            <a:off x="11394044" y="5941110"/>
            <a:ext cx="1753783" cy="61555"/>
          </a:xfrm>
          <a:prstGeom prst="rect">
            <a:avLst/>
          </a:prstGeom>
          <a:noFill/>
        </p:spPr>
        <p:txBody>
          <a:bodyPr wrap="square" lIns="0" tIns="0" rIns="0" bIns="0" rtlCol="0">
            <a:spAutoFit/>
          </a:bodyPr>
          <a:lstStyle/>
          <a:p>
            <a:pPr algn="r"/>
            <a:r>
              <a:rPr lang="de-CH" sz="400" spc="40" baseline="0">
                <a:solidFill>
                  <a:schemeClr val="bg1">
                    <a:lumMod val="85000"/>
                  </a:schemeClr>
                </a:solidFill>
              </a:rPr>
              <a:t>Erstellt durch Vorlagenbauer.ch</a:t>
            </a:r>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6" r:id="rId2"/>
    <p:sldLayoutId id="2147483667" r:id="rId3"/>
    <p:sldLayoutId id="2147483668" r:id="rId4"/>
    <p:sldLayoutId id="2147483675" r:id="rId5"/>
    <p:sldLayoutId id="2147483676" r:id="rId6"/>
    <p:sldLayoutId id="2147483677" r:id="rId7"/>
    <p:sldLayoutId id="2147483678" r:id="rId8"/>
    <p:sldLayoutId id="2147483679" r:id="rId9"/>
    <p:sldLayoutId id="2147483659" r:id="rId10"/>
    <p:sldLayoutId id="2147483661" r:id="rId11"/>
    <p:sldLayoutId id="2147483680" r:id="rId12"/>
    <p:sldLayoutId id="2147483681" r:id="rId13"/>
    <p:sldLayoutId id="2147483669" r:id="rId14"/>
    <p:sldLayoutId id="2147483665" r:id="rId15"/>
    <p:sldLayoutId id="2147483685" r:id="rId16"/>
    <p:sldLayoutId id="2147483687" r:id="rId17"/>
    <p:sldLayoutId id="2147483686" r:id="rId18"/>
    <p:sldLayoutId id="2147483688" r:id="rId19"/>
    <p:sldLayoutId id="2147483689" r:id="rId20"/>
    <p:sldLayoutId id="2147483690" r:id="rId21"/>
    <p:sldLayoutId id="2147483671" r:id="rId22"/>
    <p:sldLayoutId id="2147483672" r:id="rId23"/>
    <p:sldLayoutId id="2147483674" r:id="rId24"/>
    <p:sldLayoutId id="2147483673" r:id="rId25"/>
    <p:sldLayoutId id="2147483682" r:id="rId26"/>
    <p:sldLayoutId id="2147483663" r:id="rId27"/>
    <p:sldLayoutId id="2147483683" r:id="rId28"/>
    <p:sldLayoutId id="2147483664" r:id="rId29"/>
  </p:sldLayoutIdLst>
  <p:hf hdr="0" ftr="0" dt="0"/>
  <p:txStyles>
    <p:titleStyle>
      <a:lvl1pPr algn="l" defTabSz="914400" rtl="0" eaLnBrk="1" latinLnBrk="0" hangingPunct="1">
        <a:lnSpc>
          <a:spcPct val="100000"/>
        </a:lnSpc>
        <a:spcBef>
          <a:spcPct val="0"/>
        </a:spcBef>
        <a:buNone/>
        <a:defRPr sz="3000" b="1" kern="120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mj-lt"/>
        <a:buNone/>
        <a:defRPr sz="17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4000"/>
        </a:lnSpc>
        <a:spcBef>
          <a:spcPts val="0"/>
        </a:spcBef>
        <a:buFont typeface="+mj-lt"/>
        <a:buNone/>
        <a:defRPr sz="17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9" userDrawn="1">
          <p15:clr>
            <a:srgbClr val="A4A3A4"/>
          </p15:clr>
        </p15:guide>
        <p15:guide id="2" pos="7202" userDrawn="1">
          <p15:clr>
            <a:srgbClr val="A4A3A4"/>
          </p15:clr>
        </p15:guide>
        <p15:guide id="3" orient="horz" pos="3884" userDrawn="1">
          <p15:clr>
            <a:srgbClr val="A4A3A4"/>
          </p15:clr>
        </p15:guide>
        <p15:guide id="4" orient="horz" pos="922" userDrawn="1">
          <p15:clr>
            <a:srgbClr val="A4A3A4"/>
          </p15:clr>
        </p15:guide>
        <p15:guide id="5" orient="horz" pos="262"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0"/>
              </a:schemeClr>
            </a:gs>
            <a:gs pos="100000">
              <a:srgbClr val="3B2B41"/>
            </a:gs>
          </a:gsLst>
          <a:lin ang="5400000" scaled="1"/>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1421F-8630-611B-CBE9-6FF2CC6B6566}"/>
              </a:ext>
            </a:extLst>
          </p:cNvPr>
          <p:cNvSpPr>
            <a:spLocks noGrp="1"/>
          </p:cNvSpPr>
          <p:nvPr>
            <p:ph type="ctrTitle"/>
          </p:nvPr>
        </p:nvSpPr>
        <p:spPr>
          <a:xfrm>
            <a:off x="760413" y="1463675"/>
            <a:ext cx="11126787" cy="3032125"/>
          </a:xfrm>
        </p:spPr>
        <p:txBody>
          <a:bodyPr/>
          <a:lstStyle/>
          <a:p>
            <a:r>
              <a:rPr lang="en-US" sz="6000" dirty="0"/>
              <a:t>The Switch CommunitySOC</a:t>
            </a:r>
            <a:br>
              <a:rPr lang="en-US" sz="6000" dirty="0">
                <a:cs typeface="Arial"/>
              </a:rPr>
            </a:br>
            <a:r>
              <a:rPr lang="en-US" sz="6000" dirty="0">
                <a:latin typeface="+mn-lt"/>
                <a:cs typeface="Arial"/>
              </a:rPr>
              <a:t>an Overview</a:t>
            </a:r>
          </a:p>
        </p:txBody>
      </p:sp>
      <p:sp>
        <p:nvSpPr>
          <p:cNvPr id="3" name="Untertitel 2">
            <a:extLst>
              <a:ext uri="{FF2B5EF4-FFF2-40B4-BE49-F238E27FC236}">
                <a16:creationId xmlns:a16="http://schemas.microsoft.com/office/drawing/2014/main" id="{019D8D3E-EDFB-1AF6-CA5E-7CFA44B5FE32}"/>
              </a:ext>
            </a:extLst>
          </p:cNvPr>
          <p:cNvSpPr>
            <a:spLocks noGrp="1"/>
          </p:cNvSpPr>
          <p:nvPr>
            <p:ph type="subTitle" idx="1"/>
          </p:nvPr>
        </p:nvSpPr>
        <p:spPr>
          <a:xfrm>
            <a:off x="765175" y="4724400"/>
            <a:ext cx="10669587" cy="864096"/>
          </a:xfrm>
        </p:spPr>
        <p:txBody>
          <a:bodyPr/>
          <a:lstStyle/>
          <a:p>
            <a:r>
              <a:rPr lang="en-GB" dirty="0"/>
              <a:t>10.03.2025 – Geert Hoevenaars</a:t>
            </a:r>
          </a:p>
        </p:txBody>
      </p:sp>
    </p:spTree>
    <p:extLst>
      <p:ext uri="{BB962C8B-B14F-4D97-AF65-F5344CB8AC3E}">
        <p14:creationId xmlns:p14="http://schemas.microsoft.com/office/powerpoint/2010/main" val="1565948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6BF9C-6595-373C-4E27-A2579A3D67BE}"/>
              </a:ext>
            </a:extLst>
          </p:cNvPr>
          <p:cNvSpPr>
            <a:spLocks noGrp="1"/>
          </p:cNvSpPr>
          <p:nvPr>
            <p:ph type="title"/>
          </p:nvPr>
        </p:nvSpPr>
        <p:spPr/>
        <p:txBody>
          <a:bodyPr/>
          <a:lstStyle/>
          <a:p>
            <a:r>
              <a:rPr lang="en-US"/>
              <a:t>Current Community SOC Members</a:t>
            </a:r>
          </a:p>
        </p:txBody>
      </p:sp>
      <p:sp>
        <p:nvSpPr>
          <p:cNvPr id="3" name="Content Placeholder 2">
            <a:extLst>
              <a:ext uri="{FF2B5EF4-FFF2-40B4-BE49-F238E27FC236}">
                <a16:creationId xmlns:a16="http://schemas.microsoft.com/office/drawing/2014/main" id="{F1936C97-10FD-3B44-67D9-F512A9541A65}"/>
              </a:ext>
            </a:extLst>
          </p:cNvPr>
          <p:cNvSpPr>
            <a:spLocks noGrp="1"/>
          </p:cNvSpPr>
          <p:nvPr>
            <p:ph idx="1"/>
          </p:nvPr>
        </p:nvSpPr>
        <p:spPr>
          <a:xfrm>
            <a:off x="760413" y="980728"/>
            <a:ext cx="11042566" cy="5459790"/>
          </a:xfrm>
        </p:spPr>
        <p:txBody>
          <a:bodyPr numCol="2"/>
          <a:lstStyle/>
          <a:p>
            <a:pPr marL="360363" lvl="1" indent="-360363"/>
            <a:r>
              <a:rPr lang="en-US" sz="2800" dirty="0"/>
              <a:t>20 Swiss universities</a:t>
            </a:r>
          </a:p>
          <a:p>
            <a:pPr marL="360363" lvl="1" indent="-360363"/>
            <a:r>
              <a:rPr lang="en-US" sz="2800" dirty="0"/>
              <a:t>1 non-profit tertiary education</a:t>
            </a:r>
          </a:p>
          <a:p>
            <a:pPr marL="360363" lvl="1" indent="-360363"/>
            <a:r>
              <a:rPr lang="en-US" sz="2800" dirty="0"/>
              <a:t>Switch</a:t>
            </a:r>
          </a:p>
          <a:p>
            <a:pPr marL="173163" indent="-360363"/>
            <a:endParaRPr lang="en-US" sz="3000" dirty="0"/>
          </a:p>
          <a:p>
            <a:pPr marL="173163" indent="-360363"/>
            <a:r>
              <a:rPr lang="en-US" sz="3000" b="1" dirty="0"/>
              <a:t>Security Services</a:t>
            </a:r>
          </a:p>
          <a:p>
            <a:pPr marL="360363" lvl="1" indent="-360363"/>
            <a:r>
              <a:rPr lang="en-US" sz="2800" dirty="0"/>
              <a:t>8 Swiss universities</a:t>
            </a:r>
          </a:p>
          <a:p>
            <a:pPr marL="360363" lvl="1" indent="-360363"/>
            <a:r>
              <a:rPr lang="en-US" sz="2800" dirty="0"/>
              <a:t>Switch</a:t>
            </a:r>
          </a:p>
          <a:p>
            <a:endParaRPr lang="en-US" sz="2800" dirty="0"/>
          </a:p>
          <a:p>
            <a:endParaRPr lang="en-US" sz="2800" dirty="0"/>
          </a:p>
        </p:txBody>
      </p:sp>
      <p:sp>
        <p:nvSpPr>
          <p:cNvPr id="4" name="Slide Number Placeholder 3">
            <a:extLst>
              <a:ext uri="{FF2B5EF4-FFF2-40B4-BE49-F238E27FC236}">
                <a16:creationId xmlns:a16="http://schemas.microsoft.com/office/drawing/2014/main" id="{C2249F84-9C0C-4F6E-D188-8B0DD767D581}"/>
              </a:ext>
            </a:extLst>
          </p:cNvPr>
          <p:cNvSpPr>
            <a:spLocks noGrp="1"/>
          </p:cNvSpPr>
          <p:nvPr>
            <p:ph type="sldNum" sz="quarter" idx="12"/>
          </p:nvPr>
        </p:nvSpPr>
        <p:spPr>
          <a:xfrm>
            <a:off x="10684701" y="6341418"/>
            <a:ext cx="745299" cy="144016"/>
          </a:xfrm>
          <a:prstGeom prst="rect">
            <a:avLst/>
          </a:prstGeom>
        </p:spPr>
        <p:txBody>
          <a:bodyPr vert="horz" lIns="0" tIns="0" rIns="0" bIns="0" rtlCol="0" anchor="t" anchorCtr="0"/>
          <a:lstStyle>
            <a:defPPr>
              <a:defRPr lang="de-DE"/>
            </a:defPPr>
            <a:lvl1pPr marL="0" indent="0" algn="r" defTabSz="914400" rtl="0" eaLnBrk="1" latinLnBrk="0" hangingPunct="1">
              <a:lnSpc>
                <a:spcPct val="114000"/>
              </a:lnSpc>
              <a:spcBef>
                <a:spcPts val="0"/>
              </a:spcBef>
              <a:buFont typeface="+mj-lt"/>
              <a:buNone/>
              <a:defRPr sz="11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442AD375-037F-43D0-B059-5172DA06796A}" type="slidenum">
              <a:rPr lang="de-CH" smtClean="0"/>
              <a:pPr/>
              <a:t>10</a:t>
            </a:fld>
            <a:endParaRPr lang="de-CH"/>
          </a:p>
        </p:txBody>
      </p:sp>
    </p:spTree>
    <p:extLst>
      <p:ext uri="{BB962C8B-B14F-4D97-AF65-F5344CB8AC3E}">
        <p14:creationId xmlns:p14="http://schemas.microsoft.com/office/powerpoint/2010/main" val="3649322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4">
            <a:extLst>
              <a:ext uri="{FF2B5EF4-FFF2-40B4-BE49-F238E27FC236}">
                <a16:creationId xmlns:a16="http://schemas.microsoft.com/office/drawing/2014/main" id="{86980530-C687-E5F1-B95E-7AE6C88E0461}"/>
              </a:ext>
            </a:extLst>
          </p:cNvPr>
          <p:cNvSpPr/>
          <p:nvPr/>
        </p:nvSpPr>
        <p:spPr>
          <a:xfrm>
            <a:off x="7219552" y="3790181"/>
            <a:ext cx="514747" cy="1372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2989017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5A7F71B-6C0E-3B96-6F1B-24102F7743C6}"/>
            </a:ext>
          </a:extLst>
        </p:cNvPr>
        <p:cNvGrpSpPr/>
        <p:nvPr/>
      </p:nvGrpSpPr>
      <p:grpSpPr>
        <a:xfrm>
          <a:off x="0" y="0"/>
          <a:ext cx="0" cy="0"/>
          <a:chOff x="0" y="0"/>
          <a:chExt cx="0" cy="0"/>
        </a:xfrm>
      </p:grpSpPr>
      <p:pic>
        <p:nvPicPr>
          <p:cNvPr id="250" name="Grafik 249">
            <a:extLst>
              <a:ext uri="{FF2B5EF4-FFF2-40B4-BE49-F238E27FC236}">
                <a16:creationId xmlns:a16="http://schemas.microsoft.com/office/drawing/2014/main" id="{F3DC6E48-6D3C-84D8-5350-A894EFE74903}"/>
              </a:ext>
            </a:extLst>
          </p:cNvPr>
          <p:cNvPicPr>
            <a:picLocks noChangeAspect="1"/>
          </p:cNvPicPr>
          <p:nvPr/>
        </p:nvPicPr>
        <p:blipFill>
          <a:blip r:embed="rId3"/>
          <a:stretch>
            <a:fillRect/>
          </a:stretch>
        </p:blipFill>
        <p:spPr>
          <a:xfrm rot="20496845" flipH="1">
            <a:off x="6369756" y="2298139"/>
            <a:ext cx="517866" cy="1412361"/>
          </a:xfrm>
          <a:prstGeom prst="rect">
            <a:avLst/>
          </a:prstGeom>
        </p:spPr>
      </p:pic>
      <p:pic>
        <p:nvPicPr>
          <p:cNvPr id="252" name="Grafik 251">
            <a:extLst>
              <a:ext uri="{FF2B5EF4-FFF2-40B4-BE49-F238E27FC236}">
                <a16:creationId xmlns:a16="http://schemas.microsoft.com/office/drawing/2014/main" id="{CBAE9276-CC1E-EAB4-4081-49E8DED69DD9}"/>
              </a:ext>
            </a:extLst>
          </p:cNvPr>
          <p:cNvPicPr>
            <a:picLocks noChangeAspect="1"/>
          </p:cNvPicPr>
          <p:nvPr/>
        </p:nvPicPr>
        <p:blipFill>
          <a:blip r:embed="rId3"/>
          <a:stretch>
            <a:fillRect/>
          </a:stretch>
        </p:blipFill>
        <p:spPr>
          <a:xfrm rot="1103155">
            <a:off x="6051772" y="826262"/>
            <a:ext cx="517866" cy="1412361"/>
          </a:xfrm>
          <a:prstGeom prst="rect">
            <a:avLst/>
          </a:prstGeom>
        </p:spPr>
      </p:pic>
      <p:pic>
        <p:nvPicPr>
          <p:cNvPr id="242" name="Grafik 241">
            <a:extLst>
              <a:ext uri="{FF2B5EF4-FFF2-40B4-BE49-F238E27FC236}">
                <a16:creationId xmlns:a16="http://schemas.microsoft.com/office/drawing/2014/main" id="{82439FCE-9B4E-2A34-E138-C21D3269C90F}"/>
              </a:ext>
            </a:extLst>
          </p:cNvPr>
          <p:cNvPicPr>
            <a:picLocks noChangeAspect="1"/>
          </p:cNvPicPr>
          <p:nvPr/>
        </p:nvPicPr>
        <p:blipFill>
          <a:blip r:embed="rId3"/>
          <a:stretch>
            <a:fillRect/>
          </a:stretch>
        </p:blipFill>
        <p:spPr>
          <a:xfrm rot="1103155">
            <a:off x="5997982" y="3690648"/>
            <a:ext cx="517866" cy="1412361"/>
          </a:xfrm>
          <a:prstGeom prst="rect">
            <a:avLst/>
          </a:prstGeom>
        </p:spPr>
      </p:pic>
      <p:sp>
        <p:nvSpPr>
          <p:cNvPr id="54" name="Rechteck 53">
            <a:extLst>
              <a:ext uri="{FF2B5EF4-FFF2-40B4-BE49-F238E27FC236}">
                <a16:creationId xmlns:a16="http://schemas.microsoft.com/office/drawing/2014/main" id="{D272E1CF-56C6-EE8D-A638-6EE8510EE788}"/>
              </a:ext>
            </a:extLst>
          </p:cNvPr>
          <p:cNvSpPr/>
          <p:nvPr/>
        </p:nvSpPr>
        <p:spPr>
          <a:xfrm>
            <a:off x="0" y="1655770"/>
            <a:ext cx="12192000" cy="1655999"/>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hteck 37">
            <a:extLst>
              <a:ext uri="{FF2B5EF4-FFF2-40B4-BE49-F238E27FC236}">
                <a16:creationId xmlns:a16="http://schemas.microsoft.com/office/drawing/2014/main" id="{ED6405C8-78BF-E74B-E6F0-7915D21F93AA}"/>
              </a:ext>
            </a:extLst>
          </p:cNvPr>
          <p:cNvSpPr/>
          <p:nvPr/>
        </p:nvSpPr>
        <p:spPr>
          <a:xfrm>
            <a:off x="-3154" y="2452"/>
            <a:ext cx="12195154" cy="1655999"/>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6" name="Rechteck 55">
            <a:extLst>
              <a:ext uri="{FF2B5EF4-FFF2-40B4-BE49-F238E27FC236}">
                <a16:creationId xmlns:a16="http://schemas.microsoft.com/office/drawing/2014/main" id="{40711192-86C3-AE1E-4071-B3F4FEBB14F2}"/>
              </a:ext>
            </a:extLst>
          </p:cNvPr>
          <p:cNvSpPr/>
          <p:nvPr/>
        </p:nvSpPr>
        <p:spPr>
          <a:xfrm>
            <a:off x="0" y="3310887"/>
            <a:ext cx="12192000" cy="1655999"/>
          </a:xfrm>
          <a:prstGeom prst="rect">
            <a:avLst/>
          </a:prstGeom>
          <a:solidFill>
            <a:schemeClr val="accent3">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feld 50">
            <a:extLst>
              <a:ext uri="{FF2B5EF4-FFF2-40B4-BE49-F238E27FC236}">
                <a16:creationId xmlns:a16="http://schemas.microsoft.com/office/drawing/2014/main" id="{4469D432-8C55-C9FB-6767-C2ECA8C2DC37}"/>
              </a:ext>
            </a:extLst>
          </p:cNvPr>
          <p:cNvSpPr txBox="1"/>
          <p:nvPr/>
        </p:nvSpPr>
        <p:spPr>
          <a:xfrm>
            <a:off x="117965" y="1324937"/>
            <a:ext cx="2534473" cy="193002"/>
          </a:xfrm>
          <a:prstGeom prst="rect">
            <a:avLst/>
          </a:prstGeom>
          <a:noFill/>
        </p:spPr>
        <p:txBody>
          <a:bodyPr wrap="square" lIns="0" tIns="0" rIns="0" bIns="0" rtlCol="0" anchor="t">
            <a:spAutoFit/>
          </a:bodyPr>
          <a:lstStyle/>
          <a:p>
            <a:r>
              <a:rPr lang="en-GB" sz="1200" b="1">
                <a:solidFill>
                  <a:schemeClr val="accent3"/>
                </a:solidFill>
              </a:rPr>
              <a:t>Advanced </a:t>
            </a:r>
            <a:r>
              <a:rPr lang="en-GB" sz="1200">
                <a:solidFill>
                  <a:schemeClr val="accent3"/>
                </a:solidFill>
              </a:rPr>
              <a:t>Maturity Level</a:t>
            </a:r>
          </a:p>
        </p:txBody>
      </p:sp>
      <p:sp>
        <p:nvSpPr>
          <p:cNvPr id="55" name="Textfeld 54">
            <a:extLst>
              <a:ext uri="{FF2B5EF4-FFF2-40B4-BE49-F238E27FC236}">
                <a16:creationId xmlns:a16="http://schemas.microsoft.com/office/drawing/2014/main" id="{584598A7-2E41-ADFE-5886-C2DD77163A38}"/>
              </a:ext>
            </a:extLst>
          </p:cNvPr>
          <p:cNvSpPr txBox="1"/>
          <p:nvPr/>
        </p:nvSpPr>
        <p:spPr>
          <a:xfrm>
            <a:off x="132719" y="2977632"/>
            <a:ext cx="2534473" cy="193002"/>
          </a:xfrm>
          <a:prstGeom prst="rect">
            <a:avLst/>
          </a:prstGeom>
          <a:noFill/>
        </p:spPr>
        <p:txBody>
          <a:bodyPr wrap="square" lIns="0" tIns="0" rIns="0" bIns="0" rtlCol="0" anchor="t">
            <a:spAutoFit/>
          </a:bodyPr>
          <a:lstStyle/>
          <a:p>
            <a:r>
              <a:rPr lang="en-GB" sz="1200" b="1">
                <a:solidFill>
                  <a:schemeClr val="accent3"/>
                </a:solidFill>
              </a:rPr>
              <a:t>Intermediate</a:t>
            </a:r>
            <a:r>
              <a:rPr lang="en-GB" sz="1200" b="1">
                <a:solidFill>
                  <a:schemeClr val="accent3"/>
                </a:solidFill>
                <a:cs typeface="Arial"/>
              </a:rPr>
              <a:t> </a:t>
            </a:r>
            <a:r>
              <a:rPr lang="en-GB" sz="1200">
                <a:solidFill>
                  <a:schemeClr val="accent3"/>
                </a:solidFill>
              </a:rPr>
              <a:t>Maturity </a:t>
            </a:r>
            <a:r>
              <a:rPr lang="en-GB" sz="1200">
                <a:solidFill>
                  <a:schemeClr val="accent3"/>
                </a:solidFill>
                <a:cs typeface="Arial"/>
              </a:rPr>
              <a:t>Level</a:t>
            </a:r>
          </a:p>
        </p:txBody>
      </p:sp>
      <p:sp>
        <p:nvSpPr>
          <p:cNvPr id="57" name="Textfeld 56">
            <a:extLst>
              <a:ext uri="{FF2B5EF4-FFF2-40B4-BE49-F238E27FC236}">
                <a16:creationId xmlns:a16="http://schemas.microsoft.com/office/drawing/2014/main" id="{EBFAFCB5-E14E-6242-4ED0-5FD9E544E680}"/>
              </a:ext>
            </a:extLst>
          </p:cNvPr>
          <p:cNvSpPr txBox="1"/>
          <p:nvPr/>
        </p:nvSpPr>
        <p:spPr>
          <a:xfrm>
            <a:off x="132719" y="4630068"/>
            <a:ext cx="2534473" cy="193002"/>
          </a:xfrm>
          <a:prstGeom prst="rect">
            <a:avLst/>
          </a:prstGeom>
          <a:noFill/>
        </p:spPr>
        <p:txBody>
          <a:bodyPr wrap="square" lIns="0" tIns="0" rIns="0" bIns="0" rtlCol="0" anchor="t">
            <a:spAutoFit/>
          </a:bodyPr>
          <a:lstStyle/>
          <a:p>
            <a:r>
              <a:rPr lang="en-GB" sz="1200" b="1">
                <a:solidFill>
                  <a:schemeClr val="accent3"/>
                </a:solidFill>
              </a:rPr>
              <a:t>Basic</a:t>
            </a:r>
            <a:r>
              <a:rPr lang="en-GB" sz="1200">
                <a:solidFill>
                  <a:schemeClr val="accent3"/>
                </a:solidFill>
              </a:rPr>
              <a:t> Maturity </a:t>
            </a:r>
            <a:r>
              <a:rPr lang="en-GB" sz="1200">
                <a:solidFill>
                  <a:schemeClr val="accent3"/>
                </a:solidFill>
                <a:cs typeface="Arial"/>
              </a:rPr>
              <a:t>Level</a:t>
            </a:r>
            <a:endParaRPr lang="en-GB" sz="1200">
              <a:solidFill>
                <a:schemeClr val="accent3"/>
              </a:solidFill>
            </a:endParaRPr>
          </a:p>
        </p:txBody>
      </p:sp>
      <p:sp>
        <p:nvSpPr>
          <p:cNvPr id="256" name="Textfeld 255">
            <a:extLst>
              <a:ext uri="{FF2B5EF4-FFF2-40B4-BE49-F238E27FC236}">
                <a16:creationId xmlns:a16="http://schemas.microsoft.com/office/drawing/2014/main" id="{6CBB7B70-2958-30FA-962F-EFB1A0DAC013}"/>
              </a:ext>
            </a:extLst>
          </p:cNvPr>
          <p:cNvSpPr txBox="1"/>
          <p:nvPr/>
        </p:nvSpPr>
        <p:spPr>
          <a:xfrm rot="16200000">
            <a:off x="9643378" y="2381525"/>
            <a:ext cx="3068781" cy="193002"/>
          </a:xfrm>
          <a:prstGeom prst="rect">
            <a:avLst/>
          </a:prstGeom>
          <a:noFill/>
          <a:ln>
            <a:noFill/>
          </a:ln>
        </p:spPr>
        <p:txBody>
          <a:bodyPr wrap="square" lIns="0" tIns="0" rIns="0" bIns="0" rtlCol="0">
            <a:spAutoFit/>
          </a:bodyPr>
          <a:lstStyle/>
          <a:p>
            <a:r>
              <a:rPr lang="en-GB" sz="1200">
                <a:solidFill>
                  <a:schemeClr val="accent3"/>
                </a:solidFill>
              </a:rPr>
              <a:t>Organisational Maturity Security Level </a:t>
            </a:r>
          </a:p>
        </p:txBody>
      </p:sp>
      <p:sp>
        <p:nvSpPr>
          <p:cNvPr id="122" name="Rectangle 4">
            <a:extLst>
              <a:ext uri="{FF2B5EF4-FFF2-40B4-BE49-F238E27FC236}">
                <a16:creationId xmlns:a16="http://schemas.microsoft.com/office/drawing/2014/main" id="{8DF0FF67-8ADF-257F-FA31-E7101369D961}"/>
              </a:ext>
            </a:extLst>
          </p:cNvPr>
          <p:cNvSpPr/>
          <p:nvPr/>
        </p:nvSpPr>
        <p:spPr>
          <a:xfrm>
            <a:off x="4870560" y="0"/>
            <a:ext cx="3105784" cy="6858000"/>
          </a:xfrm>
          <a:prstGeom prst="rect">
            <a:avLst/>
          </a:prstGeom>
          <a:solidFill>
            <a:schemeClr val="accent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endParaRPr lang="en-GB" sz="1200" b="1">
              <a:solidFill>
                <a:schemeClr val="accent1"/>
              </a:solidFill>
            </a:endParaRPr>
          </a:p>
        </p:txBody>
      </p:sp>
      <p:sp>
        <p:nvSpPr>
          <p:cNvPr id="2" name="Foliennummernplatzhalter 1">
            <a:extLst>
              <a:ext uri="{FF2B5EF4-FFF2-40B4-BE49-F238E27FC236}">
                <a16:creationId xmlns:a16="http://schemas.microsoft.com/office/drawing/2014/main" id="{E2CAFFE7-DC89-A78A-54C5-F47923E6574F}"/>
              </a:ext>
            </a:extLst>
          </p:cNvPr>
          <p:cNvSpPr>
            <a:spLocks noGrp="1"/>
          </p:cNvSpPr>
          <p:nvPr>
            <p:ph type="sldNum" sz="quarter" idx="12"/>
          </p:nvPr>
        </p:nvSpPr>
        <p:spPr/>
        <p:txBody>
          <a:bodyPr/>
          <a:lstStyle/>
          <a:p>
            <a:fld id="{442AD375-037F-43D0-B059-5172DA06796A}" type="slidenum">
              <a:rPr lang="en-GB" smtClean="0"/>
              <a:pPr/>
              <a:t>12</a:t>
            </a:fld>
            <a:endParaRPr lang="en-GB"/>
          </a:p>
        </p:txBody>
      </p:sp>
      <p:cxnSp>
        <p:nvCxnSpPr>
          <p:cNvPr id="203" name="Gewinkelte Verbindung 202">
            <a:extLst>
              <a:ext uri="{FF2B5EF4-FFF2-40B4-BE49-F238E27FC236}">
                <a16:creationId xmlns:a16="http://schemas.microsoft.com/office/drawing/2014/main" id="{CE9B4A4D-D81F-0BBD-4B05-CC4252C6B475}"/>
              </a:ext>
            </a:extLst>
          </p:cNvPr>
          <p:cNvCxnSpPr>
            <a:cxnSpLocks/>
          </p:cNvCxnSpPr>
          <p:nvPr/>
        </p:nvCxnSpPr>
        <p:spPr>
          <a:xfrm rot="10800000">
            <a:off x="4550092" y="1973154"/>
            <a:ext cx="442902" cy="438054"/>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17" name="Gerade Verbindung mit Pfeil 216">
            <a:extLst>
              <a:ext uri="{FF2B5EF4-FFF2-40B4-BE49-F238E27FC236}">
                <a16:creationId xmlns:a16="http://schemas.microsoft.com/office/drawing/2014/main" id="{24C1E883-2E69-7F20-1750-C7494B92D226}"/>
              </a:ext>
            </a:extLst>
          </p:cNvPr>
          <p:cNvCxnSpPr>
            <a:cxnSpLocks/>
            <a:endCxn id="96" idx="1"/>
          </p:cNvCxnSpPr>
          <p:nvPr/>
        </p:nvCxnSpPr>
        <p:spPr>
          <a:xfrm flipV="1">
            <a:off x="4550092" y="2508911"/>
            <a:ext cx="430208" cy="1006"/>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2" name="Gewinkelte Verbindung 221">
            <a:extLst>
              <a:ext uri="{FF2B5EF4-FFF2-40B4-BE49-F238E27FC236}">
                <a16:creationId xmlns:a16="http://schemas.microsoft.com/office/drawing/2014/main" id="{EB12AC49-6459-BAD5-201C-7F7D01BB96E8}"/>
              </a:ext>
            </a:extLst>
          </p:cNvPr>
          <p:cNvCxnSpPr>
            <a:cxnSpLocks/>
          </p:cNvCxnSpPr>
          <p:nvPr/>
        </p:nvCxnSpPr>
        <p:spPr>
          <a:xfrm rot="10800000" flipV="1">
            <a:off x="4550432" y="2629111"/>
            <a:ext cx="438270" cy="397319"/>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23" name="Gewinkelte Verbindung 222">
            <a:extLst>
              <a:ext uri="{FF2B5EF4-FFF2-40B4-BE49-F238E27FC236}">
                <a16:creationId xmlns:a16="http://schemas.microsoft.com/office/drawing/2014/main" id="{E4DBBE02-4A50-9152-5618-509956153AD6}"/>
              </a:ext>
            </a:extLst>
          </p:cNvPr>
          <p:cNvCxnSpPr>
            <a:cxnSpLocks/>
            <a:stCxn id="94" idx="1"/>
          </p:cNvCxnSpPr>
          <p:nvPr/>
        </p:nvCxnSpPr>
        <p:spPr>
          <a:xfrm rot="10800000" flipV="1">
            <a:off x="4558446" y="3858777"/>
            <a:ext cx="421854" cy="273423"/>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25" name="Gerade Verbindung mit Pfeil 224">
            <a:extLst>
              <a:ext uri="{FF2B5EF4-FFF2-40B4-BE49-F238E27FC236}">
                <a16:creationId xmlns:a16="http://schemas.microsoft.com/office/drawing/2014/main" id="{E69B085C-43C6-9D8F-00A5-C99CAF5D3F5A}"/>
              </a:ext>
            </a:extLst>
          </p:cNvPr>
          <p:cNvCxnSpPr>
            <a:cxnSpLocks/>
            <a:endCxn id="94" idx="1"/>
          </p:cNvCxnSpPr>
          <p:nvPr/>
        </p:nvCxnSpPr>
        <p:spPr>
          <a:xfrm>
            <a:off x="4557000" y="3600328"/>
            <a:ext cx="423300" cy="258450"/>
          </a:xfrm>
          <a:prstGeom prst="bentConnector3">
            <a:avLst>
              <a:gd name="adj1" fmla="val 50000"/>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6" name="Gerade Verbindung mit Pfeil 225">
            <a:extLst>
              <a:ext uri="{FF2B5EF4-FFF2-40B4-BE49-F238E27FC236}">
                <a16:creationId xmlns:a16="http://schemas.microsoft.com/office/drawing/2014/main" id="{E4DAFBC7-20A1-9608-F348-98F2A16841EF}"/>
              </a:ext>
            </a:extLst>
          </p:cNvPr>
          <p:cNvCxnSpPr>
            <a:cxnSpLocks/>
            <a:endCxn id="22" idx="1"/>
          </p:cNvCxnSpPr>
          <p:nvPr/>
        </p:nvCxnSpPr>
        <p:spPr>
          <a:xfrm>
            <a:off x="7001628" y="364384"/>
            <a:ext cx="1306503" cy="6513"/>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7" name="Gerade Verbindung mit Pfeil 226">
            <a:extLst>
              <a:ext uri="{FF2B5EF4-FFF2-40B4-BE49-F238E27FC236}">
                <a16:creationId xmlns:a16="http://schemas.microsoft.com/office/drawing/2014/main" id="{F4533A01-A820-6EC6-7D1A-275FE76FB7D6}"/>
              </a:ext>
            </a:extLst>
          </p:cNvPr>
          <p:cNvCxnSpPr>
            <a:cxnSpLocks/>
            <a:stCxn id="99" idx="3"/>
            <a:endCxn id="19" idx="1"/>
          </p:cNvCxnSpPr>
          <p:nvPr/>
        </p:nvCxnSpPr>
        <p:spPr>
          <a:xfrm>
            <a:off x="7861557" y="1202205"/>
            <a:ext cx="446400" cy="0"/>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32" name="Gerade Verbindung mit Pfeil 231">
            <a:extLst>
              <a:ext uri="{FF2B5EF4-FFF2-40B4-BE49-F238E27FC236}">
                <a16:creationId xmlns:a16="http://schemas.microsoft.com/office/drawing/2014/main" id="{43378B6D-6D30-D5C9-C688-147C7D631A94}"/>
              </a:ext>
            </a:extLst>
          </p:cNvPr>
          <p:cNvCxnSpPr>
            <a:cxnSpLocks/>
            <a:stCxn id="98" idx="3"/>
            <a:endCxn id="99" idx="1"/>
          </p:cNvCxnSpPr>
          <p:nvPr/>
        </p:nvCxnSpPr>
        <p:spPr>
          <a:xfrm>
            <a:off x="6060300" y="1202205"/>
            <a:ext cx="721257" cy="0"/>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34" name="Gerade Verbindung mit Pfeil 233">
            <a:extLst>
              <a:ext uri="{FF2B5EF4-FFF2-40B4-BE49-F238E27FC236}">
                <a16:creationId xmlns:a16="http://schemas.microsoft.com/office/drawing/2014/main" id="{A4D3AD1F-65F4-D57D-FAA5-2EEB2A151432}"/>
              </a:ext>
            </a:extLst>
          </p:cNvPr>
          <p:cNvCxnSpPr>
            <a:cxnSpLocks/>
            <a:endCxn id="16" idx="1"/>
          </p:cNvCxnSpPr>
          <p:nvPr/>
        </p:nvCxnSpPr>
        <p:spPr>
          <a:xfrm flipV="1">
            <a:off x="7837643" y="2510115"/>
            <a:ext cx="468605" cy="2156"/>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58" name="Gerade Verbindung mit Pfeil 257">
            <a:extLst>
              <a:ext uri="{FF2B5EF4-FFF2-40B4-BE49-F238E27FC236}">
                <a16:creationId xmlns:a16="http://schemas.microsoft.com/office/drawing/2014/main" id="{7338D558-06E2-273E-3AAC-4D7F12888C26}"/>
              </a:ext>
            </a:extLst>
          </p:cNvPr>
          <p:cNvCxnSpPr/>
          <p:nvPr/>
        </p:nvCxnSpPr>
        <p:spPr>
          <a:xfrm flipV="1">
            <a:off x="11352584" y="168656"/>
            <a:ext cx="0" cy="4795778"/>
          </a:xfrm>
          <a:prstGeom prst="straightConnector1">
            <a:avLst/>
          </a:prstGeom>
          <a:ln w="25400">
            <a:solidFill>
              <a:schemeClr val="accent3"/>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4" name="Rectangle 4">
            <a:extLst>
              <a:ext uri="{FF2B5EF4-FFF2-40B4-BE49-F238E27FC236}">
                <a16:creationId xmlns:a16="http://schemas.microsoft.com/office/drawing/2014/main" id="{B68832FE-8D4C-2B4E-8D21-DED44AC29E07}"/>
              </a:ext>
            </a:extLst>
          </p:cNvPr>
          <p:cNvSpPr/>
          <p:nvPr/>
        </p:nvSpPr>
        <p:spPr>
          <a:xfrm>
            <a:off x="8299967" y="3581067"/>
            <a:ext cx="1453414" cy="432000"/>
          </a:xfrm>
          <a:prstGeom prst="rect">
            <a:avLst/>
          </a:prstGeom>
          <a:solidFill>
            <a:schemeClr val="accent2">
              <a:lumMod val="40000"/>
              <a:lumOff val="6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Vulnerability Management</a:t>
            </a:r>
            <a:endParaRPr lang="en-GB" sz="800" b="1">
              <a:solidFill>
                <a:schemeClr val="accent1"/>
              </a:solidFill>
              <a:cs typeface="Arial"/>
            </a:endParaRPr>
          </a:p>
        </p:txBody>
      </p:sp>
      <p:sp>
        <p:nvSpPr>
          <p:cNvPr id="16" name="Rectangle 4">
            <a:extLst>
              <a:ext uri="{FF2B5EF4-FFF2-40B4-BE49-F238E27FC236}">
                <a16:creationId xmlns:a16="http://schemas.microsoft.com/office/drawing/2014/main" id="{7F1D00CA-5B1C-15FF-8219-0571F7E47FF5}"/>
              </a:ext>
            </a:extLst>
          </p:cNvPr>
          <p:cNvSpPr/>
          <p:nvPr/>
        </p:nvSpPr>
        <p:spPr>
          <a:xfrm>
            <a:off x="8306248" y="2294115"/>
            <a:ext cx="1453414" cy="432000"/>
          </a:xfrm>
          <a:prstGeom prst="rect">
            <a:avLst/>
          </a:prstGeom>
          <a:solidFill>
            <a:schemeClr val="accent2">
              <a:lumMod val="75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Security Engineering</a:t>
            </a:r>
          </a:p>
        </p:txBody>
      </p:sp>
      <p:sp>
        <p:nvSpPr>
          <p:cNvPr id="19" name="Rectangle 4">
            <a:extLst>
              <a:ext uri="{FF2B5EF4-FFF2-40B4-BE49-F238E27FC236}">
                <a16:creationId xmlns:a16="http://schemas.microsoft.com/office/drawing/2014/main" id="{D9E96D8F-7F24-B400-DDC1-831A1B43DC36}"/>
              </a:ext>
            </a:extLst>
          </p:cNvPr>
          <p:cNvSpPr/>
          <p:nvPr/>
        </p:nvSpPr>
        <p:spPr>
          <a:xfrm>
            <a:off x="8307957" y="986205"/>
            <a:ext cx="145341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Security Engineering</a:t>
            </a:r>
          </a:p>
        </p:txBody>
      </p:sp>
      <p:sp>
        <p:nvSpPr>
          <p:cNvPr id="22" name="Rectangle 4">
            <a:extLst>
              <a:ext uri="{FF2B5EF4-FFF2-40B4-BE49-F238E27FC236}">
                <a16:creationId xmlns:a16="http://schemas.microsoft.com/office/drawing/2014/main" id="{04E46402-6C98-B0DD-33C0-703669444ED0}"/>
              </a:ext>
            </a:extLst>
          </p:cNvPr>
          <p:cNvSpPr/>
          <p:nvPr/>
        </p:nvSpPr>
        <p:spPr>
          <a:xfrm>
            <a:off x="8308131" y="154897"/>
            <a:ext cx="145341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Red Teaming*</a:t>
            </a:r>
          </a:p>
        </p:txBody>
      </p:sp>
      <p:sp>
        <p:nvSpPr>
          <p:cNvPr id="26" name="Rectangle 4">
            <a:extLst>
              <a:ext uri="{FF2B5EF4-FFF2-40B4-BE49-F238E27FC236}">
                <a16:creationId xmlns:a16="http://schemas.microsoft.com/office/drawing/2014/main" id="{64FC70D0-654A-1D06-B485-3CBCF099D8F5}"/>
              </a:ext>
            </a:extLst>
          </p:cNvPr>
          <p:cNvSpPr/>
          <p:nvPr/>
        </p:nvSpPr>
        <p:spPr>
          <a:xfrm>
            <a:off x="3119581" y="3916201"/>
            <a:ext cx="1443774"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dirty="0">
                <a:solidFill>
                  <a:schemeClr val="accent1"/>
                </a:solidFill>
              </a:rPr>
              <a:t>Operational Support</a:t>
            </a:r>
          </a:p>
        </p:txBody>
      </p:sp>
      <p:sp>
        <p:nvSpPr>
          <p:cNvPr id="29" name="Rectangle 4">
            <a:extLst>
              <a:ext uri="{FF2B5EF4-FFF2-40B4-BE49-F238E27FC236}">
                <a16:creationId xmlns:a16="http://schemas.microsoft.com/office/drawing/2014/main" id="{061454D0-6F6F-498A-1885-4148E6F25E68}"/>
              </a:ext>
            </a:extLst>
          </p:cNvPr>
          <p:cNvSpPr/>
          <p:nvPr/>
        </p:nvSpPr>
        <p:spPr>
          <a:xfrm>
            <a:off x="3119581" y="3389328"/>
            <a:ext cx="1443774"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SOC Light</a:t>
            </a:r>
          </a:p>
          <a:p>
            <a:pPr algn="ctr"/>
            <a:r>
              <a:rPr lang="en-GB" sz="800">
                <a:solidFill>
                  <a:schemeClr val="accent1"/>
                </a:solidFill>
              </a:rPr>
              <a:t>(All-in-one-Defence)</a:t>
            </a:r>
            <a:endParaRPr lang="en-GB" sz="800">
              <a:solidFill>
                <a:schemeClr val="accent1"/>
              </a:solidFill>
              <a:cs typeface="Arial"/>
            </a:endParaRPr>
          </a:p>
        </p:txBody>
      </p:sp>
      <p:sp>
        <p:nvSpPr>
          <p:cNvPr id="42" name="Rectangle 4">
            <a:extLst>
              <a:ext uri="{FF2B5EF4-FFF2-40B4-BE49-F238E27FC236}">
                <a16:creationId xmlns:a16="http://schemas.microsoft.com/office/drawing/2014/main" id="{FC794F8A-65E6-1E1B-F116-6B8CEAEA8F0E}"/>
              </a:ext>
            </a:extLst>
          </p:cNvPr>
          <p:cNvSpPr/>
          <p:nvPr/>
        </p:nvSpPr>
        <p:spPr>
          <a:xfrm>
            <a:off x="3113013" y="2810431"/>
            <a:ext cx="1443774" cy="432000"/>
          </a:xfrm>
          <a:prstGeom prst="rect">
            <a:avLst/>
          </a:prstGeom>
          <a:solidFill>
            <a:schemeClr val="accent2">
              <a:lumMod val="75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Use Case Management</a:t>
            </a:r>
          </a:p>
        </p:txBody>
      </p:sp>
      <p:sp>
        <p:nvSpPr>
          <p:cNvPr id="49" name="Rectangle 4">
            <a:extLst>
              <a:ext uri="{FF2B5EF4-FFF2-40B4-BE49-F238E27FC236}">
                <a16:creationId xmlns:a16="http://schemas.microsoft.com/office/drawing/2014/main" id="{2DE8A993-0E56-C3E5-5C3E-1167D157EAB5}"/>
              </a:ext>
            </a:extLst>
          </p:cNvPr>
          <p:cNvSpPr/>
          <p:nvPr/>
        </p:nvSpPr>
        <p:spPr>
          <a:xfrm>
            <a:off x="3112673" y="1757154"/>
            <a:ext cx="144377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Threat Intelligence</a:t>
            </a:r>
          </a:p>
        </p:txBody>
      </p:sp>
      <p:sp>
        <p:nvSpPr>
          <p:cNvPr id="52" name="Rectangle 4">
            <a:extLst>
              <a:ext uri="{FF2B5EF4-FFF2-40B4-BE49-F238E27FC236}">
                <a16:creationId xmlns:a16="http://schemas.microsoft.com/office/drawing/2014/main" id="{7F74E7CB-1C26-E922-E58F-4942A762C2AD}"/>
              </a:ext>
            </a:extLst>
          </p:cNvPr>
          <p:cNvSpPr/>
          <p:nvPr/>
        </p:nvSpPr>
        <p:spPr>
          <a:xfrm>
            <a:off x="3112673" y="2293917"/>
            <a:ext cx="144377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Threat Hunting</a:t>
            </a:r>
          </a:p>
        </p:txBody>
      </p:sp>
      <p:sp>
        <p:nvSpPr>
          <p:cNvPr id="93" name="Rectangle 4">
            <a:extLst>
              <a:ext uri="{FF2B5EF4-FFF2-40B4-BE49-F238E27FC236}">
                <a16:creationId xmlns:a16="http://schemas.microsoft.com/office/drawing/2014/main" id="{DF344753-4F45-7071-9FEB-52DDDD81721D}"/>
              </a:ext>
            </a:extLst>
          </p:cNvPr>
          <p:cNvSpPr/>
          <p:nvPr/>
        </p:nvSpPr>
        <p:spPr>
          <a:xfrm>
            <a:off x="4983772" y="4303582"/>
            <a:ext cx="2879361" cy="432048"/>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Basic Security Hygiene</a:t>
            </a:r>
          </a:p>
        </p:txBody>
      </p:sp>
      <p:cxnSp>
        <p:nvCxnSpPr>
          <p:cNvPr id="237" name="Gerade Verbindung mit Pfeil 236">
            <a:extLst>
              <a:ext uri="{FF2B5EF4-FFF2-40B4-BE49-F238E27FC236}">
                <a16:creationId xmlns:a16="http://schemas.microsoft.com/office/drawing/2014/main" id="{E1B6E86B-F370-787C-FA99-618E65D6FF05}"/>
              </a:ext>
            </a:extLst>
          </p:cNvPr>
          <p:cNvCxnSpPr>
            <a:cxnSpLocks/>
            <a:stCxn id="34" idx="0"/>
            <a:endCxn id="93" idx="2"/>
          </p:cNvCxnSpPr>
          <p:nvPr/>
        </p:nvCxnSpPr>
        <p:spPr>
          <a:xfrm flipV="1">
            <a:off x="6423453" y="4735630"/>
            <a:ext cx="0" cy="830214"/>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sp>
        <p:nvSpPr>
          <p:cNvPr id="69" name="Rectangle 4">
            <a:extLst>
              <a:ext uri="{FF2B5EF4-FFF2-40B4-BE49-F238E27FC236}">
                <a16:creationId xmlns:a16="http://schemas.microsoft.com/office/drawing/2014/main" id="{E43545DA-659F-B7DB-7B02-5F7D682E5DF0}"/>
              </a:ext>
            </a:extLst>
          </p:cNvPr>
          <p:cNvSpPr/>
          <p:nvPr/>
        </p:nvSpPr>
        <p:spPr>
          <a:xfrm>
            <a:off x="6202034" y="5011981"/>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sp>
        <p:nvSpPr>
          <p:cNvPr id="34" name="Rectangle 4">
            <a:extLst>
              <a:ext uri="{FF2B5EF4-FFF2-40B4-BE49-F238E27FC236}">
                <a16:creationId xmlns:a16="http://schemas.microsoft.com/office/drawing/2014/main" id="{374CBBDB-5E49-4812-0B98-9EC3F6891261}"/>
              </a:ext>
            </a:extLst>
          </p:cNvPr>
          <p:cNvSpPr/>
          <p:nvPr/>
        </p:nvSpPr>
        <p:spPr>
          <a:xfrm>
            <a:off x="4983772" y="5565844"/>
            <a:ext cx="2879361" cy="66573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SOC Community Module</a:t>
            </a:r>
          </a:p>
          <a:p>
            <a:pPr algn="ctr"/>
            <a:r>
              <a:rPr lang="en-GB" sz="800">
                <a:solidFill>
                  <a:schemeClr val="accent1"/>
                </a:solidFill>
              </a:rPr>
              <a:t>(General SOC Access)</a:t>
            </a:r>
          </a:p>
        </p:txBody>
      </p:sp>
      <p:sp>
        <p:nvSpPr>
          <p:cNvPr id="94" name="Rectangle 4">
            <a:extLst>
              <a:ext uri="{FF2B5EF4-FFF2-40B4-BE49-F238E27FC236}">
                <a16:creationId xmlns:a16="http://schemas.microsoft.com/office/drawing/2014/main" id="{26F9CEB3-8BC4-5FF9-78D2-98AF09AE861B}"/>
              </a:ext>
            </a:extLst>
          </p:cNvPr>
          <p:cNvSpPr/>
          <p:nvPr/>
        </p:nvSpPr>
        <p:spPr>
          <a:xfrm>
            <a:off x="4980300" y="3642778"/>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Endpoint Protection</a:t>
            </a:r>
          </a:p>
        </p:txBody>
      </p:sp>
      <p:sp>
        <p:nvSpPr>
          <p:cNvPr id="95" name="Rectangle 4">
            <a:extLst>
              <a:ext uri="{FF2B5EF4-FFF2-40B4-BE49-F238E27FC236}">
                <a16:creationId xmlns:a16="http://schemas.microsoft.com/office/drawing/2014/main" id="{4FDF4C72-9F06-11DD-917C-471B1EE0C73E}"/>
              </a:ext>
            </a:extLst>
          </p:cNvPr>
          <p:cNvSpPr/>
          <p:nvPr/>
        </p:nvSpPr>
        <p:spPr>
          <a:xfrm>
            <a:off x="6779525" y="3639048"/>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Vulnerability Management</a:t>
            </a:r>
          </a:p>
        </p:txBody>
      </p:sp>
      <p:sp>
        <p:nvSpPr>
          <p:cNvPr id="96" name="Rectangle 4">
            <a:extLst>
              <a:ext uri="{FF2B5EF4-FFF2-40B4-BE49-F238E27FC236}">
                <a16:creationId xmlns:a16="http://schemas.microsoft.com/office/drawing/2014/main" id="{7778A23C-5DD2-A2AF-144C-C1AA5503A811}"/>
              </a:ext>
            </a:extLst>
          </p:cNvPr>
          <p:cNvSpPr/>
          <p:nvPr/>
        </p:nvSpPr>
        <p:spPr>
          <a:xfrm>
            <a:off x="4980300" y="2292911"/>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Situational Awareness</a:t>
            </a:r>
          </a:p>
        </p:txBody>
      </p:sp>
      <p:sp>
        <p:nvSpPr>
          <p:cNvPr id="97" name="Rectangle 4">
            <a:extLst>
              <a:ext uri="{FF2B5EF4-FFF2-40B4-BE49-F238E27FC236}">
                <a16:creationId xmlns:a16="http://schemas.microsoft.com/office/drawing/2014/main" id="{AB8B42F7-2613-1265-B719-6E2E24FC9837}"/>
              </a:ext>
            </a:extLst>
          </p:cNvPr>
          <p:cNvSpPr/>
          <p:nvPr/>
        </p:nvSpPr>
        <p:spPr>
          <a:xfrm>
            <a:off x="6776052" y="2292911"/>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t>Custom Solutions</a:t>
            </a:r>
          </a:p>
        </p:txBody>
      </p:sp>
      <p:sp>
        <p:nvSpPr>
          <p:cNvPr id="98" name="Rectangle 4">
            <a:extLst>
              <a:ext uri="{FF2B5EF4-FFF2-40B4-BE49-F238E27FC236}">
                <a16:creationId xmlns:a16="http://schemas.microsoft.com/office/drawing/2014/main" id="{9C6A2078-509F-D063-70A3-F4F7B61F45B3}"/>
              </a:ext>
            </a:extLst>
          </p:cNvPr>
          <p:cNvSpPr/>
          <p:nvPr/>
        </p:nvSpPr>
        <p:spPr>
          <a:xfrm>
            <a:off x="4980300" y="986205"/>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SIEM</a:t>
            </a:r>
          </a:p>
        </p:txBody>
      </p:sp>
      <p:sp>
        <p:nvSpPr>
          <p:cNvPr id="99" name="Rectangle 4">
            <a:extLst>
              <a:ext uri="{FF2B5EF4-FFF2-40B4-BE49-F238E27FC236}">
                <a16:creationId xmlns:a16="http://schemas.microsoft.com/office/drawing/2014/main" id="{7C807ED5-7840-F17D-908D-76F2DED36CCF}"/>
              </a:ext>
            </a:extLst>
          </p:cNvPr>
          <p:cNvSpPr/>
          <p:nvPr/>
        </p:nvSpPr>
        <p:spPr>
          <a:xfrm>
            <a:off x="6781557" y="986205"/>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t>3</a:t>
            </a:r>
            <a:r>
              <a:rPr lang="en-GB" sz="1000" baseline="30000" dirty="0"/>
              <a:t>rd</a:t>
            </a:r>
            <a:r>
              <a:rPr lang="en-GB" sz="1000" dirty="0"/>
              <a:t> Party </a:t>
            </a:r>
            <a:r>
              <a:rPr lang="en-GB" sz="1000" dirty="0" err="1"/>
              <a:t>Logsources</a:t>
            </a:r>
            <a:endParaRPr lang="en-GB" sz="1000" dirty="0"/>
          </a:p>
        </p:txBody>
      </p:sp>
      <p:sp>
        <p:nvSpPr>
          <p:cNvPr id="100" name="Rectangle 4">
            <a:extLst>
              <a:ext uri="{FF2B5EF4-FFF2-40B4-BE49-F238E27FC236}">
                <a16:creationId xmlns:a16="http://schemas.microsoft.com/office/drawing/2014/main" id="{CF739A7E-2CD3-13AC-19E6-29E095AF38E9}"/>
              </a:ext>
            </a:extLst>
          </p:cNvPr>
          <p:cNvSpPr/>
          <p:nvPr/>
        </p:nvSpPr>
        <p:spPr>
          <a:xfrm>
            <a:off x="5731233" y="154842"/>
            <a:ext cx="1282971"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Mature Security Operations </a:t>
            </a:r>
          </a:p>
        </p:txBody>
      </p:sp>
      <p:sp>
        <p:nvSpPr>
          <p:cNvPr id="53" name="Textfeld 52">
            <a:extLst>
              <a:ext uri="{FF2B5EF4-FFF2-40B4-BE49-F238E27FC236}">
                <a16:creationId xmlns:a16="http://schemas.microsoft.com/office/drawing/2014/main" id="{234F9B5F-3B98-A160-23B5-8A9E1292DA5B}"/>
              </a:ext>
            </a:extLst>
          </p:cNvPr>
          <p:cNvSpPr txBox="1"/>
          <p:nvPr/>
        </p:nvSpPr>
        <p:spPr>
          <a:xfrm>
            <a:off x="6197760" y="5060277"/>
            <a:ext cx="424206" cy="392159"/>
          </a:xfrm>
          <a:prstGeom prst="rect">
            <a:avLst/>
          </a:prstGeom>
          <a:noFill/>
        </p:spPr>
        <p:txBody>
          <a:bodyPr wrap="square">
            <a:spAutoFit/>
          </a:bodyPr>
          <a:lstStyle/>
          <a:p>
            <a:pPr algn="ctr"/>
            <a:r>
              <a:rPr lang="en-GB" sz="1800"/>
              <a:t>🔑</a:t>
            </a:r>
          </a:p>
        </p:txBody>
      </p:sp>
      <p:sp>
        <p:nvSpPr>
          <p:cNvPr id="118" name="Textfeld 117">
            <a:extLst>
              <a:ext uri="{FF2B5EF4-FFF2-40B4-BE49-F238E27FC236}">
                <a16:creationId xmlns:a16="http://schemas.microsoft.com/office/drawing/2014/main" id="{AD45882F-E696-5477-763F-6FC4F1A3585A}"/>
              </a:ext>
            </a:extLst>
          </p:cNvPr>
          <p:cNvSpPr txBox="1"/>
          <p:nvPr/>
        </p:nvSpPr>
        <p:spPr>
          <a:xfrm>
            <a:off x="4870560" y="6458913"/>
            <a:ext cx="3105784" cy="285271"/>
          </a:xfrm>
          <a:prstGeom prst="rect">
            <a:avLst/>
          </a:prstGeom>
          <a:noFill/>
        </p:spPr>
        <p:txBody>
          <a:bodyPr wrap="square">
            <a:spAutoFit/>
          </a:bodyPr>
          <a:lstStyle/>
          <a:p>
            <a:pPr algn="ctr"/>
            <a:r>
              <a:rPr lang="en-GB" sz="1200" b="1">
                <a:solidFill>
                  <a:schemeClr val="accent1"/>
                </a:solidFill>
              </a:rPr>
              <a:t>SOC Customer Journey</a:t>
            </a:r>
          </a:p>
        </p:txBody>
      </p:sp>
      <p:sp>
        <p:nvSpPr>
          <p:cNvPr id="120" name="Titel 8">
            <a:extLst>
              <a:ext uri="{FF2B5EF4-FFF2-40B4-BE49-F238E27FC236}">
                <a16:creationId xmlns:a16="http://schemas.microsoft.com/office/drawing/2014/main" id="{2196C1FC-E963-0F2B-73A0-6973C4F9187F}"/>
              </a:ext>
            </a:extLst>
          </p:cNvPr>
          <p:cNvSpPr txBox="1">
            <a:spLocks/>
          </p:cNvSpPr>
          <p:nvPr/>
        </p:nvSpPr>
        <p:spPr>
          <a:xfrm>
            <a:off x="760413" y="428367"/>
            <a:ext cx="1985962" cy="509662"/>
          </a:xfrm>
          <a:prstGeom prst="rect">
            <a:avLst/>
          </a:prstGeom>
        </p:spPr>
        <p:txBody>
          <a:bodyPr/>
          <a:lstStyle>
            <a:lvl1pPr algn="l" defTabSz="914400" rtl="0" eaLnBrk="1" latinLnBrk="0" hangingPunct="1">
              <a:lnSpc>
                <a:spcPct val="100000"/>
              </a:lnSpc>
              <a:spcBef>
                <a:spcPct val="0"/>
              </a:spcBef>
              <a:buNone/>
              <a:defRPr sz="3000" b="1" kern="1200">
                <a:solidFill>
                  <a:schemeClr val="accent1"/>
                </a:solidFill>
                <a:latin typeface="+mj-lt"/>
                <a:ea typeface="+mj-ea"/>
                <a:cs typeface="+mj-cs"/>
              </a:defRPr>
            </a:lvl1pPr>
          </a:lstStyle>
          <a:p>
            <a:pPr>
              <a:buFontTx/>
            </a:pPr>
            <a:r>
              <a:rPr lang="en-GB" spc="0"/>
              <a:t>Journey</a:t>
            </a:r>
          </a:p>
        </p:txBody>
      </p:sp>
      <p:sp>
        <p:nvSpPr>
          <p:cNvPr id="32" name="Rectangle 4">
            <a:extLst>
              <a:ext uri="{FF2B5EF4-FFF2-40B4-BE49-F238E27FC236}">
                <a16:creationId xmlns:a16="http://schemas.microsoft.com/office/drawing/2014/main" id="{F3BF7AE2-8E77-E124-AE1E-EC8CDD556877}"/>
              </a:ext>
            </a:extLst>
          </p:cNvPr>
          <p:cNvSpPr/>
          <p:nvPr/>
        </p:nvSpPr>
        <p:spPr>
          <a:xfrm>
            <a:off x="8296471" y="4151693"/>
            <a:ext cx="1484973" cy="432000"/>
          </a:xfrm>
          <a:prstGeom prst="rect">
            <a:avLst/>
          </a:prstGeom>
          <a:solidFill>
            <a:schemeClr val="accent2">
              <a:lumMod val="75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Patch Management*</a:t>
            </a:r>
            <a:endParaRPr lang="en-GB" sz="800" b="1">
              <a:solidFill>
                <a:schemeClr val="accent1"/>
              </a:solidFill>
              <a:cs typeface="Arial"/>
            </a:endParaRPr>
          </a:p>
        </p:txBody>
      </p:sp>
      <p:sp>
        <p:nvSpPr>
          <p:cNvPr id="31" name="Rectangle 4">
            <a:extLst>
              <a:ext uri="{FF2B5EF4-FFF2-40B4-BE49-F238E27FC236}">
                <a16:creationId xmlns:a16="http://schemas.microsoft.com/office/drawing/2014/main" id="{629D181D-33CF-E87D-6C40-B666C0ECFB36}"/>
              </a:ext>
            </a:extLst>
          </p:cNvPr>
          <p:cNvSpPr/>
          <p:nvPr/>
        </p:nvSpPr>
        <p:spPr>
          <a:xfrm>
            <a:off x="3106961" y="1122473"/>
            <a:ext cx="1443774"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SOC Sentinel</a:t>
            </a:r>
            <a:endParaRPr lang="en-GB" sz="800">
              <a:solidFill>
                <a:schemeClr val="accent1"/>
              </a:solidFill>
              <a:cs typeface="Arial"/>
            </a:endParaRPr>
          </a:p>
          <a:p>
            <a:pPr algn="ctr">
              <a:lnSpc>
                <a:spcPct val="113999"/>
              </a:lnSpc>
            </a:pPr>
            <a:r>
              <a:rPr lang="en-GB" sz="800">
                <a:solidFill>
                  <a:schemeClr val="accent1"/>
                </a:solidFill>
                <a:cs typeface="Arial"/>
              </a:rPr>
              <a:t>(custom Defence)</a:t>
            </a:r>
          </a:p>
        </p:txBody>
      </p:sp>
      <p:sp>
        <p:nvSpPr>
          <p:cNvPr id="37" name="Rectangle 4">
            <a:extLst>
              <a:ext uri="{FF2B5EF4-FFF2-40B4-BE49-F238E27FC236}">
                <a16:creationId xmlns:a16="http://schemas.microsoft.com/office/drawing/2014/main" id="{C0123B37-BDD0-75E9-04AA-20526F05316C}"/>
              </a:ext>
            </a:extLst>
          </p:cNvPr>
          <p:cNvSpPr/>
          <p:nvPr/>
        </p:nvSpPr>
        <p:spPr>
          <a:xfrm>
            <a:off x="3106621" y="69196"/>
            <a:ext cx="144377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1"/>
                </a:solidFill>
              </a:rPr>
              <a:t>Advanced Threat Hunting*</a:t>
            </a:r>
          </a:p>
        </p:txBody>
      </p:sp>
      <p:sp>
        <p:nvSpPr>
          <p:cNvPr id="40" name="Rectangle 4">
            <a:extLst>
              <a:ext uri="{FF2B5EF4-FFF2-40B4-BE49-F238E27FC236}">
                <a16:creationId xmlns:a16="http://schemas.microsoft.com/office/drawing/2014/main" id="{A885237E-839E-854B-5F78-58CFB45DDD6F}"/>
              </a:ext>
            </a:extLst>
          </p:cNvPr>
          <p:cNvSpPr/>
          <p:nvPr/>
        </p:nvSpPr>
        <p:spPr>
          <a:xfrm>
            <a:off x="3106621" y="605959"/>
            <a:ext cx="1443774"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24/7 Pikett</a:t>
            </a:r>
          </a:p>
        </p:txBody>
      </p:sp>
      <p:cxnSp>
        <p:nvCxnSpPr>
          <p:cNvPr id="48" name="Gewinkelte Verbindung 47">
            <a:extLst>
              <a:ext uri="{FF2B5EF4-FFF2-40B4-BE49-F238E27FC236}">
                <a16:creationId xmlns:a16="http://schemas.microsoft.com/office/drawing/2014/main" id="{025863E5-BDB0-C757-856E-72CB17EAE5AC}"/>
              </a:ext>
            </a:extLst>
          </p:cNvPr>
          <p:cNvCxnSpPr>
            <a:cxnSpLocks/>
            <a:stCxn id="98" idx="1"/>
          </p:cNvCxnSpPr>
          <p:nvPr/>
        </p:nvCxnSpPr>
        <p:spPr>
          <a:xfrm rot="10800000" flipV="1">
            <a:off x="4540042" y="1202205"/>
            <a:ext cx="440259" cy="187368"/>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72" name="Gewinkelte Verbindung 71">
            <a:extLst>
              <a:ext uri="{FF2B5EF4-FFF2-40B4-BE49-F238E27FC236}">
                <a16:creationId xmlns:a16="http://schemas.microsoft.com/office/drawing/2014/main" id="{7BEF6037-7234-B930-D1A6-4AE6A438F945}"/>
              </a:ext>
            </a:extLst>
          </p:cNvPr>
          <p:cNvCxnSpPr>
            <a:cxnSpLocks/>
          </p:cNvCxnSpPr>
          <p:nvPr/>
        </p:nvCxnSpPr>
        <p:spPr>
          <a:xfrm rot="10800000" flipV="1">
            <a:off x="4544041" y="419319"/>
            <a:ext cx="1180589" cy="402640"/>
          </a:xfrm>
          <a:prstGeom prst="bentConnector3">
            <a:avLst>
              <a:gd name="adj1" fmla="val 81300"/>
            </a:avLst>
          </a:prstGeom>
          <a:ln w="25400"/>
        </p:spPr>
        <p:style>
          <a:lnRef idx="1">
            <a:schemeClr val="accent2"/>
          </a:lnRef>
          <a:fillRef idx="0">
            <a:schemeClr val="accent2"/>
          </a:fillRef>
          <a:effectRef idx="0">
            <a:schemeClr val="accent2"/>
          </a:effectRef>
          <a:fontRef idx="minor">
            <a:schemeClr val="tx1"/>
          </a:fontRef>
        </p:style>
      </p:cxnSp>
      <p:cxnSp>
        <p:nvCxnSpPr>
          <p:cNvPr id="77" name="Gerade Verbindung mit Pfeil 76">
            <a:extLst>
              <a:ext uri="{FF2B5EF4-FFF2-40B4-BE49-F238E27FC236}">
                <a16:creationId xmlns:a16="http://schemas.microsoft.com/office/drawing/2014/main" id="{9FEE3A74-9120-649C-1F51-C9FCDE3D5FA0}"/>
              </a:ext>
            </a:extLst>
          </p:cNvPr>
          <p:cNvCxnSpPr>
            <a:cxnSpLocks/>
          </p:cNvCxnSpPr>
          <p:nvPr/>
        </p:nvCxnSpPr>
        <p:spPr>
          <a:xfrm>
            <a:off x="4540039" y="309468"/>
            <a:ext cx="1191194" cy="1607"/>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91" name="Gewinkelte Verbindung 90">
            <a:extLst>
              <a:ext uri="{FF2B5EF4-FFF2-40B4-BE49-F238E27FC236}">
                <a16:creationId xmlns:a16="http://schemas.microsoft.com/office/drawing/2014/main" id="{0B3E3968-B798-739E-A0D6-067F4DE426FB}"/>
              </a:ext>
            </a:extLst>
          </p:cNvPr>
          <p:cNvCxnSpPr>
            <a:cxnSpLocks/>
          </p:cNvCxnSpPr>
          <p:nvPr/>
        </p:nvCxnSpPr>
        <p:spPr>
          <a:xfrm rot="10800000" flipH="1" flipV="1">
            <a:off x="7854839" y="3938649"/>
            <a:ext cx="441670" cy="331028"/>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92" name="Gerade Verbindung mit Pfeil 91">
            <a:extLst>
              <a:ext uri="{FF2B5EF4-FFF2-40B4-BE49-F238E27FC236}">
                <a16:creationId xmlns:a16="http://schemas.microsoft.com/office/drawing/2014/main" id="{DDE3D529-8708-018D-B246-CE5FFB82969F}"/>
              </a:ext>
            </a:extLst>
          </p:cNvPr>
          <p:cNvCxnSpPr>
            <a:cxnSpLocks/>
          </p:cNvCxnSpPr>
          <p:nvPr/>
        </p:nvCxnSpPr>
        <p:spPr>
          <a:xfrm flipH="1" flipV="1">
            <a:off x="7855425" y="3791454"/>
            <a:ext cx="443272" cy="1674"/>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sp>
        <p:nvSpPr>
          <p:cNvPr id="114" name="Textfeld 113">
            <a:extLst>
              <a:ext uri="{FF2B5EF4-FFF2-40B4-BE49-F238E27FC236}">
                <a16:creationId xmlns:a16="http://schemas.microsoft.com/office/drawing/2014/main" id="{D7480CDD-EFA6-8572-64BC-BC9DDEAAC903}"/>
              </a:ext>
            </a:extLst>
          </p:cNvPr>
          <p:cNvSpPr txBox="1"/>
          <p:nvPr/>
        </p:nvSpPr>
        <p:spPr>
          <a:xfrm>
            <a:off x="8302863" y="5060277"/>
            <a:ext cx="2319254" cy="336182"/>
          </a:xfrm>
          <a:prstGeom prst="rect">
            <a:avLst/>
          </a:prstGeom>
          <a:noFill/>
        </p:spPr>
        <p:txBody>
          <a:bodyPr wrap="square" lIns="0" tIns="0" rIns="0" bIns="0">
            <a:spAutoFit/>
          </a:bodyPr>
          <a:lstStyle/>
          <a:p>
            <a:r>
              <a:rPr lang="en-GB" sz="1000" b="1"/>
              <a:t>SOC Services</a:t>
            </a:r>
          </a:p>
          <a:p>
            <a:r>
              <a:rPr lang="en-GB" sz="1000"/>
              <a:t>Switch</a:t>
            </a:r>
          </a:p>
        </p:txBody>
      </p:sp>
      <p:sp>
        <p:nvSpPr>
          <p:cNvPr id="115" name="Rectangle 4">
            <a:extLst>
              <a:ext uri="{FF2B5EF4-FFF2-40B4-BE49-F238E27FC236}">
                <a16:creationId xmlns:a16="http://schemas.microsoft.com/office/drawing/2014/main" id="{4E11858D-1422-D4F3-209E-E74767991C1E}"/>
              </a:ext>
            </a:extLst>
          </p:cNvPr>
          <p:cNvSpPr/>
          <p:nvPr/>
        </p:nvSpPr>
        <p:spPr>
          <a:xfrm>
            <a:off x="8302864" y="5556958"/>
            <a:ext cx="304312" cy="251999"/>
          </a:xfrm>
          <a:prstGeom prst="rect">
            <a:avLst/>
          </a:prstGeom>
          <a:solidFill>
            <a:schemeClr val="accent2">
              <a:lumMod val="75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sp>
        <p:nvSpPr>
          <p:cNvPr id="117" name="Rectangle 4">
            <a:extLst>
              <a:ext uri="{FF2B5EF4-FFF2-40B4-BE49-F238E27FC236}">
                <a16:creationId xmlns:a16="http://schemas.microsoft.com/office/drawing/2014/main" id="{CB733ADE-BFAD-C228-AC98-C710FA50451C}"/>
              </a:ext>
            </a:extLst>
          </p:cNvPr>
          <p:cNvSpPr/>
          <p:nvPr/>
        </p:nvSpPr>
        <p:spPr>
          <a:xfrm>
            <a:off x="8302864" y="5837199"/>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dirty="0">
              <a:solidFill>
                <a:schemeClr val="accent1"/>
              </a:solidFill>
              <a:cs typeface="Arial"/>
            </a:endParaRPr>
          </a:p>
        </p:txBody>
      </p:sp>
      <p:sp>
        <p:nvSpPr>
          <p:cNvPr id="119" name="Rectangle 4">
            <a:extLst>
              <a:ext uri="{FF2B5EF4-FFF2-40B4-BE49-F238E27FC236}">
                <a16:creationId xmlns:a16="http://schemas.microsoft.com/office/drawing/2014/main" id="{E2A5B680-58A0-A965-889C-2EB5FC65E95F}"/>
              </a:ext>
            </a:extLst>
          </p:cNvPr>
          <p:cNvSpPr/>
          <p:nvPr/>
        </p:nvSpPr>
        <p:spPr>
          <a:xfrm>
            <a:off x="8302864" y="6116157"/>
            <a:ext cx="304312" cy="251999"/>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dirty="0">
              <a:solidFill>
                <a:schemeClr val="accent1"/>
              </a:solidFill>
              <a:cs typeface="Arial"/>
            </a:endParaRPr>
          </a:p>
        </p:txBody>
      </p:sp>
      <p:sp>
        <p:nvSpPr>
          <p:cNvPr id="123" name="Textfeld 122">
            <a:extLst>
              <a:ext uri="{FF2B5EF4-FFF2-40B4-BE49-F238E27FC236}">
                <a16:creationId xmlns:a16="http://schemas.microsoft.com/office/drawing/2014/main" id="{CD0DF836-C7FF-6174-80BC-34EC70323929}"/>
              </a:ext>
            </a:extLst>
          </p:cNvPr>
          <p:cNvSpPr txBox="1"/>
          <p:nvPr/>
        </p:nvSpPr>
        <p:spPr>
          <a:xfrm>
            <a:off x="8675219" y="5602551"/>
            <a:ext cx="3323493" cy="160750"/>
          </a:xfrm>
          <a:prstGeom prst="rect">
            <a:avLst/>
          </a:prstGeom>
          <a:noFill/>
        </p:spPr>
        <p:txBody>
          <a:bodyPr wrap="square" lIns="0" tIns="0" rIns="0" bIns="0">
            <a:spAutoFit/>
          </a:bodyPr>
          <a:lstStyle/>
          <a:p>
            <a:r>
              <a:rPr lang="en-GB" sz="1000" dirty="0">
                <a:sym typeface="Wingdings" pitchFamily="2" charset="2"/>
              </a:rPr>
              <a:t>Customer Engineering</a:t>
            </a:r>
            <a:endParaRPr lang="en-GB" sz="1000" dirty="0"/>
          </a:p>
        </p:txBody>
      </p:sp>
      <p:sp>
        <p:nvSpPr>
          <p:cNvPr id="124" name="Textfeld 123">
            <a:extLst>
              <a:ext uri="{FF2B5EF4-FFF2-40B4-BE49-F238E27FC236}">
                <a16:creationId xmlns:a16="http://schemas.microsoft.com/office/drawing/2014/main" id="{BEBC7AA3-5F7E-8D85-DC2F-1C0467311D5E}"/>
              </a:ext>
            </a:extLst>
          </p:cNvPr>
          <p:cNvSpPr txBox="1"/>
          <p:nvPr/>
        </p:nvSpPr>
        <p:spPr>
          <a:xfrm>
            <a:off x="8675218" y="5882792"/>
            <a:ext cx="2754781" cy="160750"/>
          </a:xfrm>
          <a:prstGeom prst="rect">
            <a:avLst/>
          </a:prstGeom>
          <a:noFill/>
        </p:spPr>
        <p:txBody>
          <a:bodyPr wrap="square" lIns="0" tIns="0" rIns="0" bIns="0">
            <a:spAutoFit/>
          </a:bodyPr>
          <a:lstStyle/>
          <a:p>
            <a:r>
              <a:rPr lang="en-GB" sz="1000" dirty="0">
                <a:cs typeface="Arial"/>
              </a:rPr>
              <a:t>Intelligence Services</a:t>
            </a:r>
          </a:p>
        </p:txBody>
      </p:sp>
      <p:sp>
        <p:nvSpPr>
          <p:cNvPr id="125" name="Textfeld 124">
            <a:extLst>
              <a:ext uri="{FF2B5EF4-FFF2-40B4-BE49-F238E27FC236}">
                <a16:creationId xmlns:a16="http://schemas.microsoft.com/office/drawing/2014/main" id="{6D5AFBDC-4C3E-A364-F760-87130CDEE00E}"/>
              </a:ext>
            </a:extLst>
          </p:cNvPr>
          <p:cNvSpPr txBox="1"/>
          <p:nvPr/>
        </p:nvSpPr>
        <p:spPr>
          <a:xfrm>
            <a:off x="8675219" y="6170378"/>
            <a:ext cx="1928376" cy="160750"/>
          </a:xfrm>
          <a:prstGeom prst="rect">
            <a:avLst/>
          </a:prstGeom>
          <a:noFill/>
        </p:spPr>
        <p:txBody>
          <a:bodyPr wrap="square" lIns="0" tIns="0" rIns="0" bIns="0">
            <a:spAutoFit/>
          </a:bodyPr>
          <a:lstStyle/>
          <a:p>
            <a:pPr>
              <a:lnSpc>
                <a:spcPct val="113999"/>
              </a:lnSpc>
            </a:pPr>
            <a:r>
              <a:rPr lang="en-GB" sz="1000" dirty="0"/>
              <a:t>Operations Services</a:t>
            </a:r>
          </a:p>
        </p:txBody>
      </p:sp>
      <p:sp>
        <p:nvSpPr>
          <p:cNvPr id="3" name="Rectangle 4">
            <a:extLst>
              <a:ext uri="{FF2B5EF4-FFF2-40B4-BE49-F238E27FC236}">
                <a16:creationId xmlns:a16="http://schemas.microsoft.com/office/drawing/2014/main" id="{AEFEA50F-9345-B9CB-32C7-B87B22DBC533}"/>
              </a:ext>
            </a:extLst>
          </p:cNvPr>
          <p:cNvSpPr/>
          <p:nvPr/>
        </p:nvSpPr>
        <p:spPr>
          <a:xfrm>
            <a:off x="3120361" y="4444817"/>
            <a:ext cx="1443774"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1"/>
                </a:solidFill>
              </a:rPr>
              <a:t>Power BI Dashboard*</a:t>
            </a:r>
          </a:p>
        </p:txBody>
      </p:sp>
      <p:sp>
        <p:nvSpPr>
          <p:cNvPr id="9" name="Rectangle 4">
            <a:extLst>
              <a:ext uri="{FF2B5EF4-FFF2-40B4-BE49-F238E27FC236}">
                <a16:creationId xmlns:a16="http://schemas.microsoft.com/office/drawing/2014/main" id="{AC1EDFB5-6198-BEF8-21B4-CF46D92594B4}"/>
              </a:ext>
            </a:extLst>
          </p:cNvPr>
          <p:cNvSpPr/>
          <p:nvPr/>
        </p:nvSpPr>
        <p:spPr>
          <a:xfrm>
            <a:off x="8309811" y="6403875"/>
            <a:ext cx="304312" cy="251999"/>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dirty="0">
                <a:solidFill>
                  <a:schemeClr val="accent1"/>
                </a:solidFill>
                <a:cs typeface="Arial"/>
              </a:rPr>
              <a:t>*</a:t>
            </a:r>
          </a:p>
        </p:txBody>
      </p:sp>
      <p:sp>
        <p:nvSpPr>
          <p:cNvPr id="10" name="Textfeld 124">
            <a:extLst>
              <a:ext uri="{FF2B5EF4-FFF2-40B4-BE49-F238E27FC236}">
                <a16:creationId xmlns:a16="http://schemas.microsoft.com/office/drawing/2014/main" id="{B39E67E6-FFE2-CE45-F785-C36FA472346C}"/>
              </a:ext>
            </a:extLst>
          </p:cNvPr>
          <p:cNvSpPr txBox="1"/>
          <p:nvPr/>
        </p:nvSpPr>
        <p:spPr>
          <a:xfrm>
            <a:off x="8682166" y="6458096"/>
            <a:ext cx="1928376" cy="160750"/>
          </a:xfrm>
          <a:prstGeom prst="rect">
            <a:avLst/>
          </a:prstGeom>
          <a:noFill/>
        </p:spPr>
        <p:txBody>
          <a:bodyPr wrap="square" lIns="0" tIns="0" rIns="0" bIns="0">
            <a:spAutoFit/>
          </a:bodyPr>
          <a:lstStyle/>
          <a:p>
            <a:pPr>
              <a:lnSpc>
                <a:spcPct val="113999"/>
              </a:lnSpc>
            </a:pPr>
            <a:r>
              <a:rPr lang="en-GB" sz="1000" dirty="0"/>
              <a:t>Service under development</a:t>
            </a:r>
          </a:p>
        </p:txBody>
      </p:sp>
    </p:spTree>
    <p:extLst>
      <p:ext uri="{BB962C8B-B14F-4D97-AF65-F5344CB8AC3E}">
        <p14:creationId xmlns:p14="http://schemas.microsoft.com/office/powerpoint/2010/main" val="3668827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BC7DBC89-7C47-008D-DE30-8A4334BDBD79}"/>
              </a:ext>
            </a:extLst>
          </p:cNvPr>
          <p:cNvSpPr/>
          <p:nvPr/>
        </p:nvSpPr>
        <p:spPr>
          <a:xfrm>
            <a:off x="-2117" y="-2117"/>
            <a:ext cx="12196233" cy="6862233"/>
          </a:xfrm>
          <a:prstGeom prst="rect">
            <a:avLst/>
          </a:prstGeom>
          <a:solidFill>
            <a:srgbClr val="002864">
              <a:alpha val="35000"/>
            </a:srgbClr>
          </a:solidFill>
          <a:ln>
            <a:noFill/>
          </a:ln>
          <a:effectLst>
            <a:outerShdw blurRad="63500" dist="38100" dir="270000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a:extLst>
              <a:ext uri="{FF2B5EF4-FFF2-40B4-BE49-F238E27FC236}">
                <a16:creationId xmlns:a16="http://schemas.microsoft.com/office/drawing/2014/main" id="{001E4F77-1D35-A1CF-BCF2-2447D382A9DE}"/>
              </a:ext>
            </a:extLst>
          </p:cNvPr>
          <p:cNvSpPr>
            <a:spLocks noGrp="1"/>
          </p:cNvSpPr>
          <p:nvPr>
            <p:ph type="sldNum" sz="quarter" idx="16"/>
          </p:nvPr>
        </p:nvSpPr>
        <p:spPr/>
        <p:txBody>
          <a:bodyPr/>
          <a:lstStyle/>
          <a:p>
            <a:fld id="{442AD375-037F-43D0-B059-5172DA06796A}" type="slidenum">
              <a:rPr lang="de-CH" smtClean="0"/>
              <a:pPr/>
              <a:t>2</a:t>
            </a:fld>
            <a:endParaRPr lang="de-CH"/>
          </a:p>
        </p:txBody>
      </p:sp>
      <p:pic>
        <p:nvPicPr>
          <p:cNvPr id="5" name="Bildplatzhalter 4" descr="Ein Bild, das Landschaft, Wolke, Bild, Natur enthält.&#10;&#10;Beschreibung automatisch generiert.">
            <a:extLst>
              <a:ext uri="{FF2B5EF4-FFF2-40B4-BE49-F238E27FC236}">
                <a16:creationId xmlns:a16="http://schemas.microsoft.com/office/drawing/2014/main" id="{5888A508-B674-0C75-A745-32CB981A2BAD}"/>
              </a:ext>
            </a:extLst>
          </p:cNvPr>
          <p:cNvPicPr>
            <a:picLocks noGrp="1" noChangeAspect="1"/>
          </p:cNvPicPr>
          <p:nvPr>
            <p:ph type="pic" sz="quarter" idx="13"/>
          </p:nvPr>
        </p:nvPicPr>
        <p:blipFill>
          <a:blip r:embed="rId3">
            <a:alphaModFix/>
          </a:blip>
          <a:srcRect l="183" r="183"/>
          <a:stretch/>
        </p:blipFill>
        <p:spPr/>
      </p:pic>
      <p:sp>
        <p:nvSpPr>
          <p:cNvPr id="4" name="Titel 3">
            <a:extLst>
              <a:ext uri="{FF2B5EF4-FFF2-40B4-BE49-F238E27FC236}">
                <a16:creationId xmlns:a16="http://schemas.microsoft.com/office/drawing/2014/main" id="{3D276D9C-D464-527E-9554-F9D1C9218670}"/>
              </a:ext>
            </a:extLst>
          </p:cNvPr>
          <p:cNvSpPr>
            <a:spLocks noGrp="1"/>
          </p:cNvSpPr>
          <p:nvPr>
            <p:ph type="title"/>
          </p:nvPr>
        </p:nvSpPr>
        <p:spPr>
          <a:effectLst>
            <a:outerShdw blurRad="50800" dist="38100" dir="2700000" algn="tl" rotWithShape="0">
              <a:prstClr val="black">
                <a:alpha val="40000"/>
              </a:prstClr>
            </a:outerShdw>
          </a:effectLst>
        </p:spPr>
        <p:txBody>
          <a:bodyPr/>
          <a:lstStyle/>
          <a:p>
            <a:r>
              <a:rPr lang="de-DE" sz="3600" dirty="0">
                <a:solidFill>
                  <a:schemeClr val="bg1"/>
                </a:solidFill>
                <a:effectLst>
                  <a:outerShdw blurRad="38650" dist="50800" dir="5400000" sx="100270" sy="100270" algn="ctr" rotWithShape="0">
                    <a:srgbClr val="000000">
                      <a:alpha val="67722"/>
                    </a:srgbClr>
                  </a:outerShdw>
                </a:effectLst>
                <a:cs typeface="Arial"/>
              </a:rPr>
              <a:t>Challenge</a:t>
            </a:r>
            <a:br>
              <a:rPr lang="de-DE" sz="3600" dirty="0">
                <a:solidFill>
                  <a:schemeClr val="bg1"/>
                </a:solidFill>
                <a:effectLst>
                  <a:outerShdw blurRad="38650" dist="50800" dir="5400000" sx="100270" sy="100270" algn="ctr" rotWithShape="0">
                    <a:srgbClr val="000000">
                      <a:alpha val="67722"/>
                    </a:srgbClr>
                  </a:outerShdw>
                </a:effectLst>
                <a:cs typeface="Arial"/>
              </a:rPr>
            </a:br>
            <a:r>
              <a:rPr lang="de-DE" sz="3600" dirty="0">
                <a:solidFill>
                  <a:schemeClr val="bg1"/>
                </a:solidFill>
                <a:effectLst>
                  <a:outerShdw blurRad="38650" dist="50800" dir="5400000" sx="100270" sy="100270" algn="ctr" rotWithShape="0">
                    <a:srgbClr val="000000">
                      <a:alpha val="67722"/>
                    </a:srgbClr>
                  </a:outerShdw>
                </a:effectLst>
                <a:cs typeface="Arial"/>
              </a:rPr>
              <a:t>A </a:t>
            </a:r>
            <a:r>
              <a:rPr lang="de-DE" sz="3600" dirty="0" err="1">
                <a:solidFill>
                  <a:schemeClr val="bg1"/>
                </a:solidFill>
                <a:effectLst>
                  <a:outerShdw blurRad="38650" dist="50800" dir="5400000" sx="100270" sy="100270" algn="ctr" rotWithShape="0">
                    <a:srgbClr val="000000">
                      <a:alpha val="67722"/>
                    </a:srgbClr>
                  </a:outerShdw>
                </a:effectLst>
                <a:cs typeface="Arial"/>
              </a:rPr>
              <a:t>journey</a:t>
            </a:r>
            <a:r>
              <a:rPr lang="de-DE" sz="3600" dirty="0">
                <a:solidFill>
                  <a:schemeClr val="bg1"/>
                </a:solidFill>
                <a:effectLst>
                  <a:outerShdw blurRad="38650" dist="50800" dir="5400000" sx="100270" sy="100270" algn="ctr" rotWithShape="0">
                    <a:srgbClr val="000000">
                      <a:alpha val="67722"/>
                    </a:srgbClr>
                  </a:outerShdw>
                </a:effectLst>
                <a:cs typeface="Arial"/>
              </a:rPr>
              <a:t> in an </a:t>
            </a:r>
            <a:r>
              <a:rPr lang="de-DE" sz="3600" dirty="0" err="1">
                <a:solidFill>
                  <a:schemeClr val="bg1"/>
                </a:solidFill>
                <a:effectLst>
                  <a:outerShdw blurRad="38650" dist="50800" dir="5400000" sx="100270" sy="100270" algn="ctr" rotWithShape="0">
                    <a:srgbClr val="000000">
                      <a:alpha val="67722"/>
                    </a:srgbClr>
                  </a:outerShdw>
                </a:effectLst>
                <a:cs typeface="Arial"/>
              </a:rPr>
              <a:t>increasingly</a:t>
            </a:r>
            <a:r>
              <a:rPr lang="de-DE" sz="3600" dirty="0">
                <a:solidFill>
                  <a:schemeClr val="bg1"/>
                </a:solidFill>
                <a:effectLst>
                  <a:outerShdw blurRad="38650" dist="50800" dir="5400000" sx="100270" sy="100270" algn="ctr" rotWithShape="0">
                    <a:srgbClr val="000000">
                      <a:alpha val="67722"/>
                    </a:srgbClr>
                  </a:outerShdw>
                </a:effectLst>
                <a:cs typeface="Arial"/>
              </a:rPr>
              <a:t> </a:t>
            </a:r>
            <a:r>
              <a:rPr lang="de-DE" sz="3600" dirty="0" err="1">
                <a:solidFill>
                  <a:schemeClr val="bg1"/>
                </a:solidFill>
                <a:effectLst>
                  <a:outerShdw blurRad="38650" dist="50800" dir="5400000" sx="100270" sy="100270" algn="ctr" rotWithShape="0">
                    <a:srgbClr val="000000">
                      <a:alpha val="67722"/>
                    </a:srgbClr>
                  </a:outerShdw>
                </a:effectLst>
                <a:cs typeface="Arial"/>
              </a:rPr>
              <a:t>complex</a:t>
            </a:r>
            <a:r>
              <a:rPr lang="de-DE" sz="3600" dirty="0">
                <a:solidFill>
                  <a:schemeClr val="bg1"/>
                </a:solidFill>
                <a:effectLst>
                  <a:outerShdw blurRad="38650" dist="50800" dir="5400000" sx="100270" sy="100270" algn="ctr" rotWithShape="0">
                    <a:srgbClr val="000000">
                      <a:alpha val="67722"/>
                    </a:srgbClr>
                  </a:outerShdw>
                </a:effectLst>
                <a:cs typeface="Arial"/>
              </a:rPr>
              <a:t> </a:t>
            </a:r>
            <a:r>
              <a:rPr lang="de-DE" sz="3600" dirty="0" err="1">
                <a:solidFill>
                  <a:schemeClr val="bg1"/>
                </a:solidFill>
                <a:effectLst>
                  <a:outerShdw blurRad="38650" dist="50800" dir="5400000" sx="100270" sy="100270" algn="ctr" rotWithShape="0">
                    <a:srgbClr val="000000">
                      <a:alpha val="67722"/>
                    </a:srgbClr>
                  </a:outerShdw>
                </a:effectLst>
                <a:cs typeface="Arial"/>
              </a:rPr>
              <a:t>landscape</a:t>
            </a:r>
            <a:endParaRPr lang="de-DE" sz="3600" dirty="0">
              <a:solidFill>
                <a:schemeClr val="bg1"/>
              </a:solidFill>
              <a:effectLst>
                <a:outerShdw blurRad="38650" dist="50800" dir="5400000" sx="100270" sy="100270" algn="ctr" rotWithShape="0">
                  <a:srgbClr val="000000">
                    <a:alpha val="67722"/>
                  </a:srgbClr>
                </a:outerShdw>
              </a:effectLst>
              <a:cs typeface="Arial"/>
            </a:endParaRPr>
          </a:p>
        </p:txBody>
      </p:sp>
    </p:spTree>
    <p:extLst>
      <p:ext uri="{BB962C8B-B14F-4D97-AF65-F5344CB8AC3E}">
        <p14:creationId xmlns:p14="http://schemas.microsoft.com/office/powerpoint/2010/main" val="1607208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4B770BCA-6DEB-3544-DCB2-DC6F2604ED7C}"/>
              </a:ext>
            </a:extLst>
          </p:cNvPr>
          <p:cNvSpPr>
            <a:spLocks noGrp="1"/>
          </p:cNvSpPr>
          <p:nvPr>
            <p:ph type="title"/>
          </p:nvPr>
        </p:nvSpPr>
        <p:spPr/>
        <p:txBody>
          <a:bodyPr/>
          <a:lstStyle/>
          <a:p>
            <a:r>
              <a:rPr lang="en-GB"/>
              <a:t>Customer Personas</a:t>
            </a:r>
          </a:p>
        </p:txBody>
      </p:sp>
      <p:sp>
        <p:nvSpPr>
          <p:cNvPr id="4" name="Foliennummernplatzhalter 3">
            <a:extLst>
              <a:ext uri="{FF2B5EF4-FFF2-40B4-BE49-F238E27FC236}">
                <a16:creationId xmlns:a16="http://schemas.microsoft.com/office/drawing/2014/main" id="{52AFA4FD-2BE9-C934-C843-D4AB391B1C5A}"/>
              </a:ext>
            </a:extLst>
          </p:cNvPr>
          <p:cNvSpPr>
            <a:spLocks noGrp="1"/>
          </p:cNvSpPr>
          <p:nvPr>
            <p:ph type="sldNum" sz="quarter" idx="12"/>
          </p:nvPr>
        </p:nvSpPr>
        <p:spPr>
          <a:xfrm>
            <a:off x="10684701" y="6341418"/>
            <a:ext cx="745299" cy="144016"/>
          </a:xfrm>
          <a:prstGeom prst="rect">
            <a:avLst/>
          </a:prstGeom>
        </p:spPr>
        <p:txBody>
          <a:bodyPr vert="horz" lIns="0" tIns="0" rIns="0" bIns="0" rtlCol="0" anchor="t" anchorCtr="0"/>
          <a:lstStyle>
            <a:defPPr>
              <a:defRPr lang="de-DE"/>
            </a:defPPr>
            <a:lvl1pPr marL="0" indent="0" algn="r" defTabSz="914400" rtl="0" eaLnBrk="1" latinLnBrk="0" hangingPunct="1">
              <a:lnSpc>
                <a:spcPct val="114000"/>
              </a:lnSpc>
              <a:spcBef>
                <a:spcPts val="0"/>
              </a:spcBef>
              <a:buFont typeface="+mj-lt"/>
              <a:buNone/>
              <a:defRPr sz="11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442AD375-037F-43D0-B059-5172DA06796A}" type="slidenum">
              <a:rPr lang="en-GB" smtClean="0"/>
              <a:pPr/>
              <a:t>3</a:t>
            </a:fld>
            <a:endParaRPr lang="en-GB"/>
          </a:p>
        </p:txBody>
      </p:sp>
      <p:sp>
        <p:nvSpPr>
          <p:cNvPr id="6" name="Textfeld 5">
            <a:extLst>
              <a:ext uri="{FF2B5EF4-FFF2-40B4-BE49-F238E27FC236}">
                <a16:creationId xmlns:a16="http://schemas.microsoft.com/office/drawing/2014/main" id="{492F6353-3097-AA57-1E0C-9E1C284E7BD4}"/>
              </a:ext>
            </a:extLst>
          </p:cNvPr>
          <p:cNvSpPr txBox="1"/>
          <p:nvPr/>
        </p:nvSpPr>
        <p:spPr>
          <a:xfrm>
            <a:off x="760412" y="3257917"/>
            <a:ext cx="4250500" cy="1348180"/>
          </a:xfrm>
          <a:prstGeom prst="rect">
            <a:avLst/>
          </a:prstGeom>
          <a:noFill/>
        </p:spPr>
        <p:txBody>
          <a:bodyPr wrap="square" lIns="0" tIns="0" rIns="0" bIns="0" rtlCol="0" anchor="t">
            <a:noAutofit/>
          </a:bodyPr>
          <a:lstStyle/>
          <a:p>
            <a:pPr>
              <a:lnSpc>
                <a:spcPct val="120000"/>
              </a:lnSpc>
            </a:pPr>
            <a:r>
              <a:rPr lang="en-GB" sz="1200" b="1"/>
              <a:t>Challenges</a:t>
            </a:r>
          </a:p>
          <a:p>
            <a:pPr marL="171450" indent="-171450">
              <a:lnSpc>
                <a:spcPct val="120000"/>
              </a:lnSpc>
              <a:buFont typeface="Symbol" pitchFamily="2" charset="2"/>
              <a:buChar char="-"/>
            </a:pPr>
            <a:r>
              <a:rPr lang="en-GB" sz="1200">
                <a:ea typeface="+mn-lt"/>
                <a:cs typeface="+mn-lt"/>
              </a:rPr>
              <a:t>Future </a:t>
            </a:r>
            <a:r>
              <a:rPr lang="en-GB" sz="1200" b="1">
                <a:ea typeface="+mn-lt"/>
                <a:cs typeface="+mn-lt"/>
              </a:rPr>
              <a:t>budgets cuts</a:t>
            </a:r>
            <a:r>
              <a:rPr lang="en-GB" sz="1200">
                <a:ea typeface="+mn-lt"/>
                <a:cs typeface="+mn-lt"/>
              </a:rPr>
              <a:t> (cantonal and state)</a:t>
            </a:r>
          </a:p>
          <a:p>
            <a:pPr marL="171450" indent="-171450">
              <a:lnSpc>
                <a:spcPct val="120000"/>
              </a:lnSpc>
              <a:buFont typeface="Symbol" pitchFamily="2" charset="2"/>
              <a:buChar char="-"/>
            </a:pPr>
            <a:r>
              <a:rPr lang="en-GB" sz="1200">
                <a:ea typeface="+mn-lt"/>
                <a:cs typeface="+mn-lt"/>
              </a:rPr>
              <a:t>Dealing with the </a:t>
            </a:r>
            <a:r>
              <a:rPr lang="en-GB" sz="1200" b="1">
                <a:ea typeface="+mn-lt"/>
                <a:cs typeface="+mn-lt"/>
              </a:rPr>
              <a:t>imbalance </a:t>
            </a:r>
            <a:r>
              <a:rPr lang="en-GB" sz="1200">
                <a:ea typeface="+mn-lt"/>
                <a:cs typeface="+mn-lt"/>
              </a:rPr>
              <a:t>between decreasing resources and increasing scope of work packages</a:t>
            </a:r>
          </a:p>
          <a:p>
            <a:pPr marL="171450" indent="-171450">
              <a:lnSpc>
                <a:spcPct val="120000"/>
              </a:lnSpc>
              <a:buFont typeface="Symbol" pitchFamily="2" charset="2"/>
              <a:buChar char="-"/>
            </a:pPr>
            <a:r>
              <a:rPr lang="en-GB" sz="1200">
                <a:ea typeface="+mn-lt"/>
                <a:cs typeface="+mn-lt"/>
              </a:rPr>
              <a:t>Rapidly increasing </a:t>
            </a:r>
            <a:r>
              <a:rPr lang="en-GB" sz="1200" b="1">
                <a:ea typeface="+mn-lt"/>
                <a:cs typeface="+mn-lt"/>
              </a:rPr>
              <a:t>threat level</a:t>
            </a:r>
          </a:p>
        </p:txBody>
      </p:sp>
      <p:sp>
        <p:nvSpPr>
          <p:cNvPr id="15" name="Ellipse 1">
            <a:extLst>
              <a:ext uri="{FF2B5EF4-FFF2-40B4-BE49-F238E27FC236}">
                <a16:creationId xmlns:a16="http://schemas.microsoft.com/office/drawing/2014/main" id="{80502AE5-30C7-73E2-0E28-46188C5CDF68}"/>
              </a:ext>
            </a:extLst>
          </p:cNvPr>
          <p:cNvSpPr>
            <a:spLocks noChangeAspect="1"/>
          </p:cNvSpPr>
          <p:nvPr/>
        </p:nvSpPr>
        <p:spPr>
          <a:xfrm>
            <a:off x="760637" y="1933797"/>
            <a:ext cx="1192615" cy="11945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45720" rIns="72000" bIns="45720" rtlCol="0" anchor="ctr"/>
          <a:lstStyle/>
          <a:p>
            <a:pPr algn="ctr"/>
            <a:r>
              <a:rPr lang="en-GB" sz="1500" b="1">
                <a:solidFill>
                  <a:schemeClr val="bg1"/>
                </a:solidFill>
              </a:rPr>
              <a:t>CISO</a:t>
            </a:r>
            <a:endParaRPr lang="en-GB" sz="1500" b="1">
              <a:solidFill>
                <a:schemeClr val="bg1"/>
              </a:solidFill>
              <a:cs typeface="Arial"/>
            </a:endParaRPr>
          </a:p>
        </p:txBody>
      </p:sp>
      <p:sp>
        <p:nvSpPr>
          <p:cNvPr id="25" name="Textfeld 24">
            <a:extLst>
              <a:ext uri="{FF2B5EF4-FFF2-40B4-BE49-F238E27FC236}">
                <a16:creationId xmlns:a16="http://schemas.microsoft.com/office/drawing/2014/main" id="{1AB3A4DA-C478-6F1E-BF0C-5D6009B0A2AE}"/>
              </a:ext>
            </a:extLst>
          </p:cNvPr>
          <p:cNvSpPr txBox="1"/>
          <p:nvPr/>
        </p:nvSpPr>
        <p:spPr>
          <a:xfrm>
            <a:off x="760412" y="4602760"/>
            <a:ext cx="4351084" cy="1355027"/>
          </a:xfrm>
          <a:prstGeom prst="rect">
            <a:avLst/>
          </a:prstGeom>
          <a:noFill/>
        </p:spPr>
        <p:txBody>
          <a:bodyPr wrap="square" lIns="0" tIns="0" rIns="0" bIns="0" rtlCol="0" anchor="t">
            <a:noAutofit/>
          </a:bodyPr>
          <a:lstStyle/>
          <a:p>
            <a:pPr>
              <a:lnSpc>
                <a:spcPct val="120000"/>
              </a:lnSpc>
            </a:pPr>
            <a:r>
              <a:rPr lang="en-GB" sz="1200" b="1" dirty="0">
                <a:solidFill>
                  <a:schemeClr val="accent2"/>
                </a:solidFill>
              </a:rPr>
              <a:t>Solution wanted:</a:t>
            </a:r>
          </a:p>
          <a:p>
            <a:pPr marL="186690" lvl="1" indent="-186690">
              <a:lnSpc>
                <a:spcPct val="120000"/>
              </a:lnSpc>
            </a:pPr>
            <a:r>
              <a:rPr lang="en-GB" sz="1200" b="1" dirty="0">
                <a:solidFill>
                  <a:schemeClr val="accent2"/>
                </a:solidFill>
                <a:cs typeface="Arial"/>
              </a:rPr>
              <a:t>Lower</a:t>
            </a:r>
            <a:r>
              <a:rPr lang="en-GB" sz="1200" b="1" dirty="0">
                <a:solidFill>
                  <a:schemeClr val="accent2"/>
                </a:solidFill>
                <a:ea typeface="+mn-lt"/>
                <a:cs typeface="+mn-lt"/>
              </a:rPr>
              <a:t> investment</a:t>
            </a:r>
            <a:r>
              <a:rPr lang="en-GB" sz="1200" dirty="0">
                <a:solidFill>
                  <a:schemeClr val="accent2"/>
                </a:solidFill>
                <a:ea typeface="+mn-lt"/>
                <a:cs typeface="+mn-lt"/>
              </a:rPr>
              <a:t> than FTE with external support team</a:t>
            </a:r>
            <a:endParaRPr lang="en-GB" sz="1200" dirty="0">
              <a:solidFill>
                <a:schemeClr val="accent2"/>
              </a:solidFill>
              <a:cs typeface="Arial"/>
            </a:endParaRPr>
          </a:p>
          <a:p>
            <a:pPr marL="186690" lvl="1" indent="-186690">
              <a:lnSpc>
                <a:spcPct val="113999"/>
              </a:lnSpc>
            </a:pPr>
            <a:r>
              <a:rPr lang="en-GB" sz="1200" b="1" dirty="0">
                <a:solidFill>
                  <a:schemeClr val="accent2"/>
                </a:solidFill>
                <a:ea typeface="+mn-lt"/>
                <a:cs typeface="+mn-lt"/>
              </a:rPr>
              <a:t>Dedicated services</a:t>
            </a:r>
            <a:r>
              <a:rPr lang="en-GB" sz="1200" dirty="0">
                <a:solidFill>
                  <a:schemeClr val="accent2"/>
                </a:solidFill>
                <a:ea typeface="+mn-lt"/>
                <a:cs typeface="+mn-lt"/>
              </a:rPr>
              <a:t> make efficient use of limited resources</a:t>
            </a:r>
            <a:endParaRPr lang="en-GB" dirty="0">
              <a:solidFill>
                <a:schemeClr val="accent2"/>
              </a:solidFill>
              <a:cs typeface="Arial"/>
            </a:endParaRPr>
          </a:p>
          <a:p>
            <a:pPr marL="186690" lvl="1" indent="-186690">
              <a:lnSpc>
                <a:spcPct val="120000"/>
              </a:lnSpc>
            </a:pPr>
            <a:r>
              <a:rPr lang="en-GB" sz="1200" b="1" dirty="0">
                <a:solidFill>
                  <a:schemeClr val="accent2"/>
                </a:solidFill>
                <a:ea typeface="+mn-lt"/>
                <a:cs typeface="+mn-lt"/>
              </a:rPr>
              <a:t>Access to experts</a:t>
            </a:r>
            <a:r>
              <a:rPr lang="en-GB" sz="1200" dirty="0">
                <a:solidFill>
                  <a:schemeClr val="accent2"/>
                </a:solidFill>
                <a:ea typeface="+mn-lt"/>
                <a:cs typeface="+mn-lt"/>
              </a:rPr>
              <a:t> to monitor the state of security in the institution and get insight into state-of-the-art responses. </a:t>
            </a:r>
            <a:endParaRPr lang="en-GB" dirty="0">
              <a:solidFill>
                <a:schemeClr val="accent2"/>
              </a:solidFill>
              <a:cs typeface="Arial"/>
            </a:endParaRPr>
          </a:p>
        </p:txBody>
      </p:sp>
      <p:graphicFrame>
        <p:nvGraphicFramePr>
          <p:cNvPr id="12" name="Tabelle 20">
            <a:extLst>
              <a:ext uri="{FF2B5EF4-FFF2-40B4-BE49-F238E27FC236}">
                <a16:creationId xmlns:a16="http://schemas.microsoft.com/office/drawing/2014/main" id="{9EE47916-AE7B-A820-8BE3-8ED2BC5D875D}"/>
              </a:ext>
            </a:extLst>
          </p:cNvPr>
          <p:cNvGraphicFramePr>
            <a:graphicFrameLocks noGrp="1"/>
          </p:cNvGraphicFramePr>
          <p:nvPr/>
        </p:nvGraphicFramePr>
        <p:xfrm>
          <a:off x="760414" y="1459188"/>
          <a:ext cx="2264731" cy="373592"/>
        </p:xfrm>
        <a:graphic>
          <a:graphicData uri="http://schemas.openxmlformats.org/drawingml/2006/table">
            <a:tbl>
              <a:tblPr firstRow="1" bandRow="1">
                <a:tableStyleId>{5940675A-B579-460E-94D1-54222C63F5DA}</a:tableStyleId>
              </a:tblPr>
              <a:tblGrid>
                <a:gridCol w="2264731">
                  <a:extLst>
                    <a:ext uri="{9D8B030D-6E8A-4147-A177-3AD203B41FA5}">
                      <a16:colId xmlns:a16="http://schemas.microsoft.com/office/drawing/2014/main" val="4006236243"/>
                    </a:ext>
                  </a:extLst>
                </a:gridCol>
              </a:tblGrid>
              <a:tr h="373592">
                <a:tc>
                  <a:txBody>
                    <a:bodyPr/>
                    <a:lstStyle/>
                    <a:p>
                      <a:pPr marL="0" marR="0" lvl="0" indent="0" algn="l" rtl="0" eaLnBrk="1" fontAlgn="auto" latinLnBrk="0" hangingPunct="1">
                        <a:lnSpc>
                          <a:spcPct val="114000"/>
                        </a:lnSpc>
                        <a:spcBef>
                          <a:spcPts val="0"/>
                        </a:spcBef>
                        <a:spcAft>
                          <a:spcPts val="0"/>
                        </a:spcAft>
                        <a:buClrTx/>
                        <a:buSzTx/>
                        <a:buFont typeface="+mj-lt"/>
                        <a:buNone/>
                      </a:pPr>
                      <a:r>
                        <a:rPr lang="de-CH" sz="1800" b="1">
                          <a:solidFill>
                            <a:schemeClr val="accent1"/>
                          </a:solidFill>
                        </a:rPr>
                        <a:t>Anna</a:t>
                      </a:r>
                    </a:p>
                  </a:txBody>
                  <a:tcPr marL="0" marR="0" marT="3600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9565973"/>
                  </a:ext>
                </a:extLst>
              </a:tr>
            </a:tbl>
          </a:graphicData>
        </a:graphic>
      </p:graphicFrame>
      <p:graphicFrame>
        <p:nvGraphicFramePr>
          <p:cNvPr id="13" name="Tabelle 20">
            <a:extLst>
              <a:ext uri="{FF2B5EF4-FFF2-40B4-BE49-F238E27FC236}">
                <a16:creationId xmlns:a16="http://schemas.microsoft.com/office/drawing/2014/main" id="{37B04D88-278D-914B-E5BA-BD7FEEAFA931}"/>
              </a:ext>
            </a:extLst>
          </p:cNvPr>
          <p:cNvGraphicFramePr>
            <a:graphicFrameLocks noGrp="1"/>
          </p:cNvGraphicFramePr>
          <p:nvPr/>
        </p:nvGraphicFramePr>
        <p:xfrm>
          <a:off x="6098817" y="1458125"/>
          <a:ext cx="2582420" cy="373592"/>
        </p:xfrm>
        <a:graphic>
          <a:graphicData uri="http://schemas.openxmlformats.org/drawingml/2006/table">
            <a:tbl>
              <a:tblPr firstRow="1" bandRow="1">
                <a:tableStyleId>{5940675A-B579-460E-94D1-54222C63F5DA}</a:tableStyleId>
              </a:tblPr>
              <a:tblGrid>
                <a:gridCol w="2582420">
                  <a:extLst>
                    <a:ext uri="{9D8B030D-6E8A-4147-A177-3AD203B41FA5}">
                      <a16:colId xmlns:a16="http://schemas.microsoft.com/office/drawing/2014/main" val="4006236243"/>
                    </a:ext>
                  </a:extLst>
                </a:gridCol>
              </a:tblGrid>
              <a:tr h="373592">
                <a:tc>
                  <a:txBody>
                    <a:bodyPr/>
                    <a:lstStyle/>
                    <a:p>
                      <a:pPr marL="0" marR="0" lvl="0" indent="0" algn="l" rtl="0" eaLnBrk="1" fontAlgn="auto" latinLnBrk="0" hangingPunct="1">
                        <a:lnSpc>
                          <a:spcPct val="114000"/>
                        </a:lnSpc>
                        <a:spcBef>
                          <a:spcPts val="0"/>
                        </a:spcBef>
                        <a:spcAft>
                          <a:spcPts val="0"/>
                        </a:spcAft>
                        <a:buClrTx/>
                        <a:buSzTx/>
                        <a:buFont typeface="+mj-lt"/>
                        <a:buNone/>
                      </a:pPr>
                      <a:r>
                        <a:rPr lang="de-CH" sz="1800" b="1">
                          <a:solidFill>
                            <a:schemeClr val="accent1"/>
                          </a:solidFill>
                        </a:rPr>
                        <a:t>Lars</a:t>
                      </a:r>
                    </a:p>
                  </a:txBody>
                  <a:tcPr marL="0" marR="0" marT="3600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9565973"/>
                  </a:ext>
                </a:extLst>
              </a:tr>
            </a:tbl>
          </a:graphicData>
        </a:graphic>
      </p:graphicFrame>
      <p:sp>
        <p:nvSpPr>
          <p:cNvPr id="3" name="Textfeld 2">
            <a:extLst>
              <a:ext uri="{FF2B5EF4-FFF2-40B4-BE49-F238E27FC236}">
                <a16:creationId xmlns:a16="http://schemas.microsoft.com/office/drawing/2014/main" id="{0C5F091F-3DA5-4B05-7462-FBD0142D2C13}"/>
              </a:ext>
            </a:extLst>
          </p:cNvPr>
          <p:cNvSpPr txBox="1"/>
          <p:nvPr/>
        </p:nvSpPr>
        <p:spPr>
          <a:xfrm>
            <a:off x="6098816" y="3262347"/>
            <a:ext cx="5258032" cy="1348180"/>
          </a:xfrm>
          <a:prstGeom prst="rect">
            <a:avLst/>
          </a:prstGeom>
          <a:noFill/>
        </p:spPr>
        <p:txBody>
          <a:bodyPr wrap="square" lIns="0" tIns="0" rIns="0" bIns="0" rtlCol="0" anchor="t">
            <a:noAutofit/>
          </a:bodyPr>
          <a:lstStyle/>
          <a:p>
            <a:pPr>
              <a:lnSpc>
                <a:spcPct val="120000"/>
              </a:lnSpc>
            </a:pPr>
            <a:r>
              <a:rPr lang="en-GB" sz="1200" b="1"/>
              <a:t>Challenges</a:t>
            </a:r>
          </a:p>
          <a:p>
            <a:pPr marL="171450" indent="-171450">
              <a:lnSpc>
                <a:spcPct val="120000"/>
              </a:lnSpc>
              <a:buFont typeface="Symbol" pitchFamily="2" charset="2"/>
              <a:buChar char="-"/>
            </a:pPr>
            <a:r>
              <a:rPr lang="en-GB" sz="1200">
                <a:cs typeface="Arial"/>
              </a:rPr>
              <a:t>Very</a:t>
            </a:r>
            <a:r>
              <a:rPr lang="en-GB" sz="1200">
                <a:ea typeface="+mn-lt"/>
                <a:cs typeface="+mn-lt"/>
              </a:rPr>
              <a:t> limited resources and high pressure ("</a:t>
            </a:r>
            <a:r>
              <a:rPr lang="en-GB" sz="1200" b="1">
                <a:ea typeface="+mn-lt"/>
                <a:cs typeface="+mn-lt"/>
              </a:rPr>
              <a:t>Survival-Mode</a:t>
            </a:r>
            <a:r>
              <a:rPr lang="en-GB" sz="1200">
                <a:ea typeface="+mn-lt"/>
                <a:cs typeface="+mn-lt"/>
              </a:rPr>
              <a:t>")</a:t>
            </a:r>
            <a:endParaRPr lang="en-GB">
              <a:ea typeface="+mn-lt"/>
              <a:cs typeface="+mn-lt"/>
            </a:endParaRPr>
          </a:p>
          <a:p>
            <a:pPr marL="171450" indent="-171450">
              <a:lnSpc>
                <a:spcPct val="120000"/>
              </a:lnSpc>
              <a:buFont typeface="Symbol" pitchFamily="2" charset="2"/>
              <a:buChar char="-"/>
            </a:pPr>
            <a:r>
              <a:rPr lang="en-GB" sz="1200">
                <a:ea typeface="+mn-lt"/>
                <a:cs typeface="+mn-lt"/>
              </a:rPr>
              <a:t>Keeping </a:t>
            </a:r>
            <a:r>
              <a:rPr lang="en-GB" sz="1200" b="1">
                <a:ea typeface="+mn-lt"/>
                <a:cs typeface="+mn-lt"/>
              </a:rPr>
              <a:t>up to date</a:t>
            </a:r>
            <a:r>
              <a:rPr lang="en-GB" sz="1200">
                <a:ea typeface="+mn-lt"/>
                <a:cs typeface="+mn-lt"/>
              </a:rPr>
              <a:t> while maintaining a </a:t>
            </a:r>
            <a:r>
              <a:rPr lang="en-GB" sz="1200" b="1">
                <a:ea typeface="+mn-lt"/>
                <a:cs typeface="+mn-lt"/>
              </a:rPr>
              <a:t>high pace</a:t>
            </a:r>
            <a:r>
              <a:rPr lang="en-GB" sz="1200">
                <a:ea typeface="+mn-lt"/>
                <a:cs typeface="+mn-lt"/>
              </a:rPr>
              <a:t> of development</a:t>
            </a:r>
            <a:endParaRPr lang="en-GB">
              <a:ea typeface="+mn-lt"/>
              <a:cs typeface="+mn-lt"/>
            </a:endParaRPr>
          </a:p>
          <a:p>
            <a:pPr marL="171450" indent="-171450">
              <a:lnSpc>
                <a:spcPct val="120000"/>
              </a:lnSpc>
              <a:buFont typeface="Symbol" pitchFamily="2" charset="2"/>
              <a:buChar char="-"/>
            </a:pPr>
            <a:r>
              <a:rPr lang="en-GB" sz="1200" b="1">
                <a:ea typeface="+mn-lt"/>
                <a:cs typeface="+mn-lt"/>
              </a:rPr>
              <a:t>Restrictions </a:t>
            </a:r>
            <a:r>
              <a:rPr lang="en-GB" sz="1200">
                <a:ea typeface="+mn-lt"/>
                <a:cs typeface="+mn-lt"/>
              </a:rPr>
              <a:t>in a university environment and no access to commercial solutions</a:t>
            </a:r>
            <a:endParaRPr lang="en-GB">
              <a:cs typeface="Arial"/>
            </a:endParaRPr>
          </a:p>
        </p:txBody>
      </p:sp>
      <p:sp>
        <p:nvSpPr>
          <p:cNvPr id="5" name="Textfeld 4">
            <a:extLst>
              <a:ext uri="{FF2B5EF4-FFF2-40B4-BE49-F238E27FC236}">
                <a16:creationId xmlns:a16="http://schemas.microsoft.com/office/drawing/2014/main" id="{C3FF0F9B-B007-9A24-9CC1-998181E6A647}"/>
              </a:ext>
            </a:extLst>
          </p:cNvPr>
          <p:cNvSpPr txBox="1"/>
          <p:nvPr/>
        </p:nvSpPr>
        <p:spPr>
          <a:xfrm>
            <a:off x="6098816" y="4610003"/>
            <a:ext cx="5056864" cy="1506677"/>
          </a:xfrm>
          <a:prstGeom prst="rect">
            <a:avLst/>
          </a:prstGeom>
          <a:noFill/>
        </p:spPr>
        <p:txBody>
          <a:bodyPr wrap="square" lIns="0" tIns="0" rIns="0" bIns="0" rtlCol="0" anchor="t">
            <a:noAutofit/>
          </a:bodyPr>
          <a:lstStyle/>
          <a:p>
            <a:pPr>
              <a:lnSpc>
                <a:spcPct val="120000"/>
              </a:lnSpc>
            </a:pPr>
            <a:r>
              <a:rPr lang="en-GB" sz="1200" b="1" dirty="0">
                <a:solidFill>
                  <a:schemeClr val="accent2"/>
                </a:solidFill>
              </a:rPr>
              <a:t>Solution wanted:</a:t>
            </a:r>
          </a:p>
          <a:p>
            <a:pPr marL="186690" lvl="1" indent="-186690">
              <a:lnSpc>
                <a:spcPct val="113999"/>
              </a:lnSpc>
            </a:pPr>
            <a:r>
              <a:rPr lang="en-GB" sz="1200" b="1" dirty="0">
                <a:solidFill>
                  <a:schemeClr val="accent2"/>
                </a:solidFill>
                <a:ea typeface="+mn-lt"/>
                <a:cs typeface="+mn-lt"/>
              </a:rPr>
              <a:t>A simple Solution </a:t>
            </a:r>
            <a:r>
              <a:rPr lang="en-GB" sz="1200" dirty="0">
                <a:solidFill>
                  <a:schemeClr val="accent2"/>
                </a:solidFill>
                <a:ea typeface="+mn-lt"/>
                <a:cs typeface="+mn-lt"/>
              </a:rPr>
              <a:t>that considers the limitations of the research and education field</a:t>
            </a:r>
          </a:p>
          <a:p>
            <a:pPr marL="186690" lvl="1" indent="-186690">
              <a:lnSpc>
                <a:spcPct val="113999"/>
              </a:lnSpc>
            </a:pPr>
            <a:r>
              <a:rPr lang="en-GB" sz="1200" b="1" dirty="0">
                <a:solidFill>
                  <a:schemeClr val="accent2"/>
                </a:solidFill>
                <a:ea typeface="+mn-lt"/>
                <a:cs typeface="+mn-lt"/>
              </a:rPr>
              <a:t>High Flexibility</a:t>
            </a:r>
            <a:r>
              <a:rPr lang="en-GB" sz="1200" dirty="0">
                <a:solidFill>
                  <a:schemeClr val="accent2"/>
                </a:solidFill>
                <a:ea typeface="+mn-lt"/>
                <a:cs typeface="+mn-lt"/>
              </a:rPr>
              <a:t>: Finetuning, adjusting, configuration on every level</a:t>
            </a:r>
            <a:endParaRPr lang="en-GB" dirty="0">
              <a:solidFill>
                <a:schemeClr val="accent2"/>
              </a:solidFill>
              <a:ea typeface="+mn-lt"/>
              <a:cs typeface="+mn-lt"/>
            </a:endParaRPr>
          </a:p>
          <a:p>
            <a:pPr marL="186690" lvl="1" indent="-186690">
              <a:lnSpc>
                <a:spcPct val="120000"/>
              </a:lnSpc>
            </a:pPr>
            <a:r>
              <a:rPr lang="en-GB" sz="1200" b="1" dirty="0">
                <a:solidFill>
                  <a:schemeClr val="accent2"/>
                </a:solidFill>
                <a:ea typeface="+mn-lt"/>
                <a:cs typeface="+mn-lt"/>
              </a:rPr>
              <a:t>Support</a:t>
            </a:r>
            <a:r>
              <a:rPr lang="en-GB" sz="1200" dirty="0">
                <a:solidFill>
                  <a:schemeClr val="accent2"/>
                </a:solidFill>
                <a:ea typeface="+mn-lt"/>
                <a:cs typeface="+mn-lt"/>
              </a:rPr>
              <a:t> to handle the overload, backing of a strong partner to help with the complexity of the task at hand</a:t>
            </a:r>
            <a:endParaRPr lang="en-GB" dirty="0">
              <a:solidFill>
                <a:schemeClr val="accent2"/>
              </a:solidFill>
            </a:endParaRPr>
          </a:p>
          <a:p>
            <a:pPr marL="0" lvl="1" indent="0">
              <a:lnSpc>
                <a:spcPct val="120000"/>
              </a:lnSpc>
              <a:buNone/>
            </a:pPr>
            <a:endParaRPr lang="en-GB" sz="1200" dirty="0">
              <a:solidFill>
                <a:schemeClr val="accent2"/>
              </a:solidFill>
              <a:cs typeface="Arial"/>
            </a:endParaRPr>
          </a:p>
        </p:txBody>
      </p:sp>
      <p:sp>
        <p:nvSpPr>
          <p:cNvPr id="28" name="Ellipse 1">
            <a:extLst>
              <a:ext uri="{FF2B5EF4-FFF2-40B4-BE49-F238E27FC236}">
                <a16:creationId xmlns:a16="http://schemas.microsoft.com/office/drawing/2014/main" id="{BDE9D3C2-E731-AC17-AD7E-B48352AEEE06}"/>
              </a:ext>
            </a:extLst>
          </p:cNvPr>
          <p:cNvSpPr>
            <a:spLocks noChangeAspect="1"/>
          </p:cNvSpPr>
          <p:nvPr/>
        </p:nvSpPr>
        <p:spPr>
          <a:xfrm>
            <a:off x="8682790" y="1211902"/>
            <a:ext cx="2009157" cy="2049262"/>
          </a:xfrm>
          <a:prstGeom prst="ellipse">
            <a:avLst/>
          </a:prstGeom>
          <a:blipFill dpi="0" rotWithShape="1">
            <a:blip r:embed="rId3"/>
            <a:srcRect/>
            <a:stretch>
              <a:fillRect l="-37308"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chemeClr val="bg1"/>
              </a:solidFill>
            </a:endParaRPr>
          </a:p>
        </p:txBody>
      </p:sp>
      <p:sp>
        <p:nvSpPr>
          <p:cNvPr id="2" name="Ellipse 1">
            <a:extLst>
              <a:ext uri="{FF2B5EF4-FFF2-40B4-BE49-F238E27FC236}">
                <a16:creationId xmlns:a16="http://schemas.microsoft.com/office/drawing/2014/main" id="{57EFB528-15AD-6A33-6252-9C3A2B5E76DE}"/>
              </a:ext>
            </a:extLst>
          </p:cNvPr>
          <p:cNvSpPr>
            <a:spLocks noChangeAspect="1"/>
          </p:cNvSpPr>
          <p:nvPr/>
        </p:nvSpPr>
        <p:spPr>
          <a:xfrm>
            <a:off x="3027702" y="1215194"/>
            <a:ext cx="2088810" cy="2046477"/>
          </a:xfrm>
          <a:prstGeom prst="ellipse">
            <a:avLst/>
          </a:prstGeom>
          <a:blipFill dpi="0" rotWithShape="1">
            <a:blip r:embed="rId4"/>
            <a:srcRect/>
            <a:stretch>
              <a:fillRect l="-3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chemeClr val="bg1"/>
              </a:solidFill>
            </a:endParaRPr>
          </a:p>
        </p:txBody>
      </p:sp>
      <p:sp>
        <p:nvSpPr>
          <p:cNvPr id="11" name="Ellipse 1">
            <a:extLst>
              <a:ext uri="{FF2B5EF4-FFF2-40B4-BE49-F238E27FC236}">
                <a16:creationId xmlns:a16="http://schemas.microsoft.com/office/drawing/2014/main" id="{AA7B7948-8954-1A40-06EA-9109ADBE2991}"/>
              </a:ext>
            </a:extLst>
          </p:cNvPr>
          <p:cNvSpPr>
            <a:spLocks noChangeAspect="1"/>
          </p:cNvSpPr>
          <p:nvPr/>
        </p:nvSpPr>
        <p:spPr>
          <a:xfrm>
            <a:off x="6094637" y="1933796"/>
            <a:ext cx="1192615" cy="11945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500" b="1">
                <a:solidFill>
                  <a:schemeClr val="bg1"/>
                </a:solidFill>
              </a:rPr>
              <a:t>Security</a:t>
            </a:r>
          </a:p>
        </p:txBody>
      </p:sp>
    </p:spTree>
    <p:extLst>
      <p:ext uri="{BB962C8B-B14F-4D97-AF65-F5344CB8AC3E}">
        <p14:creationId xmlns:p14="http://schemas.microsoft.com/office/powerpoint/2010/main" val="3493088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4">
            <a:extLst>
              <a:ext uri="{FF2B5EF4-FFF2-40B4-BE49-F238E27FC236}">
                <a16:creationId xmlns:a16="http://schemas.microsoft.com/office/drawing/2014/main" id="{E44695A3-5566-E894-D9B8-1503D9C7935B}"/>
              </a:ext>
            </a:extLst>
          </p:cNvPr>
          <p:cNvSpPr/>
          <p:nvPr/>
        </p:nvSpPr>
        <p:spPr>
          <a:xfrm>
            <a:off x="760414" y="3030127"/>
            <a:ext cx="8184803" cy="1859506"/>
          </a:xfrm>
          <a:prstGeom prst="rect">
            <a:avLst/>
          </a:prstGeom>
          <a:solidFill>
            <a:schemeClr val="accent1"/>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000" b="1">
                <a:solidFill>
                  <a:schemeClr val="bg1"/>
                </a:solidFill>
              </a:rPr>
              <a:t>SOC Basis</a:t>
            </a:r>
          </a:p>
        </p:txBody>
      </p:sp>
      <p:sp>
        <p:nvSpPr>
          <p:cNvPr id="21" name="Rectangle 4">
            <a:extLst>
              <a:ext uri="{FF2B5EF4-FFF2-40B4-BE49-F238E27FC236}">
                <a16:creationId xmlns:a16="http://schemas.microsoft.com/office/drawing/2014/main" id="{38DDD1D9-A723-541D-8BE9-B146B95835CB}"/>
              </a:ext>
            </a:extLst>
          </p:cNvPr>
          <p:cNvSpPr/>
          <p:nvPr/>
        </p:nvSpPr>
        <p:spPr>
          <a:xfrm>
            <a:off x="763953" y="1536370"/>
            <a:ext cx="8180965" cy="1425933"/>
          </a:xfrm>
          <a:prstGeom prst="rect">
            <a:avLst/>
          </a:prstGeom>
          <a:solidFill>
            <a:schemeClr val="accent1"/>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000" b="1">
                <a:solidFill>
                  <a:schemeClr val="bg1"/>
                </a:solidFill>
              </a:rPr>
              <a:t>SOC Advanced</a:t>
            </a:r>
          </a:p>
        </p:txBody>
      </p:sp>
      <p:sp>
        <p:nvSpPr>
          <p:cNvPr id="105" name="Rectangle 4">
            <a:extLst>
              <a:ext uri="{FF2B5EF4-FFF2-40B4-BE49-F238E27FC236}">
                <a16:creationId xmlns:a16="http://schemas.microsoft.com/office/drawing/2014/main" id="{0C679BC3-4D98-3EB8-9E28-9F8AA58519C1}"/>
              </a:ext>
            </a:extLst>
          </p:cNvPr>
          <p:cNvSpPr/>
          <p:nvPr/>
        </p:nvSpPr>
        <p:spPr>
          <a:xfrm>
            <a:off x="4827361" y="3203371"/>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sp>
        <p:nvSpPr>
          <p:cNvPr id="106" name="Rectangle 4">
            <a:extLst>
              <a:ext uri="{FF2B5EF4-FFF2-40B4-BE49-F238E27FC236}">
                <a16:creationId xmlns:a16="http://schemas.microsoft.com/office/drawing/2014/main" id="{2414EB30-F53C-FC60-4BEF-428023B55F58}"/>
              </a:ext>
            </a:extLst>
          </p:cNvPr>
          <p:cNvSpPr/>
          <p:nvPr/>
        </p:nvSpPr>
        <p:spPr>
          <a:xfrm>
            <a:off x="4828807" y="3747193"/>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sp>
        <p:nvSpPr>
          <p:cNvPr id="22" name="Rectangle 4">
            <a:extLst>
              <a:ext uri="{FF2B5EF4-FFF2-40B4-BE49-F238E27FC236}">
                <a16:creationId xmlns:a16="http://schemas.microsoft.com/office/drawing/2014/main" id="{19D1240D-8768-71CC-B8E2-33494CBD42E1}"/>
              </a:ext>
            </a:extLst>
          </p:cNvPr>
          <p:cNvSpPr/>
          <p:nvPr/>
        </p:nvSpPr>
        <p:spPr>
          <a:xfrm>
            <a:off x="760414" y="4959376"/>
            <a:ext cx="8184803" cy="806817"/>
          </a:xfrm>
          <a:prstGeom prst="rect">
            <a:avLst/>
          </a:prstGeom>
          <a:solidFill>
            <a:schemeClr val="accent1"/>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000" b="1">
                <a:solidFill>
                  <a:schemeClr val="bg1"/>
                </a:solidFill>
              </a:rPr>
              <a:t>SOC Access</a:t>
            </a:r>
          </a:p>
        </p:txBody>
      </p:sp>
      <p:sp>
        <p:nvSpPr>
          <p:cNvPr id="2" name="Foliennummernplatzhalter 1">
            <a:extLst>
              <a:ext uri="{FF2B5EF4-FFF2-40B4-BE49-F238E27FC236}">
                <a16:creationId xmlns:a16="http://schemas.microsoft.com/office/drawing/2014/main" id="{F18E3F9E-8156-5FBA-01F2-145C72C98D64}"/>
              </a:ext>
            </a:extLst>
          </p:cNvPr>
          <p:cNvSpPr>
            <a:spLocks noGrp="1"/>
          </p:cNvSpPr>
          <p:nvPr>
            <p:ph type="sldNum" sz="quarter" idx="12"/>
          </p:nvPr>
        </p:nvSpPr>
        <p:spPr/>
        <p:txBody>
          <a:bodyPr/>
          <a:lstStyle/>
          <a:p>
            <a:fld id="{442AD375-037F-43D0-B059-5172DA06796A}" type="slidenum">
              <a:rPr lang="en-GB" smtClean="0"/>
              <a:pPr/>
              <a:t>4</a:t>
            </a:fld>
            <a:endParaRPr lang="en-GB"/>
          </a:p>
        </p:txBody>
      </p:sp>
      <p:sp>
        <p:nvSpPr>
          <p:cNvPr id="34" name="Rectangle 4">
            <a:extLst>
              <a:ext uri="{FF2B5EF4-FFF2-40B4-BE49-F238E27FC236}">
                <a16:creationId xmlns:a16="http://schemas.microsoft.com/office/drawing/2014/main" id="{87D6DCEB-6FE3-CABE-3BE9-F31C81781F49}"/>
              </a:ext>
            </a:extLst>
          </p:cNvPr>
          <p:cNvSpPr/>
          <p:nvPr/>
        </p:nvSpPr>
        <p:spPr>
          <a:xfrm>
            <a:off x="3757077" y="5030559"/>
            <a:ext cx="5090323" cy="66573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SOC Community Module</a:t>
            </a:r>
          </a:p>
          <a:p>
            <a:pPr algn="ctr"/>
            <a:r>
              <a:rPr lang="en-GB" sz="800">
                <a:solidFill>
                  <a:schemeClr val="accent1"/>
                </a:solidFill>
              </a:rPr>
              <a:t>(General SOC Access)</a:t>
            </a:r>
          </a:p>
        </p:txBody>
      </p:sp>
      <p:sp>
        <p:nvSpPr>
          <p:cNvPr id="84" name="Rectangle 4">
            <a:extLst>
              <a:ext uri="{FF2B5EF4-FFF2-40B4-BE49-F238E27FC236}">
                <a16:creationId xmlns:a16="http://schemas.microsoft.com/office/drawing/2014/main" id="{8C8E86BD-BDE0-50F4-B2F5-8F1D9F65DC9D}"/>
              </a:ext>
            </a:extLst>
          </p:cNvPr>
          <p:cNvSpPr/>
          <p:nvPr/>
        </p:nvSpPr>
        <p:spPr>
          <a:xfrm>
            <a:off x="3821942" y="4323089"/>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rPr>
              <a:t>Vulnerability Management</a:t>
            </a:r>
            <a:endParaRPr lang="en-GB" sz="800" b="1">
              <a:solidFill>
                <a:schemeClr val="bg1"/>
              </a:solidFill>
              <a:cs typeface="Arial"/>
            </a:endParaRPr>
          </a:p>
        </p:txBody>
      </p:sp>
      <p:sp>
        <p:nvSpPr>
          <p:cNvPr id="146" name="Rectangle 4">
            <a:extLst>
              <a:ext uri="{FF2B5EF4-FFF2-40B4-BE49-F238E27FC236}">
                <a16:creationId xmlns:a16="http://schemas.microsoft.com/office/drawing/2014/main" id="{91AC3EF0-B69A-A957-0003-C1294E4C4DC3}"/>
              </a:ext>
            </a:extLst>
          </p:cNvPr>
          <p:cNvSpPr/>
          <p:nvPr/>
        </p:nvSpPr>
        <p:spPr>
          <a:xfrm>
            <a:off x="3821942" y="1704518"/>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24/7 Pikett</a:t>
            </a:r>
          </a:p>
        </p:txBody>
      </p:sp>
      <p:sp>
        <p:nvSpPr>
          <p:cNvPr id="155" name="Rectangle 4">
            <a:extLst>
              <a:ext uri="{FF2B5EF4-FFF2-40B4-BE49-F238E27FC236}">
                <a16:creationId xmlns:a16="http://schemas.microsoft.com/office/drawing/2014/main" id="{0E3BF804-79E3-71E3-454B-BC62037968D3}"/>
              </a:ext>
            </a:extLst>
          </p:cNvPr>
          <p:cNvSpPr/>
          <p:nvPr/>
        </p:nvSpPr>
        <p:spPr>
          <a:xfrm>
            <a:off x="3821942" y="2261148"/>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rPr>
              <a:t>SOC Sentinel</a:t>
            </a:r>
            <a:endParaRPr lang="en-GB" sz="800">
              <a:solidFill>
                <a:schemeClr val="bg1"/>
              </a:solidFill>
              <a:cs typeface="Arial"/>
            </a:endParaRPr>
          </a:p>
          <a:p>
            <a:pPr algn="ctr">
              <a:lnSpc>
                <a:spcPct val="113999"/>
              </a:lnSpc>
            </a:pPr>
            <a:r>
              <a:rPr lang="en-GB" sz="800">
                <a:solidFill>
                  <a:schemeClr val="bg1"/>
                </a:solidFill>
                <a:cs typeface="Arial"/>
              </a:rPr>
              <a:t>(custom Defense)</a:t>
            </a:r>
          </a:p>
        </p:txBody>
      </p:sp>
      <p:sp>
        <p:nvSpPr>
          <p:cNvPr id="182" name="Rectangle 4">
            <a:extLst>
              <a:ext uri="{FF2B5EF4-FFF2-40B4-BE49-F238E27FC236}">
                <a16:creationId xmlns:a16="http://schemas.microsoft.com/office/drawing/2014/main" id="{D666BA1D-EE82-01BE-561D-9D39F9E29325}"/>
              </a:ext>
            </a:extLst>
          </p:cNvPr>
          <p:cNvSpPr/>
          <p:nvPr/>
        </p:nvSpPr>
        <p:spPr>
          <a:xfrm>
            <a:off x="3821942" y="3747193"/>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rPr>
              <a:t>Operational Support</a:t>
            </a:r>
          </a:p>
        </p:txBody>
      </p:sp>
      <p:sp>
        <p:nvSpPr>
          <p:cNvPr id="53" name="Textfeld 52">
            <a:extLst>
              <a:ext uri="{FF2B5EF4-FFF2-40B4-BE49-F238E27FC236}">
                <a16:creationId xmlns:a16="http://schemas.microsoft.com/office/drawing/2014/main" id="{40EC38FA-2FE6-ABC3-997B-29A3BC1C6213}"/>
              </a:ext>
            </a:extLst>
          </p:cNvPr>
          <p:cNvSpPr txBox="1"/>
          <p:nvPr/>
        </p:nvSpPr>
        <p:spPr>
          <a:xfrm>
            <a:off x="6862542" y="5287793"/>
            <a:ext cx="424206" cy="392159"/>
          </a:xfrm>
          <a:prstGeom prst="rect">
            <a:avLst/>
          </a:prstGeom>
          <a:noFill/>
        </p:spPr>
        <p:txBody>
          <a:bodyPr wrap="square">
            <a:spAutoFit/>
          </a:bodyPr>
          <a:lstStyle/>
          <a:p>
            <a:pPr algn="ctr"/>
            <a:r>
              <a:rPr lang="en-GB" sz="1800"/>
              <a:t>🔑</a:t>
            </a:r>
          </a:p>
        </p:txBody>
      </p:sp>
      <p:sp>
        <p:nvSpPr>
          <p:cNvPr id="3" name="Rectangle 4">
            <a:extLst>
              <a:ext uri="{FF2B5EF4-FFF2-40B4-BE49-F238E27FC236}">
                <a16:creationId xmlns:a16="http://schemas.microsoft.com/office/drawing/2014/main" id="{E80F655C-6FAA-39DC-DBB4-E0E80CED851D}"/>
              </a:ext>
            </a:extLst>
          </p:cNvPr>
          <p:cNvSpPr/>
          <p:nvPr/>
        </p:nvSpPr>
        <p:spPr>
          <a:xfrm>
            <a:off x="3821942" y="3208371"/>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rPr>
              <a:t>SOC Light</a:t>
            </a:r>
          </a:p>
          <a:p>
            <a:pPr algn="ctr"/>
            <a:r>
              <a:rPr lang="en-GB" sz="800">
                <a:solidFill>
                  <a:schemeClr val="bg1"/>
                </a:solidFill>
              </a:rPr>
              <a:t>(All-in-one-Defense)</a:t>
            </a:r>
            <a:endParaRPr lang="en-GB" sz="800">
              <a:solidFill>
                <a:schemeClr val="bg1"/>
              </a:solidFill>
              <a:cs typeface="Arial"/>
            </a:endParaRPr>
          </a:p>
        </p:txBody>
      </p:sp>
      <p:sp>
        <p:nvSpPr>
          <p:cNvPr id="25" name="Abgerundetes Rechteck 24">
            <a:extLst>
              <a:ext uri="{FF2B5EF4-FFF2-40B4-BE49-F238E27FC236}">
                <a16:creationId xmlns:a16="http://schemas.microsoft.com/office/drawing/2014/main" id="{CEC35F1B-CEB9-39E3-9307-B9DEAD9C2798}"/>
              </a:ext>
            </a:extLst>
          </p:cNvPr>
          <p:cNvSpPr/>
          <p:nvPr/>
        </p:nvSpPr>
        <p:spPr>
          <a:xfrm>
            <a:off x="9010082" y="3030127"/>
            <a:ext cx="2427102" cy="1859506"/>
          </a:xfrm>
          <a:prstGeom prst="roundRect">
            <a:avLst>
              <a:gd name="adj" fmla="val 0"/>
            </a:avLst>
          </a:prstGeom>
          <a:solidFill>
            <a:schemeClr val="accent1">
              <a:alpha val="30000"/>
            </a:schemeClr>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nSpc>
                <a:spcPct val="113999"/>
              </a:lnSpc>
            </a:pPr>
            <a:r>
              <a:rPr lang="en-GB" sz="800" b="1">
                <a:solidFill>
                  <a:schemeClr val="accent1"/>
                </a:solidFill>
              </a:rPr>
              <a:t>Available as a package</a:t>
            </a:r>
          </a:p>
          <a:p>
            <a:pPr>
              <a:lnSpc>
                <a:spcPct val="113999"/>
              </a:lnSpc>
            </a:pPr>
            <a:r>
              <a:rPr lang="en-GB" sz="800">
                <a:solidFill>
                  <a:schemeClr val="accent1"/>
                </a:solidFill>
              </a:rPr>
              <a:t>(cost advantage)</a:t>
            </a:r>
            <a:endParaRPr lang="en-GB" sz="800">
              <a:solidFill>
                <a:schemeClr val="accent1"/>
              </a:solidFill>
              <a:cs typeface="Arial"/>
            </a:endParaRPr>
          </a:p>
        </p:txBody>
      </p:sp>
      <p:sp>
        <p:nvSpPr>
          <p:cNvPr id="26" name="Abgerundetes Rechteck 25">
            <a:extLst>
              <a:ext uri="{FF2B5EF4-FFF2-40B4-BE49-F238E27FC236}">
                <a16:creationId xmlns:a16="http://schemas.microsoft.com/office/drawing/2014/main" id="{20F16B52-BA94-BA70-7337-6F62423570D1}"/>
              </a:ext>
            </a:extLst>
          </p:cNvPr>
          <p:cNvSpPr/>
          <p:nvPr/>
        </p:nvSpPr>
        <p:spPr>
          <a:xfrm>
            <a:off x="9010083" y="4959375"/>
            <a:ext cx="2427102" cy="806817"/>
          </a:xfrm>
          <a:prstGeom prst="roundRect">
            <a:avLst>
              <a:gd name="adj" fmla="val 0"/>
            </a:avLst>
          </a:prstGeom>
          <a:solidFill>
            <a:schemeClr val="accent1">
              <a:alpha val="30000"/>
            </a:schemeClr>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nSpc>
                <a:spcPct val="113999"/>
              </a:lnSpc>
            </a:pPr>
            <a:r>
              <a:rPr lang="en-GB" sz="800" b="1">
                <a:solidFill>
                  <a:schemeClr val="accent1"/>
                </a:solidFill>
              </a:rPr>
              <a:t>Mandatory licence fee</a:t>
            </a:r>
          </a:p>
          <a:p>
            <a:pPr>
              <a:lnSpc>
                <a:spcPct val="113999"/>
              </a:lnSpc>
            </a:pPr>
            <a:r>
              <a:rPr lang="en-GB" sz="800">
                <a:solidFill>
                  <a:schemeClr val="accent1"/>
                </a:solidFill>
              </a:rPr>
              <a:t>(costs depending on size of institution)</a:t>
            </a:r>
            <a:endParaRPr lang="en-GB">
              <a:solidFill>
                <a:schemeClr val="accent1"/>
              </a:solidFill>
              <a:cs typeface="Arial"/>
            </a:endParaRPr>
          </a:p>
        </p:txBody>
      </p:sp>
      <p:sp>
        <p:nvSpPr>
          <p:cNvPr id="17" name="Rectangle 4">
            <a:extLst>
              <a:ext uri="{FF2B5EF4-FFF2-40B4-BE49-F238E27FC236}">
                <a16:creationId xmlns:a16="http://schemas.microsoft.com/office/drawing/2014/main" id="{A9FC7E2F-D161-1FF0-6338-2B227CA66277}"/>
              </a:ext>
            </a:extLst>
          </p:cNvPr>
          <p:cNvSpPr/>
          <p:nvPr/>
        </p:nvSpPr>
        <p:spPr>
          <a:xfrm>
            <a:off x="4827361" y="2258590"/>
            <a:ext cx="432000" cy="428555"/>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cs typeface="Arial"/>
              </a:rPr>
              <a:t>S</a:t>
            </a:r>
          </a:p>
        </p:txBody>
      </p:sp>
      <p:sp>
        <p:nvSpPr>
          <p:cNvPr id="18" name="Rectangle 4">
            <a:extLst>
              <a:ext uri="{FF2B5EF4-FFF2-40B4-BE49-F238E27FC236}">
                <a16:creationId xmlns:a16="http://schemas.microsoft.com/office/drawing/2014/main" id="{12FC29F6-CC2B-007A-0403-D56106DADEB3}"/>
              </a:ext>
            </a:extLst>
          </p:cNvPr>
          <p:cNvSpPr/>
          <p:nvPr/>
        </p:nvSpPr>
        <p:spPr>
          <a:xfrm>
            <a:off x="4827361" y="1704518"/>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pic>
        <p:nvPicPr>
          <p:cNvPr id="24" name="Grafik 23">
            <a:extLst>
              <a:ext uri="{FF2B5EF4-FFF2-40B4-BE49-F238E27FC236}">
                <a16:creationId xmlns:a16="http://schemas.microsoft.com/office/drawing/2014/main" id="{B627DA42-7797-C95D-0133-5A14FF589C4E}"/>
              </a:ext>
            </a:extLst>
          </p:cNvPr>
          <p:cNvPicPr>
            <a:picLocks noChangeAspect="1"/>
          </p:cNvPicPr>
          <p:nvPr/>
        </p:nvPicPr>
        <p:blipFill>
          <a:blip r:embed="rId3"/>
          <a:stretch>
            <a:fillRect/>
          </a:stretch>
        </p:blipFill>
        <p:spPr>
          <a:xfrm>
            <a:off x="4923704" y="1842018"/>
            <a:ext cx="238184" cy="181473"/>
          </a:xfrm>
          <a:prstGeom prst="rect">
            <a:avLst/>
          </a:prstGeom>
          <a:solidFill>
            <a:schemeClr val="accent1">
              <a:lumMod val="50000"/>
              <a:lumOff val="50000"/>
            </a:schemeClr>
          </a:solidFill>
        </p:spPr>
      </p:pic>
      <p:pic>
        <p:nvPicPr>
          <p:cNvPr id="30" name="Grafik 29">
            <a:extLst>
              <a:ext uri="{FF2B5EF4-FFF2-40B4-BE49-F238E27FC236}">
                <a16:creationId xmlns:a16="http://schemas.microsoft.com/office/drawing/2014/main" id="{224F2473-7616-B2B5-9FC1-F8705FCA4CAC}"/>
              </a:ext>
            </a:extLst>
          </p:cNvPr>
          <p:cNvPicPr>
            <a:picLocks noChangeAspect="1"/>
          </p:cNvPicPr>
          <p:nvPr/>
        </p:nvPicPr>
        <p:blipFill>
          <a:blip r:embed="rId3"/>
          <a:stretch>
            <a:fillRect/>
          </a:stretch>
        </p:blipFill>
        <p:spPr>
          <a:xfrm>
            <a:off x="4923704" y="3342075"/>
            <a:ext cx="238184" cy="181473"/>
          </a:xfrm>
          <a:prstGeom prst="rect">
            <a:avLst/>
          </a:prstGeom>
          <a:solidFill>
            <a:schemeClr val="accent1">
              <a:lumMod val="50000"/>
              <a:lumOff val="50000"/>
            </a:schemeClr>
          </a:solidFill>
        </p:spPr>
      </p:pic>
      <p:pic>
        <p:nvPicPr>
          <p:cNvPr id="32" name="Grafik 31">
            <a:extLst>
              <a:ext uri="{FF2B5EF4-FFF2-40B4-BE49-F238E27FC236}">
                <a16:creationId xmlns:a16="http://schemas.microsoft.com/office/drawing/2014/main" id="{98BE405E-736E-E540-B082-997DF053A55E}"/>
              </a:ext>
            </a:extLst>
          </p:cNvPr>
          <p:cNvPicPr>
            <a:picLocks noChangeAspect="1"/>
          </p:cNvPicPr>
          <p:nvPr/>
        </p:nvPicPr>
        <p:blipFill>
          <a:blip r:embed="rId3"/>
          <a:stretch>
            <a:fillRect/>
          </a:stretch>
        </p:blipFill>
        <p:spPr>
          <a:xfrm>
            <a:off x="4923704" y="3879367"/>
            <a:ext cx="238184" cy="181473"/>
          </a:xfrm>
          <a:prstGeom prst="rect">
            <a:avLst/>
          </a:prstGeom>
          <a:solidFill>
            <a:schemeClr val="accent1">
              <a:lumMod val="50000"/>
              <a:lumOff val="50000"/>
            </a:schemeClr>
          </a:solidFill>
        </p:spPr>
      </p:pic>
      <p:sp>
        <p:nvSpPr>
          <p:cNvPr id="103" name="Titel 8">
            <a:extLst>
              <a:ext uri="{FF2B5EF4-FFF2-40B4-BE49-F238E27FC236}">
                <a16:creationId xmlns:a16="http://schemas.microsoft.com/office/drawing/2014/main" id="{14C74F0C-24B6-3585-BEE8-98B0814B2AB6}"/>
              </a:ext>
            </a:extLst>
          </p:cNvPr>
          <p:cNvSpPr txBox="1">
            <a:spLocks/>
          </p:cNvSpPr>
          <p:nvPr/>
        </p:nvSpPr>
        <p:spPr>
          <a:xfrm>
            <a:off x="760413" y="417482"/>
            <a:ext cx="10672762" cy="455234"/>
          </a:xfrm>
          <a:prstGeom prst="rect">
            <a:avLst/>
          </a:prstGeom>
        </p:spPr>
        <p:txBody>
          <a:bodyPr/>
          <a:lstStyle>
            <a:lvl1pPr algn="l" defTabSz="914400" rtl="0" eaLnBrk="1" latinLnBrk="0" hangingPunct="1">
              <a:lnSpc>
                <a:spcPct val="100000"/>
              </a:lnSpc>
              <a:spcBef>
                <a:spcPct val="0"/>
              </a:spcBef>
              <a:buNone/>
              <a:defRPr sz="3000" b="1" kern="1200">
                <a:solidFill>
                  <a:schemeClr val="accent1"/>
                </a:solidFill>
                <a:latin typeface="+mj-lt"/>
                <a:ea typeface="+mj-ea"/>
                <a:cs typeface="+mj-cs"/>
              </a:defRPr>
            </a:lvl1pPr>
          </a:lstStyle>
          <a:p>
            <a:pPr>
              <a:buFontTx/>
            </a:pPr>
            <a:r>
              <a:rPr lang="en-GB" spc="0" dirty="0"/>
              <a:t>Services up until Q3 2024</a:t>
            </a:r>
          </a:p>
        </p:txBody>
      </p:sp>
      <p:sp>
        <p:nvSpPr>
          <p:cNvPr id="107" name="Rectangle 4">
            <a:extLst>
              <a:ext uri="{FF2B5EF4-FFF2-40B4-BE49-F238E27FC236}">
                <a16:creationId xmlns:a16="http://schemas.microsoft.com/office/drawing/2014/main" id="{9AE4E56E-15C8-C0A9-7263-122C7D7C4B66}"/>
              </a:ext>
            </a:extLst>
          </p:cNvPr>
          <p:cNvSpPr/>
          <p:nvPr/>
        </p:nvSpPr>
        <p:spPr>
          <a:xfrm>
            <a:off x="4827361" y="4323089"/>
            <a:ext cx="432000" cy="428555"/>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cs typeface="Arial"/>
              </a:rPr>
              <a:t>S</a:t>
            </a:r>
          </a:p>
        </p:txBody>
      </p:sp>
      <p:sp>
        <p:nvSpPr>
          <p:cNvPr id="108" name="Rectangle 4">
            <a:extLst>
              <a:ext uri="{FF2B5EF4-FFF2-40B4-BE49-F238E27FC236}">
                <a16:creationId xmlns:a16="http://schemas.microsoft.com/office/drawing/2014/main" id="{2413B282-D3F6-B7B2-A5E3-FDE38D74E8AB}"/>
              </a:ext>
            </a:extLst>
          </p:cNvPr>
          <p:cNvSpPr/>
          <p:nvPr/>
        </p:nvSpPr>
        <p:spPr>
          <a:xfrm>
            <a:off x="5580265" y="1704518"/>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Advanced Threat Hunting*</a:t>
            </a:r>
          </a:p>
        </p:txBody>
      </p:sp>
      <p:sp>
        <p:nvSpPr>
          <p:cNvPr id="109" name="Rectangle 4">
            <a:extLst>
              <a:ext uri="{FF2B5EF4-FFF2-40B4-BE49-F238E27FC236}">
                <a16:creationId xmlns:a16="http://schemas.microsoft.com/office/drawing/2014/main" id="{1B316C3C-24FD-3BE7-DFFC-759C418EAAED}"/>
              </a:ext>
            </a:extLst>
          </p:cNvPr>
          <p:cNvSpPr/>
          <p:nvPr/>
        </p:nvSpPr>
        <p:spPr>
          <a:xfrm>
            <a:off x="6585684" y="1704518"/>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pic>
        <p:nvPicPr>
          <p:cNvPr id="110" name="Grafik 109">
            <a:extLst>
              <a:ext uri="{FF2B5EF4-FFF2-40B4-BE49-F238E27FC236}">
                <a16:creationId xmlns:a16="http://schemas.microsoft.com/office/drawing/2014/main" id="{4FF74108-EF43-893A-4D82-2D31FF735665}"/>
              </a:ext>
            </a:extLst>
          </p:cNvPr>
          <p:cNvPicPr>
            <a:picLocks noChangeAspect="1"/>
          </p:cNvPicPr>
          <p:nvPr/>
        </p:nvPicPr>
        <p:blipFill>
          <a:blip r:embed="rId3"/>
          <a:stretch>
            <a:fillRect/>
          </a:stretch>
        </p:blipFill>
        <p:spPr>
          <a:xfrm>
            <a:off x="6682027" y="1842018"/>
            <a:ext cx="238184" cy="181473"/>
          </a:xfrm>
          <a:prstGeom prst="rect">
            <a:avLst/>
          </a:prstGeom>
          <a:solidFill>
            <a:schemeClr val="accent1">
              <a:lumMod val="50000"/>
              <a:lumOff val="50000"/>
            </a:schemeClr>
          </a:solidFill>
        </p:spPr>
      </p:pic>
      <p:sp>
        <p:nvSpPr>
          <p:cNvPr id="111" name="Rectangle 4">
            <a:extLst>
              <a:ext uri="{FF2B5EF4-FFF2-40B4-BE49-F238E27FC236}">
                <a16:creationId xmlns:a16="http://schemas.microsoft.com/office/drawing/2014/main" id="{E7942D09-4300-6579-1C9E-5116985969CA}"/>
              </a:ext>
            </a:extLst>
          </p:cNvPr>
          <p:cNvSpPr/>
          <p:nvPr/>
        </p:nvSpPr>
        <p:spPr>
          <a:xfrm>
            <a:off x="5580265" y="2258243"/>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Red Teaming*</a:t>
            </a:r>
          </a:p>
        </p:txBody>
      </p:sp>
      <p:sp>
        <p:nvSpPr>
          <p:cNvPr id="112" name="Rectangle 4">
            <a:extLst>
              <a:ext uri="{FF2B5EF4-FFF2-40B4-BE49-F238E27FC236}">
                <a16:creationId xmlns:a16="http://schemas.microsoft.com/office/drawing/2014/main" id="{A48F94C7-F041-33A2-0F13-DCDF8046389C}"/>
              </a:ext>
            </a:extLst>
          </p:cNvPr>
          <p:cNvSpPr/>
          <p:nvPr/>
        </p:nvSpPr>
        <p:spPr>
          <a:xfrm>
            <a:off x="6585684" y="2258243"/>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pic>
        <p:nvPicPr>
          <p:cNvPr id="115" name="Grafik 114">
            <a:extLst>
              <a:ext uri="{FF2B5EF4-FFF2-40B4-BE49-F238E27FC236}">
                <a16:creationId xmlns:a16="http://schemas.microsoft.com/office/drawing/2014/main" id="{5D7A290B-26CC-3FEE-3883-F77126590008}"/>
              </a:ext>
            </a:extLst>
          </p:cNvPr>
          <p:cNvPicPr>
            <a:picLocks noChangeAspect="1"/>
          </p:cNvPicPr>
          <p:nvPr/>
        </p:nvPicPr>
        <p:blipFill>
          <a:blip r:embed="rId3"/>
          <a:stretch>
            <a:fillRect/>
          </a:stretch>
        </p:blipFill>
        <p:spPr>
          <a:xfrm>
            <a:off x="6682027" y="2395743"/>
            <a:ext cx="238184" cy="181473"/>
          </a:xfrm>
          <a:prstGeom prst="rect">
            <a:avLst/>
          </a:prstGeom>
          <a:solidFill>
            <a:schemeClr val="accent1">
              <a:lumMod val="50000"/>
              <a:lumOff val="50000"/>
            </a:schemeClr>
          </a:solidFill>
        </p:spPr>
      </p:pic>
      <p:sp>
        <p:nvSpPr>
          <p:cNvPr id="116" name="Rectangle 4">
            <a:extLst>
              <a:ext uri="{FF2B5EF4-FFF2-40B4-BE49-F238E27FC236}">
                <a16:creationId xmlns:a16="http://schemas.microsoft.com/office/drawing/2014/main" id="{3FBB43C0-C0FA-EA0C-FB9B-807C329B0F38}"/>
              </a:ext>
            </a:extLst>
          </p:cNvPr>
          <p:cNvSpPr/>
          <p:nvPr/>
        </p:nvSpPr>
        <p:spPr>
          <a:xfrm>
            <a:off x="5580265" y="3399060"/>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Threat Intelligence</a:t>
            </a:r>
          </a:p>
        </p:txBody>
      </p:sp>
      <p:sp>
        <p:nvSpPr>
          <p:cNvPr id="117" name="Rectangle 4">
            <a:extLst>
              <a:ext uri="{FF2B5EF4-FFF2-40B4-BE49-F238E27FC236}">
                <a16:creationId xmlns:a16="http://schemas.microsoft.com/office/drawing/2014/main" id="{B9B8C37A-9617-3E9E-78F7-F2DD9FFAB673}"/>
              </a:ext>
            </a:extLst>
          </p:cNvPr>
          <p:cNvSpPr/>
          <p:nvPr/>
        </p:nvSpPr>
        <p:spPr>
          <a:xfrm>
            <a:off x="6585684" y="3399060"/>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cs typeface="Arial"/>
              </a:rPr>
              <a:t>S</a:t>
            </a:r>
          </a:p>
        </p:txBody>
      </p:sp>
      <p:sp>
        <p:nvSpPr>
          <p:cNvPr id="122" name="Rectangle 4">
            <a:extLst>
              <a:ext uri="{FF2B5EF4-FFF2-40B4-BE49-F238E27FC236}">
                <a16:creationId xmlns:a16="http://schemas.microsoft.com/office/drawing/2014/main" id="{EC77BC46-10CD-90D9-4947-0274C46F80F4}"/>
              </a:ext>
            </a:extLst>
          </p:cNvPr>
          <p:cNvSpPr/>
          <p:nvPr/>
        </p:nvSpPr>
        <p:spPr>
          <a:xfrm>
            <a:off x="5580265" y="4060840"/>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Threat Hunting</a:t>
            </a:r>
          </a:p>
        </p:txBody>
      </p:sp>
      <p:sp>
        <p:nvSpPr>
          <p:cNvPr id="123" name="Rectangle 4">
            <a:extLst>
              <a:ext uri="{FF2B5EF4-FFF2-40B4-BE49-F238E27FC236}">
                <a16:creationId xmlns:a16="http://schemas.microsoft.com/office/drawing/2014/main" id="{E5C92B37-19A1-995F-D608-F2806BD4E0FA}"/>
              </a:ext>
            </a:extLst>
          </p:cNvPr>
          <p:cNvSpPr/>
          <p:nvPr/>
        </p:nvSpPr>
        <p:spPr>
          <a:xfrm>
            <a:off x="6585684" y="4060840"/>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cs typeface="Arial"/>
              </a:rPr>
              <a:t>S</a:t>
            </a:r>
          </a:p>
        </p:txBody>
      </p:sp>
      <p:sp>
        <p:nvSpPr>
          <p:cNvPr id="132" name="Rectangle 4">
            <a:extLst>
              <a:ext uri="{FF2B5EF4-FFF2-40B4-BE49-F238E27FC236}">
                <a16:creationId xmlns:a16="http://schemas.microsoft.com/office/drawing/2014/main" id="{08BE0299-C16B-8B99-6876-4697249ADDB3}"/>
              </a:ext>
            </a:extLst>
          </p:cNvPr>
          <p:cNvSpPr/>
          <p:nvPr/>
        </p:nvSpPr>
        <p:spPr>
          <a:xfrm>
            <a:off x="7350652" y="2258243"/>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Security Engineering</a:t>
            </a:r>
          </a:p>
        </p:txBody>
      </p:sp>
      <p:sp>
        <p:nvSpPr>
          <p:cNvPr id="133" name="Rectangle 4">
            <a:extLst>
              <a:ext uri="{FF2B5EF4-FFF2-40B4-BE49-F238E27FC236}">
                <a16:creationId xmlns:a16="http://schemas.microsoft.com/office/drawing/2014/main" id="{DD90C345-D8D2-8459-6A58-261E27509364}"/>
              </a:ext>
            </a:extLst>
          </p:cNvPr>
          <p:cNvSpPr/>
          <p:nvPr/>
        </p:nvSpPr>
        <p:spPr>
          <a:xfrm>
            <a:off x="8356071" y="2258243"/>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pic>
        <p:nvPicPr>
          <p:cNvPr id="134" name="Grafik 133">
            <a:extLst>
              <a:ext uri="{FF2B5EF4-FFF2-40B4-BE49-F238E27FC236}">
                <a16:creationId xmlns:a16="http://schemas.microsoft.com/office/drawing/2014/main" id="{53BACF1B-5CEF-4C61-D048-A397057F756F}"/>
              </a:ext>
            </a:extLst>
          </p:cNvPr>
          <p:cNvPicPr>
            <a:picLocks noChangeAspect="1"/>
          </p:cNvPicPr>
          <p:nvPr/>
        </p:nvPicPr>
        <p:blipFill>
          <a:blip r:embed="rId3"/>
          <a:stretch>
            <a:fillRect/>
          </a:stretch>
        </p:blipFill>
        <p:spPr>
          <a:xfrm>
            <a:off x="8452414" y="2395743"/>
            <a:ext cx="238184" cy="181473"/>
          </a:xfrm>
          <a:prstGeom prst="rect">
            <a:avLst/>
          </a:prstGeom>
          <a:solidFill>
            <a:schemeClr val="accent1">
              <a:lumMod val="50000"/>
              <a:lumOff val="50000"/>
            </a:schemeClr>
          </a:solidFill>
        </p:spPr>
      </p:pic>
      <p:sp>
        <p:nvSpPr>
          <p:cNvPr id="135" name="Rectangle 4">
            <a:extLst>
              <a:ext uri="{FF2B5EF4-FFF2-40B4-BE49-F238E27FC236}">
                <a16:creationId xmlns:a16="http://schemas.microsoft.com/office/drawing/2014/main" id="{8BB91C53-F6B8-9348-DF79-F5385FDECEBE}"/>
              </a:ext>
            </a:extLst>
          </p:cNvPr>
          <p:cNvSpPr/>
          <p:nvPr/>
        </p:nvSpPr>
        <p:spPr>
          <a:xfrm>
            <a:off x="7344877" y="3399060"/>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Use Case Management</a:t>
            </a:r>
          </a:p>
        </p:txBody>
      </p:sp>
      <p:sp>
        <p:nvSpPr>
          <p:cNvPr id="136" name="Rectangle 4">
            <a:extLst>
              <a:ext uri="{FF2B5EF4-FFF2-40B4-BE49-F238E27FC236}">
                <a16:creationId xmlns:a16="http://schemas.microsoft.com/office/drawing/2014/main" id="{C890CD42-22FB-EED0-FE93-B997C9EED233}"/>
              </a:ext>
            </a:extLst>
          </p:cNvPr>
          <p:cNvSpPr/>
          <p:nvPr/>
        </p:nvSpPr>
        <p:spPr>
          <a:xfrm>
            <a:off x="8350296" y="3399060"/>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bg1"/>
              </a:solidFill>
              <a:cs typeface="Arial"/>
            </a:endParaRPr>
          </a:p>
        </p:txBody>
      </p:sp>
      <p:pic>
        <p:nvPicPr>
          <p:cNvPr id="154" name="Grafik 153">
            <a:extLst>
              <a:ext uri="{FF2B5EF4-FFF2-40B4-BE49-F238E27FC236}">
                <a16:creationId xmlns:a16="http://schemas.microsoft.com/office/drawing/2014/main" id="{E5688381-0D73-952B-EC8C-5ECFFD721EDB}"/>
              </a:ext>
            </a:extLst>
          </p:cNvPr>
          <p:cNvPicPr>
            <a:picLocks noChangeAspect="1"/>
          </p:cNvPicPr>
          <p:nvPr/>
        </p:nvPicPr>
        <p:blipFill>
          <a:blip r:embed="rId3"/>
          <a:stretch>
            <a:fillRect/>
          </a:stretch>
        </p:blipFill>
        <p:spPr>
          <a:xfrm>
            <a:off x="8446639" y="3536560"/>
            <a:ext cx="238184" cy="181473"/>
          </a:xfrm>
          <a:prstGeom prst="rect">
            <a:avLst/>
          </a:prstGeom>
          <a:solidFill>
            <a:schemeClr val="accent1">
              <a:lumMod val="50000"/>
              <a:lumOff val="50000"/>
            </a:schemeClr>
          </a:solidFill>
        </p:spPr>
      </p:pic>
      <p:sp>
        <p:nvSpPr>
          <p:cNvPr id="4" name="Rectangle 4">
            <a:extLst>
              <a:ext uri="{FF2B5EF4-FFF2-40B4-BE49-F238E27FC236}">
                <a16:creationId xmlns:a16="http://schemas.microsoft.com/office/drawing/2014/main" id="{31233FFF-DFAD-F3CB-8F75-5BFDAA9C22A4}"/>
              </a:ext>
            </a:extLst>
          </p:cNvPr>
          <p:cNvSpPr/>
          <p:nvPr/>
        </p:nvSpPr>
        <p:spPr>
          <a:xfrm>
            <a:off x="7344877" y="4060840"/>
            <a:ext cx="97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bg1"/>
                </a:solidFill>
              </a:rPr>
              <a:t>Patch Management*</a:t>
            </a:r>
          </a:p>
        </p:txBody>
      </p:sp>
      <p:sp>
        <p:nvSpPr>
          <p:cNvPr id="6" name="Rectangle 4">
            <a:extLst>
              <a:ext uri="{FF2B5EF4-FFF2-40B4-BE49-F238E27FC236}">
                <a16:creationId xmlns:a16="http://schemas.microsoft.com/office/drawing/2014/main" id="{6F602EDD-5A3C-7ED2-0EC1-168A1CF10F5B}"/>
              </a:ext>
            </a:extLst>
          </p:cNvPr>
          <p:cNvSpPr/>
          <p:nvPr/>
        </p:nvSpPr>
        <p:spPr>
          <a:xfrm>
            <a:off x="8350296" y="4060840"/>
            <a:ext cx="432000" cy="432000"/>
          </a:xfrm>
          <a:prstGeom prst="rect">
            <a:avLst/>
          </a:prstGeom>
          <a:solidFill>
            <a:schemeClr val="accent1">
              <a:lumMod val="50000"/>
              <a:lumOff val="5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bg1"/>
                </a:solidFill>
                <a:cs typeface="Arial"/>
              </a:rPr>
              <a:t>S</a:t>
            </a:r>
          </a:p>
        </p:txBody>
      </p:sp>
      <p:sp>
        <p:nvSpPr>
          <p:cNvPr id="7" name="Textfeld 6">
            <a:extLst>
              <a:ext uri="{FF2B5EF4-FFF2-40B4-BE49-F238E27FC236}">
                <a16:creationId xmlns:a16="http://schemas.microsoft.com/office/drawing/2014/main" id="{58990A6A-B39F-C9F4-BC87-41909A0D0BE2}"/>
              </a:ext>
            </a:extLst>
          </p:cNvPr>
          <p:cNvSpPr txBox="1"/>
          <p:nvPr/>
        </p:nvSpPr>
        <p:spPr>
          <a:xfrm>
            <a:off x="9225879" y="936086"/>
            <a:ext cx="2319254" cy="336182"/>
          </a:xfrm>
          <a:prstGeom prst="rect">
            <a:avLst/>
          </a:prstGeom>
          <a:noFill/>
        </p:spPr>
        <p:txBody>
          <a:bodyPr wrap="square" lIns="0" tIns="0" rIns="0" bIns="0">
            <a:spAutoFit/>
          </a:bodyPr>
          <a:lstStyle/>
          <a:p>
            <a:r>
              <a:rPr lang="en-GB" sz="1000" b="1"/>
              <a:t>SOC Services</a:t>
            </a:r>
          </a:p>
          <a:p>
            <a:r>
              <a:rPr lang="en-GB" sz="1000"/>
              <a:t>Switch</a:t>
            </a:r>
          </a:p>
        </p:txBody>
      </p:sp>
      <p:sp>
        <p:nvSpPr>
          <p:cNvPr id="8" name="Rectangle 4">
            <a:extLst>
              <a:ext uri="{FF2B5EF4-FFF2-40B4-BE49-F238E27FC236}">
                <a16:creationId xmlns:a16="http://schemas.microsoft.com/office/drawing/2014/main" id="{CE236CD5-7C48-C46D-B953-377C3BBB396F}"/>
              </a:ext>
            </a:extLst>
          </p:cNvPr>
          <p:cNvSpPr/>
          <p:nvPr/>
        </p:nvSpPr>
        <p:spPr>
          <a:xfrm>
            <a:off x="9225880" y="1432767"/>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9" name="Grafik 8">
            <a:extLst>
              <a:ext uri="{FF2B5EF4-FFF2-40B4-BE49-F238E27FC236}">
                <a16:creationId xmlns:a16="http://schemas.microsoft.com/office/drawing/2014/main" id="{FCD15D50-959E-8873-9720-803B1FFFA2E8}"/>
              </a:ext>
            </a:extLst>
          </p:cNvPr>
          <p:cNvPicPr>
            <a:picLocks noChangeAspect="1"/>
          </p:cNvPicPr>
          <p:nvPr/>
        </p:nvPicPr>
        <p:blipFill>
          <a:blip r:embed="rId3"/>
          <a:stretch>
            <a:fillRect/>
          </a:stretch>
        </p:blipFill>
        <p:spPr>
          <a:xfrm>
            <a:off x="9293923" y="1494681"/>
            <a:ext cx="168223" cy="128170"/>
          </a:xfrm>
          <a:prstGeom prst="rect">
            <a:avLst/>
          </a:prstGeom>
        </p:spPr>
      </p:pic>
      <p:sp>
        <p:nvSpPr>
          <p:cNvPr id="10" name="Rectangle 4">
            <a:extLst>
              <a:ext uri="{FF2B5EF4-FFF2-40B4-BE49-F238E27FC236}">
                <a16:creationId xmlns:a16="http://schemas.microsoft.com/office/drawing/2014/main" id="{BE452EC7-FB94-3160-14A3-4EA98C6E4B6F}"/>
              </a:ext>
            </a:extLst>
          </p:cNvPr>
          <p:cNvSpPr/>
          <p:nvPr/>
        </p:nvSpPr>
        <p:spPr>
          <a:xfrm>
            <a:off x="9225880" y="1713008"/>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11" name="Rectangle 4">
            <a:extLst>
              <a:ext uri="{FF2B5EF4-FFF2-40B4-BE49-F238E27FC236}">
                <a16:creationId xmlns:a16="http://schemas.microsoft.com/office/drawing/2014/main" id="{C69CA7A3-5DE9-8E19-2D35-0C2F447FF11F}"/>
              </a:ext>
            </a:extLst>
          </p:cNvPr>
          <p:cNvSpPr/>
          <p:nvPr/>
        </p:nvSpPr>
        <p:spPr>
          <a:xfrm>
            <a:off x="9225880" y="1991966"/>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a:t>
            </a:r>
          </a:p>
        </p:txBody>
      </p:sp>
      <p:sp>
        <p:nvSpPr>
          <p:cNvPr id="14" name="Textfeld 13">
            <a:extLst>
              <a:ext uri="{FF2B5EF4-FFF2-40B4-BE49-F238E27FC236}">
                <a16:creationId xmlns:a16="http://schemas.microsoft.com/office/drawing/2014/main" id="{8A119900-0121-1F13-C66C-AD3D0D080659}"/>
              </a:ext>
            </a:extLst>
          </p:cNvPr>
          <p:cNvSpPr txBox="1"/>
          <p:nvPr/>
        </p:nvSpPr>
        <p:spPr>
          <a:xfrm>
            <a:off x="9225881" y="2371646"/>
            <a:ext cx="2319254" cy="160813"/>
          </a:xfrm>
          <a:prstGeom prst="rect">
            <a:avLst/>
          </a:prstGeom>
          <a:noFill/>
        </p:spPr>
        <p:txBody>
          <a:bodyPr wrap="square" lIns="0" tIns="0" rIns="0" bIns="0" anchor="t">
            <a:spAutoFit/>
          </a:bodyPr>
          <a:lstStyle/>
          <a:p>
            <a:r>
              <a:rPr lang="en-GB" sz="1000">
                <a:solidFill>
                  <a:schemeClr val="accent6"/>
                </a:solidFill>
                <a:sym typeface="Wingdings" pitchFamily="2" charset="2"/>
              </a:rPr>
              <a:t> All Services available individually</a:t>
            </a:r>
            <a:endParaRPr lang="en-GB" sz="1000">
              <a:solidFill>
                <a:schemeClr val="accent6"/>
              </a:solidFill>
              <a:cs typeface="Arial"/>
            </a:endParaRPr>
          </a:p>
        </p:txBody>
      </p:sp>
      <p:sp>
        <p:nvSpPr>
          <p:cNvPr id="15" name="Textfeld 14">
            <a:extLst>
              <a:ext uri="{FF2B5EF4-FFF2-40B4-BE49-F238E27FC236}">
                <a16:creationId xmlns:a16="http://schemas.microsoft.com/office/drawing/2014/main" id="{40529D69-59F9-A189-3B05-F1CDDFEA7501}"/>
              </a:ext>
            </a:extLst>
          </p:cNvPr>
          <p:cNvSpPr txBox="1"/>
          <p:nvPr/>
        </p:nvSpPr>
        <p:spPr>
          <a:xfrm>
            <a:off x="9598235" y="1478360"/>
            <a:ext cx="1928377" cy="160813"/>
          </a:xfrm>
          <a:prstGeom prst="rect">
            <a:avLst/>
          </a:prstGeom>
          <a:noFill/>
        </p:spPr>
        <p:txBody>
          <a:bodyPr wrap="square" lIns="0" tIns="0" rIns="0" bIns="0">
            <a:spAutoFit/>
          </a:bodyPr>
          <a:lstStyle/>
          <a:p>
            <a:r>
              <a:rPr lang="en-GB" sz="1000">
                <a:sym typeface="Wingdings" pitchFamily="2" charset="2"/>
              </a:rPr>
              <a:t>Service Team</a:t>
            </a:r>
            <a:endParaRPr lang="en-GB" sz="1000"/>
          </a:p>
        </p:txBody>
      </p:sp>
      <p:sp>
        <p:nvSpPr>
          <p:cNvPr id="16" name="Textfeld 15">
            <a:extLst>
              <a:ext uri="{FF2B5EF4-FFF2-40B4-BE49-F238E27FC236}">
                <a16:creationId xmlns:a16="http://schemas.microsoft.com/office/drawing/2014/main" id="{6E582DF3-8849-9059-AD7F-541BF9A83B85}"/>
              </a:ext>
            </a:extLst>
          </p:cNvPr>
          <p:cNvSpPr txBox="1"/>
          <p:nvPr/>
        </p:nvSpPr>
        <p:spPr>
          <a:xfrm>
            <a:off x="9598235" y="1758601"/>
            <a:ext cx="1928376" cy="160813"/>
          </a:xfrm>
          <a:prstGeom prst="rect">
            <a:avLst/>
          </a:prstGeom>
          <a:noFill/>
        </p:spPr>
        <p:txBody>
          <a:bodyPr wrap="square" lIns="0" tIns="0" rIns="0" bIns="0">
            <a:spAutoFit/>
          </a:bodyPr>
          <a:lstStyle/>
          <a:p>
            <a:r>
              <a:rPr lang="en-GB" sz="1000">
                <a:cs typeface="Arial"/>
              </a:rPr>
              <a:t>Service Module</a:t>
            </a:r>
          </a:p>
        </p:txBody>
      </p:sp>
      <p:sp>
        <p:nvSpPr>
          <p:cNvPr id="23" name="Textfeld 22">
            <a:extLst>
              <a:ext uri="{FF2B5EF4-FFF2-40B4-BE49-F238E27FC236}">
                <a16:creationId xmlns:a16="http://schemas.microsoft.com/office/drawing/2014/main" id="{96B89D83-F963-8C8F-CE21-303F2BCE97EB}"/>
              </a:ext>
            </a:extLst>
          </p:cNvPr>
          <p:cNvSpPr txBox="1"/>
          <p:nvPr/>
        </p:nvSpPr>
        <p:spPr>
          <a:xfrm>
            <a:off x="9598235" y="2046187"/>
            <a:ext cx="1928376" cy="160750"/>
          </a:xfrm>
          <a:prstGeom prst="rect">
            <a:avLst/>
          </a:prstGeom>
          <a:noFill/>
        </p:spPr>
        <p:txBody>
          <a:bodyPr wrap="square" lIns="0" tIns="0" rIns="0" bIns="0">
            <a:spAutoFit/>
          </a:bodyPr>
          <a:lstStyle/>
          <a:p>
            <a:pPr>
              <a:lnSpc>
                <a:spcPct val="113999"/>
              </a:lnSpc>
            </a:pPr>
            <a:r>
              <a:rPr lang="en-GB" sz="1000" i="1"/>
              <a:t>Service in Development</a:t>
            </a:r>
          </a:p>
        </p:txBody>
      </p:sp>
      <p:sp>
        <p:nvSpPr>
          <p:cNvPr id="19" name="Rectangle 4">
            <a:extLst>
              <a:ext uri="{FF2B5EF4-FFF2-40B4-BE49-F238E27FC236}">
                <a16:creationId xmlns:a16="http://schemas.microsoft.com/office/drawing/2014/main" id="{E0B90B20-157F-5CEA-36D5-9240B99CC136}"/>
              </a:ext>
            </a:extLst>
          </p:cNvPr>
          <p:cNvSpPr/>
          <p:nvPr/>
        </p:nvSpPr>
        <p:spPr>
          <a:xfrm>
            <a:off x="3757078" y="940540"/>
            <a:ext cx="1562248" cy="3884323"/>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000" b="1">
                <a:solidFill>
                  <a:schemeClr val="accent1"/>
                </a:solidFill>
              </a:rPr>
              <a:t>Operations </a:t>
            </a:r>
          </a:p>
          <a:p>
            <a:r>
              <a:rPr lang="en-GB" sz="1000" b="1">
                <a:solidFill>
                  <a:schemeClr val="accent1"/>
                </a:solidFill>
              </a:rPr>
              <a:t>Services</a:t>
            </a:r>
            <a:endParaRPr lang="en-GB" sz="1000" b="1">
              <a:solidFill>
                <a:schemeClr val="accent1"/>
              </a:solidFill>
              <a:cs typeface="Arial"/>
            </a:endParaRPr>
          </a:p>
        </p:txBody>
      </p:sp>
      <p:sp>
        <p:nvSpPr>
          <p:cNvPr id="5" name="Rectangle 4">
            <a:extLst>
              <a:ext uri="{FF2B5EF4-FFF2-40B4-BE49-F238E27FC236}">
                <a16:creationId xmlns:a16="http://schemas.microsoft.com/office/drawing/2014/main" id="{F739E7D7-BCFB-641F-C69B-F7314A5983BD}"/>
              </a:ext>
            </a:extLst>
          </p:cNvPr>
          <p:cNvSpPr/>
          <p:nvPr/>
        </p:nvSpPr>
        <p:spPr>
          <a:xfrm>
            <a:off x="5525020" y="936086"/>
            <a:ext cx="1555876" cy="3884323"/>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000" b="1">
                <a:solidFill>
                  <a:schemeClr val="accent1"/>
                </a:solidFill>
              </a:rPr>
              <a:t>Intelligence</a:t>
            </a:r>
          </a:p>
          <a:p>
            <a:r>
              <a:rPr lang="en-GB" sz="1000" b="1">
                <a:solidFill>
                  <a:schemeClr val="accent1"/>
                </a:solidFill>
              </a:rPr>
              <a:t>Services</a:t>
            </a:r>
            <a:endParaRPr lang="en-GB" sz="1000" b="1">
              <a:solidFill>
                <a:schemeClr val="accent1"/>
              </a:solidFill>
              <a:cs typeface="Arial"/>
            </a:endParaRPr>
          </a:p>
        </p:txBody>
      </p:sp>
      <p:sp>
        <p:nvSpPr>
          <p:cNvPr id="54" name="Rectangle 4">
            <a:extLst>
              <a:ext uri="{FF2B5EF4-FFF2-40B4-BE49-F238E27FC236}">
                <a16:creationId xmlns:a16="http://schemas.microsoft.com/office/drawing/2014/main" id="{B0342450-1FAA-933C-9006-FC517D4D28DF}"/>
              </a:ext>
            </a:extLst>
          </p:cNvPr>
          <p:cNvSpPr/>
          <p:nvPr/>
        </p:nvSpPr>
        <p:spPr>
          <a:xfrm>
            <a:off x="7291524" y="936086"/>
            <a:ext cx="1555876" cy="3884323"/>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000" b="1">
                <a:solidFill>
                  <a:schemeClr val="accent1"/>
                </a:solidFill>
              </a:rPr>
              <a:t>Custom </a:t>
            </a:r>
            <a:endParaRPr lang="en-GB" sz="800" b="1">
              <a:solidFill>
                <a:schemeClr val="accent1"/>
              </a:solidFill>
            </a:endParaRPr>
          </a:p>
          <a:p>
            <a:pPr>
              <a:lnSpc>
                <a:spcPct val="113999"/>
              </a:lnSpc>
            </a:pPr>
            <a:r>
              <a:rPr lang="en-GB" sz="1000" b="1">
                <a:solidFill>
                  <a:schemeClr val="accent1"/>
                </a:solidFill>
              </a:rPr>
              <a:t>Engineering</a:t>
            </a:r>
            <a:endParaRPr lang="en-GB" sz="800" b="1">
              <a:solidFill>
                <a:schemeClr val="accent1"/>
              </a:solidFill>
              <a:cs typeface="Arial"/>
            </a:endParaRPr>
          </a:p>
        </p:txBody>
      </p:sp>
    </p:spTree>
    <p:extLst>
      <p:ext uri="{BB962C8B-B14F-4D97-AF65-F5344CB8AC3E}">
        <p14:creationId xmlns:p14="http://schemas.microsoft.com/office/powerpoint/2010/main" val="4285238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6165F5-325D-AAC9-16C9-B6C220E0FD6B}"/>
              </a:ext>
            </a:extLst>
          </p:cNvPr>
          <p:cNvSpPr>
            <a:spLocks noGrp="1"/>
          </p:cNvSpPr>
          <p:nvPr>
            <p:ph type="sldNum" sz="quarter" idx="12"/>
          </p:nvPr>
        </p:nvSpPr>
        <p:spPr/>
        <p:txBody>
          <a:bodyPr/>
          <a:lstStyle/>
          <a:p>
            <a:fld id="{442AD375-037F-43D0-B059-5172DA06796A}" type="slidenum">
              <a:rPr lang="de-CH" smtClean="0"/>
              <a:pPr/>
              <a:t>5</a:t>
            </a:fld>
            <a:endParaRPr lang="de-CH"/>
          </a:p>
        </p:txBody>
      </p:sp>
      <p:pic>
        <p:nvPicPr>
          <p:cNvPr id="4" name="Picture 3">
            <a:extLst>
              <a:ext uri="{FF2B5EF4-FFF2-40B4-BE49-F238E27FC236}">
                <a16:creationId xmlns:a16="http://schemas.microsoft.com/office/drawing/2014/main" id="{867EC21F-7B3A-C518-AEE2-1BA7DCF5C5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0"/>
            <a:ext cx="10407316" cy="6858000"/>
          </a:xfrm>
          <a:prstGeom prst="rect">
            <a:avLst/>
          </a:prstGeom>
        </p:spPr>
      </p:pic>
    </p:spTree>
    <p:extLst>
      <p:ext uri="{BB962C8B-B14F-4D97-AF65-F5344CB8AC3E}">
        <p14:creationId xmlns:p14="http://schemas.microsoft.com/office/powerpoint/2010/main" val="3024091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rafik 249">
            <a:extLst>
              <a:ext uri="{FF2B5EF4-FFF2-40B4-BE49-F238E27FC236}">
                <a16:creationId xmlns:a16="http://schemas.microsoft.com/office/drawing/2014/main" id="{FA22815E-8798-7C86-D3CD-9BEB09765257}"/>
              </a:ext>
            </a:extLst>
          </p:cNvPr>
          <p:cNvPicPr>
            <a:picLocks noChangeAspect="1"/>
          </p:cNvPicPr>
          <p:nvPr/>
        </p:nvPicPr>
        <p:blipFill>
          <a:blip r:embed="rId3"/>
          <a:stretch>
            <a:fillRect/>
          </a:stretch>
        </p:blipFill>
        <p:spPr>
          <a:xfrm rot="20496845" flipH="1">
            <a:off x="6369756" y="2298139"/>
            <a:ext cx="517866" cy="1412361"/>
          </a:xfrm>
          <a:prstGeom prst="rect">
            <a:avLst/>
          </a:prstGeom>
        </p:spPr>
      </p:pic>
      <p:pic>
        <p:nvPicPr>
          <p:cNvPr id="252" name="Grafik 251">
            <a:extLst>
              <a:ext uri="{FF2B5EF4-FFF2-40B4-BE49-F238E27FC236}">
                <a16:creationId xmlns:a16="http://schemas.microsoft.com/office/drawing/2014/main" id="{D55B9713-9186-D2DB-9F66-5059E8E2728F}"/>
              </a:ext>
            </a:extLst>
          </p:cNvPr>
          <p:cNvPicPr>
            <a:picLocks noChangeAspect="1"/>
          </p:cNvPicPr>
          <p:nvPr/>
        </p:nvPicPr>
        <p:blipFill>
          <a:blip r:embed="rId3"/>
          <a:stretch>
            <a:fillRect/>
          </a:stretch>
        </p:blipFill>
        <p:spPr>
          <a:xfrm rot="1103155">
            <a:off x="6051772" y="826262"/>
            <a:ext cx="517866" cy="1412361"/>
          </a:xfrm>
          <a:prstGeom prst="rect">
            <a:avLst/>
          </a:prstGeom>
        </p:spPr>
      </p:pic>
      <p:pic>
        <p:nvPicPr>
          <p:cNvPr id="242" name="Grafik 241">
            <a:extLst>
              <a:ext uri="{FF2B5EF4-FFF2-40B4-BE49-F238E27FC236}">
                <a16:creationId xmlns:a16="http://schemas.microsoft.com/office/drawing/2014/main" id="{56FAD950-FBFF-C80B-809F-718B7C2DE295}"/>
              </a:ext>
            </a:extLst>
          </p:cNvPr>
          <p:cNvPicPr>
            <a:picLocks noChangeAspect="1"/>
          </p:cNvPicPr>
          <p:nvPr/>
        </p:nvPicPr>
        <p:blipFill>
          <a:blip r:embed="rId3"/>
          <a:stretch>
            <a:fillRect/>
          </a:stretch>
        </p:blipFill>
        <p:spPr>
          <a:xfrm rot="1103155">
            <a:off x="5997982" y="3690648"/>
            <a:ext cx="517866" cy="1412361"/>
          </a:xfrm>
          <a:prstGeom prst="rect">
            <a:avLst/>
          </a:prstGeom>
        </p:spPr>
      </p:pic>
      <p:sp>
        <p:nvSpPr>
          <p:cNvPr id="54" name="Rechteck 53">
            <a:extLst>
              <a:ext uri="{FF2B5EF4-FFF2-40B4-BE49-F238E27FC236}">
                <a16:creationId xmlns:a16="http://schemas.microsoft.com/office/drawing/2014/main" id="{10670EA9-AEFA-D2C7-EDFA-3892EDA48A81}"/>
              </a:ext>
            </a:extLst>
          </p:cNvPr>
          <p:cNvSpPr/>
          <p:nvPr/>
        </p:nvSpPr>
        <p:spPr>
          <a:xfrm>
            <a:off x="0" y="1655770"/>
            <a:ext cx="12192000" cy="1655999"/>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hteck 37">
            <a:extLst>
              <a:ext uri="{FF2B5EF4-FFF2-40B4-BE49-F238E27FC236}">
                <a16:creationId xmlns:a16="http://schemas.microsoft.com/office/drawing/2014/main" id="{B57EA956-6BD1-727C-43A5-7E477391E37B}"/>
              </a:ext>
            </a:extLst>
          </p:cNvPr>
          <p:cNvSpPr/>
          <p:nvPr/>
        </p:nvSpPr>
        <p:spPr>
          <a:xfrm>
            <a:off x="-3154" y="2452"/>
            <a:ext cx="12195154" cy="1655999"/>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6" name="Rechteck 55">
            <a:extLst>
              <a:ext uri="{FF2B5EF4-FFF2-40B4-BE49-F238E27FC236}">
                <a16:creationId xmlns:a16="http://schemas.microsoft.com/office/drawing/2014/main" id="{196DAAE4-10C5-21AD-FEDF-0D7E38E6659C}"/>
              </a:ext>
            </a:extLst>
          </p:cNvPr>
          <p:cNvSpPr/>
          <p:nvPr/>
        </p:nvSpPr>
        <p:spPr>
          <a:xfrm>
            <a:off x="0" y="3310887"/>
            <a:ext cx="12192000" cy="1655999"/>
          </a:xfrm>
          <a:prstGeom prst="rect">
            <a:avLst/>
          </a:prstGeom>
          <a:solidFill>
            <a:schemeClr val="accent3">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feld 50">
            <a:extLst>
              <a:ext uri="{FF2B5EF4-FFF2-40B4-BE49-F238E27FC236}">
                <a16:creationId xmlns:a16="http://schemas.microsoft.com/office/drawing/2014/main" id="{F49A6074-3DBA-A9BE-33A3-5908BB362B8A}"/>
              </a:ext>
            </a:extLst>
          </p:cNvPr>
          <p:cNvSpPr txBox="1"/>
          <p:nvPr/>
        </p:nvSpPr>
        <p:spPr>
          <a:xfrm>
            <a:off x="117965" y="1324937"/>
            <a:ext cx="2534473" cy="193002"/>
          </a:xfrm>
          <a:prstGeom prst="rect">
            <a:avLst/>
          </a:prstGeom>
          <a:noFill/>
        </p:spPr>
        <p:txBody>
          <a:bodyPr wrap="square" lIns="0" tIns="0" rIns="0" bIns="0" rtlCol="0" anchor="t">
            <a:spAutoFit/>
          </a:bodyPr>
          <a:lstStyle/>
          <a:p>
            <a:r>
              <a:rPr lang="en-GB" sz="1200" b="1">
                <a:solidFill>
                  <a:schemeClr val="accent3"/>
                </a:solidFill>
              </a:rPr>
              <a:t>Advanced </a:t>
            </a:r>
            <a:r>
              <a:rPr lang="en-GB" sz="1200">
                <a:solidFill>
                  <a:schemeClr val="accent3"/>
                </a:solidFill>
              </a:rPr>
              <a:t>Maturity Level</a:t>
            </a:r>
          </a:p>
        </p:txBody>
      </p:sp>
      <p:sp>
        <p:nvSpPr>
          <p:cNvPr id="55" name="Textfeld 54">
            <a:extLst>
              <a:ext uri="{FF2B5EF4-FFF2-40B4-BE49-F238E27FC236}">
                <a16:creationId xmlns:a16="http://schemas.microsoft.com/office/drawing/2014/main" id="{358965A0-FD49-5D48-64FB-16A6B97D23A5}"/>
              </a:ext>
            </a:extLst>
          </p:cNvPr>
          <p:cNvSpPr txBox="1"/>
          <p:nvPr/>
        </p:nvSpPr>
        <p:spPr>
          <a:xfrm>
            <a:off x="132719" y="2977632"/>
            <a:ext cx="2534473" cy="193002"/>
          </a:xfrm>
          <a:prstGeom prst="rect">
            <a:avLst/>
          </a:prstGeom>
          <a:noFill/>
        </p:spPr>
        <p:txBody>
          <a:bodyPr wrap="square" lIns="0" tIns="0" rIns="0" bIns="0" rtlCol="0" anchor="t">
            <a:spAutoFit/>
          </a:bodyPr>
          <a:lstStyle/>
          <a:p>
            <a:r>
              <a:rPr lang="en-GB" sz="1200" b="1">
                <a:solidFill>
                  <a:schemeClr val="accent3"/>
                </a:solidFill>
              </a:rPr>
              <a:t>Intermediate</a:t>
            </a:r>
            <a:r>
              <a:rPr lang="en-GB" sz="1200" b="1">
                <a:solidFill>
                  <a:schemeClr val="accent3"/>
                </a:solidFill>
                <a:cs typeface="Arial"/>
              </a:rPr>
              <a:t> </a:t>
            </a:r>
            <a:r>
              <a:rPr lang="en-GB" sz="1200">
                <a:solidFill>
                  <a:schemeClr val="accent3"/>
                </a:solidFill>
              </a:rPr>
              <a:t>Maturity </a:t>
            </a:r>
            <a:r>
              <a:rPr lang="en-GB" sz="1200">
                <a:solidFill>
                  <a:schemeClr val="accent3"/>
                </a:solidFill>
                <a:cs typeface="Arial"/>
              </a:rPr>
              <a:t>Level</a:t>
            </a:r>
          </a:p>
        </p:txBody>
      </p:sp>
      <p:sp>
        <p:nvSpPr>
          <p:cNvPr id="57" name="Textfeld 56">
            <a:extLst>
              <a:ext uri="{FF2B5EF4-FFF2-40B4-BE49-F238E27FC236}">
                <a16:creationId xmlns:a16="http://schemas.microsoft.com/office/drawing/2014/main" id="{12D762E2-03D9-7A06-D07D-288EE90B668F}"/>
              </a:ext>
            </a:extLst>
          </p:cNvPr>
          <p:cNvSpPr txBox="1"/>
          <p:nvPr/>
        </p:nvSpPr>
        <p:spPr>
          <a:xfrm>
            <a:off x="132719" y="4630068"/>
            <a:ext cx="2534473" cy="193002"/>
          </a:xfrm>
          <a:prstGeom prst="rect">
            <a:avLst/>
          </a:prstGeom>
          <a:noFill/>
        </p:spPr>
        <p:txBody>
          <a:bodyPr wrap="square" lIns="0" tIns="0" rIns="0" bIns="0" rtlCol="0" anchor="t">
            <a:spAutoFit/>
          </a:bodyPr>
          <a:lstStyle/>
          <a:p>
            <a:r>
              <a:rPr lang="en-GB" sz="1200" b="1">
                <a:solidFill>
                  <a:schemeClr val="accent3"/>
                </a:solidFill>
              </a:rPr>
              <a:t>Basic</a:t>
            </a:r>
            <a:r>
              <a:rPr lang="en-GB" sz="1200">
                <a:solidFill>
                  <a:schemeClr val="accent3"/>
                </a:solidFill>
              </a:rPr>
              <a:t> Maturity </a:t>
            </a:r>
            <a:r>
              <a:rPr lang="en-GB" sz="1200">
                <a:solidFill>
                  <a:schemeClr val="accent3"/>
                </a:solidFill>
                <a:cs typeface="Arial"/>
              </a:rPr>
              <a:t>Level</a:t>
            </a:r>
            <a:endParaRPr lang="en-GB" sz="1200">
              <a:solidFill>
                <a:schemeClr val="accent3"/>
              </a:solidFill>
            </a:endParaRPr>
          </a:p>
        </p:txBody>
      </p:sp>
      <p:sp>
        <p:nvSpPr>
          <p:cNvPr id="256" name="Textfeld 255">
            <a:extLst>
              <a:ext uri="{FF2B5EF4-FFF2-40B4-BE49-F238E27FC236}">
                <a16:creationId xmlns:a16="http://schemas.microsoft.com/office/drawing/2014/main" id="{B091EA40-CC9C-0A19-02F9-EB64E2FC6E87}"/>
              </a:ext>
            </a:extLst>
          </p:cNvPr>
          <p:cNvSpPr txBox="1"/>
          <p:nvPr/>
        </p:nvSpPr>
        <p:spPr>
          <a:xfrm rot="16200000">
            <a:off x="9643378" y="2381525"/>
            <a:ext cx="3068781" cy="193002"/>
          </a:xfrm>
          <a:prstGeom prst="rect">
            <a:avLst/>
          </a:prstGeom>
          <a:noFill/>
          <a:ln>
            <a:noFill/>
          </a:ln>
        </p:spPr>
        <p:txBody>
          <a:bodyPr wrap="square" lIns="0" tIns="0" rIns="0" bIns="0" rtlCol="0">
            <a:spAutoFit/>
          </a:bodyPr>
          <a:lstStyle/>
          <a:p>
            <a:r>
              <a:rPr lang="en-GB" sz="1200">
                <a:solidFill>
                  <a:schemeClr val="accent3"/>
                </a:solidFill>
              </a:rPr>
              <a:t>Organisational Maturity Security Level </a:t>
            </a:r>
          </a:p>
        </p:txBody>
      </p:sp>
      <p:sp>
        <p:nvSpPr>
          <p:cNvPr id="122" name="Rectangle 4">
            <a:extLst>
              <a:ext uri="{FF2B5EF4-FFF2-40B4-BE49-F238E27FC236}">
                <a16:creationId xmlns:a16="http://schemas.microsoft.com/office/drawing/2014/main" id="{5C589953-23E9-9A71-AA3B-E8D9C9B1A0CA}"/>
              </a:ext>
            </a:extLst>
          </p:cNvPr>
          <p:cNvSpPr/>
          <p:nvPr/>
        </p:nvSpPr>
        <p:spPr>
          <a:xfrm>
            <a:off x="4870560" y="0"/>
            <a:ext cx="3105784" cy="6858000"/>
          </a:xfrm>
          <a:prstGeom prst="rect">
            <a:avLst/>
          </a:prstGeom>
          <a:solidFill>
            <a:schemeClr val="accent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endParaRPr lang="en-GB" sz="1200" b="1">
              <a:solidFill>
                <a:schemeClr val="accent1"/>
              </a:solidFill>
            </a:endParaRPr>
          </a:p>
        </p:txBody>
      </p:sp>
      <p:sp>
        <p:nvSpPr>
          <p:cNvPr id="2" name="Foliennummernplatzhalter 1">
            <a:extLst>
              <a:ext uri="{FF2B5EF4-FFF2-40B4-BE49-F238E27FC236}">
                <a16:creationId xmlns:a16="http://schemas.microsoft.com/office/drawing/2014/main" id="{F18E3F9E-8156-5FBA-01F2-145C72C98D64}"/>
              </a:ext>
            </a:extLst>
          </p:cNvPr>
          <p:cNvSpPr>
            <a:spLocks noGrp="1"/>
          </p:cNvSpPr>
          <p:nvPr>
            <p:ph type="sldNum" sz="quarter" idx="12"/>
          </p:nvPr>
        </p:nvSpPr>
        <p:spPr/>
        <p:txBody>
          <a:bodyPr/>
          <a:lstStyle/>
          <a:p>
            <a:fld id="{442AD375-037F-43D0-B059-5172DA06796A}" type="slidenum">
              <a:rPr lang="en-GB" smtClean="0"/>
              <a:pPr/>
              <a:t>6</a:t>
            </a:fld>
            <a:endParaRPr lang="en-GB"/>
          </a:p>
        </p:txBody>
      </p:sp>
      <p:cxnSp>
        <p:nvCxnSpPr>
          <p:cNvPr id="203" name="Gewinkelte Verbindung 202">
            <a:extLst>
              <a:ext uri="{FF2B5EF4-FFF2-40B4-BE49-F238E27FC236}">
                <a16:creationId xmlns:a16="http://schemas.microsoft.com/office/drawing/2014/main" id="{9929655B-515C-21B0-EBAF-EF7619D4E634}"/>
              </a:ext>
            </a:extLst>
          </p:cNvPr>
          <p:cNvCxnSpPr>
            <a:cxnSpLocks/>
            <a:endCxn id="50" idx="3"/>
          </p:cNvCxnSpPr>
          <p:nvPr/>
        </p:nvCxnSpPr>
        <p:spPr>
          <a:xfrm rot="10800000">
            <a:off x="4550092" y="1973154"/>
            <a:ext cx="442902" cy="438054"/>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17" name="Gerade Verbindung mit Pfeil 216">
            <a:extLst>
              <a:ext uri="{FF2B5EF4-FFF2-40B4-BE49-F238E27FC236}">
                <a16:creationId xmlns:a16="http://schemas.microsoft.com/office/drawing/2014/main" id="{9E1B74D2-ABAB-BA2F-0A42-D114379327CA}"/>
              </a:ext>
            </a:extLst>
          </p:cNvPr>
          <p:cNvCxnSpPr>
            <a:cxnSpLocks/>
            <a:stCxn id="58" idx="3"/>
            <a:endCxn id="96" idx="1"/>
          </p:cNvCxnSpPr>
          <p:nvPr/>
        </p:nvCxnSpPr>
        <p:spPr>
          <a:xfrm flipV="1">
            <a:off x="4550092" y="2508911"/>
            <a:ext cx="430208" cy="1006"/>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2" name="Gewinkelte Verbindung 221">
            <a:extLst>
              <a:ext uri="{FF2B5EF4-FFF2-40B4-BE49-F238E27FC236}">
                <a16:creationId xmlns:a16="http://schemas.microsoft.com/office/drawing/2014/main" id="{DA1BE00A-090D-29BA-C255-31212531CD36}"/>
              </a:ext>
            </a:extLst>
          </p:cNvPr>
          <p:cNvCxnSpPr>
            <a:cxnSpLocks/>
            <a:endCxn id="43" idx="3"/>
          </p:cNvCxnSpPr>
          <p:nvPr/>
        </p:nvCxnSpPr>
        <p:spPr>
          <a:xfrm rot="10800000" flipV="1">
            <a:off x="4550432" y="2629111"/>
            <a:ext cx="438270" cy="397319"/>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23" name="Gewinkelte Verbindung 222">
            <a:extLst>
              <a:ext uri="{FF2B5EF4-FFF2-40B4-BE49-F238E27FC236}">
                <a16:creationId xmlns:a16="http://schemas.microsoft.com/office/drawing/2014/main" id="{E0AAA52C-FFE1-C07B-1495-E5335B329F84}"/>
              </a:ext>
            </a:extLst>
          </p:cNvPr>
          <p:cNvCxnSpPr>
            <a:cxnSpLocks/>
            <a:stCxn id="94" idx="1"/>
            <a:endCxn id="25" idx="3"/>
          </p:cNvCxnSpPr>
          <p:nvPr/>
        </p:nvCxnSpPr>
        <p:spPr>
          <a:xfrm rot="10800000" flipV="1">
            <a:off x="4558446" y="3858777"/>
            <a:ext cx="421854" cy="273423"/>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225" name="Gerade Verbindung mit Pfeil 224">
            <a:extLst>
              <a:ext uri="{FF2B5EF4-FFF2-40B4-BE49-F238E27FC236}">
                <a16:creationId xmlns:a16="http://schemas.microsoft.com/office/drawing/2014/main" id="{3B6BAFB3-A1C3-5280-3EF9-B1995267551A}"/>
              </a:ext>
            </a:extLst>
          </p:cNvPr>
          <p:cNvCxnSpPr>
            <a:cxnSpLocks/>
            <a:stCxn id="28" idx="3"/>
            <a:endCxn id="94" idx="1"/>
          </p:cNvCxnSpPr>
          <p:nvPr/>
        </p:nvCxnSpPr>
        <p:spPr>
          <a:xfrm>
            <a:off x="4557000" y="3600328"/>
            <a:ext cx="423300" cy="258450"/>
          </a:xfrm>
          <a:prstGeom prst="bentConnector3">
            <a:avLst>
              <a:gd name="adj1" fmla="val 50000"/>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6" name="Gerade Verbindung mit Pfeil 225">
            <a:extLst>
              <a:ext uri="{FF2B5EF4-FFF2-40B4-BE49-F238E27FC236}">
                <a16:creationId xmlns:a16="http://schemas.microsoft.com/office/drawing/2014/main" id="{5B1A7538-5744-0FEA-53F8-94F88F06BAE9}"/>
              </a:ext>
            </a:extLst>
          </p:cNvPr>
          <p:cNvCxnSpPr>
            <a:cxnSpLocks/>
            <a:endCxn id="22" idx="1"/>
          </p:cNvCxnSpPr>
          <p:nvPr/>
        </p:nvCxnSpPr>
        <p:spPr>
          <a:xfrm>
            <a:off x="7001628" y="364384"/>
            <a:ext cx="1306503" cy="6513"/>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27" name="Gerade Verbindung mit Pfeil 226">
            <a:extLst>
              <a:ext uri="{FF2B5EF4-FFF2-40B4-BE49-F238E27FC236}">
                <a16:creationId xmlns:a16="http://schemas.microsoft.com/office/drawing/2014/main" id="{73EE53DF-0A0D-B9B3-8C77-AC92412BF490}"/>
              </a:ext>
            </a:extLst>
          </p:cNvPr>
          <p:cNvCxnSpPr>
            <a:cxnSpLocks/>
            <a:stCxn id="99" idx="3"/>
            <a:endCxn id="19" idx="1"/>
          </p:cNvCxnSpPr>
          <p:nvPr/>
        </p:nvCxnSpPr>
        <p:spPr>
          <a:xfrm>
            <a:off x="7861557" y="1202205"/>
            <a:ext cx="446400" cy="0"/>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32" name="Gerade Verbindung mit Pfeil 231">
            <a:extLst>
              <a:ext uri="{FF2B5EF4-FFF2-40B4-BE49-F238E27FC236}">
                <a16:creationId xmlns:a16="http://schemas.microsoft.com/office/drawing/2014/main" id="{D7AB7E1E-0131-0D4D-8EA0-6DE3E394CECB}"/>
              </a:ext>
            </a:extLst>
          </p:cNvPr>
          <p:cNvCxnSpPr>
            <a:cxnSpLocks/>
            <a:stCxn id="98" idx="3"/>
            <a:endCxn id="99" idx="1"/>
          </p:cNvCxnSpPr>
          <p:nvPr/>
        </p:nvCxnSpPr>
        <p:spPr>
          <a:xfrm>
            <a:off x="6060300" y="1202205"/>
            <a:ext cx="721257" cy="0"/>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34" name="Gerade Verbindung mit Pfeil 233">
            <a:extLst>
              <a:ext uri="{FF2B5EF4-FFF2-40B4-BE49-F238E27FC236}">
                <a16:creationId xmlns:a16="http://schemas.microsoft.com/office/drawing/2014/main" id="{11999597-9938-E69C-FE0F-AAA82C7A2880}"/>
              </a:ext>
            </a:extLst>
          </p:cNvPr>
          <p:cNvCxnSpPr>
            <a:cxnSpLocks/>
            <a:endCxn id="16" idx="1"/>
          </p:cNvCxnSpPr>
          <p:nvPr/>
        </p:nvCxnSpPr>
        <p:spPr>
          <a:xfrm flipV="1">
            <a:off x="7837643" y="2510115"/>
            <a:ext cx="468605" cy="2156"/>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258" name="Gerade Verbindung mit Pfeil 257">
            <a:extLst>
              <a:ext uri="{FF2B5EF4-FFF2-40B4-BE49-F238E27FC236}">
                <a16:creationId xmlns:a16="http://schemas.microsoft.com/office/drawing/2014/main" id="{98CBBA8C-45C8-FFBB-1931-D9DBE9514B27}"/>
              </a:ext>
            </a:extLst>
          </p:cNvPr>
          <p:cNvCxnSpPr/>
          <p:nvPr/>
        </p:nvCxnSpPr>
        <p:spPr>
          <a:xfrm flipV="1">
            <a:off x="11352584" y="168656"/>
            <a:ext cx="0" cy="4795778"/>
          </a:xfrm>
          <a:prstGeom prst="straightConnector1">
            <a:avLst/>
          </a:prstGeom>
          <a:ln w="25400">
            <a:solidFill>
              <a:schemeClr val="accent3"/>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4" name="Rectangle 4">
            <a:extLst>
              <a:ext uri="{FF2B5EF4-FFF2-40B4-BE49-F238E27FC236}">
                <a16:creationId xmlns:a16="http://schemas.microsoft.com/office/drawing/2014/main" id="{F69663BB-74D7-FDBF-73E3-932CAF63DFC8}"/>
              </a:ext>
            </a:extLst>
          </p:cNvPr>
          <p:cNvSpPr/>
          <p:nvPr/>
        </p:nvSpPr>
        <p:spPr>
          <a:xfrm>
            <a:off x="8299967" y="3581067"/>
            <a:ext cx="97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Vulnerability Management</a:t>
            </a:r>
            <a:endParaRPr lang="en-GB" sz="800" b="1">
              <a:solidFill>
                <a:schemeClr val="accent1"/>
              </a:solidFill>
              <a:cs typeface="Arial"/>
            </a:endParaRPr>
          </a:p>
        </p:txBody>
      </p:sp>
      <p:sp>
        <p:nvSpPr>
          <p:cNvPr id="15" name="Rectangle 4">
            <a:extLst>
              <a:ext uri="{FF2B5EF4-FFF2-40B4-BE49-F238E27FC236}">
                <a16:creationId xmlns:a16="http://schemas.microsoft.com/office/drawing/2014/main" id="{CC3350F6-AEFC-07A6-CCD2-5E3FD26E22A3}"/>
              </a:ext>
            </a:extLst>
          </p:cNvPr>
          <p:cNvSpPr/>
          <p:nvPr/>
        </p:nvSpPr>
        <p:spPr>
          <a:xfrm>
            <a:off x="9305386" y="3581067"/>
            <a:ext cx="432000" cy="428555"/>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16" name="Rectangle 4">
            <a:extLst>
              <a:ext uri="{FF2B5EF4-FFF2-40B4-BE49-F238E27FC236}">
                <a16:creationId xmlns:a16="http://schemas.microsoft.com/office/drawing/2014/main" id="{5F7B60F2-0672-0AD5-1820-D450BBCFED21}"/>
              </a:ext>
            </a:extLst>
          </p:cNvPr>
          <p:cNvSpPr/>
          <p:nvPr/>
        </p:nvSpPr>
        <p:spPr>
          <a:xfrm>
            <a:off x="8306248" y="2294115"/>
            <a:ext cx="972000" cy="432000"/>
          </a:xfrm>
          <a:prstGeom prst="rect">
            <a:avLst/>
          </a:prstGeom>
          <a:solidFill>
            <a:schemeClr val="accent2">
              <a:lumMod val="60000"/>
              <a:lumOff val="40000"/>
            </a:schemeClr>
          </a:solid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Security Engineering</a:t>
            </a:r>
          </a:p>
        </p:txBody>
      </p:sp>
      <p:sp>
        <p:nvSpPr>
          <p:cNvPr id="17" name="Rectangle 4">
            <a:extLst>
              <a:ext uri="{FF2B5EF4-FFF2-40B4-BE49-F238E27FC236}">
                <a16:creationId xmlns:a16="http://schemas.microsoft.com/office/drawing/2014/main" id="{4A76EA51-FD86-26DD-DCCB-66D52F18DDD7}"/>
              </a:ext>
            </a:extLst>
          </p:cNvPr>
          <p:cNvSpPr/>
          <p:nvPr/>
        </p:nvSpPr>
        <p:spPr>
          <a:xfrm>
            <a:off x="9311667" y="2294115"/>
            <a:ext cx="43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18" name="Grafik 17">
            <a:extLst>
              <a:ext uri="{FF2B5EF4-FFF2-40B4-BE49-F238E27FC236}">
                <a16:creationId xmlns:a16="http://schemas.microsoft.com/office/drawing/2014/main" id="{7B51F395-A46A-CF5E-AD6D-A3754B433765}"/>
              </a:ext>
            </a:extLst>
          </p:cNvPr>
          <p:cNvPicPr>
            <a:picLocks noChangeAspect="1"/>
          </p:cNvPicPr>
          <p:nvPr/>
        </p:nvPicPr>
        <p:blipFill>
          <a:blip r:embed="rId4"/>
          <a:stretch>
            <a:fillRect/>
          </a:stretch>
        </p:blipFill>
        <p:spPr>
          <a:xfrm>
            <a:off x="9408010" y="2431615"/>
            <a:ext cx="238184" cy="181473"/>
          </a:xfrm>
          <a:prstGeom prst="rect">
            <a:avLst/>
          </a:prstGeom>
        </p:spPr>
      </p:pic>
      <p:sp>
        <p:nvSpPr>
          <p:cNvPr id="19" name="Rectangle 4">
            <a:extLst>
              <a:ext uri="{FF2B5EF4-FFF2-40B4-BE49-F238E27FC236}">
                <a16:creationId xmlns:a16="http://schemas.microsoft.com/office/drawing/2014/main" id="{C7E8FB4A-3F96-797D-3C50-CD385511BE10}"/>
              </a:ext>
            </a:extLst>
          </p:cNvPr>
          <p:cNvSpPr/>
          <p:nvPr/>
        </p:nvSpPr>
        <p:spPr>
          <a:xfrm>
            <a:off x="8307957" y="986205"/>
            <a:ext cx="972000" cy="432000"/>
          </a:xfrm>
          <a:prstGeom prst="rect">
            <a:avLst/>
          </a:prstGeom>
          <a:solidFill>
            <a:schemeClr val="accent2">
              <a:lumMod val="60000"/>
              <a:lumOff val="40000"/>
            </a:schemeClr>
          </a:solid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Security Engineering</a:t>
            </a:r>
          </a:p>
        </p:txBody>
      </p:sp>
      <p:sp>
        <p:nvSpPr>
          <p:cNvPr id="20" name="Rectangle 4">
            <a:extLst>
              <a:ext uri="{FF2B5EF4-FFF2-40B4-BE49-F238E27FC236}">
                <a16:creationId xmlns:a16="http://schemas.microsoft.com/office/drawing/2014/main" id="{DF9575EC-E0D9-E51D-D71D-D721A040D6F8}"/>
              </a:ext>
            </a:extLst>
          </p:cNvPr>
          <p:cNvSpPr/>
          <p:nvPr/>
        </p:nvSpPr>
        <p:spPr>
          <a:xfrm>
            <a:off x="9313376" y="986205"/>
            <a:ext cx="43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21" name="Grafik 20">
            <a:extLst>
              <a:ext uri="{FF2B5EF4-FFF2-40B4-BE49-F238E27FC236}">
                <a16:creationId xmlns:a16="http://schemas.microsoft.com/office/drawing/2014/main" id="{D023C8D7-1B45-D243-271F-AEF24520BB27}"/>
              </a:ext>
            </a:extLst>
          </p:cNvPr>
          <p:cNvPicPr>
            <a:picLocks noChangeAspect="1"/>
          </p:cNvPicPr>
          <p:nvPr/>
        </p:nvPicPr>
        <p:blipFill>
          <a:blip r:embed="rId4"/>
          <a:stretch>
            <a:fillRect/>
          </a:stretch>
        </p:blipFill>
        <p:spPr>
          <a:xfrm>
            <a:off x="9409719" y="1126926"/>
            <a:ext cx="238184" cy="181473"/>
          </a:xfrm>
          <a:prstGeom prst="rect">
            <a:avLst/>
          </a:prstGeom>
        </p:spPr>
      </p:pic>
      <p:sp>
        <p:nvSpPr>
          <p:cNvPr id="22" name="Rectangle 4">
            <a:extLst>
              <a:ext uri="{FF2B5EF4-FFF2-40B4-BE49-F238E27FC236}">
                <a16:creationId xmlns:a16="http://schemas.microsoft.com/office/drawing/2014/main" id="{2BCF2721-4A0B-8F4A-BF2B-E3DEDF6678D2}"/>
              </a:ext>
            </a:extLst>
          </p:cNvPr>
          <p:cNvSpPr/>
          <p:nvPr/>
        </p:nvSpPr>
        <p:spPr>
          <a:xfrm>
            <a:off x="8308131" y="154897"/>
            <a:ext cx="97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Red Teaming*</a:t>
            </a:r>
          </a:p>
        </p:txBody>
      </p:sp>
      <p:sp>
        <p:nvSpPr>
          <p:cNvPr id="23" name="Rectangle 4">
            <a:extLst>
              <a:ext uri="{FF2B5EF4-FFF2-40B4-BE49-F238E27FC236}">
                <a16:creationId xmlns:a16="http://schemas.microsoft.com/office/drawing/2014/main" id="{78E74DED-5138-FE18-F744-B49FF6465AD4}"/>
              </a:ext>
            </a:extLst>
          </p:cNvPr>
          <p:cNvSpPr/>
          <p:nvPr/>
        </p:nvSpPr>
        <p:spPr>
          <a:xfrm>
            <a:off x="9313550" y="154897"/>
            <a:ext cx="43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24" name="Grafik 23">
            <a:extLst>
              <a:ext uri="{FF2B5EF4-FFF2-40B4-BE49-F238E27FC236}">
                <a16:creationId xmlns:a16="http://schemas.microsoft.com/office/drawing/2014/main" id="{9F2C3E1C-0927-A700-9EFE-B09CA5B47A62}"/>
              </a:ext>
            </a:extLst>
          </p:cNvPr>
          <p:cNvPicPr>
            <a:picLocks noChangeAspect="1"/>
          </p:cNvPicPr>
          <p:nvPr/>
        </p:nvPicPr>
        <p:blipFill>
          <a:blip r:embed="rId4"/>
          <a:stretch>
            <a:fillRect/>
          </a:stretch>
        </p:blipFill>
        <p:spPr>
          <a:xfrm>
            <a:off x="9409893" y="280161"/>
            <a:ext cx="238184" cy="181473"/>
          </a:xfrm>
          <a:prstGeom prst="rect">
            <a:avLst/>
          </a:prstGeom>
        </p:spPr>
      </p:pic>
      <p:sp>
        <p:nvSpPr>
          <p:cNvPr id="25" name="Rectangle 4">
            <a:extLst>
              <a:ext uri="{FF2B5EF4-FFF2-40B4-BE49-F238E27FC236}">
                <a16:creationId xmlns:a16="http://schemas.microsoft.com/office/drawing/2014/main" id="{227879C5-5F60-402F-8AFA-B4530B4232D8}"/>
              </a:ext>
            </a:extLst>
          </p:cNvPr>
          <p:cNvSpPr/>
          <p:nvPr/>
        </p:nvSpPr>
        <p:spPr>
          <a:xfrm>
            <a:off x="4126446" y="3916201"/>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sp>
        <p:nvSpPr>
          <p:cNvPr id="26" name="Rectangle 4">
            <a:extLst>
              <a:ext uri="{FF2B5EF4-FFF2-40B4-BE49-F238E27FC236}">
                <a16:creationId xmlns:a16="http://schemas.microsoft.com/office/drawing/2014/main" id="{014782C8-87A3-D436-CFA9-58FE083C8BCF}"/>
              </a:ext>
            </a:extLst>
          </p:cNvPr>
          <p:cNvSpPr/>
          <p:nvPr/>
        </p:nvSpPr>
        <p:spPr>
          <a:xfrm>
            <a:off x="3119581" y="3916201"/>
            <a:ext cx="972000" cy="432000"/>
          </a:xfrm>
          <a:prstGeom prst="rect">
            <a:avLst/>
          </a:prstGeom>
          <a:solidFill>
            <a:schemeClr val="accent2"/>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dirty="0">
                <a:solidFill>
                  <a:schemeClr val="accent1"/>
                </a:solidFill>
              </a:rPr>
              <a:t>Operational Support</a:t>
            </a:r>
          </a:p>
        </p:txBody>
      </p:sp>
      <p:pic>
        <p:nvPicPr>
          <p:cNvPr id="27" name="Grafik 26">
            <a:extLst>
              <a:ext uri="{FF2B5EF4-FFF2-40B4-BE49-F238E27FC236}">
                <a16:creationId xmlns:a16="http://schemas.microsoft.com/office/drawing/2014/main" id="{3C623F10-1DB4-B15F-3BFC-3AF3C815A063}"/>
              </a:ext>
            </a:extLst>
          </p:cNvPr>
          <p:cNvPicPr>
            <a:picLocks noChangeAspect="1"/>
          </p:cNvPicPr>
          <p:nvPr/>
        </p:nvPicPr>
        <p:blipFill>
          <a:blip r:embed="rId4"/>
          <a:stretch>
            <a:fillRect/>
          </a:stretch>
        </p:blipFill>
        <p:spPr>
          <a:xfrm>
            <a:off x="4221343" y="4048375"/>
            <a:ext cx="238184" cy="181473"/>
          </a:xfrm>
          <a:prstGeom prst="rect">
            <a:avLst/>
          </a:prstGeom>
        </p:spPr>
      </p:pic>
      <p:sp>
        <p:nvSpPr>
          <p:cNvPr id="28" name="Rectangle 4">
            <a:extLst>
              <a:ext uri="{FF2B5EF4-FFF2-40B4-BE49-F238E27FC236}">
                <a16:creationId xmlns:a16="http://schemas.microsoft.com/office/drawing/2014/main" id="{5CB7AEED-C1FB-D5F9-DFBA-063FDDF86BCD}"/>
              </a:ext>
            </a:extLst>
          </p:cNvPr>
          <p:cNvSpPr/>
          <p:nvPr/>
        </p:nvSpPr>
        <p:spPr>
          <a:xfrm>
            <a:off x="4125000" y="3384328"/>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sp>
        <p:nvSpPr>
          <p:cNvPr id="29" name="Rectangle 4">
            <a:extLst>
              <a:ext uri="{FF2B5EF4-FFF2-40B4-BE49-F238E27FC236}">
                <a16:creationId xmlns:a16="http://schemas.microsoft.com/office/drawing/2014/main" id="{F7CDE7B4-ED53-99D1-152E-EB715AF4718F}"/>
              </a:ext>
            </a:extLst>
          </p:cNvPr>
          <p:cNvSpPr/>
          <p:nvPr/>
        </p:nvSpPr>
        <p:spPr>
          <a:xfrm>
            <a:off x="3119581" y="3389328"/>
            <a:ext cx="972000" cy="432000"/>
          </a:xfrm>
          <a:prstGeom prst="rect">
            <a:avLst/>
          </a:prstGeom>
          <a:solidFill>
            <a:schemeClr val="accent2"/>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SOC Light</a:t>
            </a:r>
          </a:p>
          <a:p>
            <a:pPr algn="ctr"/>
            <a:r>
              <a:rPr lang="en-GB" sz="800">
                <a:solidFill>
                  <a:schemeClr val="accent1"/>
                </a:solidFill>
              </a:rPr>
              <a:t>(All-in-one-Defence)</a:t>
            </a:r>
            <a:endParaRPr lang="en-GB" sz="800">
              <a:solidFill>
                <a:schemeClr val="accent1"/>
              </a:solidFill>
              <a:cs typeface="Arial"/>
            </a:endParaRPr>
          </a:p>
        </p:txBody>
      </p:sp>
      <p:pic>
        <p:nvPicPr>
          <p:cNvPr id="30" name="Grafik 29">
            <a:extLst>
              <a:ext uri="{FF2B5EF4-FFF2-40B4-BE49-F238E27FC236}">
                <a16:creationId xmlns:a16="http://schemas.microsoft.com/office/drawing/2014/main" id="{07799F0D-289B-02DC-C5F0-B19888FD5865}"/>
              </a:ext>
            </a:extLst>
          </p:cNvPr>
          <p:cNvPicPr>
            <a:picLocks noChangeAspect="1"/>
          </p:cNvPicPr>
          <p:nvPr/>
        </p:nvPicPr>
        <p:blipFill>
          <a:blip r:embed="rId4"/>
          <a:stretch>
            <a:fillRect/>
          </a:stretch>
        </p:blipFill>
        <p:spPr>
          <a:xfrm>
            <a:off x="4221343" y="3523032"/>
            <a:ext cx="238184" cy="181473"/>
          </a:xfrm>
          <a:prstGeom prst="rect">
            <a:avLst/>
          </a:prstGeom>
        </p:spPr>
      </p:pic>
      <p:sp>
        <p:nvSpPr>
          <p:cNvPr id="42" name="Rectangle 4">
            <a:extLst>
              <a:ext uri="{FF2B5EF4-FFF2-40B4-BE49-F238E27FC236}">
                <a16:creationId xmlns:a16="http://schemas.microsoft.com/office/drawing/2014/main" id="{83BA0D11-DA66-B08D-2E3A-51A12745F286}"/>
              </a:ext>
            </a:extLst>
          </p:cNvPr>
          <p:cNvSpPr/>
          <p:nvPr/>
        </p:nvSpPr>
        <p:spPr>
          <a:xfrm>
            <a:off x="3113013" y="2810431"/>
            <a:ext cx="972000" cy="432000"/>
          </a:xfrm>
          <a:prstGeom prst="rect">
            <a:avLst/>
          </a:prstGeom>
          <a:solidFill>
            <a:schemeClr val="accent2"/>
          </a:solid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1"/>
                </a:solidFill>
              </a:rPr>
              <a:t>Use Case Management</a:t>
            </a:r>
          </a:p>
        </p:txBody>
      </p:sp>
      <p:sp>
        <p:nvSpPr>
          <p:cNvPr id="43" name="Rectangle 4">
            <a:extLst>
              <a:ext uri="{FF2B5EF4-FFF2-40B4-BE49-F238E27FC236}">
                <a16:creationId xmlns:a16="http://schemas.microsoft.com/office/drawing/2014/main" id="{B176C552-AC1A-E8A1-39E8-98795DC18AFC}"/>
              </a:ext>
            </a:extLst>
          </p:cNvPr>
          <p:cNvSpPr/>
          <p:nvPr/>
        </p:nvSpPr>
        <p:spPr>
          <a:xfrm>
            <a:off x="4118432" y="2810431"/>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44" name="Grafik 43">
            <a:extLst>
              <a:ext uri="{FF2B5EF4-FFF2-40B4-BE49-F238E27FC236}">
                <a16:creationId xmlns:a16="http://schemas.microsoft.com/office/drawing/2014/main" id="{278874BA-B340-A554-C9D2-EA4311EA9ACE}"/>
              </a:ext>
            </a:extLst>
          </p:cNvPr>
          <p:cNvPicPr>
            <a:picLocks noChangeAspect="1"/>
          </p:cNvPicPr>
          <p:nvPr/>
        </p:nvPicPr>
        <p:blipFill>
          <a:blip r:embed="rId4"/>
          <a:stretch>
            <a:fillRect/>
          </a:stretch>
        </p:blipFill>
        <p:spPr>
          <a:xfrm>
            <a:off x="4214775" y="2947931"/>
            <a:ext cx="238184" cy="181473"/>
          </a:xfrm>
          <a:prstGeom prst="rect">
            <a:avLst/>
          </a:prstGeom>
        </p:spPr>
      </p:pic>
      <p:sp>
        <p:nvSpPr>
          <p:cNvPr id="49" name="Rectangle 4">
            <a:extLst>
              <a:ext uri="{FF2B5EF4-FFF2-40B4-BE49-F238E27FC236}">
                <a16:creationId xmlns:a16="http://schemas.microsoft.com/office/drawing/2014/main" id="{0E824C6C-BBD3-38FE-F847-0C2B17AE52E4}"/>
              </a:ext>
            </a:extLst>
          </p:cNvPr>
          <p:cNvSpPr/>
          <p:nvPr/>
        </p:nvSpPr>
        <p:spPr>
          <a:xfrm>
            <a:off x="3112673" y="1757154"/>
            <a:ext cx="97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Threat Intelligence</a:t>
            </a:r>
          </a:p>
        </p:txBody>
      </p:sp>
      <p:sp>
        <p:nvSpPr>
          <p:cNvPr id="50" name="Rectangle 4">
            <a:extLst>
              <a:ext uri="{FF2B5EF4-FFF2-40B4-BE49-F238E27FC236}">
                <a16:creationId xmlns:a16="http://schemas.microsoft.com/office/drawing/2014/main" id="{A06D422A-AB73-7806-F63A-16BC1CD2F624}"/>
              </a:ext>
            </a:extLst>
          </p:cNvPr>
          <p:cNvSpPr/>
          <p:nvPr/>
        </p:nvSpPr>
        <p:spPr>
          <a:xfrm>
            <a:off x="4118092" y="1757154"/>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52" name="Rectangle 4">
            <a:extLst>
              <a:ext uri="{FF2B5EF4-FFF2-40B4-BE49-F238E27FC236}">
                <a16:creationId xmlns:a16="http://schemas.microsoft.com/office/drawing/2014/main" id="{B4F473FA-BC3D-DEA1-4097-EEE249A282BD}"/>
              </a:ext>
            </a:extLst>
          </p:cNvPr>
          <p:cNvSpPr/>
          <p:nvPr/>
        </p:nvSpPr>
        <p:spPr>
          <a:xfrm>
            <a:off x="3112673" y="2293917"/>
            <a:ext cx="97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Threat Hunting</a:t>
            </a:r>
          </a:p>
        </p:txBody>
      </p:sp>
      <p:sp>
        <p:nvSpPr>
          <p:cNvPr id="58" name="Rectangle 4">
            <a:extLst>
              <a:ext uri="{FF2B5EF4-FFF2-40B4-BE49-F238E27FC236}">
                <a16:creationId xmlns:a16="http://schemas.microsoft.com/office/drawing/2014/main" id="{18990D77-F11F-AA1A-04F7-F7DF724FD564}"/>
              </a:ext>
            </a:extLst>
          </p:cNvPr>
          <p:cNvSpPr/>
          <p:nvPr/>
        </p:nvSpPr>
        <p:spPr>
          <a:xfrm>
            <a:off x="4118092" y="2293917"/>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93" name="Rectangle 4">
            <a:extLst>
              <a:ext uri="{FF2B5EF4-FFF2-40B4-BE49-F238E27FC236}">
                <a16:creationId xmlns:a16="http://schemas.microsoft.com/office/drawing/2014/main" id="{79FDC60E-C5F5-13A8-881D-7471395CAEAE}"/>
              </a:ext>
            </a:extLst>
          </p:cNvPr>
          <p:cNvSpPr/>
          <p:nvPr/>
        </p:nvSpPr>
        <p:spPr>
          <a:xfrm>
            <a:off x="4983772" y="4303582"/>
            <a:ext cx="2879361" cy="432048"/>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Basic Security Hygiene</a:t>
            </a:r>
          </a:p>
        </p:txBody>
      </p:sp>
      <p:cxnSp>
        <p:nvCxnSpPr>
          <p:cNvPr id="237" name="Gerade Verbindung mit Pfeil 236">
            <a:extLst>
              <a:ext uri="{FF2B5EF4-FFF2-40B4-BE49-F238E27FC236}">
                <a16:creationId xmlns:a16="http://schemas.microsoft.com/office/drawing/2014/main" id="{9F253D82-F696-2894-9720-A3162CC59F8D}"/>
              </a:ext>
            </a:extLst>
          </p:cNvPr>
          <p:cNvCxnSpPr>
            <a:cxnSpLocks/>
            <a:stCxn id="34" idx="0"/>
            <a:endCxn id="93" idx="2"/>
          </p:cNvCxnSpPr>
          <p:nvPr/>
        </p:nvCxnSpPr>
        <p:spPr>
          <a:xfrm flipV="1">
            <a:off x="6423453" y="4735630"/>
            <a:ext cx="0" cy="830214"/>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sp>
        <p:nvSpPr>
          <p:cNvPr id="69" name="Rectangle 4">
            <a:extLst>
              <a:ext uri="{FF2B5EF4-FFF2-40B4-BE49-F238E27FC236}">
                <a16:creationId xmlns:a16="http://schemas.microsoft.com/office/drawing/2014/main" id="{E37904ED-3586-F7E4-4590-88377EC90D04}"/>
              </a:ext>
            </a:extLst>
          </p:cNvPr>
          <p:cNvSpPr/>
          <p:nvPr/>
        </p:nvSpPr>
        <p:spPr>
          <a:xfrm>
            <a:off x="6202034" y="5011981"/>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sp>
        <p:nvSpPr>
          <p:cNvPr id="34" name="Rectangle 4">
            <a:extLst>
              <a:ext uri="{FF2B5EF4-FFF2-40B4-BE49-F238E27FC236}">
                <a16:creationId xmlns:a16="http://schemas.microsoft.com/office/drawing/2014/main" id="{87D6DCEB-6FE3-CABE-3BE9-F31C81781F49}"/>
              </a:ext>
            </a:extLst>
          </p:cNvPr>
          <p:cNvSpPr/>
          <p:nvPr/>
        </p:nvSpPr>
        <p:spPr>
          <a:xfrm>
            <a:off x="4983772" y="5565844"/>
            <a:ext cx="2879361" cy="66573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SOC Community Module</a:t>
            </a:r>
          </a:p>
          <a:p>
            <a:pPr algn="ctr"/>
            <a:r>
              <a:rPr lang="en-GB" sz="800">
                <a:solidFill>
                  <a:schemeClr val="accent1"/>
                </a:solidFill>
              </a:rPr>
              <a:t>(General SOC Access)</a:t>
            </a:r>
          </a:p>
        </p:txBody>
      </p:sp>
      <p:sp>
        <p:nvSpPr>
          <p:cNvPr id="94" name="Rectangle 4">
            <a:extLst>
              <a:ext uri="{FF2B5EF4-FFF2-40B4-BE49-F238E27FC236}">
                <a16:creationId xmlns:a16="http://schemas.microsoft.com/office/drawing/2014/main" id="{AAB9DB50-FCD9-4B94-CB62-1D5C0B5FA06A}"/>
              </a:ext>
            </a:extLst>
          </p:cNvPr>
          <p:cNvSpPr/>
          <p:nvPr/>
        </p:nvSpPr>
        <p:spPr>
          <a:xfrm>
            <a:off x="4980300" y="3642778"/>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Endpoint Protection</a:t>
            </a:r>
          </a:p>
        </p:txBody>
      </p:sp>
      <p:sp>
        <p:nvSpPr>
          <p:cNvPr id="95" name="Rectangle 4">
            <a:extLst>
              <a:ext uri="{FF2B5EF4-FFF2-40B4-BE49-F238E27FC236}">
                <a16:creationId xmlns:a16="http://schemas.microsoft.com/office/drawing/2014/main" id="{08F03B70-791E-C752-5794-8752DF693068}"/>
              </a:ext>
            </a:extLst>
          </p:cNvPr>
          <p:cNvSpPr/>
          <p:nvPr/>
        </p:nvSpPr>
        <p:spPr>
          <a:xfrm>
            <a:off x="6779525" y="3639048"/>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Vulnerability Management</a:t>
            </a:r>
          </a:p>
        </p:txBody>
      </p:sp>
      <p:sp>
        <p:nvSpPr>
          <p:cNvPr id="96" name="Rectangle 4">
            <a:extLst>
              <a:ext uri="{FF2B5EF4-FFF2-40B4-BE49-F238E27FC236}">
                <a16:creationId xmlns:a16="http://schemas.microsoft.com/office/drawing/2014/main" id="{A103B258-48BA-41E0-8E59-D8BECD1C57C8}"/>
              </a:ext>
            </a:extLst>
          </p:cNvPr>
          <p:cNvSpPr/>
          <p:nvPr/>
        </p:nvSpPr>
        <p:spPr>
          <a:xfrm>
            <a:off x="4980300" y="2292911"/>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Situational Awareness</a:t>
            </a:r>
          </a:p>
        </p:txBody>
      </p:sp>
      <p:sp>
        <p:nvSpPr>
          <p:cNvPr id="97" name="Rectangle 4">
            <a:extLst>
              <a:ext uri="{FF2B5EF4-FFF2-40B4-BE49-F238E27FC236}">
                <a16:creationId xmlns:a16="http://schemas.microsoft.com/office/drawing/2014/main" id="{1170946D-0701-B9FA-012F-A92500AFBF4B}"/>
              </a:ext>
            </a:extLst>
          </p:cNvPr>
          <p:cNvSpPr/>
          <p:nvPr/>
        </p:nvSpPr>
        <p:spPr>
          <a:xfrm>
            <a:off x="6776052" y="2292911"/>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t>Custom Solutions</a:t>
            </a:r>
          </a:p>
        </p:txBody>
      </p:sp>
      <p:sp>
        <p:nvSpPr>
          <p:cNvPr id="98" name="Rectangle 4">
            <a:extLst>
              <a:ext uri="{FF2B5EF4-FFF2-40B4-BE49-F238E27FC236}">
                <a16:creationId xmlns:a16="http://schemas.microsoft.com/office/drawing/2014/main" id="{3DE9ABF3-71F4-5558-54DC-B2EA5FEAF45B}"/>
              </a:ext>
            </a:extLst>
          </p:cNvPr>
          <p:cNvSpPr/>
          <p:nvPr/>
        </p:nvSpPr>
        <p:spPr>
          <a:xfrm>
            <a:off x="4980300" y="986205"/>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SIEM</a:t>
            </a:r>
          </a:p>
        </p:txBody>
      </p:sp>
      <p:sp>
        <p:nvSpPr>
          <p:cNvPr id="99" name="Rectangle 4">
            <a:extLst>
              <a:ext uri="{FF2B5EF4-FFF2-40B4-BE49-F238E27FC236}">
                <a16:creationId xmlns:a16="http://schemas.microsoft.com/office/drawing/2014/main" id="{CB7B87C6-E321-FD72-C185-FD8955071C66}"/>
              </a:ext>
            </a:extLst>
          </p:cNvPr>
          <p:cNvSpPr/>
          <p:nvPr/>
        </p:nvSpPr>
        <p:spPr>
          <a:xfrm>
            <a:off x="6781557" y="986205"/>
            <a:ext cx="1080000"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dirty="0"/>
              <a:t>3</a:t>
            </a:r>
            <a:r>
              <a:rPr lang="en-GB" sz="1000" baseline="30000" dirty="0"/>
              <a:t>rd</a:t>
            </a:r>
            <a:r>
              <a:rPr lang="en-GB" sz="1000" dirty="0"/>
              <a:t> party log sources</a:t>
            </a:r>
          </a:p>
        </p:txBody>
      </p:sp>
      <p:sp>
        <p:nvSpPr>
          <p:cNvPr id="100" name="Rectangle 4">
            <a:extLst>
              <a:ext uri="{FF2B5EF4-FFF2-40B4-BE49-F238E27FC236}">
                <a16:creationId xmlns:a16="http://schemas.microsoft.com/office/drawing/2014/main" id="{2F29F589-0115-ACC4-DACC-B7504ED99D24}"/>
              </a:ext>
            </a:extLst>
          </p:cNvPr>
          <p:cNvSpPr/>
          <p:nvPr/>
        </p:nvSpPr>
        <p:spPr>
          <a:xfrm>
            <a:off x="5731233" y="154842"/>
            <a:ext cx="1282971" cy="432000"/>
          </a:xfrm>
          <a:prstGeom prst="round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000"/>
              <a:t>Mature Security Operations </a:t>
            </a:r>
          </a:p>
        </p:txBody>
      </p:sp>
      <p:sp>
        <p:nvSpPr>
          <p:cNvPr id="53" name="Textfeld 52">
            <a:extLst>
              <a:ext uri="{FF2B5EF4-FFF2-40B4-BE49-F238E27FC236}">
                <a16:creationId xmlns:a16="http://schemas.microsoft.com/office/drawing/2014/main" id="{40EC38FA-2FE6-ABC3-997B-29A3BC1C6213}"/>
              </a:ext>
            </a:extLst>
          </p:cNvPr>
          <p:cNvSpPr txBox="1"/>
          <p:nvPr/>
        </p:nvSpPr>
        <p:spPr>
          <a:xfrm>
            <a:off x="6197760" y="5060277"/>
            <a:ext cx="424206" cy="392159"/>
          </a:xfrm>
          <a:prstGeom prst="rect">
            <a:avLst/>
          </a:prstGeom>
          <a:noFill/>
        </p:spPr>
        <p:txBody>
          <a:bodyPr wrap="square">
            <a:spAutoFit/>
          </a:bodyPr>
          <a:lstStyle/>
          <a:p>
            <a:pPr algn="ctr"/>
            <a:r>
              <a:rPr lang="en-GB" sz="1800"/>
              <a:t>🔑</a:t>
            </a:r>
          </a:p>
        </p:txBody>
      </p:sp>
      <p:sp>
        <p:nvSpPr>
          <p:cNvPr id="118" name="Textfeld 117">
            <a:extLst>
              <a:ext uri="{FF2B5EF4-FFF2-40B4-BE49-F238E27FC236}">
                <a16:creationId xmlns:a16="http://schemas.microsoft.com/office/drawing/2014/main" id="{525EA3CC-8724-11FC-E3FA-3D18AEEE639B}"/>
              </a:ext>
            </a:extLst>
          </p:cNvPr>
          <p:cNvSpPr txBox="1"/>
          <p:nvPr/>
        </p:nvSpPr>
        <p:spPr>
          <a:xfrm>
            <a:off x="4870560" y="6458913"/>
            <a:ext cx="3105784" cy="285271"/>
          </a:xfrm>
          <a:prstGeom prst="rect">
            <a:avLst/>
          </a:prstGeom>
          <a:noFill/>
        </p:spPr>
        <p:txBody>
          <a:bodyPr wrap="square">
            <a:spAutoFit/>
          </a:bodyPr>
          <a:lstStyle/>
          <a:p>
            <a:pPr algn="ctr"/>
            <a:r>
              <a:rPr lang="en-GB" sz="1200" b="1">
                <a:solidFill>
                  <a:schemeClr val="accent1"/>
                </a:solidFill>
              </a:rPr>
              <a:t>SOC Customer Journey</a:t>
            </a:r>
          </a:p>
        </p:txBody>
      </p:sp>
      <p:sp>
        <p:nvSpPr>
          <p:cNvPr id="120" name="Titel 8">
            <a:extLst>
              <a:ext uri="{FF2B5EF4-FFF2-40B4-BE49-F238E27FC236}">
                <a16:creationId xmlns:a16="http://schemas.microsoft.com/office/drawing/2014/main" id="{6B97B8CB-534D-E07A-2864-485FE451D28E}"/>
              </a:ext>
            </a:extLst>
          </p:cNvPr>
          <p:cNvSpPr txBox="1">
            <a:spLocks/>
          </p:cNvSpPr>
          <p:nvPr/>
        </p:nvSpPr>
        <p:spPr>
          <a:xfrm>
            <a:off x="760413" y="428367"/>
            <a:ext cx="1985962" cy="509662"/>
          </a:xfrm>
          <a:prstGeom prst="rect">
            <a:avLst/>
          </a:prstGeom>
        </p:spPr>
        <p:txBody>
          <a:bodyPr/>
          <a:lstStyle>
            <a:lvl1pPr algn="l" defTabSz="914400" rtl="0" eaLnBrk="1" latinLnBrk="0" hangingPunct="1">
              <a:lnSpc>
                <a:spcPct val="100000"/>
              </a:lnSpc>
              <a:spcBef>
                <a:spcPct val="0"/>
              </a:spcBef>
              <a:buNone/>
              <a:defRPr sz="3000" b="1" kern="1200">
                <a:solidFill>
                  <a:schemeClr val="accent1"/>
                </a:solidFill>
                <a:latin typeface="+mj-lt"/>
                <a:ea typeface="+mj-ea"/>
                <a:cs typeface="+mj-cs"/>
              </a:defRPr>
            </a:lvl1pPr>
          </a:lstStyle>
          <a:p>
            <a:pPr>
              <a:buFontTx/>
            </a:pPr>
            <a:r>
              <a:rPr lang="en-GB" spc="0"/>
              <a:t>Journey</a:t>
            </a:r>
          </a:p>
        </p:txBody>
      </p:sp>
      <p:sp>
        <p:nvSpPr>
          <p:cNvPr id="32" name="Rectangle 4">
            <a:extLst>
              <a:ext uri="{FF2B5EF4-FFF2-40B4-BE49-F238E27FC236}">
                <a16:creationId xmlns:a16="http://schemas.microsoft.com/office/drawing/2014/main" id="{DD97124D-E7E8-1343-401D-3D5C6FEA1243}"/>
              </a:ext>
            </a:extLst>
          </p:cNvPr>
          <p:cNvSpPr/>
          <p:nvPr/>
        </p:nvSpPr>
        <p:spPr>
          <a:xfrm>
            <a:off x="8296472" y="4151693"/>
            <a:ext cx="993106"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rPr>
              <a:t>Patch Management*</a:t>
            </a:r>
            <a:endParaRPr lang="en-GB" sz="800" b="1">
              <a:solidFill>
                <a:schemeClr val="accent1"/>
              </a:solidFill>
              <a:cs typeface="Arial"/>
            </a:endParaRPr>
          </a:p>
        </p:txBody>
      </p:sp>
      <p:sp>
        <p:nvSpPr>
          <p:cNvPr id="33" name="Rectangle 4">
            <a:extLst>
              <a:ext uri="{FF2B5EF4-FFF2-40B4-BE49-F238E27FC236}">
                <a16:creationId xmlns:a16="http://schemas.microsoft.com/office/drawing/2014/main" id="{152D8B5B-81C0-079C-C52C-388180A80598}"/>
              </a:ext>
            </a:extLst>
          </p:cNvPr>
          <p:cNvSpPr/>
          <p:nvPr/>
        </p:nvSpPr>
        <p:spPr>
          <a:xfrm>
            <a:off x="9322997" y="4151693"/>
            <a:ext cx="432000" cy="428555"/>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31" name="Rectangle 4">
            <a:extLst>
              <a:ext uri="{FF2B5EF4-FFF2-40B4-BE49-F238E27FC236}">
                <a16:creationId xmlns:a16="http://schemas.microsoft.com/office/drawing/2014/main" id="{A61C1894-2975-68E0-039B-D64EF9EB92BD}"/>
              </a:ext>
            </a:extLst>
          </p:cNvPr>
          <p:cNvSpPr/>
          <p:nvPr/>
        </p:nvSpPr>
        <p:spPr>
          <a:xfrm>
            <a:off x="3106961" y="1122473"/>
            <a:ext cx="972000" cy="432000"/>
          </a:xfrm>
          <a:prstGeom prst="rect">
            <a:avLst/>
          </a:prstGeom>
          <a:solidFill>
            <a:schemeClr val="accent2"/>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SOC Sentinel</a:t>
            </a:r>
            <a:endParaRPr lang="en-GB" sz="800">
              <a:solidFill>
                <a:schemeClr val="accent1"/>
              </a:solidFill>
              <a:cs typeface="Arial"/>
            </a:endParaRPr>
          </a:p>
          <a:p>
            <a:pPr algn="ctr">
              <a:lnSpc>
                <a:spcPct val="113999"/>
              </a:lnSpc>
            </a:pPr>
            <a:r>
              <a:rPr lang="en-GB" sz="800">
                <a:solidFill>
                  <a:schemeClr val="accent1"/>
                </a:solidFill>
                <a:cs typeface="Arial"/>
              </a:rPr>
              <a:t>(custom Defence)</a:t>
            </a:r>
          </a:p>
        </p:txBody>
      </p:sp>
      <p:sp>
        <p:nvSpPr>
          <p:cNvPr id="35" name="Rectangle 4">
            <a:extLst>
              <a:ext uri="{FF2B5EF4-FFF2-40B4-BE49-F238E27FC236}">
                <a16:creationId xmlns:a16="http://schemas.microsoft.com/office/drawing/2014/main" id="{4BB5B450-26A8-3B21-C368-73DEA4E52134}"/>
              </a:ext>
            </a:extLst>
          </p:cNvPr>
          <p:cNvSpPr/>
          <p:nvPr/>
        </p:nvSpPr>
        <p:spPr>
          <a:xfrm>
            <a:off x="4112380" y="75316"/>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36" name="Grafik 35">
            <a:extLst>
              <a:ext uri="{FF2B5EF4-FFF2-40B4-BE49-F238E27FC236}">
                <a16:creationId xmlns:a16="http://schemas.microsoft.com/office/drawing/2014/main" id="{A7D445B0-D818-94D2-D11A-97E47A05190D}"/>
              </a:ext>
            </a:extLst>
          </p:cNvPr>
          <p:cNvPicPr>
            <a:picLocks noChangeAspect="1"/>
          </p:cNvPicPr>
          <p:nvPr/>
        </p:nvPicPr>
        <p:blipFill>
          <a:blip r:embed="rId4"/>
          <a:stretch>
            <a:fillRect/>
          </a:stretch>
        </p:blipFill>
        <p:spPr>
          <a:xfrm>
            <a:off x="4208723" y="212816"/>
            <a:ext cx="238184" cy="181473"/>
          </a:xfrm>
          <a:prstGeom prst="rect">
            <a:avLst/>
          </a:prstGeom>
        </p:spPr>
      </p:pic>
      <p:sp>
        <p:nvSpPr>
          <p:cNvPr id="37" name="Rectangle 4">
            <a:extLst>
              <a:ext uri="{FF2B5EF4-FFF2-40B4-BE49-F238E27FC236}">
                <a16:creationId xmlns:a16="http://schemas.microsoft.com/office/drawing/2014/main" id="{FB25E13C-C68B-16AC-375B-145B4AF6931C}"/>
              </a:ext>
            </a:extLst>
          </p:cNvPr>
          <p:cNvSpPr/>
          <p:nvPr/>
        </p:nvSpPr>
        <p:spPr>
          <a:xfrm>
            <a:off x="3106621" y="69196"/>
            <a:ext cx="97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1"/>
                </a:solidFill>
              </a:rPr>
              <a:t>Advanced Threat Hunting*</a:t>
            </a:r>
          </a:p>
        </p:txBody>
      </p:sp>
      <p:sp>
        <p:nvSpPr>
          <p:cNvPr id="39" name="Rectangle 4">
            <a:extLst>
              <a:ext uri="{FF2B5EF4-FFF2-40B4-BE49-F238E27FC236}">
                <a16:creationId xmlns:a16="http://schemas.microsoft.com/office/drawing/2014/main" id="{821EF7C1-E7DD-9C0D-7E3D-C4F8B000A7AF}"/>
              </a:ext>
            </a:extLst>
          </p:cNvPr>
          <p:cNvSpPr/>
          <p:nvPr/>
        </p:nvSpPr>
        <p:spPr>
          <a:xfrm>
            <a:off x="4112040" y="1121438"/>
            <a:ext cx="432000" cy="432000"/>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40" name="Rectangle 4">
            <a:extLst>
              <a:ext uri="{FF2B5EF4-FFF2-40B4-BE49-F238E27FC236}">
                <a16:creationId xmlns:a16="http://schemas.microsoft.com/office/drawing/2014/main" id="{5EA9A355-3063-C92F-13BF-961FF2AF8C22}"/>
              </a:ext>
            </a:extLst>
          </p:cNvPr>
          <p:cNvSpPr/>
          <p:nvPr/>
        </p:nvSpPr>
        <p:spPr>
          <a:xfrm>
            <a:off x="3106621" y="605959"/>
            <a:ext cx="972000" cy="432000"/>
          </a:xfrm>
          <a:prstGeom prst="rect">
            <a:avLst/>
          </a:prstGeom>
          <a:solidFill>
            <a:schemeClr val="accent2">
              <a:lumMod val="60000"/>
              <a:lumOff val="4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a:solidFill>
                  <a:schemeClr val="accent1"/>
                </a:solidFill>
              </a:rPr>
              <a:t>24/7 Pikett</a:t>
            </a:r>
          </a:p>
        </p:txBody>
      </p:sp>
      <p:sp>
        <p:nvSpPr>
          <p:cNvPr id="41" name="Rectangle 4">
            <a:extLst>
              <a:ext uri="{FF2B5EF4-FFF2-40B4-BE49-F238E27FC236}">
                <a16:creationId xmlns:a16="http://schemas.microsoft.com/office/drawing/2014/main" id="{89431F09-978F-5A4A-DAA4-184E2A16FDAD}"/>
              </a:ext>
            </a:extLst>
          </p:cNvPr>
          <p:cNvSpPr/>
          <p:nvPr/>
        </p:nvSpPr>
        <p:spPr>
          <a:xfrm>
            <a:off x="4112040" y="605959"/>
            <a:ext cx="43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45" name="Grafik 44">
            <a:extLst>
              <a:ext uri="{FF2B5EF4-FFF2-40B4-BE49-F238E27FC236}">
                <a16:creationId xmlns:a16="http://schemas.microsoft.com/office/drawing/2014/main" id="{343C2696-C135-F6B3-1B66-213126159A76}"/>
              </a:ext>
            </a:extLst>
          </p:cNvPr>
          <p:cNvPicPr>
            <a:picLocks noChangeAspect="1"/>
          </p:cNvPicPr>
          <p:nvPr/>
        </p:nvPicPr>
        <p:blipFill>
          <a:blip r:embed="rId4"/>
          <a:stretch>
            <a:fillRect/>
          </a:stretch>
        </p:blipFill>
        <p:spPr>
          <a:xfrm>
            <a:off x="4203474" y="745623"/>
            <a:ext cx="238184" cy="181473"/>
          </a:xfrm>
          <a:prstGeom prst="rect">
            <a:avLst/>
          </a:prstGeom>
        </p:spPr>
      </p:pic>
      <p:cxnSp>
        <p:nvCxnSpPr>
          <p:cNvPr id="48" name="Gewinkelte Verbindung 47">
            <a:extLst>
              <a:ext uri="{FF2B5EF4-FFF2-40B4-BE49-F238E27FC236}">
                <a16:creationId xmlns:a16="http://schemas.microsoft.com/office/drawing/2014/main" id="{034E4E4B-1286-247A-D23A-E7EED6F76749}"/>
              </a:ext>
            </a:extLst>
          </p:cNvPr>
          <p:cNvCxnSpPr>
            <a:cxnSpLocks/>
            <a:stCxn id="98" idx="1"/>
          </p:cNvCxnSpPr>
          <p:nvPr/>
        </p:nvCxnSpPr>
        <p:spPr>
          <a:xfrm rot="10800000" flipV="1">
            <a:off x="4540042" y="1202205"/>
            <a:ext cx="440259" cy="187368"/>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72" name="Gewinkelte Verbindung 71">
            <a:extLst>
              <a:ext uri="{FF2B5EF4-FFF2-40B4-BE49-F238E27FC236}">
                <a16:creationId xmlns:a16="http://schemas.microsoft.com/office/drawing/2014/main" id="{39CD440D-7F84-2D61-4F59-5FC004595DF8}"/>
              </a:ext>
            </a:extLst>
          </p:cNvPr>
          <p:cNvCxnSpPr>
            <a:cxnSpLocks/>
            <a:endCxn id="41" idx="3"/>
          </p:cNvCxnSpPr>
          <p:nvPr/>
        </p:nvCxnSpPr>
        <p:spPr>
          <a:xfrm rot="10800000" flipV="1">
            <a:off x="4544041" y="419319"/>
            <a:ext cx="1180589" cy="402640"/>
          </a:xfrm>
          <a:prstGeom prst="bentConnector3">
            <a:avLst>
              <a:gd name="adj1" fmla="val 81300"/>
            </a:avLst>
          </a:prstGeom>
          <a:ln w="25400"/>
        </p:spPr>
        <p:style>
          <a:lnRef idx="1">
            <a:schemeClr val="accent2"/>
          </a:lnRef>
          <a:fillRef idx="0">
            <a:schemeClr val="accent2"/>
          </a:fillRef>
          <a:effectRef idx="0">
            <a:schemeClr val="accent2"/>
          </a:effectRef>
          <a:fontRef idx="minor">
            <a:schemeClr val="tx1"/>
          </a:fontRef>
        </p:style>
      </p:cxnSp>
      <p:cxnSp>
        <p:nvCxnSpPr>
          <p:cNvPr id="77" name="Gerade Verbindung mit Pfeil 76">
            <a:extLst>
              <a:ext uri="{FF2B5EF4-FFF2-40B4-BE49-F238E27FC236}">
                <a16:creationId xmlns:a16="http://schemas.microsoft.com/office/drawing/2014/main" id="{BBEAE252-AD1F-C599-93FB-6C2FCB19A334}"/>
              </a:ext>
            </a:extLst>
          </p:cNvPr>
          <p:cNvCxnSpPr>
            <a:cxnSpLocks/>
          </p:cNvCxnSpPr>
          <p:nvPr/>
        </p:nvCxnSpPr>
        <p:spPr>
          <a:xfrm>
            <a:off x="4540039" y="309468"/>
            <a:ext cx="1191194" cy="1607"/>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cxnSp>
        <p:nvCxnSpPr>
          <p:cNvPr id="91" name="Gewinkelte Verbindung 90">
            <a:extLst>
              <a:ext uri="{FF2B5EF4-FFF2-40B4-BE49-F238E27FC236}">
                <a16:creationId xmlns:a16="http://schemas.microsoft.com/office/drawing/2014/main" id="{7D9CDF9D-D0F3-1482-CBDA-5B2740692BE0}"/>
              </a:ext>
            </a:extLst>
          </p:cNvPr>
          <p:cNvCxnSpPr>
            <a:cxnSpLocks/>
          </p:cNvCxnSpPr>
          <p:nvPr/>
        </p:nvCxnSpPr>
        <p:spPr>
          <a:xfrm rot="10800000" flipH="1" flipV="1">
            <a:off x="7854839" y="3938649"/>
            <a:ext cx="441670" cy="331028"/>
          </a:xfrm>
          <a:prstGeom prst="bentConnector3">
            <a:avLst/>
          </a:prstGeom>
          <a:ln w="25400"/>
        </p:spPr>
        <p:style>
          <a:lnRef idx="1">
            <a:schemeClr val="accent2"/>
          </a:lnRef>
          <a:fillRef idx="0">
            <a:schemeClr val="accent2"/>
          </a:fillRef>
          <a:effectRef idx="0">
            <a:schemeClr val="accent2"/>
          </a:effectRef>
          <a:fontRef idx="minor">
            <a:schemeClr val="tx1"/>
          </a:fontRef>
        </p:style>
      </p:cxnSp>
      <p:cxnSp>
        <p:nvCxnSpPr>
          <p:cNvPr id="92" name="Gerade Verbindung mit Pfeil 91">
            <a:extLst>
              <a:ext uri="{FF2B5EF4-FFF2-40B4-BE49-F238E27FC236}">
                <a16:creationId xmlns:a16="http://schemas.microsoft.com/office/drawing/2014/main" id="{114609D6-622D-0504-1025-ED1893AB2611}"/>
              </a:ext>
            </a:extLst>
          </p:cNvPr>
          <p:cNvCxnSpPr>
            <a:cxnSpLocks/>
          </p:cNvCxnSpPr>
          <p:nvPr/>
        </p:nvCxnSpPr>
        <p:spPr>
          <a:xfrm flipH="1" flipV="1">
            <a:off x="7855425" y="3791454"/>
            <a:ext cx="443272" cy="1674"/>
          </a:xfrm>
          <a:prstGeom prst="straightConnector1">
            <a:avLst/>
          </a:prstGeom>
          <a:ln w="25400">
            <a:tailEnd type="none"/>
          </a:ln>
        </p:spPr>
        <p:style>
          <a:lnRef idx="1">
            <a:schemeClr val="accent2"/>
          </a:lnRef>
          <a:fillRef idx="0">
            <a:schemeClr val="accent2"/>
          </a:fillRef>
          <a:effectRef idx="0">
            <a:schemeClr val="accent2"/>
          </a:effectRef>
          <a:fontRef idx="minor">
            <a:schemeClr val="tx1"/>
          </a:fontRef>
        </p:style>
      </p:cxnSp>
      <p:sp>
        <p:nvSpPr>
          <p:cNvPr id="114" name="Textfeld 113">
            <a:extLst>
              <a:ext uri="{FF2B5EF4-FFF2-40B4-BE49-F238E27FC236}">
                <a16:creationId xmlns:a16="http://schemas.microsoft.com/office/drawing/2014/main" id="{3B9B43E2-3188-F4D7-7D5E-F4222598BE13}"/>
              </a:ext>
            </a:extLst>
          </p:cNvPr>
          <p:cNvSpPr txBox="1"/>
          <p:nvPr/>
        </p:nvSpPr>
        <p:spPr>
          <a:xfrm>
            <a:off x="8302863" y="5060277"/>
            <a:ext cx="2319254" cy="336182"/>
          </a:xfrm>
          <a:prstGeom prst="rect">
            <a:avLst/>
          </a:prstGeom>
          <a:noFill/>
        </p:spPr>
        <p:txBody>
          <a:bodyPr wrap="square" lIns="0" tIns="0" rIns="0" bIns="0">
            <a:spAutoFit/>
          </a:bodyPr>
          <a:lstStyle/>
          <a:p>
            <a:r>
              <a:rPr lang="en-GB" sz="1000" b="1"/>
              <a:t>SOC Services</a:t>
            </a:r>
          </a:p>
          <a:p>
            <a:r>
              <a:rPr lang="en-GB" sz="1000"/>
              <a:t>Switch</a:t>
            </a:r>
          </a:p>
        </p:txBody>
      </p:sp>
      <p:sp>
        <p:nvSpPr>
          <p:cNvPr id="115" name="Rectangle 4">
            <a:extLst>
              <a:ext uri="{FF2B5EF4-FFF2-40B4-BE49-F238E27FC236}">
                <a16:creationId xmlns:a16="http://schemas.microsoft.com/office/drawing/2014/main" id="{0F740B50-D30E-C1CE-90A0-181A455BCDCD}"/>
              </a:ext>
            </a:extLst>
          </p:cNvPr>
          <p:cNvSpPr/>
          <p:nvPr/>
        </p:nvSpPr>
        <p:spPr>
          <a:xfrm>
            <a:off x="8302864" y="5556958"/>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116" name="Grafik 115">
            <a:extLst>
              <a:ext uri="{FF2B5EF4-FFF2-40B4-BE49-F238E27FC236}">
                <a16:creationId xmlns:a16="http://schemas.microsoft.com/office/drawing/2014/main" id="{2D0EFFC1-DAF8-F5CC-483F-2DBADC50050F}"/>
              </a:ext>
            </a:extLst>
          </p:cNvPr>
          <p:cNvPicPr>
            <a:picLocks noChangeAspect="1"/>
          </p:cNvPicPr>
          <p:nvPr/>
        </p:nvPicPr>
        <p:blipFill>
          <a:blip r:embed="rId4"/>
          <a:stretch>
            <a:fillRect/>
          </a:stretch>
        </p:blipFill>
        <p:spPr>
          <a:xfrm>
            <a:off x="8370907" y="5618872"/>
            <a:ext cx="168223" cy="128170"/>
          </a:xfrm>
          <a:prstGeom prst="rect">
            <a:avLst/>
          </a:prstGeom>
        </p:spPr>
      </p:pic>
      <p:sp>
        <p:nvSpPr>
          <p:cNvPr id="117" name="Rectangle 4">
            <a:extLst>
              <a:ext uri="{FF2B5EF4-FFF2-40B4-BE49-F238E27FC236}">
                <a16:creationId xmlns:a16="http://schemas.microsoft.com/office/drawing/2014/main" id="{E58F3ED5-499C-CD7E-D8A6-D0E568529E17}"/>
              </a:ext>
            </a:extLst>
          </p:cNvPr>
          <p:cNvSpPr/>
          <p:nvPr/>
        </p:nvSpPr>
        <p:spPr>
          <a:xfrm>
            <a:off x="8302864" y="5837199"/>
            <a:ext cx="304312" cy="251999"/>
          </a:xfrm>
          <a:prstGeom prst="rect">
            <a:avLst/>
          </a:prstGeom>
          <a:solidFill>
            <a:schemeClr val="accent2"/>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S</a:t>
            </a:r>
          </a:p>
        </p:txBody>
      </p:sp>
      <p:sp>
        <p:nvSpPr>
          <p:cNvPr id="119" name="Rectangle 4">
            <a:extLst>
              <a:ext uri="{FF2B5EF4-FFF2-40B4-BE49-F238E27FC236}">
                <a16:creationId xmlns:a16="http://schemas.microsoft.com/office/drawing/2014/main" id="{A9F793D6-B056-ADBF-3437-0B249695B15A}"/>
              </a:ext>
            </a:extLst>
          </p:cNvPr>
          <p:cNvSpPr/>
          <p:nvPr/>
        </p:nvSpPr>
        <p:spPr>
          <a:xfrm>
            <a:off x="8302864" y="6116157"/>
            <a:ext cx="304312" cy="251999"/>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800" b="1">
                <a:solidFill>
                  <a:schemeClr val="accent1"/>
                </a:solidFill>
                <a:cs typeface="Arial"/>
              </a:rPr>
              <a:t>*</a:t>
            </a:r>
          </a:p>
        </p:txBody>
      </p:sp>
      <p:sp>
        <p:nvSpPr>
          <p:cNvPr id="121" name="Textfeld 120">
            <a:extLst>
              <a:ext uri="{FF2B5EF4-FFF2-40B4-BE49-F238E27FC236}">
                <a16:creationId xmlns:a16="http://schemas.microsoft.com/office/drawing/2014/main" id="{5B0958A0-3F55-B6CA-1FE5-3D02F5393A6E}"/>
              </a:ext>
            </a:extLst>
          </p:cNvPr>
          <p:cNvSpPr txBox="1"/>
          <p:nvPr/>
        </p:nvSpPr>
        <p:spPr>
          <a:xfrm>
            <a:off x="8302865" y="6495837"/>
            <a:ext cx="2319254" cy="160813"/>
          </a:xfrm>
          <a:prstGeom prst="rect">
            <a:avLst/>
          </a:prstGeom>
          <a:noFill/>
        </p:spPr>
        <p:txBody>
          <a:bodyPr wrap="square" lIns="0" tIns="0" rIns="0" bIns="0" anchor="t">
            <a:spAutoFit/>
          </a:bodyPr>
          <a:lstStyle/>
          <a:p>
            <a:pPr>
              <a:lnSpc>
                <a:spcPct val="113999"/>
              </a:lnSpc>
            </a:pPr>
            <a:r>
              <a:rPr lang="en-GB" sz="1000">
                <a:solidFill>
                  <a:schemeClr val="accent6"/>
                </a:solidFill>
                <a:sym typeface="Wingdings" pitchFamily="2" charset="2"/>
              </a:rPr>
              <a:t> All Services available individually </a:t>
            </a:r>
            <a:endParaRPr lang="en-GB" sz="1000">
              <a:solidFill>
                <a:schemeClr val="accent6"/>
              </a:solidFill>
              <a:cs typeface="Arial"/>
            </a:endParaRPr>
          </a:p>
        </p:txBody>
      </p:sp>
      <p:sp>
        <p:nvSpPr>
          <p:cNvPr id="123" name="Textfeld 122">
            <a:extLst>
              <a:ext uri="{FF2B5EF4-FFF2-40B4-BE49-F238E27FC236}">
                <a16:creationId xmlns:a16="http://schemas.microsoft.com/office/drawing/2014/main" id="{6EF51277-EE77-8AA7-D7DE-AABAA6EF436D}"/>
              </a:ext>
            </a:extLst>
          </p:cNvPr>
          <p:cNvSpPr txBox="1"/>
          <p:nvPr/>
        </p:nvSpPr>
        <p:spPr>
          <a:xfrm>
            <a:off x="8675219" y="5602551"/>
            <a:ext cx="3323493" cy="160750"/>
          </a:xfrm>
          <a:prstGeom prst="rect">
            <a:avLst/>
          </a:prstGeom>
          <a:noFill/>
        </p:spPr>
        <p:txBody>
          <a:bodyPr wrap="square" lIns="0" tIns="0" rIns="0" bIns="0">
            <a:spAutoFit/>
          </a:bodyPr>
          <a:lstStyle/>
          <a:p>
            <a:r>
              <a:rPr lang="en-GB" sz="1000" dirty="0">
                <a:sym typeface="Wingdings" pitchFamily="2" charset="2"/>
              </a:rPr>
              <a:t>Service Team – rotation between all team members</a:t>
            </a:r>
            <a:endParaRPr lang="en-GB" sz="1000" dirty="0"/>
          </a:p>
        </p:txBody>
      </p:sp>
      <p:sp>
        <p:nvSpPr>
          <p:cNvPr id="124" name="Textfeld 123">
            <a:extLst>
              <a:ext uri="{FF2B5EF4-FFF2-40B4-BE49-F238E27FC236}">
                <a16:creationId xmlns:a16="http://schemas.microsoft.com/office/drawing/2014/main" id="{84F3F4DC-FB71-DC7E-7805-742ABC780284}"/>
              </a:ext>
            </a:extLst>
          </p:cNvPr>
          <p:cNvSpPr txBox="1"/>
          <p:nvPr/>
        </p:nvSpPr>
        <p:spPr>
          <a:xfrm>
            <a:off x="8675218" y="5882792"/>
            <a:ext cx="2754781" cy="160750"/>
          </a:xfrm>
          <a:prstGeom prst="rect">
            <a:avLst/>
          </a:prstGeom>
          <a:noFill/>
        </p:spPr>
        <p:txBody>
          <a:bodyPr wrap="square" lIns="0" tIns="0" rIns="0" bIns="0">
            <a:spAutoFit/>
          </a:bodyPr>
          <a:lstStyle/>
          <a:p>
            <a:r>
              <a:rPr lang="en-GB" sz="1000" dirty="0">
                <a:cs typeface="Arial"/>
              </a:rPr>
              <a:t>Service Module – relying on few specialists</a:t>
            </a:r>
          </a:p>
        </p:txBody>
      </p:sp>
      <p:sp>
        <p:nvSpPr>
          <p:cNvPr id="125" name="Textfeld 124">
            <a:extLst>
              <a:ext uri="{FF2B5EF4-FFF2-40B4-BE49-F238E27FC236}">
                <a16:creationId xmlns:a16="http://schemas.microsoft.com/office/drawing/2014/main" id="{5476D9B2-4E5E-313E-7901-E28C9A8E1313}"/>
              </a:ext>
            </a:extLst>
          </p:cNvPr>
          <p:cNvSpPr txBox="1"/>
          <p:nvPr/>
        </p:nvSpPr>
        <p:spPr>
          <a:xfrm>
            <a:off x="8675219" y="6170378"/>
            <a:ext cx="1928376" cy="160750"/>
          </a:xfrm>
          <a:prstGeom prst="rect">
            <a:avLst/>
          </a:prstGeom>
          <a:noFill/>
        </p:spPr>
        <p:txBody>
          <a:bodyPr wrap="square" lIns="0" tIns="0" rIns="0" bIns="0">
            <a:spAutoFit/>
          </a:bodyPr>
          <a:lstStyle/>
          <a:p>
            <a:pPr>
              <a:lnSpc>
                <a:spcPct val="113999"/>
              </a:lnSpc>
            </a:pPr>
            <a:r>
              <a:rPr lang="en-GB" sz="1000" i="1"/>
              <a:t>Service in Development</a:t>
            </a:r>
          </a:p>
        </p:txBody>
      </p:sp>
      <p:sp>
        <p:nvSpPr>
          <p:cNvPr id="3" name="Rectangle 4">
            <a:extLst>
              <a:ext uri="{FF2B5EF4-FFF2-40B4-BE49-F238E27FC236}">
                <a16:creationId xmlns:a16="http://schemas.microsoft.com/office/drawing/2014/main" id="{8B0D5FCF-276A-D1C6-B260-06F8371734C3}"/>
              </a:ext>
            </a:extLst>
          </p:cNvPr>
          <p:cNvSpPr/>
          <p:nvPr/>
        </p:nvSpPr>
        <p:spPr>
          <a:xfrm>
            <a:off x="3120361" y="4444817"/>
            <a:ext cx="97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00" b="1" dirty="0">
                <a:solidFill>
                  <a:schemeClr val="accent1"/>
                </a:solidFill>
              </a:rPr>
              <a:t>Power BI Dashboard*</a:t>
            </a:r>
          </a:p>
        </p:txBody>
      </p:sp>
      <p:sp>
        <p:nvSpPr>
          <p:cNvPr id="4" name="Rectangle 4">
            <a:extLst>
              <a:ext uri="{FF2B5EF4-FFF2-40B4-BE49-F238E27FC236}">
                <a16:creationId xmlns:a16="http://schemas.microsoft.com/office/drawing/2014/main" id="{DDAD8155-5158-C7C8-A258-781EAD6B1CFB}"/>
              </a:ext>
            </a:extLst>
          </p:cNvPr>
          <p:cNvSpPr/>
          <p:nvPr/>
        </p:nvSpPr>
        <p:spPr>
          <a:xfrm>
            <a:off x="4125780" y="4444817"/>
            <a:ext cx="432000" cy="432000"/>
          </a:xfrm>
          <a:prstGeom prst="rect">
            <a:avLst/>
          </a:prstGeom>
          <a:solidFill>
            <a:schemeClr val="accent2">
              <a:lumMod val="60000"/>
              <a:lumOff val="4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800" b="1">
              <a:solidFill>
                <a:schemeClr val="accent1"/>
              </a:solidFill>
              <a:cs typeface="Arial"/>
            </a:endParaRPr>
          </a:p>
        </p:txBody>
      </p:sp>
      <p:pic>
        <p:nvPicPr>
          <p:cNvPr id="5" name="Grafik 17">
            <a:extLst>
              <a:ext uri="{FF2B5EF4-FFF2-40B4-BE49-F238E27FC236}">
                <a16:creationId xmlns:a16="http://schemas.microsoft.com/office/drawing/2014/main" id="{49B30949-5F91-F87B-696F-DA3B9D94FE62}"/>
              </a:ext>
            </a:extLst>
          </p:cNvPr>
          <p:cNvPicPr>
            <a:picLocks noChangeAspect="1"/>
          </p:cNvPicPr>
          <p:nvPr/>
        </p:nvPicPr>
        <p:blipFill>
          <a:blip r:embed="rId4"/>
          <a:stretch>
            <a:fillRect/>
          </a:stretch>
        </p:blipFill>
        <p:spPr>
          <a:xfrm>
            <a:off x="4223339" y="4561616"/>
            <a:ext cx="238184" cy="181473"/>
          </a:xfrm>
          <a:prstGeom prst="rect">
            <a:avLst/>
          </a:prstGeom>
        </p:spPr>
      </p:pic>
      <p:sp>
        <p:nvSpPr>
          <p:cNvPr id="6" name="Rectangle 4">
            <a:extLst>
              <a:ext uri="{FF2B5EF4-FFF2-40B4-BE49-F238E27FC236}">
                <a16:creationId xmlns:a16="http://schemas.microsoft.com/office/drawing/2014/main" id="{B3885096-6BD3-A4BD-155F-C11526FBDDBD}"/>
              </a:ext>
            </a:extLst>
          </p:cNvPr>
          <p:cNvSpPr/>
          <p:nvPr/>
        </p:nvSpPr>
        <p:spPr>
          <a:xfrm>
            <a:off x="4202336" y="5511861"/>
            <a:ext cx="336437" cy="253641"/>
          </a:xfrm>
          <a:prstGeom prst="rect">
            <a:avLst/>
          </a:prstGeom>
          <a:solidFill>
            <a:schemeClr val="accent2">
              <a:lumMod val="60000"/>
              <a:lumOff val="4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accent1"/>
              </a:solidFill>
            </a:endParaRPr>
          </a:p>
        </p:txBody>
      </p:sp>
      <p:sp>
        <p:nvSpPr>
          <p:cNvPr id="7" name="Rectangle 4">
            <a:extLst>
              <a:ext uri="{FF2B5EF4-FFF2-40B4-BE49-F238E27FC236}">
                <a16:creationId xmlns:a16="http://schemas.microsoft.com/office/drawing/2014/main" id="{B7AD0071-891C-B868-5377-71632889F086}"/>
              </a:ext>
            </a:extLst>
          </p:cNvPr>
          <p:cNvSpPr/>
          <p:nvPr/>
        </p:nvSpPr>
        <p:spPr>
          <a:xfrm>
            <a:off x="4202336" y="5898712"/>
            <a:ext cx="336437" cy="253641"/>
          </a:xfrm>
          <a:prstGeom prst="rect">
            <a:avLst/>
          </a:prstGeom>
          <a:solidFill>
            <a:schemeClr val="accent2">
              <a:lumMod val="60000"/>
              <a:lumOff val="40000"/>
            </a:schemeClr>
          </a:solidFill>
          <a:ln w="127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accent1"/>
              </a:solidFill>
            </a:endParaRPr>
          </a:p>
        </p:txBody>
      </p:sp>
      <p:sp>
        <p:nvSpPr>
          <p:cNvPr id="8" name="Rectangle 4">
            <a:extLst>
              <a:ext uri="{FF2B5EF4-FFF2-40B4-BE49-F238E27FC236}">
                <a16:creationId xmlns:a16="http://schemas.microsoft.com/office/drawing/2014/main" id="{DE4E22D1-B772-96A2-80C6-B33848E967CB}"/>
              </a:ext>
            </a:extLst>
          </p:cNvPr>
          <p:cNvSpPr/>
          <p:nvPr/>
        </p:nvSpPr>
        <p:spPr>
          <a:xfrm>
            <a:off x="4202336" y="6294891"/>
            <a:ext cx="336437" cy="253641"/>
          </a:xfrm>
          <a:prstGeom prst="rect">
            <a:avLst/>
          </a:prstGeom>
          <a:solidFill>
            <a:schemeClr val="accent2">
              <a:lumMod val="60000"/>
              <a:lumOff val="40000"/>
            </a:schemeClr>
          </a:solidFill>
          <a:ln w="12700">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800" b="1" dirty="0">
              <a:solidFill>
                <a:schemeClr val="accent1"/>
              </a:solidFill>
            </a:endParaRPr>
          </a:p>
        </p:txBody>
      </p:sp>
      <p:sp>
        <p:nvSpPr>
          <p:cNvPr id="9" name="Textfeld 122">
            <a:extLst>
              <a:ext uri="{FF2B5EF4-FFF2-40B4-BE49-F238E27FC236}">
                <a16:creationId xmlns:a16="http://schemas.microsoft.com/office/drawing/2014/main" id="{AD724466-D856-AF81-6083-1CA199D10B07}"/>
              </a:ext>
            </a:extLst>
          </p:cNvPr>
          <p:cNvSpPr txBox="1"/>
          <p:nvPr/>
        </p:nvSpPr>
        <p:spPr>
          <a:xfrm>
            <a:off x="2449257" y="5554037"/>
            <a:ext cx="1675743" cy="905697"/>
          </a:xfrm>
          <a:prstGeom prst="rect">
            <a:avLst/>
          </a:prstGeom>
          <a:noFill/>
        </p:spPr>
        <p:txBody>
          <a:bodyPr wrap="square" lIns="0" tIns="0" rIns="0" bIns="0">
            <a:spAutoFit/>
          </a:bodyPr>
          <a:lstStyle/>
          <a:p>
            <a:pPr algn="r"/>
            <a:r>
              <a:rPr lang="en-GB" sz="1050" dirty="0">
                <a:sym typeface="Wingdings" pitchFamily="2" charset="2"/>
              </a:rPr>
              <a:t>Operational Services</a:t>
            </a:r>
          </a:p>
          <a:p>
            <a:pPr algn="r"/>
            <a:endParaRPr lang="en-GB" sz="1050" dirty="0">
              <a:sym typeface="Wingdings" pitchFamily="2" charset="2"/>
            </a:endParaRPr>
          </a:p>
          <a:p>
            <a:pPr algn="r"/>
            <a:r>
              <a:rPr lang="en-GB" sz="1050" dirty="0">
                <a:sym typeface="Wingdings" pitchFamily="2" charset="2"/>
              </a:rPr>
              <a:t>Intelligence Services</a:t>
            </a:r>
          </a:p>
          <a:p>
            <a:pPr algn="r"/>
            <a:endParaRPr lang="en-GB" sz="1050" dirty="0">
              <a:sym typeface="Wingdings" pitchFamily="2" charset="2"/>
            </a:endParaRPr>
          </a:p>
          <a:p>
            <a:pPr algn="r"/>
            <a:r>
              <a:rPr lang="en-GB" sz="1050" dirty="0">
                <a:sym typeface="Wingdings" pitchFamily="2" charset="2"/>
              </a:rPr>
              <a:t>Custom Engineering</a:t>
            </a:r>
            <a:endParaRPr lang="en-GB" sz="1050" dirty="0"/>
          </a:p>
        </p:txBody>
      </p:sp>
    </p:spTree>
    <p:extLst>
      <p:ext uri="{BB962C8B-B14F-4D97-AF65-F5344CB8AC3E}">
        <p14:creationId xmlns:p14="http://schemas.microsoft.com/office/powerpoint/2010/main" val="3207447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0755A-03AA-CC2A-ABC1-929954B03A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9C17EA-3067-527D-F31F-1779905A9D90}"/>
              </a:ext>
            </a:extLst>
          </p:cNvPr>
          <p:cNvSpPr>
            <a:spLocks noGrp="1"/>
          </p:cNvSpPr>
          <p:nvPr>
            <p:ph type="title"/>
          </p:nvPr>
        </p:nvSpPr>
        <p:spPr/>
        <p:txBody>
          <a:bodyPr/>
          <a:lstStyle/>
          <a:p>
            <a:r>
              <a:rPr lang="en-GB" dirty="0"/>
              <a:t>Switch SOC Light Portfolio</a:t>
            </a:r>
            <a:br>
              <a:rPr lang="en-GB" dirty="0"/>
            </a:br>
            <a:r>
              <a:rPr lang="en-GB" sz="2400" dirty="0"/>
              <a:t>Based on MS Defender</a:t>
            </a:r>
            <a:endParaRPr lang="en-GB" dirty="0"/>
          </a:p>
        </p:txBody>
      </p:sp>
      <p:pic>
        <p:nvPicPr>
          <p:cNvPr id="1026" name="Picture 2" descr="What Is a Security Operations Center (SOC)? | Trellix">
            <a:extLst>
              <a:ext uri="{FF2B5EF4-FFF2-40B4-BE49-F238E27FC236}">
                <a16:creationId xmlns:a16="http://schemas.microsoft.com/office/drawing/2014/main" id="{EB700E07-9599-9D33-CD23-25FAD2625F0B}"/>
              </a:ext>
            </a:extLst>
          </p:cNvPr>
          <p:cNvPicPr>
            <a:picLocks noGrp="1" noChangeAspect="1" noChangeArrowheads="1"/>
          </p:cNvPicPr>
          <p:nvPr>
            <p:ph idx="1"/>
          </p:nvPr>
        </p:nvPicPr>
        <p:blipFill>
          <a:blip r:embed="rId3">
            <a:alphaModFix amt="51000"/>
            <a:extLst>
              <a:ext uri="{28A0092B-C50C-407E-A947-70E740481C1C}">
                <a14:useLocalDpi xmlns:a14="http://schemas.microsoft.com/office/drawing/2010/main" val="0"/>
              </a:ext>
            </a:extLst>
          </a:blip>
          <a:srcRect/>
          <a:stretch>
            <a:fillRect/>
          </a:stretch>
        </p:blipFill>
        <p:spPr bwMode="auto">
          <a:xfrm>
            <a:off x="2922026" y="2130452"/>
            <a:ext cx="8257018" cy="3485495"/>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a:extLst>
              <a:ext uri="{FF2B5EF4-FFF2-40B4-BE49-F238E27FC236}">
                <a16:creationId xmlns:a16="http://schemas.microsoft.com/office/drawing/2014/main" id="{0522B9BC-EC77-7BEC-E9C8-003FFAAD187F}"/>
              </a:ext>
            </a:extLst>
          </p:cNvPr>
          <p:cNvSpPr/>
          <p:nvPr/>
        </p:nvSpPr>
        <p:spPr>
          <a:xfrm>
            <a:off x="1024035" y="2933199"/>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Threat Intelligence</a:t>
            </a:r>
          </a:p>
        </p:txBody>
      </p:sp>
      <p:sp>
        <p:nvSpPr>
          <p:cNvPr id="9" name="Up Arrow 8">
            <a:extLst>
              <a:ext uri="{FF2B5EF4-FFF2-40B4-BE49-F238E27FC236}">
                <a16:creationId xmlns:a16="http://schemas.microsoft.com/office/drawing/2014/main" id="{665C961E-34A6-76BF-E6A2-34E822CE6128}"/>
              </a:ext>
            </a:extLst>
          </p:cNvPr>
          <p:cNvSpPr/>
          <p:nvPr/>
        </p:nvSpPr>
        <p:spPr>
          <a:xfrm rot="5400000">
            <a:off x="2467522" y="2945058"/>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a:extLst>
              <a:ext uri="{FF2B5EF4-FFF2-40B4-BE49-F238E27FC236}">
                <a16:creationId xmlns:a16="http://schemas.microsoft.com/office/drawing/2014/main" id="{18F2BF64-5689-EB61-F7D7-BE2F728000AC}"/>
              </a:ext>
            </a:extLst>
          </p:cNvPr>
          <p:cNvSpPr/>
          <p:nvPr/>
        </p:nvSpPr>
        <p:spPr>
          <a:xfrm>
            <a:off x="7923318" y="1058412"/>
            <a:ext cx="1458804" cy="8863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Incident Management</a:t>
            </a:r>
          </a:p>
          <a:p>
            <a:pPr algn="ctr"/>
            <a:r>
              <a:rPr lang="en-GB" sz="1200" dirty="0"/>
              <a:t> &amp; Response</a:t>
            </a:r>
          </a:p>
        </p:txBody>
      </p:sp>
      <p:sp>
        <p:nvSpPr>
          <p:cNvPr id="4" name="Rounded Rectangle 3">
            <a:extLst>
              <a:ext uri="{FF2B5EF4-FFF2-40B4-BE49-F238E27FC236}">
                <a16:creationId xmlns:a16="http://schemas.microsoft.com/office/drawing/2014/main" id="{D0995854-3FD4-69BB-F94D-64100389039F}"/>
              </a:ext>
            </a:extLst>
          </p:cNvPr>
          <p:cNvSpPr/>
          <p:nvPr/>
        </p:nvSpPr>
        <p:spPr>
          <a:xfrm>
            <a:off x="3806660" y="5822860"/>
            <a:ext cx="1458804" cy="50575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Use Case Management</a:t>
            </a:r>
          </a:p>
        </p:txBody>
      </p:sp>
      <p:sp>
        <p:nvSpPr>
          <p:cNvPr id="6" name="Rounded Rectangle 5">
            <a:extLst>
              <a:ext uri="{FF2B5EF4-FFF2-40B4-BE49-F238E27FC236}">
                <a16:creationId xmlns:a16="http://schemas.microsoft.com/office/drawing/2014/main" id="{1F07896F-E150-69E4-6FB2-9848DFDC13CC}"/>
              </a:ext>
            </a:extLst>
          </p:cNvPr>
          <p:cNvSpPr/>
          <p:nvPr/>
        </p:nvSpPr>
        <p:spPr>
          <a:xfrm>
            <a:off x="8041260" y="5768928"/>
            <a:ext cx="1458804" cy="559686"/>
          </a:xfrm>
          <a:prstGeom prst="roundRect">
            <a:avLst/>
          </a:prstGeom>
          <a:solidFill>
            <a:schemeClr val="accent2">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Power BI Dashboard</a:t>
            </a:r>
          </a:p>
        </p:txBody>
      </p:sp>
      <p:sp>
        <p:nvSpPr>
          <p:cNvPr id="11" name="Rounded Rectangle 10">
            <a:extLst>
              <a:ext uri="{FF2B5EF4-FFF2-40B4-BE49-F238E27FC236}">
                <a16:creationId xmlns:a16="http://schemas.microsoft.com/office/drawing/2014/main" id="{957B8EE9-3AA9-E185-D979-5D091C62DF2E}"/>
              </a:ext>
            </a:extLst>
          </p:cNvPr>
          <p:cNvSpPr/>
          <p:nvPr/>
        </p:nvSpPr>
        <p:spPr>
          <a:xfrm>
            <a:off x="2882323" y="4174297"/>
            <a:ext cx="1458804" cy="616434"/>
          </a:xfrm>
          <a:prstGeom prst="roundRect">
            <a:avLst/>
          </a:prstGeom>
          <a:solidFill>
            <a:schemeClr val="accent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t>Customer MS Defender</a:t>
            </a:r>
          </a:p>
        </p:txBody>
      </p:sp>
      <p:grpSp>
        <p:nvGrpSpPr>
          <p:cNvPr id="7" name="Group 6">
            <a:extLst>
              <a:ext uri="{FF2B5EF4-FFF2-40B4-BE49-F238E27FC236}">
                <a16:creationId xmlns:a16="http://schemas.microsoft.com/office/drawing/2014/main" id="{9169F3C6-1E8A-A753-528A-DA1E299CB350}"/>
              </a:ext>
            </a:extLst>
          </p:cNvPr>
          <p:cNvGrpSpPr/>
          <p:nvPr/>
        </p:nvGrpSpPr>
        <p:grpSpPr>
          <a:xfrm>
            <a:off x="4963430" y="2859312"/>
            <a:ext cx="2667939" cy="2392892"/>
            <a:chOff x="4987163" y="2933199"/>
            <a:chExt cx="2667939" cy="2392892"/>
          </a:xfrm>
        </p:grpSpPr>
        <p:sp>
          <p:nvSpPr>
            <p:cNvPr id="13" name="Oval 12">
              <a:extLst>
                <a:ext uri="{FF2B5EF4-FFF2-40B4-BE49-F238E27FC236}">
                  <a16:creationId xmlns:a16="http://schemas.microsoft.com/office/drawing/2014/main" id="{441FF3F2-7C89-4A8E-62C9-D28DB9FDE0B2}"/>
                </a:ext>
              </a:extLst>
            </p:cNvPr>
            <p:cNvSpPr/>
            <p:nvPr/>
          </p:nvSpPr>
          <p:spPr>
            <a:xfrm>
              <a:off x="4987163" y="2933199"/>
              <a:ext cx="2667939" cy="23928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1800" dirty="0"/>
                <a:t>SOC Light</a:t>
              </a:r>
            </a:p>
          </p:txBody>
        </p:sp>
        <p:sp>
          <p:nvSpPr>
            <p:cNvPr id="15" name="TextBox 14">
              <a:extLst>
                <a:ext uri="{FF2B5EF4-FFF2-40B4-BE49-F238E27FC236}">
                  <a16:creationId xmlns:a16="http://schemas.microsoft.com/office/drawing/2014/main" id="{66776DE0-E94D-C539-A444-1FCF0E140869}"/>
                </a:ext>
              </a:extLst>
            </p:cNvPr>
            <p:cNvSpPr txBox="1"/>
            <p:nvPr/>
          </p:nvSpPr>
          <p:spPr>
            <a:xfrm>
              <a:off x="5364028" y="3304163"/>
              <a:ext cx="1458804" cy="317395"/>
            </a:xfrm>
            <a:prstGeom prst="rect">
              <a:avLst/>
            </a:prstGeom>
            <a:noFill/>
          </p:spPr>
          <p:txBody>
            <a:bodyPr wrap="square">
              <a:spAutoFit/>
            </a:bodyPr>
            <a:lstStyle/>
            <a:p>
              <a:r>
                <a:rPr lang="en-GB" sz="1400" dirty="0"/>
                <a:t>Collect data </a:t>
              </a:r>
            </a:p>
          </p:txBody>
        </p:sp>
        <p:sp>
          <p:nvSpPr>
            <p:cNvPr id="17" name="TextBox 16">
              <a:extLst>
                <a:ext uri="{FF2B5EF4-FFF2-40B4-BE49-F238E27FC236}">
                  <a16:creationId xmlns:a16="http://schemas.microsoft.com/office/drawing/2014/main" id="{18FDD742-007C-FC29-5F58-0DF9E3648940}"/>
                </a:ext>
              </a:extLst>
            </p:cNvPr>
            <p:cNvSpPr txBox="1"/>
            <p:nvPr/>
          </p:nvSpPr>
          <p:spPr>
            <a:xfrm>
              <a:off x="5922987" y="3605271"/>
              <a:ext cx="1646433" cy="317395"/>
            </a:xfrm>
            <a:prstGeom prst="rect">
              <a:avLst/>
            </a:prstGeom>
            <a:noFill/>
          </p:spPr>
          <p:txBody>
            <a:bodyPr wrap="square">
              <a:spAutoFit/>
            </a:bodyPr>
            <a:lstStyle/>
            <a:p>
              <a:r>
                <a:rPr lang="en-GB" sz="1400" dirty="0"/>
                <a:t>Detect threats</a:t>
              </a:r>
            </a:p>
          </p:txBody>
        </p:sp>
        <p:sp>
          <p:nvSpPr>
            <p:cNvPr id="19" name="TextBox 18">
              <a:extLst>
                <a:ext uri="{FF2B5EF4-FFF2-40B4-BE49-F238E27FC236}">
                  <a16:creationId xmlns:a16="http://schemas.microsoft.com/office/drawing/2014/main" id="{91BE8887-D8CA-CF26-1D5F-80C835661FFE}"/>
                </a:ext>
              </a:extLst>
            </p:cNvPr>
            <p:cNvSpPr txBox="1"/>
            <p:nvPr/>
          </p:nvSpPr>
          <p:spPr>
            <a:xfrm>
              <a:off x="5262894" y="4296412"/>
              <a:ext cx="2116476" cy="317395"/>
            </a:xfrm>
            <a:prstGeom prst="rect">
              <a:avLst/>
            </a:prstGeom>
            <a:noFill/>
          </p:spPr>
          <p:txBody>
            <a:bodyPr wrap="square">
              <a:spAutoFit/>
            </a:bodyPr>
            <a:lstStyle/>
            <a:p>
              <a:r>
                <a:rPr lang="en-GB" sz="1400" dirty="0"/>
                <a:t>Investigate threats</a:t>
              </a:r>
            </a:p>
          </p:txBody>
        </p:sp>
        <p:sp>
          <p:nvSpPr>
            <p:cNvPr id="21" name="TextBox 20">
              <a:extLst>
                <a:ext uri="{FF2B5EF4-FFF2-40B4-BE49-F238E27FC236}">
                  <a16:creationId xmlns:a16="http://schemas.microsoft.com/office/drawing/2014/main" id="{D036BC58-C207-F7D5-27EB-1DB842792568}"/>
                </a:ext>
              </a:extLst>
            </p:cNvPr>
            <p:cNvSpPr txBox="1"/>
            <p:nvPr/>
          </p:nvSpPr>
          <p:spPr>
            <a:xfrm>
              <a:off x="5452944" y="4613807"/>
              <a:ext cx="2116476" cy="317395"/>
            </a:xfrm>
            <a:prstGeom prst="rect">
              <a:avLst/>
            </a:prstGeom>
            <a:noFill/>
          </p:spPr>
          <p:txBody>
            <a:bodyPr wrap="square">
              <a:spAutoFit/>
            </a:bodyPr>
            <a:lstStyle/>
            <a:p>
              <a:r>
                <a:rPr lang="en-GB" sz="1400" dirty="0"/>
                <a:t>Respond to incidents</a:t>
              </a:r>
            </a:p>
          </p:txBody>
        </p:sp>
      </p:grpSp>
      <p:sp>
        <p:nvSpPr>
          <p:cNvPr id="22" name="Rounded Rectangle 21">
            <a:extLst>
              <a:ext uri="{FF2B5EF4-FFF2-40B4-BE49-F238E27FC236}">
                <a16:creationId xmlns:a16="http://schemas.microsoft.com/office/drawing/2014/main" id="{78815B3F-2FBB-E48D-4A16-DB4974ABF474}"/>
              </a:ext>
            </a:extLst>
          </p:cNvPr>
          <p:cNvSpPr/>
          <p:nvPr/>
        </p:nvSpPr>
        <p:spPr>
          <a:xfrm>
            <a:off x="1024035" y="2297590"/>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Vulnerability Management</a:t>
            </a:r>
          </a:p>
        </p:txBody>
      </p:sp>
      <p:sp>
        <p:nvSpPr>
          <p:cNvPr id="23" name="Up Arrow 22">
            <a:extLst>
              <a:ext uri="{FF2B5EF4-FFF2-40B4-BE49-F238E27FC236}">
                <a16:creationId xmlns:a16="http://schemas.microsoft.com/office/drawing/2014/main" id="{1DD121F5-35BF-7506-61C9-EF238FE4DF41}"/>
              </a:ext>
            </a:extLst>
          </p:cNvPr>
          <p:cNvSpPr/>
          <p:nvPr/>
        </p:nvSpPr>
        <p:spPr>
          <a:xfrm rot="5400000">
            <a:off x="2467522" y="2295879"/>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Up Arrow 4">
            <a:extLst>
              <a:ext uri="{FF2B5EF4-FFF2-40B4-BE49-F238E27FC236}">
                <a16:creationId xmlns:a16="http://schemas.microsoft.com/office/drawing/2014/main" id="{D5CDE173-EB6F-4A17-161D-55377EE2FE90}"/>
              </a:ext>
            </a:extLst>
          </p:cNvPr>
          <p:cNvSpPr/>
          <p:nvPr/>
        </p:nvSpPr>
        <p:spPr>
          <a:xfrm>
            <a:off x="4361401" y="5340887"/>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Up Arrow 13">
            <a:extLst>
              <a:ext uri="{FF2B5EF4-FFF2-40B4-BE49-F238E27FC236}">
                <a16:creationId xmlns:a16="http://schemas.microsoft.com/office/drawing/2014/main" id="{A41129A9-E184-DC74-3C77-F70D2C1CC242}"/>
              </a:ext>
            </a:extLst>
          </p:cNvPr>
          <p:cNvSpPr/>
          <p:nvPr/>
        </p:nvSpPr>
        <p:spPr>
          <a:xfrm>
            <a:off x="8537030" y="5328694"/>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Up Arrow 17">
            <a:extLst>
              <a:ext uri="{FF2B5EF4-FFF2-40B4-BE49-F238E27FC236}">
                <a16:creationId xmlns:a16="http://schemas.microsoft.com/office/drawing/2014/main" id="{D280E423-1CE0-9450-482B-389DA58DFDE4}"/>
              </a:ext>
            </a:extLst>
          </p:cNvPr>
          <p:cNvSpPr/>
          <p:nvPr/>
        </p:nvSpPr>
        <p:spPr>
          <a:xfrm rot="10800000">
            <a:off x="8523573" y="1841375"/>
            <a:ext cx="349322" cy="559686"/>
          </a:xfrm>
          <a:prstGeom prst="upArrow">
            <a:avLst>
              <a:gd name="adj1" fmla="val 50000"/>
              <a:gd name="adj2" fmla="val 37074"/>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a:extLst>
              <a:ext uri="{FF2B5EF4-FFF2-40B4-BE49-F238E27FC236}">
                <a16:creationId xmlns:a16="http://schemas.microsoft.com/office/drawing/2014/main" id="{81E92389-751E-66C0-1FA3-1957886DCC9F}"/>
              </a:ext>
            </a:extLst>
          </p:cNvPr>
          <p:cNvSpPr/>
          <p:nvPr/>
        </p:nvSpPr>
        <p:spPr>
          <a:xfrm>
            <a:off x="6464514" y="5768928"/>
            <a:ext cx="1458804" cy="559686"/>
          </a:xfrm>
          <a:prstGeom prst="roundRect">
            <a:avLst/>
          </a:prstGeom>
          <a:solidFill>
            <a:schemeClr val="accent2">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Patch Management</a:t>
            </a:r>
          </a:p>
        </p:txBody>
      </p:sp>
      <p:sp>
        <p:nvSpPr>
          <p:cNvPr id="25" name="Up Arrow 24">
            <a:extLst>
              <a:ext uri="{FF2B5EF4-FFF2-40B4-BE49-F238E27FC236}">
                <a16:creationId xmlns:a16="http://schemas.microsoft.com/office/drawing/2014/main" id="{29CCA3F6-62E8-C46F-D482-C77E6F5EDB4C}"/>
              </a:ext>
            </a:extLst>
          </p:cNvPr>
          <p:cNvSpPr/>
          <p:nvPr/>
        </p:nvSpPr>
        <p:spPr>
          <a:xfrm>
            <a:off x="6960284" y="5328694"/>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ounded Rectangle 25">
            <a:extLst>
              <a:ext uri="{FF2B5EF4-FFF2-40B4-BE49-F238E27FC236}">
                <a16:creationId xmlns:a16="http://schemas.microsoft.com/office/drawing/2014/main" id="{C3BC0FEB-BE4D-F5B9-0D51-F2419904C8D2}"/>
              </a:ext>
            </a:extLst>
          </p:cNvPr>
          <p:cNvSpPr/>
          <p:nvPr/>
        </p:nvSpPr>
        <p:spPr>
          <a:xfrm>
            <a:off x="9527184" y="1385070"/>
            <a:ext cx="1458804" cy="559686"/>
          </a:xfrm>
          <a:prstGeom prst="roundRect">
            <a:avLst/>
          </a:prstGeom>
          <a:solidFill>
            <a:schemeClr val="accent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24/7 SLA</a:t>
            </a:r>
          </a:p>
        </p:txBody>
      </p:sp>
      <p:sp>
        <p:nvSpPr>
          <p:cNvPr id="27" name="Up Arrow 26">
            <a:extLst>
              <a:ext uri="{FF2B5EF4-FFF2-40B4-BE49-F238E27FC236}">
                <a16:creationId xmlns:a16="http://schemas.microsoft.com/office/drawing/2014/main" id="{1BB9F3B0-6F34-C9E0-717D-924D5F90C02A}"/>
              </a:ext>
            </a:extLst>
          </p:cNvPr>
          <p:cNvSpPr/>
          <p:nvPr/>
        </p:nvSpPr>
        <p:spPr>
          <a:xfrm rot="10800000">
            <a:off x="10081925" y="1828089"/>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a:extLst>
              <a:ext uri="{FF2B5EF4-FFF2-40B4-BE49-F238E27FC236}">
                <a16:creationId xmlns:a16="http://schemas.microsoft.com/office/drawing/2014/main" id="{025005E7-ADF1-D1B8-D587-F02F2B1D2D4C}"/>
              </a:ext>
            </a:extLst>
          </p:cNvPr>
          <p:cNvSpPr/>
          <p:nvPr/>
        </p:nvSpPr>
        <p:spPr>
          <a:xfrm>
            <a:off x="7341835" y="3387701"/>
            <a:ext cx="1458804" cy="55968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Critical Incidents</a:t>
            </a:r>
          </a:p>
        </p:txBody>
      </p:sp>
      <p:sp>
        <p:nvSpPr>
          <p:cNvPr id="16" name="Rounded Rectangle 15">
            <a:extLst>
              <a:ext uri="{FF2B5EF4-FFF2-40B4-BE49-F238E27FC236}">
                <a16:creationId xmlns:a16="http://schemas.microsoft.com/office/drawing/2014/main" id="{B67A0247-E40B-8E69-CF8A-C9F0DC160C9E}"/>
              </a:ext>
            </a:extLst>
          </p:cNvPr>
          <p:cNvSpPr/>
          <p:nvPr/>
        </p:nvSpPr>
        <p:spPr>
          <a:xfrm>
            <a:off x="7332313" y="4202671"/>
            <a:ext cx="1458804" cy="55968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Medium/critical incidents</a:t>
            </a:r>
          </a:p>
        </p:txBody>
      </p:sp>
      <p:sp>
        <p:nvSpPr>
          <p:cNvPr id="10" name="Rounded Rectangle 9">
            <a:extLst>
              <a:ext uri="{FF2B5EF4-FFF2-40B4-BE49-F238E27FC236}">
                <a16:creationId xmlns:a16="http://schemas.microsoft.com/office/drawing/2014/main" id="{7D2BEB37-F88C-9FE4-228A-67D391E3B2F1}"/>
              </a:ext>
            </a:extLst>
          </p:cNvPr>
          <p:cNvSpPr/>
          <p:nvPr/>
        </p:nvSpPr>
        <p:spPr>
          <a:xfrm>
            <a:off x="1024035" y="3568808"/>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Threat Hunting</a:t>
            </a:r>
          </a:p>
        </p:txBody>
      </p:sp>
      <p:sp>
        <p:nvSpPr>
          <p:cNvPr id="20" name="Up Arrow 19">
            <a:extLst>
              <a:ext uri="{FF2B5EF4-FFF2-40B4-BE49-F238E27FC236}">
                <a16:creationId xmlns:a16="http://schemas.microsoft.com/office/drawing/2014/main" id="{18FE3D90-D7BE-0042-0336-F9B34DBC6532}"/>
              </a:ext>
            </a:extLst>
          </p:cNvPr>
          <p:cNvSpPr/>
          <p:nvPr/>
        </p:nvSpPr>
        <p:spPr>
          <a:xfrm rot="5400000">
            <a:off x="2467522" y="3580667"/>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03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dissolve">
                                      <p:cBhvr>
                                        <p:cTn id="10" dur="500"/>
                                        <p:tgtEl>
                                          <p:spTgt spid="1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2000"/>
                                        <p:tgtEl>
                                          <p:spTgt spid="11"/>
                                        </p:tgtEl>
                                      </p:cBhvr>
                                    </p:animEffect>
                                  </p:childTnLst>
                                </p:cTn>
                              </p:par>
                            </p:childTnLst>
                          </p:cTn>
                        </p:par>
                        <p:par>
                          <p:cTn id="18" fill="hold">
                            <p:stCondLst>
                              <p:cond delay="2500"/>
                            </p:stCondLst>
                            <p:childTnLst>
                              <p:par>
                                <p:cTn id="19" presetID="9"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2000"/>
                                        <p:tgtEl>
                                          <p:spTgt spid="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ssolve">
                                      <p:cBhvr>
                                        <p:cTn id="24" dur="500"/>
                                        <p:tgtEl>
                                          <p:spTgt spid="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dissolve">
                                      <p:cBhvr>
                                        <p:cTn id="27" dur="500"/>
                                        <p:tgtEl>
                                          <p:spTgt spid="2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dissolve">
                                      <p:cBhvr>
                                        <p:cTn id="30" dur="500"/>
                                        <p:tgtEl>
                                          <p:spTgt spid="2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dissolve">
                                      <p:cBhvr>
                                        <p:cTn id="33" dur="500"/>
                                        <p:tgtEl>
                                          <p:spTgt spid="10"/>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dissolve">
                                      <p:cBhvr>
                                        <p:cTn id="36" dur="500"/>
                                        <p:tgtEl>
                                          <p:spTgt spid="20"/>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dissolve">
                                      <p:cBhvr>
                                        <p:cTn id="39" dur="500"/>
                                        <p:tgtEl>
                                          <p:spTgt spid="4"/>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dissolve">
                                      <p:cBhvr>
                                        <p:cTn id="42" dur="500"/>
                                        <p:tgtEl>
                                          <p:spTgt spid="5"/>
                                        </p:tgtEl>
                                      </p:cBhvr>
                                    </p:animEffect>
                                  </p:childTnLst>
                                </p:cTn>
                              </p:par>
                            </p:childTnLst>
                          </p:cTn>
                        </p:par>
                        <p:par>
                          <p:cTn id="43" fill="hold">
                            <p:stCondLst>
                              <p:cond delay="4500"/>
                            </p:stCondLst>
                            <p:childTnLst>
                              <p:par>
                                <p:cTn id="44" presetID="9"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dissolve">
                                      <p:cBhvr>
                                        <p:cTn id="46" dur="2000"/>
                                        <p:tgtEl>
                                          <p:spTgt spid="3"/>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ssolve">
                                      <p:cBhvr>
                                        <p:cTn id="49" dur="5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dissolve">
                                      <p:cBhvr>
                                        <p:cTn id="52" dur="500"/>
                                        <p:tgtEl>
                                          <p:spTgt spid="2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dissolve">
                                      <p:cBhvr>
                                        <p:cTn id="58" dur="500"/>
                                        <p:tgtEl>
                                          <p:spTgt spid="6"/>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dissolve">
                                      <p:cBhvr>
                                        <p:cTn id="61" dur="500"/>
                                        <p:tgtEl>
                                          <p:spTgt spid="14"/>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dissolve">
                                      <p:cBhvr>
                                        <p:cTn id="64" dur="500"/>
                                        <p:tgtEl>
                                          <p:spTgt spid="24"/>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dissolve">
                                      <p:cBhvr>
                                        <p:cTn id="6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 grpId="0" animBg="1"/>
      <p:bldP spid="4" grpId="0" animBg="1"/>
      <p:bldP spid="6" grpId="0" animBg="1"/>
      <p:bldP spid="11" grpId="0" animBg="1"/>
      <p:bldP spid="22" grpId="0" animBg="1"/>
      <p:bldP spid="23" grpId="0" animBg="1"/>
      <p:bldP spid="5" grpId="0" animBg="1"/>
      <p:bldP spid="14" grpId="0" animBg="1"/>
      <p:bldP spid="18" grpId="0" animBg="1"/>
      <p:bldP spid="24" grpId="0" animBg="1"/>
      <p:bldP spid="25" grpId="0" animBg="1"/>
      <p:bldP spid="26" grpId="0" animBg="1"/>
      <p:bldP spid="27" grpId="0" animBg="1"/>
      <p:bldP spid="12" grpId="0" animBg="1"/>
      <p:bldP spid="16" grpId="0" animBg="1"/>
      <p:bldP spid="10"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C297D-6110-8038-9D28-6059893B69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FECEF-0DA1-0994-64AF-6FEE89CC0342}"/>
              </a:ext>
            </a:extLst>
          </p:cNvPr>
          <p:cNvSpPr>
            <a:spLocks noGrp="1"/>
          </p:cNvSpPr>
          <p:nvPr>
            <p:ph type="title"/>
          </p:nvPr>
        </p:nvSpPr>
        <p:spPr/>
        <p:txBody>
          <a:bodyPr/>
          <a:lstStyle/>
          <a:p>
            <a:r>
              <a:rPr lang="en-GB" dirty="0"/>
              <a:t>Switch SOC Sentinel Portfolio</a:t>
            </a:r>
            <a:br>
              <a:rPr lang="en-GB" dirty="0"/>
            </a:br>
            <a:r>
              <a:rPr lang="en-GB" sz="2400" dirty="0"/>
              <a:t>Based on MS Sentinel</a:t>
            </a:r>
            <a:endParaRPr lang="en-GB" dirty="0"/>
          </a:p>
        </p:txBody>
      </p:sp>
      <p:pic>
        <p:nvPicPr>
          <p:cNvPr id="1026" name="Picture 2" descr="What Is a Security Operations Center (SOC)? | Trellix">
            <a:extLst>
              <a:ext uri="{FF2B5EF4-FFF2-40B4-BE49-F238E27FC236}">
                <a16:creationId xmlns:a16="http://schemas.microsoft.com/office/drawing/2014/main" id="{6AF7371F-AC7A-B657-3E09-DFA74DF5DAC3}"/>
              </a:ext>
            </a:extLst>
          </p:cNvPr>
          <p:cNvPicPr>
            <a:picLocks noGrp="1" noChangeAspect="1" noChangeArrowheads="1"/>
          </p:cNvPicPr>
          <p:nvPr>
            <p:ph idx="1"/>
          </p:nvPr>
        </p:nvPicPr>
        <p:blipFill>
          <a:blip r:embed="rId3">
            <a:alphaModFix amt="51000"/>
            <a:extLst>
              <a:ext uri="{28A0092B-C50C-407E-A947-70E740481C1C}">
                <a14:useLocalDpi xmlns:a14="http://schemas.microsoft.com/office/drawing/2010/main" val="0"/>
              </a:ext>
            </a:extLst>
          </a:blip>
          <a:srcRect/>
          <a:stretch>
            <a:fillRect/>
          </a:stretch>
        </p:blipFill>
        <p:spPr bwMode="auto">
          <a:xfrm>
            <a:off x="2922026" y="2130452"/>
            <a:ext cx="8257018" cy="3485495"/>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a:extLst>
              <a:ext uri="{FF2B5EF4-FFF2-40B4-BE49-F238E27FC236}">
                <a16:creationId xmlns:a16="http://schemas.microsoft.com/office/drawing/2014/main" id="{74B6124C-EEA4-150A-720F-120A353842FB}"/>
              </a:ext>
            </a:extLst>
          </p:cNvPr>
          <p:cNvSpPr/>
          <p:nvPr/>
        </p:nvSpPr>
        <p:spPr>
          <a:xfrm>
            <a:off x="1024035" y="3540013"/>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Threat Intelligence</a:t>
            </a:r>
          </a:p>
        </p:txBody>
      </p:sp>
      <p:sp>
        <p:nvSpPr>
          <p:cNvPr id="9" name="Up Arrow 8">
            <a:extLst>
              <a:ext uri="{FF2B5EF4-FFF2-40B4-BE49-F238E27FC236}">
                <a16:creationId xmlns:a16="http://schemas.microsoft.com/office/drawing/2014/main" id="{952E6D20-CB3C-105C-8F87-2A86E6AD3A8A}"/>
              </a:ext>
            </a:extLst>
          </p:cNvPr>
          <p:cNvSpPr/>
          <p:nvPr/>
        </p:nvSpPr>
        <p:spPr>
          <a:xfrm rot="5400000">
            <a:off x="2467522" y="3544339"/>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ounded Rectangle 10">
            <a:extLst>
              <a:ext uri="{FF2B5EF4-FFF2-40B4-BE49-F238E27FC236}">
                <a16:creationId xmlns:a16="http://schemas.microsoft.com/office/drawing/2014/main" id="{11C23A63-C47B-19A9-5651-82D37F915790}"/>
              </a:ext>
            </a:extLst>
          </p:cNvPr>
          <p:cNvSpPr/>
          <p:nvPr/>
        </p:nvSpPr>
        <p:spPr>
          <a:xfrm>
            <a:off x="2885495" y="4183271"/>
            <a:ext cx="1458804" cy="815048"/>
          </a:xfrm>
          <a:prstGeom prst="roundRect">
            <a:avLst/>
          </a:prstGeom>
          <a:solidFill>
            <a:schemeClr val="accent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dirty="0"/>
              <a:t>Customer MS Defender &amp; Sentinel</a:t>
            </a:r>
          </a:p>
        </p:txBody>
      </p:sp>
      <p:sp>
        <p:nvSpPr>
          <p:cNvPr id="5" name="Rounded Rectangle 4">
            <a:extLst>
              <a:ext uri="{FF2B5EF4-FFF2-40B4-BE49-F238E27FC236}">
                <a16:creationId xmlns:a16="http://schemas.microsoft.com/office/drawing/2014/main" id="{32554744-2386-7428-1F20-25F66ED8C084}"/>
              </a:ext>
            </a:extLst>
          </p:cNvPr>
          <p:cNvSpPr/>
          <p:nvPr/>
        </p:nvSpPr>
        <p:spPr>
          <a:xfrm>
            <a:off x="1024035" y="2939777"/>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Adv. Threat Hunting</a:t>
            </a:r>
          </a:p>
        </p:txBody>
      </p:sp>
      <p:sp>
        <p:nvSpPr>
          <p:cNvPr id="14" name="Up Arrow 13">
            <a:extLst>
              <a:ext uri="{FF2B5EF4-FFF2-40B4-BE49-F238E27FC236}">
                <a16:creationId xmlns:a16="http://schemas.microsoft.com/office/drawing/2014/main" id="{E41A1947-01F9-AAEF-5CE4-00E3F9A3EAC4}"/>
              </a:ext>
            </a:extLst>
          </p:cNvPr>
          <p:cNvSpPr/>
          <p:nvPr/>
        </p:nvSpPr>
        <p:spPr>
          <a:xfrm rot="5400000">
            <a:off x="2467522" y="2957278"/>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a:extLst>
              <a:ext uri="{FF2B5EF4-FFF2-40B4-BE49-F238E27FC236}">
                <a16:creationId xmlns:a16="http://schemas.microsoft.com/office/drawing/2014/main" id="{17196F5F-559F-109C-D735-2293A1FA5E3A}"/>
              </a:ext>
            </a:extLst>
          </p:cNvPr>
          <p:cNvSpPr/>
          <p:nvPr/>
        </p:nvSpPr>
        <p:spPr>
          <a:xfrm>
            <a:off x="1024035" y="4840111"/>
            <a:ext cx="1458804" cy="745988"/>
          </a:xfrm>
          <a:prstGeom prst="round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Non-MS + custom connectors</a:t>
            </a:r>
          </a:p>
        </p:txBody>
      </p:sp>
      <p:sp>
        <p:nvSpPr>
          <p:cNvPr id="16" name="Up Arrow 15">
            <a:extLst>
              <a:ext uri="{FF2B5EF4-FFF2-40B4-BE49-F238E27FC236}">
                <a16:creationId xmlns:a16="http://schemas.microsoft.com/office/drawing/2014/main" id="{52FE4D04-6FA0-F0AB-3B81-FDF3096AF145}"/>
              </a:ext>
            </a:extLst>
          </p:cNvPr>
          <p:cNvSpPr/>
          <p:nvPr/>
        </p:nvSpPr>
        <p:spPr>
          <a:xfrm rot="5400000">
            <a:off x="2467522" y="4970718"/>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a:extLst>
              <a:ext uri="{FF2B5EF4-FFF2-40B4-BE49-F238E27FC236}">
                <a16:creationId xmlns:a16="http://schemas.microsoft.com/office/drawing/2014/main" id="{41E94784-49FF-5BE0-24AF-6B94CEE55138}"/>
              </a:ext>
            </a:extLst>
          </p:cNvPr>
          <p:cNvGrpSpPr/>
          <p:nvPr/>
        </p:nvGrpSpPr>
        <p:grpSpPr>
          <a:xfrm>
            <a:off x="4452135" y="2769745"/>
            <a:ext cx="3287730" cy="2645939"/>
            <a:chOff x="4452135" y="2769745"/>
            <a:chExt cx="3287730" cy="2645939"/>
          </a:xfrm>
        </p:grpSpPr>
        <p:sp>
          <p:nvSpPr>
            <p:cNvPr id="13" name="Oval 12">
              <a:extLst>
                <a:ext uri="{FF2B5EF4-FFF2-40B4-BE49-F238E27FC236}">
                  <a16:creationId xmlns:a16="http://schemas.microsoft.com/office/drawing/2014/main" id="{69E85AAC-B4DA-CC3C-4D6C-5663ADC7981E}"/>
                </a:ext>
              </a:extLst>
            </p:cNvPr>
            <p:cNvSpPr/>
            <p:nvPr/>
          </p:nvSpPr>
          <p:spPr>
            <a:xfrm>
              <a:off x="4452135" y="2769745"/>
              <a:ext cx="3287730" cy="26459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dirty="0"/>
                <a:t>SOC Sentinel</a:t>
              </a:r>
            </a:p>
          </p:txBody>
        </p:sp>
        <p:sp>
          <p:nvSpPr>
            <p:cNvPr id="17" name="TextBox 16">
              <a:extLst>
                <a:ext uri="{FF2B5EF4-FFF2-40B4-BE49-F238E27FC236}">
                  <a16:creationId xmlns:a16="http://schemas.microsoft.com/office/drawing/2014/main" id="{5F22D1D1-B037-728E-5A4D-6FF116A6C9FE}"/>
                </a:ext>
              </a:extLst>
            </p:cNvPr>
            <p:cNvSpPr txBox="1"/>
            <p:nvPr/>
          </p:nvSpPr>
          <p:spPr>
            <a:xfrm>
              <a:off x="5052822" y="3218616"/>
              <a:ext cx="1458804" cy="317395"/>
            </a:xfrm>
            <a:prstGeom prst="rect">
              <a:avLst/>
            </a:prstGeom>
            <a:noFill/>
          </p:spPr>
          <p:txBody>
            <a:bodyPr wrap="square">
              <a:spAutoFit/>
            </a:bodyPr>
            <a:lstStyle/>
            <a:p>
              <a:r>
                <a:rPr lang="en-GB" sz="1400" dirty="0"/>
                <a:t>Collect data </a:t>
              </a:r>
            </a:p>
          </p:txBody>
        </p:sp>
        <p:sp>
          <p:nvSpPr>
            <p:cNvPr id="18" name="TextBox 17">
              <a:extLst>
                <a:ext uri="{FF2B5EF4-FFF2-40B4-BE49-F238E27FC236}">
                  <a16:creationId xmlns:a16="http://schemas.microsoft.com/office/drawing/2014/main" id="{D565FACD-06AA-99B7-8257-ECA941CA7F67}"/>
                </a:ext>
              </a:extLst>
            </p:cNvPr>
            <p:cNvSpPr txBox="1"/>
            <p:nvPr/>
          </p:nvSpPr>
          <p:spPr>
            <a:xfrm>
              <a:off x="5611781" y="3560820"/>
              <a:ext cx="1646433" cy="317395"/>
            </a:xfrm>
            <a:prstGeom prst="rect">
              <a:avLst/>
            </a:prstGeom>
            <a:noFill/>
          </p:spPr>
          <p:txBody>
            <a:bodyPr wrap="square">
              <a:spAutoFit/>
            </a:bodyPr>
            <a:lstStyle/>
            <a:p>
              <a:r>
                <a:rPr lang="en-GB" sz="1400" dirty="0"/>
                <a:t>Detect threats</a:t>
              </a:r>
            </a:p>
          </p:txBody>
        </p:sp>
        <p:sp>
          <p:nvSpPr>
            <p:cNvPr id="19" name="TextBox 18">
              <a:extLst>
                <a:ext uri="{FF2B5EF4-FFF2-40B4-BE49-F238E27FC236}">
                  <a16:creationId xmlns:a16="http://schemas.microsoft.com/office/drawing/2014/main" id="{06D2942C-F06C-FAD4-5367-EC8FD2B35741}"/>
                </a:ext>
              </a:extLst>
            </p:cNvPr>
            <p:cNvSpPr txBox="1"/>
            <p:nvPr/>
          </p:nvSpPr>
          <p:spPr>
            <a:xfrm>
              <a:off x="4951688" y="4334153"/>
              <a:ext cx="2116476" cy="317395"/>
            </a:xfrm>
            <a:prstGeom prst="rect">
              <a:avLst/>
            </a:prstGeom>
            <a:noFill/>
          </p:spPr>
          <p:txBody>
            <a:bodyPr wrap="square">
              <a:spAutoFit/>
            </a:bodyPr>
            <a:lstStyle/>
            <a:p>
              <a:r>
                <a:rPr lang="en-GB" sz="1400" dirty="0"/>
                <a:t>Investigate threats</a:t>
              </a:r>
            </a:p>
          </p:txBody>
        </p:sp>
        <p:sp>
          <p:nvSpPr>
            <p:cNvPr id="20" name="TextBox 19">
              <a:extLst>
                <a:ext uri="{FF2B5EF4-FFF2-40B4-BE49-F238E27FC236}">
                  <a16:creationId xmlns:a16="http://schemas.microsoft.com/office/drawing/2014/main" id="{CDDCCF5C-815B-3AE2-B7A4-4AC57E1602DC}"/>
                </a:ext>
              </a:extLst>
            </p:cNvPr>
            <p:cNvSpPr txBox="1"/>
            <p:nvPr/>
          </p:nvSpPr>
          <p:spPr>
            <a:xfrm>
              <a:off x="5141738" y="4692644"/>
              <a:ext cx="2116476" cy="317395"/>
            </a:xfrm>
            <a:prstGeom prst="rect">
              <a:avLst/>
            </a:prstGeom>
            <a:noFill/>
          </p:spPr>
          <p:txBody>
            <a:bodyPr wrap="square">
              <a:spAutoFit/>
            </a:bodyPr>
            <a:lstStyle/>
            <a:p>
              <a:r>
                <a:rPr lang="en-GB" sz="1400" dirty="0"/>
                <a:t>Respond to incidents</a:t>
              </a:r>
            </a:p>
          </p:txBody>
        </p:sp>
      </p:grpSp>
      <p:sp>
        <p:nvSpPr>
          <p:cNvPr id="21" name="Rounded Rectangle 20">
            <a:extLst>
              <a:ext uri="{FF2B5EF4-FFF2-40B4-BE49-F238E27FC236}">
                <a16:creationId xmlns:a16="http://schemas.microsoft.com/office/drawing/2014/main" id="{CBB551F6-E6F4-7AC8-B31B-4EB445805CDC}"/>
              </a:ext>
            </a:extLst>
          </p:cNvPr>
          <p:cNvSpPr/>
          <p:nvPr/>
        </p:nvSpPr>
        <p:spPr>
          <a:xfrm>
            <a:off x="1024035" y="2330355"/>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Vulnerability Management</a:t>
            </a:r>
          </a:p>
        </p:txBody>
      </p:sp>
      <p:sp>
        <p:nvSpPr>
          <p:cNvPr id="22" name="Up Arrow 21">
            <a:extLst>
              <a:ext uri="{FF2B5EF4-FFF2-40B4-BE49-F238E27FC236}">
                <a16:creationId xmlns:a16="http://schemas.microsoft.com/office/drawing/2014/main" id="{4C312C71-276A-9134-5D7C-9E3128523A82}"/>
              </a:ext>
            </a:extLst>
          </p:cNvPr>
          <p:cNvSpPr/>
          <p:nvPr/>
        </p:nvSpPr>
        <p:spPr>
          <a:xfrm rot="5400000">
            <a:off x="2467522" y="2328644"/>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a:extLst>
              <a:ext uri="{FF2B5EF4-FFF2-40B4-BE49-F238E27FC236}">
                <a16:creationId xmlns:a16="http://schemas.microsoft.com/office/drawing/2014/main" id="{01AF0162-31B9-AE96-786D-0FE7E58C8AB1}"/>
              </a:ext>
            </a:extLst>
          </p:cNvPr>
          <p:cNvSpPr/>
          <p:nvPr/>
        </p:nvSpPr>
        <p:spPr>
          <a:xfrm>
            <a:off x="3806660" y="5822860"/>
            <a:ext cx="1458804" cy="50575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Use Case Management</a:t>
            </a:r>
          </a:p>
        </p:txBody>
      </p:sp>
      <p:sp>
        <p:nvSpPr>
          <p:cNvPr id="26" name="Up Arrow 25">
            <a:extLst>
              <a:ext uri="{FF2B5EF4-FFF2-40B4-BE49-F238E27FC236}">
                <a16:creationId xmlns:a16="http://schemas.microsoft.com/office/drawing/2014/main" id="{EBDB9784-6BFA-5B07-FDC9-2309918ADB1D}"/>
              </a:ext>
            </a:extLst>
          </p:cNvPr>
          <p:cNvSpPr/>
          <p:nvPr/>
        </p:nvSpPr>
        <p:spPr>
          <a:xfrm>
            <a:off x="4361401" y="5340887"/>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ounded Rectangle 31">
            <a:extLst>
              <a:ext uri="{FF2B5EF4-FFF2-40B4-BE49-F238E27FC236}">
                <a16:creationId xmlns:a16="http://schemas.microsoft.com/office/drawing/2014/main" id="{8757097F-B82A-EF55-6881-8E388D169E42}"/>
              </a:ext>
            </a:extLst>
          </p:cNvPr>
          <p:cNvSpPr/>
          <p:nvPr/>
        </p:nvSpPr>
        <p:spPr>
          <a:xfrm>
            <a:off x="3361213" y="1386864"/>
            <a:ext cx="1458804" cy="55968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Red Teaming</a:t>
            </a:r>
          </a:p>
        </p:txBody>
      </p:sp>
      <p:sp>
        <p:nvSpPr>
          <p:cNvPr id="33" name="Up Arrow 32">
            <a:extLst>
              <a:ext uri="{FF2B5EF4-FFF2-40B4-BE49-F238E27FC236}">
                <a16:creationId xmlns:a16="http://schemas.microsoft.com/office/drawing/2014/main" id="{6370BA34-DD37-7703-A71F-D673A8AD370B}"/>
              </a:ext>
            </a:extLst>
          </p:cNvPr>
          <p:cNvSpPr/>
          <p:nvPr/>
        </p:nvSpPr>
        <p:spPr>
          <a:xfrm rot="10800000">
            <a:off x="3915954" y="1869530"/>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unded Rectangle 33">
            <a:extLst>
              <a:ext uri="{FF2B5EF4-FFF2-40B4-BE49-F238E27FC236}">
                <a16:creationId xmlns:a16="http://schemas.microsoft.com/office/drawing/2014/main" id="{BE3B9A0B-A855-77AC-DE6D-1EC6874F3E9E}"/>
              </a:ext>
            </a:extLst>
          </p:cNvPr>
          <p:cNvSpPr/>
          <p:nvPr/>
        </p:nvSpPr>
        <p:spPr>
          <a:xfrm>
            <a:off x="9527184" y="1385070"/>
            <a:ext cx="1458804" cy="55968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24/7 SLA</a:t>
            </a:r>
          </a:p>
        </p:txBody>
      </p:sp>
      <p:sp>
        <p:nvSpPr>
          <p:cNvPr id="35" name="Up Arrow 34">
            <a:extLst>
              <a:ext uri="{FF2B5EF4-FFF2-40B4-BE49-F238E27FC236}">
                <a16:creationId xmlns:a16="http://schemas.microsoft.com/office/drawing/2014/main" id="{39066989-810E-A2E4-826A-FA24B568C663}"/>
              </a:ext>
            </a:extLst>
          </p:cNvPr>
          <p:cNvSpPr/>
          <p:nvPr/>
        </p:nvSpPr>
        <p:spPr>
          <a:xfrm rot="10800000">
            <a:off x="10081925" y="1867736"/>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a:extLst>
              <a:ext uri="{FF2B5EF4-FFF2-40B4-BE49-F238E27FC236}">
                <a16:creationId xmlns:a16="http://schemas.microsoft.com/office/drawing/2014/main" id="{84F59CB4-21A1-7E08-37B6-10650E2752FD}"/>
              </a:ext>
            </a:extLst>
          </p:cNvPr>
          <p:cNvSpPr/>
          <p:nvPr/>
        </p:nvSpPr>
        <p:spPr>
          <a:xfrm>
            <a:off x="1024035" y="4155199"/>
            <a:ext cx="1458804" cy="53641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Threat Hunting</a:t>
            </a:r>
          </a:p>
        </p:txBody>
      </p:sp>
      <p:sp>
        <p:nvSpPr>
          <p:cNvPr id="4" name="Up Arrow 3">
            <a:extLst>
              <a:ext uri="{FF2B5EF4-FFF2-40B4-BE49-F238E27FC236}">
                <a16:creationId xmlns:a16="http://schemas.microsoft.com/office/drawing/2014/main" id="{4A6D3E35-1AC6-4E2F-5807-47A4F26256BE}"/>
              </a:ext>
            </a:extLst>
          </p:cNvPr>
          <p:cNvSpPr/>
          <p:nvPr/>
        </p:nvSpPr>
        <p:spPr>
          <a:xfrm rot="5400000">
            <a:off x="2467522" y="4167058"/>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a:extLst>
              <a:ext uri="{FF2B5EF4-FFF2-40B4-BE49-F238E27FC236}">
                <a16:creationId xmlns:a16="http://schemas.microsoft.com/office/drawing/2014/main" id="{EBEAA392-B664-BFC3-DFC1-8B83B879E406}"/>
              </a:ext>
            </a:extLst>
          </p:cNvPr>
          <p:cNvSpPr/>
          <p:nvPr/>
        </p:nvSpPr>
        <p:spPr>
          <a:xfrm>
            <a:off x="8041260" y="5768928"/>
            <a:ext cx="1458804" cy="559686"/>
          </a:xfrm>
          <a:prstGeom prst="roundRect">
            <a:avLst/>
          </a:prstGeom>
          <a:solidFill>
            <a:schemeClr val="accent2">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Power BI Dashboard</a:t>
            </a:r>
          </a:p>
        </p:txBody>
      </p:sp>
      <p:sp>
        <p:nvSpPr>
          <p:cNvPr id="7" name="Up Arrow 6">
            <a:extLst>
              <a:ext uri="{FF2B5EF4-FFF2-40B4-BE49-F238E27FC236}">
                <a16:creationId xmlns:a16="http://schemas.microsoft.com/office/drawing/2014/main" id="{3591CFAA-B168-0EB6-7D1F-BA4736C8A8D2}"/>
              </a:ext>
            </a:extLst>
          </p:cNvPr>
          <p:cNvSpPr/>
          <p:nvPr/>
        </p:nvSpPr>
        <p:spPr>
          <a:xfrm>
            <a:off x="8537030" y="5328694"/>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AA660A6C-87D9-CD98-5851-C7816C6E491F}"/>
              </a:ext>
            </a:extLst>
          </p:cNvPr>
          <p:cNvSpPr/>
          <p:nvPr/>
        </p:nvSpPr>
        <p:spPr>
          <a:xfrm>
            <a:off x="6464514" y="5768928"/>
            <a:ext cx="1458804" cy="559686"/>
          </a:xfrm>
          <a:prstGeom prst="roundRect">
            <a:avLst/>
          </a:prstGeom>
          <a:solidFill>
            <a:schemeClr val="accent2">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Patch Management</a:t>
            </a:r>
          </a:p>
        </p:txBody>
      </p:sp>
      <p:sp>
        <p:nvSpPr>
          <p:cNvPr id="12" name="Up Arrow 11">
            <a:extLst>
              <a:ext uri="{FF2B5EF4-FFF2-40B4-BE49-F238E27FC236}">
                <a16:creationId xmlns:a16="http://schemas.microsoft.com/office/drawing/2014/main" id="{4298C770-BBFE-80E5-F8F2-A97533FEFC22}"/>
              </a:ext>
            </a:extLst>
          </p:cNvPr>
          <p:cNvSpPr/>
          <p:nvPr/>
        </p:nvSpPr>
        <p:spPr>
          <a:xfrm>
            <a:off x="6960284" y="5328694"/>
            <a:ext cx="349322" cy="559686"/>
          </a:xfrm>
          <a:prstGeom prst="up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23626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3143AF-8AA9-AF83-E8CB-4DD719C944C5}"/>
              </a:ext>
            </a:extLst>
          </p:cNvPr>
          <p:cNvSpPr/>
          <p:nvPr/>
        </p:nvSpPr>
        <p:spPr>
          <a:xfrm>
            <a:off x="755606" y="2032000"/>
            <a:ext cx="2451770" cy="3799191"/>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800" b="1">
                <a:solidFill>
                  <a:schemeClr val="accent1"/>
                </a:solidFill>
              </a:rPr>
              <a:t>Operations </a:t>
            </a:r>
            <a:endParaRPr lang="en-GB" sz="1800" b="1">
              <a:solidFill>
                <a:schemeClr val="accent1"/>
              </a:solidFill>
              <a:cs typeface="Arial"/>
            </a:endParaRPr>
          </a:p>
          <a:p>
            <a:r>
              <a:rPr lang="en-GB" sz="1800" b="1">
                <a:solidFill>
                  <a:schemeClr val="accent1"/>
                </a:solidFill>
              </a:rPr>
              <a:t>Services</a:t>
            </a:r>
            <a:endParaRPr lang="en-GB" sz="1800" b="1">
              <a:solidFill>
                <a:schemeClr val="accent1"/>
              </a:solidFill>
              <a:cs typeface="Arial"/>
            </a:endParaRPr>
          </a:p>
        </p:txBody>
      </p:sp>
      <p:sp>
        <p:nvSpPr>
          <p:cNvPr id="8" name="Rectangle 4">
            <a:extLst>
              <a:ext uri="{FF2B5EF4-FFF2-40B4-BE49-F238E27FC236}">
                <a16:creationId xmlns:a16="http://schemas.microsoft.com/office/drawing/2014/main" id="{A780D13F-1F56-BB35-8959-7DE9198A3497}"/>
              </a:ext>
            </a:extLst>
          </p:cNvPr>
          <p:cNvSpPr/>
          <p:nvPr/>
        </p:nvSpPr>
        <p:spPr>
          <a:xfrm>
            <a:off x="5976549" y="2029305"/>
            <a:ext cx="2424405" cy="3798122"/>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800" b="1">
                <a:solidFill>
                  <a:schemeClr val="accent1"/>
                </a:solidFill>
              </a:rPr>
              <a:t>Engineering</a:t>
            </a:r>
            <a:endParaRPr lang="en-GB" sz="1800" b="1">
              <a:solidFill>
                <a:schemeClr val="accent1"/>
              </a:solidFill>
              <a:cs typeface="Arial"/>
            </a:endParaRPr>
          </a:p>
          <a:p>
            <a:r>
              <a:rPr lang="en-GB" sz="1800" b="1">
                <a:solidFill>
                  <a:schemeClr val="accent1"/>
                </a:solidFill>
              </a:rPr>
              <a:t>Services</a:t>
            </a:r>
            <a:endParaRPr lang="en-GB" sz="1800" b="1">
              <a:solidFill>
                <a:schemeClr val="accent1"/>
              </a:solidFill>
              <a:cs typeface="Arial"/>
            </a:endParaRPr>
          </a:p>
        </p:txBody>
      </p:sp>
      <p:sp>
        <p:nvSpPr>
          <p:cNvPr id="19" name="Rectangle 4">
            <a:extLst>
              <a:ext uri="{FF2B5EF4-FFF2-40B4-BE49-F238E27FC236}">
                <a16:creationId xmlns:a16="http://schemas.microsoft.com/office/drawing/2014/main" id="{BBDBEB02-B42A-7EBA-73D7-633F4485E906}"/>
              </a:ext>
            </a:extLst>
          </p:cNvPr>
          <p:cNvSpPr/>
          <p:nvPr/>
        </p:nvSpPr>
        <p:spPr>
          <a:xfrm>
            <a:off x="3337124" y="2022105"/>
            <a:ext cx="2458558" cy="3799191"/>
          </a:xfrm>
          <a:prstGeom prst="rect">
            <a:avLst/>
          </a:prstGeom>
          <a:solidFill>
            <a:schemeClr val="accent2">
              <a:alpha val="70000"/>
            </a:schemeClr>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r>
              <a:rPr lang="en-GB" sz="1800" b="1">
                <a:solidFill>
                  <a:schemeClr val="accent1"/>
                </a:solidFill>
              </a:rPr>
              <a:t>Intelligence</a:t>
            </a:r>
            <a:endParaRPr lang="en-GB" sz="1800" b="1">
              <a:solidFill>
                <a:schemeClr val="accent1"/>
              </a:solidFill>
              <a:cs typeface="Arial"/>
            </a:endParaRPr>
          </a:p>
          <a:p>
            <a:pPr>
              <a:lnSpc>
                <a:spcPct val="113999"/>
              </a:lnSpc>
            </a:pPr>
            <a:r>
              <a:rPr lang="en-GB" sz="1800" b="1">
                <a:solidFill>
                  <a:schemeClr val="accent1"/>
                </a:solidFill>
                <a:cs typeface="Arial"/>
              </a:rPr>
              <a:t>Services</a:t>
            </a:r>
            <a:endParaRPr lang="en-GB" sz="1800">
              <a:solidFill>
                <a:schemeClr val="accent1"/>
              </a:solidFill>
              <a:cs typeface="Arial"/>
            </a:endParaRPr>
          </a:p>
        </p:txBody>
      </p:sp>
      <p:sp>
        <p:nvSpPr>
          <p:cNvPr id="9" name="Titel 8">
            <a:extLst>
              <a:ext uri="{FF2B5EF4-FFF2-40B4-BE49-F238E27FC236}">
                <a16:creationId xmlns:a16="http://schemas.microsoft.com/office/drawing/2014/main" id="{4B770BCA-6DEB-3544-DCB2-DC6F2604ED7C}"/>
              </a:ext>
            </a:extLst>
          </p:cNvPr>
          <p:cNvSpPr>
            <a:spLocks noGrp="1"/>
          </p:cNvSpPr>
          <p:nvPr>
            <p:ph type="title"/>
          </p:nvPr>
        </p:nvSpPr>
        <p:spPr/>
        <p:txBody>
          <a:bodyPr/>
          <a:lstStyle/>
          <a:p>
            <a:r>
              <a:rPr lang="en-GB"/>
              <a:t>Values</a:t>
            </a:r>
          </a:p>
        </p:txBody>
      </p:sp>
      <p:sp>
        <p:nvSpPr>
          <p:cNvPr id="4" name="Foliennummernplatzhalter 3">
            <a:extLst>
              <a:ext uri="{FF2B5EF4-FFF2-40B4-BE49-F238E27FC236}">
                <a16:creationId xmlns:a16="http://schemas.microsoft.com/office/drawing/2014/main" id="{52AFA4FD-2BE9-C934-C843-D4AB391B1C5A}"/>
              </a:ext>
            </a:extLst>
          </p:cNvPr>
          <p:cNvSpPr>
            <a:spLocks noGrp="1"/>
          </p:cNvSpPr>
          <p:nvPr>
            <p:ph type="sldNum" sz="quarter" idx="12"/>
          </p:nvPr>
        </p:nvSpPr>
        <p:spPr>
          <a:xfrm>
            <a:off x="10684701" y="6341418"/>
            <a:ext cx="745299" cy="144016"/>
          </a:xfrm>
          <a:prstGeom prst="rect">
            <a:avLst/>
          </a:prstGeom>
        </p:spPr>
        <p:txBody>
          <a:bodyPr vert="horz" lIns="0" tIns="0" rIns="0" bIns="0" rtlCol="0" anchor="t" anchorCtr="0"/>
          <a:lstStyle>
            <a:defPPr>
              <a:defRPr lang="de-DE"/>
            </a:defPPr>
            <a:lvl1pPr marL="0" indent="0" algn="r" defTabSz="914400" rtl="0" eaLnBrk="1" latinLnBrk="0" hangingPunct="1">
              <a:lnSpc>
                <a:spcPct val="114000"/>
              </a:lnSpc>
              <a:spcBef>
                <a:spcPts val="0"/>
              </a:spcBef>
              <a:buFont typeface="+mj-lt"/>
              <a:buNone/>
              <a:defRPr sz="1100" kern="1200" spc="40" baseline="0">
                <a:solidFill>
                  <a:schemeClr val="accent1"/>
                </a:solidFill>
                <a:latin typeface="+mn-lt"/>
                <a:ea typeface="+mn-ea"/>
                <a:cs typeface="+mn-cs"/>
              </a:defRPr>
            </a:lvl1pPr>
            <a:lvl2pPr marL="1872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2pPr>
            <a:lvl3pPr marL="460800" indent="-185738"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3pPr>
            <a:lvl4pPr marL="7344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4pPr>
            <a:lvl5pPr marL="1008000" indent="-187200" algn="l" defTabSz="914400" rtl="0" eaLnBrk="1" latinLnBrk="0" hangingPunct="1">
              <a:lnSpc>
                <a:spcPct val="114000"/>
              </a:lnSpc>
              <a:spcBef>
                <a:spcPts val="0"/>
              </a:spcBef>
              <a:buFont typeface="Arial" panose="020B0604020202020204" pitchFamily="34" charset="0"/>
              <a:buChar char="–"/>
              <a:defRPr sz="1500" kern="1200" spc="4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442AD375-037F-43D0-B059-5172DA06796A}" type="slidenum">
              <a:rPr lang="en-GB" smtClean="0"/>
              <a:pPr/>
              <a:t>9</a:t>
            </a:fld>
            <a:endParaRPr lang="en-GB"/>
          </a:p>
        </p:txBody>
      </p:sp>
      <p:graphicFrame>
        <p:nvGraphicFramePr>
          <p:cNvPr id="20" name="Tabelle 20">
            <a:extLst>
              <a:ext uri="{FF2B5EF4-FFF2-40B4-BE49-F238E27FC236}">
                <a16:creationId xmlns:a16="http://schemas.microsoft.com/office/drawing/2014/main" id="{4F098BCB-66C4-9332-AC97-8F04EE6D8A27}"/>
              </a:ext>
            </a:extLst>
          </p:cNvPr>
          <p:cNvGraphicFramePr>
            <a:graphicFrameLocks noGrp="1"/>
          </p:cNvGraphicFramePr>
          <p:nvPr/>
        </p:nvGraphicFramePr>
        <p:xfrm>
          <a:off x="760412" y="1459188"/>
          <a:ext cx="7644412" cy="373592"/>
        </p:xfrm>
        <a:graphic>
          <a:graphicData uri="http://schemas.openxmlformats.org/drawingml/2006/table">
            <a:tbl>
              <a:tblPr firstRow="1" bandRow="1">
                <a:tableStyleId>{5940675A-B579-460E-94D1-54222C63F5DA}</a:tableStyleId>
              </a:tblPr>
              <a:tblGrid>
                <a:gridCol w="7644412">
                  <a:extLst>
                    <a:ext uri="{9D8B030D-6E8A-4147-A177-3AD203B41FA5}">
                      <a16:colId xmlns:a16="http://schemas.microsoft.com/office/drawing/2014/main" val="4006236243"/>
                    </a:ext>
                  </a:extLst>
                </a:gridCol>
              </a:tblGrid>
              <a:tr h="373592">
                <a:tc>
                  <a:txBody>
                    <a:bodyPr/>
                    <a:lstStyle/>
                    <a:p>
                      <a:pPr marL="0" marR="0" lvl="0" indent="0" algn="l">
                        <a:lnSpc>
                          <a:spcPct val="113999"/>
                        </a:lnSpc>
                        <a:spcBef>
                          <a:spcPts val="0"/>
                        </a:spcBef>
                        <a:spcAft>
                          <a:spcPts val="0"/>
                        </a:spcAft>
                        <a:buNone/>
                      </a:pPr>
                      <a:r>
                        <a:rPr lang="de-CH" sz="1800" b="0" i="0" u="none" strike="noStrike" noProof="0" dirty="0">
                          <a:solidFill>
                            <a:schemeClr val="accent1"/>
                          </a:solidFill>
                          <a:latin typeface="Arial"/>
                        </a:rPr>
                        <a:t>Switch </a:t>
                      </a:r>
                      <a:r>
                        <a:rPr lang="de-CH" sz="1800" dirty="0">
                          <a:solidFill>
                            <a:schemeClr val="accent1"/>
                          </a:solidFill>
                        </a:rPr>
                        <a:t>Services </a:t>
                      </a:r>
                    </a:p>
                  </a:txBody>
                  <a:tcPr marL="0" marR="0" marT="3600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9565973"/>
                  </a:ext>
                </a:extLst>
              </a:tr>
            </a:tbl>
          </a:graphicData>
        </a:graphic>
      </p:graphicFrame>
      <p:sp>
        <p:nvSpPr>
          <p:cNvPr id="24" name="Textfeld 23">
            <a:extLst>
              <a:ext uri="{FF2B5EF4-FFF2-40B4-BE49-F238E27FC236}">
                <a16:creationId xmlns:a16="http://schemas.microsoft.com/office/drawing/2014/main" id="{4308C93E-4B02-555A-E94C-62513F7AA6DF}"/>
              </a:ext>
            </a:extLst>
          </p:cNvPr>
          <p:cNvSpPr txBox="1"/>
          <p:nvPr/>
        </p:nvSpPr>
        <p:spPr>
          <a:xfrm>
            <a:off x="899177" y="2816028"/>
            <a:ext cx="2167236" cy="2532367"/>
          </a:xfrm>
          <a:prstGeom prst="rect">
            <a:avLst/>
          </a:prstGeom>
          <a:noFill/>
        </p:spPr>
        <p:txBody>
          <a:bodyPr wrap="square" lIns="0" tIns="0" rIns="0" bIns="0" rtlCol="0" anchor="t">
            <a:noAutofit/>
          </a:bodyPr>
          <a:lstStyle/>
          <a:p>
            <a:pPr>
              <a:lnSpc>
                <a:spcPct val="120000"/>
              </a:lnSpc>
            </a:pPr>
            <a:r>
              <a:rPr lang="en-GB" sz="1200" b="1" dirty="0"/>
              <a:t>Value</a:t>
            </a:r>
            <a:endParaRPr lang="en-GB" sz="1200" dirty="0">
              <a:cs typeface="Arial"/>
            </a:endParaRPr>
          </a:p>
          <a:p>
            <a:pPr marL="186690" lvl="1" indent="-186690">
              <a:lnSpc>
                <a:spcPct val="120000"/>
              </a:lnSpc>
              <a:buFont typeface="Arial"/>
            </a:pPr>
            <a:r>
              <a:rPr lang="en-GB" sz="1200" b="1" dirty="0"/>
              <a:t>Scalability </a:t>
            </a:r>
            <a:r>
              <a:rPr lang="en-GB" sz="1200" dirty="0"/>
              <a:t>– from critical incidents to 24/7 operations</a:t>
            </a:r>
            <a:r>
              <a:rPr lang="en-GB" sz="1200" b="1" dirty="0"/>
              <a:t> </a:t>
            </a:r>
            <a:endParaRPr lang="en-GB" sz="1200" dirty="0">
              <a:cs typeface="Arial"/>
            </a:endParaRPr>
          </a:p>
          <a:p>
            <a:pPr marL="186690" lvl="1" indent="-186690">
              <a:lnSpc>
                <a:spcPct val="120000"/>
              </a:lnSpc>
              <a:buFont typeface="Arial"/>
            </a:pPr>
            <a:r>
              <a:rPr lang="en-GB" sz="1200" dirty="0">
                <a:cs typeface="Arial"/>
              </a:rPr>
              <a:t>Large Team of </a:t>
            </a:r>
            <a:r>
              <a:rPr lang="en-GB" sz="1200" b="1" dirty="0">
                <a:cs typeface="Arial"/>
              </a:rPr>
              <a:t>experienced analysts</a:t>
            </a:r>
            <a:r>
              <a:rPr lang="en-GB" sz="1200" dirty="0">
                <a:cs typeface="Arial"/>
              </a:rPr>
              <a:t>, always available</a:t>
            </a:r>
          </a:p>
          <a:p>
            <a:pPr marL="186690" lvl="1" indent="-186690">
              <a:lnSpc>
                <a:spcPct val="120000"/>
              </a:lnSpc>
              <a:buFont typeface="Arial"/>
            </a:pPr>
            <a:r>
              <a:rPr lang="en-GB" sz="1200" b="1" dirty="0">
                <a:ea typeface="+mn-lt"/>
                <a:cs typeface="+mn-lt"/>
              </a:rPr>
              <a:t>Low-cost entry</a:t>
            </a:r>
            <a:r>
              <a:rPr lang="en-GB" sz="1200" dirty="0">
                <a:ea typeface="+mn-lt"/>
                <a:cs typeface="+mn-lt"/>
              </a:rPr>
              <a:t> and advanced solutions are market-oriented</a:t>
            </a:r>
          </a:p>
          <a:p>
            <a:pPr marL="186690" lvl="1" indent="-186690">
              <a:lnSpc>
                <a:spcPct val="113999"/>
              </a:lnSpc>
              <a:buFont typeface="Arial"/>
            </a:pPr>
            <a:r>
              <a:rPr lang="en-GB" sz="1200" b="1" dirty="0">
                <a:ea typeface="+mn-lt"/>
                <a:cs typeface="+mn-lt"/>
              </a:rPr>
              <a:t>Guaranteed emergency</a:t>
            </a:r>
            <a:r>
              <a:rPr lang="en-GB" sz="1200" dirty="0">
                <a:ea typeface="+mn-lt"/>
                <a:cs typeface="+mn-lt"/>
              </a:rPr>
              <a:t> assistance</a:t>
            </a:r>
            <a:endParaRPr lang="en-GB" dirty="0">
              <a:cs typeface="Arial"/>
            </a:endParaRPr>
          </a:p>
          <a:p>
            <a:pPr marL="186690" lvl="1" indent="-186690">
              <a:lnSpc>
                <a:spcPct val="120000"/>
              </a:lnSpc>
              <a:buFont typeface="Arial"/>
            </a:pPr>
            <a:endParaRPr lang="en-GB" sz="1200" dirty="0">
              <a:cs typeface="Arial"/>
            </a:endParaRPr>
          </a:p>
        </p:txBody>
      </p:sp>
      <p:sp>
        <p:nvSpPr>
          <p:cNvPr id="25" name="Textfeld 24">
            <a:extLst>
              <a:ext uri="{FF2B5EF4-FFF2-40B4-BE49-F238E27FC236}">
                <a16:creationId xmlns:a16="http://schemas.microsoft.com/office/drawing/2014/main" id="{33CD3F38-AA46-8E14-0DE6-A58653D88809}"/>
              </a:ext>
            </a:extLst>
          </p:cNvPr>
          <p:cNvSpPr txBox="1"/>
          <p:nvPr/>
        </p:nvSpPr>
        <p:spPr>
          <a:xfrm>
            <a:off x="6099370" y="3053534"/>
            <a:ext cx="2167236" cy="2294861"/>
          </a:xfrm>
          <a:prstGeom prst="rect">
            <a:avLst/>
          </a:prstGeom>
          <a:noFill/>
        </p:spPr>
        <p:txBody>
          <a:bodyPr wrap="square" lIns="0" tIns="0" rIns="0" bIns="0" rtlCol="0" anchor="t">
            <a:noAutofit/>
          </a:bodyPr>
          <a:lstStyle/>
          <a:p>
            <a:pPr>
              <a:lnSpc>
                <a:spcPct val="120000"/>
              </a:lnSpc>
            </a:pPr>
            <a:r>
              <a:rPr lang="en-GB" sz="1200" b="1" dirty="0"/>
              <a:t>Value</a:t>
            </a:r>
            <a:endParaRPr lang="en-GB" sz="1200" dirty="0">
              <a:cs typeface="Arial"/>
            </a:endParaRPr>
          </a:p>
          <a:p>
            <a:pPr marL="186690" lvl="1" indent="-186690">
              <a:lnSpc>
                <a:spcPct val="120000"/>
              </a:lnSpc>
              <a:buFont typeface="Arial"/>
            </a:pPr>
            <a:r>
              <a:rPr lang="en-GB" sz="1200" dirty="0">
                <a:cs typeface="Arial"/>
              </a:rPr>
              <a:t>Extended Engineering and Development Skills </a:t>
            </a:r>
            <a:r>
              <a:rPr lang="en-GB" sz="1200" b="1" dirty="0">
                <a:cs typeface="Arial"/>
              </a:rPr>
              <a:t>on demand</a:t>
            </a:r>
          </a:p>
          <a:p>
            <a:pPr marL="186690" lvl="1" indent="-186690">
              <a:lnSpc>
                <a:spcPct val="120000"/>
              </a:lnSpc>
              <a:buFont typeface="Arial"/>
            </a:pPr>
            <a:r>
              <a:rPr lang="en-GB" sz="1200" dirty="0">
                <a:cs typeface="Arial"/>
              </a:rPr>
              <a:t>Custom made solutions with a </a:t>
            </a:r>
            <a:r>
              <a:rPr lang="en-GB" sz="1200" b="1" dirty="0">
                <a:ea typeface="+mn-lt"/>
                <a:cs typeface="+mn-lt"/>
              </a:rPr>
              <a:t>smooth integration</a:t>
            </a:r>
            <a:r>
              <a:rPr lang="en-GB" sz="1200" dirty="0">
                <a:ea typeface="+mn-lt"/>
                <a:cs typeface="+mn-lt"/>
              </a:rPr>
              <a:t> into your environment</a:t>
            </a:r>
            <a:endParaRPr lang="en-GB" sz="1200" dirty="0">
              <a:solidFill>
                <a:srgbClr val="000000"/>
              </a:solidFill>
              <a:cs typeface="Arial"/>
            </a:endParaRPr>
          </a:p>
          <a:p>
            <a:pPr marL="186690" lvl="1" indent="-186690">
              <a:lnSpc>
                <a:spcPct val="120000"/>
              </a:lnSpc>
              <a:buFont typeface="Arial"/>
            </a:pPr>
            <a:r>
              <a:rPr lang="en-GB" sz="1200" b="1" dirty="0">
                <a:cs typeface="Arial"/>
              </a:rPr>
              <a:t>Reduce costs</a:t>
            </a:r>
            <a:r>
              <a:rPr lang="en-GB" sz="1200" dirty="0">
                <a:cs typeface="Arial"/>
              </a:rPr>
              <a:t> of Azure Services</a:t>
            </a:r>
          </a:p>
        </p:txBody>
      </p:sp>
      <p:sp>
        <p:nvSpPr>
          <p:cNvPr id="10" name="Rectangle 4">
            <a:extLst>
              <a:ext uri="{FF2B5EF4-FFF2-40B4-BE49-F238E27FC236}">
                <a16:creationId xmlns:a16="http://schemas.microsoft.com/office/drawing/2014/main" id="{08B11100-46ED-818D-C07A-DF69B209F458}"/>
              </a:ext>
            </a:extLst>
          </p:cNvPr>
          <p:cNvSpPr/>
          <p:nvPr/>
        </p:nvSpPr>
        <p:spPr>
          <a:xfrm>
            <a:off x="8747457" y="2019409"/>
            <a:ext cx="2434301" cy="3798122"/>
          </a:xfrm>
          <a:prstGeom prst="rect">
            <a:avLst/>
          </a:prstGeom>
          <a:solidFill>
            <a:schemeClr val="accent1"/>
          </a:solidFill>
          <a:ln w="47625">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nSpc>
                <a:spcPct val="113999"/>
              </a:lnSpc>
            </a:pPr>
            <a:r>
              <a:rPr lang="en-GB" sz="1800" b="1">
                <a:solidFill>
                  <a:srgbClr val="FFFFFF"/>
                </a:solidFill>
              </a:rPr>
              <a:t>Community</a:t>
            </a:r>
            <a:endParaRPr lang="en-GB">
              <a:solidFill>
                <a:srgbClr val="FFFFFF"/>
              </a:solidFill>
            </a:endParaRPr>
          </a:p>
        </p:txBody>
      </p:sp>
      <p:sp>
        <p:nvSpPr>
          <p:cNvPr id="12" name="Textfeld 11">
            <a:extLst>
              <a:ext uri="{FF2B5EF4-FFF2-40B4-BE49-F238E27FC236}">
                <a16:creationId xmlns:a16="http://schemas.microsoft.com/office/drawing/2014/main" id="{425D1C07-587B-46A0-1098-E671C3545D99}"/>
              </a:ext>
            </a:extLst>
          </p:cNvPr>
          <p:cNvSpPr txBox="1"/>
          <p:nvPr/>
        </p:nvSpPr>
        <p:spPr>
          <a:xfrm>
            <a:off x="8880175" y="2628003"/>
            <a:ext cx="2177132" cy="2720391"/>
          </a:xfrm>
          <a:prstGeom prst="rect">
            <a:avLst/>
          </a:prstGeom>
          <a:noFill/>
        </p:spPr>
        <p:txBody>
          <a:bodyPr wrap="square" lIns="0" tIns="0" rIns="0" bIns="0" rtlCol="0" anchor="t">
            <a:noAutofit/>
          </a:bodyPr>
          <a:lstStyle/>
          <a:p>
            <a:pPr>
              <a:lnSpc>
                <a:spcPct val="120000"/>
              </a:lnSpc>
            </a:pPr>
            <a:r>
              <a:rPr lang="en-GB" sz="1200" b="1" dirty="0">
                <a:solidFill>
                  <a:srgbClr val="FFFFFF"/>
                </a:solidFill>
              </a:rPr>
              <a:t>Value</a:t>
            </a:r>
            <a:endParaRPr lang="en-GB" sz="1200" dirty="0">
              <a:solidFill>
                <a:srgbClr val="FFFFFF"/>
              </a:solidFill>
              <a:cs typeface="Arial"/>
            </a:endParaRPr>
          </a:p>
          <a:p>
            <a:pPr marL="186690" lvl="1" indent="-186690">
              <a:lnSpc>
                <a:spcPct val="120000"/>
              </a:lnSpc>
              <a:buFont typeface="Arial"/>
            </a:pPr>
            <a:r>
              <a:rPr lang="en-GB" sz="1200" dirty="0">
                <a:solidFill>
                  <a:srgbClr val="FFFFFF"/>
                </a:solidFill>
                <a:cs typeface="Arial"/>
              </a:rPr>
              <a:t>A growing community </a:t>
            </a:r>
            <a:r>
              <a:rPr lang="en-GB" sz="1200" dirty="0">
                <a:solidFill>
                  <a:srgbClr val="FFFFFF"/>
                </a:solidFill>
                <a:ea typeface="+mn-lt"/>
                <a:cs typeface="+mn-lt"/>
              </a:rPr>
              <a:t>leads to more </a:t>
            </a:r>
            <a:r>
              <a:rPr lang="en-GB" sz="1200" b="1" dirty="0">
                <a:solidFill>
                  <a:srgbClr val="FFFFFF"/>
                </a:solidFill>
                <a:ea typeface="+mn-lt"/>
                <a:cs typeface="+mn-lt"/>
              </a:rPr>
              <a:t>synergy effects</a:t>
            </a:r>
            <a:endParaRPr lang="en-GB" b="1" dirty="0">
              <a:solidFill>
                <a:srgbClr val="002864"/>
              </a:solidFill>
              <a:ea typeface="+mn-lt"/>
              <a:cs typeface="+mn-lt"/>
            </a:endParaRPr>
          </a:p>
          <a:p>
            <a:pPr marL="186690" lvl="1" indent="-186690">
              <a:lnSpc>
                <a:spcPct val="120000"/>
              </a:lnSpc>
              <a:buFont typeface="Arial"/>
            </a:pPr>
            <a:r>
              <a:rPr lang="en-GB" sz="1200" dirty="0">
                <a:solidFill>
                  <a:srgbClr val="FFFFFF"/>
                </a:solidFill>
                <a:ea typeface="+mn-lt"/>
                <a:cs typeface="+mn-lt"/>
              </a:rPr>
              <a:t>Feedback cycles for </a:t>
            </a:r>
            <a:r>
              <a:rPr lang="en-GB" sz="1200" b="1" dirty="0">
                <a:solidFill>
                  <a:srgbClr val="FFFFFF"/>
                </a:solidFill>
                <a:ea typeface="+mn-lt"/>
                <a:cs typeface="+mn-lt"/>
              </a:rPr>
              <a:t>constant improvement</a:t>
            </a:r>
            <a:endParaRPr lang="en-GB" b="1" dirty="0">
              <a:cs typeface="Arial"/>
            </a:endParaRPr>
          </a:p>
          <a:p>
            <a:pPr marL="186690" lvl="1" indent="-186690">
              <a:lnSpc>
                <a:spcPct val="113999"/>
              </a:lnSpc>
              <a:buFont typeface="Arial"/>
            </a:pPr>
            <a:r>
              <a:rPr lang="en-GB" sz="1200" b="1" dirty="0">
                <a:solidFill>
                  <a:srgbClr val="FFFFFF"/>
                </a:solidFill>
                <a:ea typeface="+mn-lt"/>
                <a:cs typeface="+mn-lt"/>
              </a:rPr>
              <a:t>Long-term</a:t>
            </a:r>
            <a:r>
              <a:rPr lang="en-GB" sz="1200" dirty="0">
                <a:solidFill>
                  <a:srgbClr val="FFFFFF"/>
                </a:solidFill>
                <a:ea typeface="+mn-lt"/>
                <a:cs typeface="+mn-lt"/>
              </a:rPr>
              <a:t> commitment</a:t>
            </a:r>
            <a:endParaRPr lang="en-GB" sz="1200" dirty="0">
              <a:solidFill>
                <a:srgbClr val="FFFFFF"/>
              </a:solidFill>
              <a:cs typeface="Arial"/>
            </a:endParaRPr>
          </a:p>
          <a:p>
            <a:pPr marL="186690" lvl="1" indent="-186690">
              <a:lnSpc>
                <a:spcPct val="120000"/>
              </a:lnSpc>
              <a:buFont typeface="Arial"/>
              <a:buChar char="–"/>
            </a:pPr>
            <a:r>
              <a:rPr lang="en-GB" sz="1200" dirty="0">
                <a:solidFill>
                  <a:srgbClr val="FFFFFF"/>
                </a:solidFill>
                <a:ea typeface="+mn-lt"/>
                <a:cs typeface="+mn-lt"/>
              </a:rPr>
              <a:t>Appropriate </a:t>
            </a:r>
            <a:r>
              <a:rPr lang="en-GB" sz="1200" b="1" dirty="0">
                <a:solidFill>
                  <a:srgbClr val="FFFFFF"/>
                </a:solidFill>
                <a:ea typeface="+mn-lt"/>
                <a:cs typeface="+mn-lt"/>
              </a:rPr>
              <a:t>cost model</a:t>
            </a:r>
            <a:r>
              <a:rPr lang="en-GB" sz="1200" dirty="0">
                <a:solidFill>
                  <a:srgbClr val="FFFFFF"/>
                </a:solidFill>
                <a:ea typeface="+mn-lt"/>
                <a:cs typeface="+mn-lt"/>
              </a:rPr>
              <a:t> (FTE)</a:t>
            </a:r>
          </a:p>
          <a:p>
            <a:pPr marL="186690" lvl="1" indent="-186690">
              <a:lnSpc>
                <a:spcPct val="113999"/>
              </a:lnSpc>
              <a:buFont typeface="Arial,Sans-Serif"/>
            </a:pPr>
            <a:r>
              <a:rPr lang="en-GB" sz="1200" dirty="0">
                <a:solidFill>
                  <a:srgbClr val="FFFFFF"/>
                </a:solidFill>
                <a:ea typeface="+mn-lt"/>
                <a:cs typeface="+mn-lt"/>
              </a:rPr>
              <a:t>From Co-existence to </a:t>
            </a:r>
            <a:br>
              <a:rPr lang="en-GB" sz="1200" dirty="0">
                <a:solidFill>
                  <a:srgbClr val="FFFFFF"/>
                </a:solidFill>
                <a:ea typeface="+mn-lt"/>
                <a:cs typeface="+mn-lt"/>
              </a:rPr>
            </a:br>
            <a:r>
              <a:rPr lang="en-GB" sz="1200" dirty="0">
                <a:solidFill>
                  <a:srgbClr val="FFFFFF"/>
                </a:solidFill>
                <a:ea typeface="+mn-lt"/>
                <a:cs typeface="+mn-lt"/>
              </a:rPr>
              <a:t>Co-creation for the common benefit</a:t>
            </a:r>
            <a:endParaRPr lang="en-GB" sz="1200" dirty="0">
              <a:solidFill>
                <a:srgbClr val="000000"/>
              </a:solidFill>
              <a:ea typeface="+mn-lt"/>
              <a:cs typeface="+mn-lt"/>
            </a:endParaRPr>
          </a:p>
        </p:txBody>
      </p:sp>
      <p:sp>
        <p:nvSpPr>
          <p:cNvPr id="16" name="Textfeld 15">
            <a:extLst>
              <a:ext uri="{FF2B5EF4-FFF2-40B4-BE49-F238E27FC236}">
                <a16:creationId xmlns:a16="http://schemas.microsoft.com/office/drawing/2014/main" id="{D0EB3BE1-2532-B085-7BE2-9EB846A6CE75}"/>
              </a:ext>
            </a:extLst>
          </p:cNvPr>
          <p:cNvSpPr txBox="1"/>
          <p:nvPr/>
        </p:nvSpPr>
        <p:spPr>
          <a:xfrm>
            <a:off x="3491956" y="2825924"/>
            <a:ext cx="2167236" cy="2532367"/>
          </a:xfrm>
          <a:prstGeom prst="rect">
            <a:avLst/>
          </a:prstGeom>
          <a:noFill/>
        </p:spPr>
        <p:txBody>
          <a:bodyPr wrap="square" lIns="0" tIns="0" rIns="0" bIns="0" rtlCol="0" anchor="t">
            <a:noAutofit/>
          </a:bodyPr>
          <a:lstStyle/>
          <a:p>
            <a:pPr>
              <a:lnSpc>
                <a:spcPct val="120000"/>
              </a:lnSpc>
            </a:pPr>
            <a:r>
              <a:rPr lang="en-GB" sz="1200" b="1" dirty="0"/>
              <a:t>Value</a:t>
            </a:r>
            <a:endParaRPr lang="en-GB" sz="1200" dirty="0">
              <a:cs typeface="Arial"/>
            </a:endParaRPr>
          </a:p>
          <a:p>
            <a:pPr marL="186690" lvl="1" indent="-186690">
              <a:lnSpc>
                <a:spcPct val="113999"/>
              </a:lnSpc>
            </a:pPr>
            <a:r>
              <a:rPr lang="en-GB" sz="1200" dirty="0"/>
              <a:t>Professional curation, filters the unimportant </a:t>
            </a:r>
            <a:r>
              <a:rPr lang="en-GB" sz="1200" b="1" dirty="0"/>
              <a:t>= Less data + better quality</a:t>
            </a:r>
            <a:endParaRPr lang="en-GB" sz="1200" b="1" dirty="0">
              <a:cs typeface="Arial"/>
            </a:endParaRPr>
          </a:p>
          <a:p>
            <a:pPr marL="186690" lvl="1" indent="-186690">
              <a:lnSpc>
                <a:spcPct val="113999"/>
              </a:lnSpc>
            </a:pPr>
            <a:r>
              <a:rPr lang="en-GB" sz="1200" dirty="0"/>
              <a:t>Provides leads from practitioners for </a:t>
            </a:r>
            <a:r>
              <a:rPr lang="en-GB" sz="1200" b="1" dirty="0"/>
              <a:t>faster search for incidents</a:t>
            </a:r>
            <a:endParaRPr lang="en-GB" sz="1200" b="1" dirty="0">
              <a:cs typeface="Arial"/>
            </a:endParaRPr>
          </a:p>
          <a:p>
            <a:pPr marL="186690" lvl="1" indent="-186690">
              <a:lnSpc>
                <a:spcPct val="113999"/>
              </a:lnSpc>
            </a:pPr>
            <a:r>
              <a:rPr lang="en-GB" sz="1200" dirty="0"/>
              <a:t>External experts </a:t>
            </a:r>
            <a:r>
              <a:rPr lang="en-GB" sz="1200" b="1" dirty="0"/>
              <a:t>regularly assess </a:t>
            </a:r>
            <a:r>
              <a:rPr lang="en-GB" sz="1200" dirty="0"/>
              <a:t>the improvement of your </a:t>
            </a:r>
            <a:r>
              <a:rPr lang="en-GB" sz="1200" b="1" dirty="0"/>
              <a:t>overall security posture</a:t>
            </a:r>
            <a:endParaRPr lang="en-GB" sz="1200" b="1" dirty="0">
              <a:cs typeface="Arial"/>
            </a:endParaRPr>
          </a:p>
        </p:txBody>
      </p:sp>
    </p:spTree>
    <p:extLst>
      <p:ext uri="{BB962C8B-B14F-4D97-AF65-F5344CB8AC3E}">
        <p14:creationId xmlns:p14="http://schemas.microsoft.com/office/powerpoint/2010/main" val="3423284507"/>
      </p:ext>
    </p:extLst>
  </p:cSld>
  <p:clrMapOvr>
    <a:masterClrMapping/>
  </p:clrMapOvr>
</p:sld>
</file>

<file path=ppt/theme/theme1.xml><?xml version="1.0" encoding="utf-8"?>
<a:theme xmlns:a="http://schemas.openxmlformats.org/drawingml/2006/main" name="Benutzerdefiniertes Design">
  <a:themeElements>
    <a:clrScheme name="Switch 2">
      <a:dk1>
        <a:sysClr val="windowText" lastClr="000000"/>
      </a:dk1>
      <a:lt1>
        <a:sysClr val="window" lastClr="FFFFFF"/>
      </a:lt1>
      <a:dk2>
        <a:srgbClr val="4B4B4B"/>
      </a:dk2>
      <a:lt2>
        <a:srgbClr val="E0E0E0"/>
      </a:lt2>
      <a:accent1>
        <a:srgbClr val="002864"/>
      </a:accent1>
      <a:accent2>
        <a:srgbClr val="FFAA00"/>
      </a:accent2>
      <a:accent3>
        <a:srgbClr val="6EC8E1"/>
      </a:accent3>
      <a:accent4>
        <a:srgbClr val="285F82"/>
      </a:accent4>
      <a:accent5>
        <a:srgbClr val="A05AF5"/>
      </a:accent5>
      <a:accent6>
        <a:srgbClr val="FF4B4B"/>
      </a:accent6>
      <a:hlink>
        <a:srgbClr val="000000"/>
      </a:hlink>
      <a:folHlink>
        <a:srgbClr val="000000"/>
      </a:folHlink>
    </a:clrScheme>
    <a:fontScheme name="Swit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20240527_Corporate_Presentation_EN_V1.0_ND" id="{97DB7BF1-59D5-0646-8E94-FEFD36E3D04F}" vid="{7285DD71-0FEB-0D44-83FD-4463EE788D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d6a920d4-42dd-4e88-a7db-edb9df6a5a34" xsi:nil="true"/>
    <lcf76f155ced4ddcb4097134ff3c332f xmlns="fea5fd33-84d3-4fd5-a461-48dedbdb117a">
      <Terms xmlns="http://schemas.microsoft.com/office/infopath/2007/PartnerControls"/>
    </lcf76f155ced4ddcb4097134ff3c332f>
    <SharedWithUsers xmlns="d6a920d4-42dd-4e88-a7db-edb9df6a5a34">
      <UserInfo>
        <DisplayName>Ann Harding</DisplayName>
        <AccountId>416</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74143D693C9243A5E68BA3EA8AF731" ma:contentTypeVersion="16" ma:contentTypeDescription="Create a new document." ma:contentTypeScope="" ma:versionID="79b5fa13804175d8396f045a5e72277f">
  <xsd:schema xmlns:xsd="http://www.w3.org/2001/XMLSchema" xmlns:xs="http://www.w3.org/2001/XMLSchema" xmlns:p="http://schemas.microsoft.com/office/2006/metadata/properties" xmlns:ns1="http://schemas.microsoft.com/sharepoint/v3" xmlns:ns2="fea5fd33-84d3-4fd5-a461-48dedbdb117a" xmlns:ns3="d6a920d4-42dd-4e88-a7db-edb9df6a5a34" targetNamespace="http://schemas.microsoft.com/office/2006/metadata/properties" ma:root="true" ma:fieldsID="75c742c0e00df9da6733fd0ce0bc41bd" ns1:_="" ns2:_="" ns3:_="">
    <xsd:import namespace="http://schemas.microsoft.com/sharepoint/v3"/>
    <xsd:import namespace="fea5fd33-84d3-4fd5-a461-48dedbdb117a"/>
    <xsd:import namespace="d6a920d4-42dd-4e88-a7db-edb9df6a5a3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1:_ip_UnifiedCompliancePolicyProperties" minOccurs="0"/>
                <xsd:element ref="ns1:_ip_UnifiedCompliancePolicyUIAction" minOccurs="0"/>
                <xsd:element ref="ns3:SharedWithUsers" minOccurs="0"/>
                <xsd:element ref="ns3:SharedWithDetails" minOccurs="0"/>
                <xsd:element ref="ns2:MediaLengthInSecond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a5fd33-84d3-4fd5-a461-48dedbdb11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c6c1ad4-3663-4c82-bd69-14e6c1fed01d"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6a920d4-42dd-4e88-a7db-edb9df6a5a3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0d58fb0-2db7-47ca-b2e8-e344c7141ed3}" ma:internalName="TaxCatchAll" ma:showField="CatchAllData" ma:web="d6a920d4-42dd-4e88-a7db-edb9df6a5a3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26B806-0237-4942-A1FD-5C97285908C2}">
  <ds:schemaRefs>
    <ds:schemaRef ds:uri="http://purl.org/dc/elements/1.1/"/>
    <ds:schemaRef ds:uri="http://schemas.microsoft.com/office/2006/documentManagement/types"/>
    <ds:schemaRef ds:uri="http://schemas.microsoft.com/sharepoint/v3"/>
    <ds:schemaRef ds:uri="http://schemas.microsoft.com/office/2006/metadata/properties"/>
    <ds:schemaRef ds:uri="http://purl.org/dc/dcmitype/"/>
    <ds:schemaRef ds:uri="d6a920d4-42dd-4e88-a7db-edb9df6a5a34"/>
    <ds:schemaRef ds:uri="http://www.w3.org/XML/1998/namespace"/>
    <ds:schemaRef ds:uri="http://schemas.openxmlformats.org/package/2006/metadata/core-properties"/>
    <ds:schemaRef ds:uri="http://schemas.microsoft.com/office/infopath/2007/PartnerControls"/>
    <ds:schemaRef ds:uri="fea5fd33-84d3-4fd5-a461-48dedbdb117a"/>
    <ds:schemaRef ds:uri="http://purl.org/dc/terms/"/>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2514340-5195-48DF-8465-1343C41F1A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ea5fd33-84d3-4fd5-a461-48dedbdb117a"/>
    <ds:schemaRef ds:uri="d6a920d4-42dd-4e88-a7db-edb9df6a5a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Benutzerdefiniertes Design</Template>
  <TotalTime>1925</TotalTime>
  <Words>1163</Words>
  <Application>Microsoft Macintosh PowerPoint</Application>
  <PresentationFormat>Widescreen</PresentationFormat>
  <Paragraphs>268</Paragraphs>
  <Slides>12</Slides>
  <Notes>10</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Arial,Sans-Serif</vt:lpstr>
      <vt:lpstr>Söhne</vt:lpstr>
      <vt:lpstr>Symbol</vt:lpstr>
      <vt:lpstr>Wingdings</vt:lpstr>
      <vt:lpstr>Benutzerdefiniertes Design</vt:lpstr>
      <vt:lpstr>The Switch CommunitySOC an Overview</vt:lpstr>
      <vt:lpstr>Challenge A journey in an increasingly complex landscape</vt:lpstr>
      <vt:lpstr>Customer Personas</vt:lpstr>
      <vt:lpstr>PowerPoint Presentation</vt:lpstr>
      <vt:lpstr>PowerPoint Presentation</vt:lpstr>
      <vt:lpstr>PowerPoint Presentation</vt:lpstr>
      <vt:lpstr>Switch SOC Light Portfolio Based on MS Defender</vt:lpstr>
      <vt:lpstr>Switch SOC Sentinel Portfolio Based on MS Sentinel</vt:lpstr>
      <vt:lpstr>Values</vt:lpstr>
      <vt:lpstr>Current Community SOC Members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Legal Challenges in IT Security Incidents: Lessons from Real-Life Cases</dc:title>
  <dc:creator>Darja-Anna Yurovsky</dc:creator>
  <dc:description>erstellt durch Vorlagenbauer.ch</dc:description>
  <cp:lastModifiedBy>Geert Hoevenaars</cp:lastModifiedBy>
  <cp:revision>125</cp:revision>
  <dcterms:created xsi:type="dcterms:W3CDTF">2024-07-19T12:30:04Z</dcterms:created>
  <dcterms:modified xsi:type="dcterms:W3CDTF">2025-03-23T19:03:00Z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0x010100C574143D693C9243A5E68BA3EA8AF731</vt:lpwstr>
  </property>
  <property fmtid="{D5CDD505-2E9C-101B-9397-08002B2CF9AE}" pid="3" name="MediaServiceImageTags">
    <vt:lpwstr/>
  </property>
  <property fmtid="{D5CDD505-2E9C-101B-9397-08002B2CF9AE}" pid="4" name="MSIP_Label_e5d45f1b-bd49-4758-aadb-0fb229309946_Enabled">
    <vt:lpwstr>true</vt:lpwstr>
  </property>
  <property fmtid="{D5CDD505-2E9C-101B-9397-08002B2CF9AE}" pid="5" name="MSIP_Label_e5d45f1b-bd49-4758-aadb-0fb229309946_SetDate">
    <vt:lpwstr>2023-11-23T16:45:17Z</vt:lpwstr>
  </property>
  <property fmtid="{D5CDD505-2E9C-101B-9397-08002B2CF9AE}" pid="6" name="MSIP_Label_e5d45f1b-bd49-4758-aadb-0fb229309946_Method">
    <vt:lpwstr>Privileged</vt:lpwstr>
  </property>
  <property fmtid="{D5CDD505-2E9C-101B-9397-08002B2CF9AE}" pid="7" name="MSIP_Label_e5d45f1b-bd49-4758-aadb-0fb229309946_Name">
    <vt:lpwstr>Intern</vt:lpwstr>
  </property>
  <property fmtid="{D5CDD505-2E9C-101B-9397-08002B2CF9AE}" pid="8" name="MSIP_Label_e5d45f1b-bd49-4758-aadb-0fb229309946_SiteId">
    <vt:lpwstr>026057f4-2082-4f1e-8d04-3410acf953b4</vt:lpwstr>
  </property>
  <property fmtid="{D5CDD505-2E9C-101B-9397-08002B2CF9AE}" pid="9" name="MSIP_Label_e5d45f1b-bd49-4758-aadb-0fb229309946_ActionId">
    <vt:lpwstr>cc9131fb-769e-4f5e-9626-296d5aa6c504</vt:lpwstr>
  </property>
  <property fmtid="{D5CDD505-2E9C-101B-9397-08002B2CF9AE}" pid="10" name="MSIP_Label_e5d45f1b-bd49-4758-aadb-0fb229309946_ContentBits">
    <vt:lpwstr>0</vt:lpwstr>
  </property>
</Properties>
</file>