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19"/>
  </p:notesMasterIdLst>
  <p:handoutMasterIdLst>
    <p:handoutMasterId r:id="rId20"/>
  </p:handoutMasterIdLst>
  <p:sldIdLst>
    <p:sldId id="539" r:id="rId2"/>
    <p:sldId id="552" r:id="rId3"/>
    <p:sldId id="550" r:id="rId4"/>
    <p:sldId id="542" r:id="rId5"/>
    <p:sldId id="546" r:id="rId6"/>
    <p:sldId id="547" r:id="rId7"/>
    <p:sldId id="548" r:id="rId8"/>
    <p:sldId id="545" r:id="rId9"/>
    <p:sldId id="544" r:id="rId10"/>
    <p:sldId id="554" r:id="rId11"/>
    <p:sldId id="553" r:id="rId12"/>
    <p:sldId id="549" r:id="rId13"/>
    <p:sldId id="543" r:id="rId14"/>
    <p:sldId id="458" r:id="rId15"/>
    <p:sldId id="555" r:id="rId16"/>
    <p:sldId id="536" r:id="rId17"/>
    <p:sldId id="357" r:id="rId18"/>
  </p:sldIdLst>
  <p:sldSz cx="12192000" cy="6858000"/>
  <p:notesSz cx="6858000" cy="9144000"/>
  <p:custDataLst>
    <p:tags r:id="rId21"/>
  </p:custDataLst>
  <p:defaultTextStyle>
    <a:defPPr lvl="0">
      <a:defRPr lang="nl-NL"/>
    </a:defPPr>
    <a:lvl1pPr marL="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aul" id="{2ED175EB-A0C8-D541-B544-69599B87CB09}">
          <p14:sldIdLst>
            <p14:sldId id="539"/>
            <p14:sldId id="552"/>
            <p14:sldId id="550"/>
            <p14:sldId id="542"/>
            <p14:sldId id="546"/>
            <p14:sldId id="547"/>
            <p14:sldId id="548"/>
            <p14:sldId id="545"/>
            <p14:sldId id="544"/>
            <p14:sldId id="554"/>
            <p14:sldId id="553"/>
            <p14:sldId id="549"/>
            <p14:sldId id="543"/>
            <p14:sldId id="458"/>
            <p14:sldId id="555"/>
            <p14:sldId id="536"/>
            <p14:sldId id="35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lse de Groot" initials="IdG" lastIdx="12" clrIdx="0">
    <p:extLst>
      <p:ext uri="{19B8F6BF-5375-455C-9EA6-DF929625EA0E}">
        <p15:presenceInfo xmlns:p15="http://schemas.microsoft.com/office/powerpoint/2012/main" userId="S-1-5-21-2890558824-3927818043-3374662254-1188" providerId="AD"/>
      </p:ext>
    </p:extLst>
  </p:cmAuthor>
  <p:cmAuthor id="2" name="Tess Hoogenraad" initials="TH" lastIdx="1" clrIdx="1">
    <p:extLst>
      <p:ext uri="{19B8F6BF-5375-455C-9EA6-DF929625EA0E}">
        <p15:presenceInfo xmlns:p15="http://schemas.microsoft.com/office/powerpoint/2012/main" userId="S-1-5-21-2890558824-3927818043-3374662254-1209" providerId="AD"/>
      </p:ext>
    </p:extLst>
  </p:cmAuthor>
  <p:cmAuthor id="3" name="PPT Solutions" initials="PS" lastIdx="20" clrIdx="2">
    <p:extLst>
      <p:ext uri="{19B8F6BF-5375-455C-9EA6-DF929625EA0E}">
        <p15:presenceInfo xmlns:p15="http://schemas.microsoft.com/office/powerpoint/2012/main" userId="PPT Solutions" providerId="None"/>
      </p:ext>
    </p:extLst>
  </p:cmAuthor>
  <p:cmAuthor id="4" name="Kelly Kok" initials="KK" lastIdx="7" clrIdx="3">
    <p:extLst>
      <p:ext uri="{19B8F6BF-5375-455C-9EA6-DF929625EA0E}">
        <p15:presenceInfo xmlns:p15="http://schemas.microsoft.com/office/powerpoint/2012/main" userId="S-1-5-21-2890558824-3927818043-3374662254-1238" providerId="AD"/>
      </p:ext>
    </p:extLst>
  </p:cmAuthor>
  <p:cmAuthor id="5" name="Marjolijn de Kruijff" initials="MdK" lastIdx="40" clrIdx="4">
    <p:extLst>
      <p:ext uri="{19B8F6BF-5375-455C-9EA6-DF929625EA0E}">
        <p15:presenceInfo xmlns:p15="http://schemas.microsoft.com/office/powerpoint/2012/main" userId="S-1-5-21-2890558824-3927818043-3374662254-122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37" autoAdjust="0"/>
    <p:restoredTop sz="96110" autoAdjust="0"/>
  </p:normalViewPr>
  <p:slideViewPr>
    <p:cSldViewPr snapToGrid="0">
      <p:cViewPr varScale="1">
        <p:scale>
          <a:sx n="116" d="100"/>
          <a:sy n="116" d="100"/>
        </p:scale>
        <p:origin x="36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3" d="100"/>
          <a:sy n="103" d="100"/>
        </p:scale>
        <p:origin x="383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AC98AC25-4A32-4075-AA3C-3DCF4F6217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A63CC90-5761-4E4D-B50A-D607A56B090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E3D1E-5615-46D1-96C4-ABA4000F4F11}" type="datetimeFigureOut">
              <a:rPr lang="nl-NL" smtClean="0"/>
              <a:t>09-06-2025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6C10707-9097-4F7F-9E9C-CFC233DA454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2507002-0427-45CE-9E16-40BA0BD287E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89EB24-5BCB-40EE-913C-A4E03839A7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4848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596BC-FA37-459B-A0D2-0B7FE8790135}" type="datetimeFigureOut">
              <a:rPr lang="nl-NL" smtClean="0"/>
              <a:t>09-06-2025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D7F65-5299-4383-99A9-3EF851E1080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1312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3669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84704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7776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8C867F64-C16A-4958-8FCE-A2FB9753FA85}" type="datetime1">
              <a:rPr lang="nl-NL" smtClean="0"/>
              <a:t>09-06-2025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het pictogram hiernaast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432772" y="-885712"/>
            <a:ext cx="132649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Titelblad</a:t>
            </a:r>
          </a:p>
        </p:txBody>
      </p: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2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Plaats hier de titel van de presentatie</a:t>
            </a:r>
            <a:endParaRPr lang="en-US" dirty="0"/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Plaats hier de naam van </a:t>
            </a:r>
            <a:br>
              <a:rPr lang="nl-NL" dirty="0"/>
            </a:br>
            <a:r>
              <a:rPr lang="nl-NL" dirty="0"/>
              <a:t>De spreker óf subtitel</a:t>
            </a:r>
            <a:endParaRPr lang="en-US" dirty="0"/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3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6" name="Tijdelijke aanduiding voor dianummer 5">
            <a:extLst>
              <a:ext uri="{FF2B5EF4-FFF2-40B4-BE49-F238E27FC236}">
                <a16:creationId xmlns:a16="http://schemas.microsoft.com/office/drawing/2014/main" id="{D6A528FE-D3FB-4684-8AA2-43392FC20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033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TABEL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20856"/>
            <a:ext cx="3140325" cy="216909"/>
          </a:xfrm>
        </p:spPr>
        <p:txBody>
          <a:bodyPr/>
          <a:lstStyle/>
          <a:p>
            <a:fld id="{C8226F51-BA4F-47DD-BB27-1D52D814875C}" type="datetime1">
              <a:rPr lang="nl-NL" smtClean="0"/>
              <a:t>09-06-2025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2085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146223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39252" y="-885712"/>
            <a:ext cx="2913528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TABEL (50%/ 50%)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247711" y="1407861"/>
            <a:ext cx="5412132" cy="4454808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tabel in te voegen</a:t>
            </a:r>
          </a:p>
        </p:txBody>
      </p:sp>
      <p:sp>
        <p:nvSpPr>
          <p:cNvPr id="51" name="tekst">
            <a:extLst>
              <a:ext uri="{FF2B5EF4-FFF2-40B4-BE49-F238E27FC236}">
                <a16:creationId xmlns:a16="http://schemas.microsoft.com/office/drawing/2014/main" id="{2277963E-BB3D-4657-8FDB-59BC2A5ACE82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53" name="Onder balkje">
            <a:extLst>
              <a:ext uri="{FF2B5EF4-FFF2-40B4-BE49-F238E27FC236}">
                <a16:creationId xmlns:a16="http://schemas.microsoft.com/office/drawing/2014/main" id="{11CB7B56-D687-4517-BBBD-5752B48393E8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96F150C4-E3A4-40F1-9ED4-DC76B003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4265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45804E2F-6799-4914-A5D0-6B51B35EFB93}" type="datetime1">
              <a:rPr lang="nl-NL" smtClean="0"/>
              <a:t>09-06-2025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19539" y="-885712"/>
            <a:ext cx="175295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TABEL (100%)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516221" y="1395160"/>
            <a:ext cx="11143622" cy="4471547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tabel in te voegen</a:t>
            </a: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6AF92EA9-37D8-4C42-88F3-48205D95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330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A9F8B797-7D29-405C-AA62-7DA8D2E9F83B}" type="datetime1">
              <a:rPr lang="nl-NL" smtClean="0"/>
              <a:t>09-06-2025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het pictogram hiernaast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89370" y="-885712"/>
            <a:ext cx="161330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FOTO (100%)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1ADB3DF9-1775-4B02-BB3B-7CA5D7834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5294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100% (wi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het pictogram hiernaast</a:t>
            </a:r>
            <a:br>
              <a:rPr lang="nl-NL"/>
            </a:br>
            <a:r>
              <a:rPr lang="nl-NL"/>
              <a:t>om een afbeelding in te voegen</a:t>
            </a:r>
            <a:endParaRPr lang="en-GB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801320" y="-885712"/>
            <a:ext cx="258940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PICTURE 100% (</a:t>
            </a:r>
            <a:r>
              <a:rPr lang="nl-NL" sz="1200" b="0" spc="50" baseline="0" err="1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white</a:t>
            </a:r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 logo)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6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7476D2-0896-4839-9387-ABF8745D58E4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0266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ZWAR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B7BF963E-A335-4EFC-96E2-BC5DDD288207}" type="datetime1">
              <a:rPr lang="nl-NL" smtClean="0"/>
              <a:t>09-06-2025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het pictogram hiernaast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728033" y="-885712"/>
            <a:ext cx="273597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ZWART (FOTO 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/>
            </a:lvl1pPr>
            <a:lvl2pPr marL="0" indent="0" algn="ctr">
              <a:buFont typeface="Arial" panose="020B0604020202020204" pitchFamily="34" charset="0"/>
              <a:buNone/>
              <a:defRPr/>
            </a:lvl2pPr>
            <a:lvl3pPr marL="0" indent="0" algn="ctr">
              <a:buFont typeface="Arial" panose="020B0604020202020204" pitchFamily="34" charset="0"/>
              <a:buNone/>
              <a:defRPr/>
            </a:lvl3pPr>
            <a:lvl4pPr marL="0" indent="0" algn="ctr">
              <a:buFont typeface="Arial" panose="020B0604020202020204" pitchFamily="34" charset="0"/>
              <a:buNone/>
              <a:defRPr/>
            </a:lvl4pPr>
            <a:lvl5pPr marL="0" indent="0" algn="ctr">
              <a:buFont typeface="Arial" panose="020B0604020202020204" pitchFamily="34" charset="0"/>
              <a:buNone/>
              <a:defRPr/>
            </a:lvl5pPr>
            <a:lvl6pPr algn="ctr">
              <a:defRPr sz="4000" b="0"/>
            </a:lvl6pPr>
          </a:lstStyle>
          <a:p>
            <a:pPr lvl="0"/>
            <a:r>
              <a:rPr lang="nl-NL" dirty="0"/>
              <a:t>‘’Plaats hier </a:t>
            </a:r>
            <a:br>
              <a:rPr lang="nl-NL" dirty="0"/>
            </a:br>
            <a:r>
              <a:rPr lang="nl-NL" dirty="0"/>
              <a:t>de citaat’’</a:t>
            </a:r>
          </a:p>
          <a:p>
            <a:pPr lvl="0"/>
            <a:r>
              <a:rPr lang="nl-NL" dirty="0"/>
              <a:t>JU-LEVEL1=Citaat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CC4936A4-A609-4DB4-B771-319DE3996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22957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WI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715CEF43-AFAE-4401-A83A-77818006065C}" type="datetime1">
              <a:rPr lang="nl-NL" smtClean="0"/>
              <a:t>09-06-2025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het pictogram hiernaast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833351" y="-885712"/>
            <a:ext cx="252534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WIT (FOTO 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 b="0">
                <a:solidFill>
                  <a:schemeClr val="tx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‘’Plaats hier </a:t>
            </a:r>
            <a:br>
              <a:rPr lang="nl-NL" dirty="0"/>
            </a:br>
            <a:r>
              <a:rPr lang="nl-NL" dirty="0"/>
              <a:t>de citaat’’</a:t>
            </a:r>
          </a:p>
          <a:p>
            <a:pPr lvl="0"/>
            <a:r>
              <a:rPr lang="nl-NL" dirty="0"/>
              <a:t>JU-LEVEL1=Citaat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621E4A0F-D5B5-4E58-B6EA-4A7F4DFB6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D0FE45-509C-4BDF-9EDE-64426F8DF3D2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92317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83364D3C-7064-4347-94A0-F2074AB9AB5B}" type="datetime1">
              <a:rPr lang="nl-NL" smtClean="0"/>
              <a:t>09-06-2025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6B08DF-E31D-400F-9D49-014B2090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78050" y="-885712"/>
            <a:ext cx="163593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ALLEEN TITEL</a:t>
            </a: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78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ST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53EE96EE-7724-42F6-A3E5-18EEB734E169}" type="datetime1">
              <a:rPr lang="nl-NL" smtClean="0"/>
              <a:t>09-06-2025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128974" y="-885712"/>
            <a:ext cx="19340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VOORSTELLEN</a:t>
            </a:r>
          </a:p>
        </p:txBody>
      </p:sp>
      <p:sp>
        <p:nvSpPr>
          <p:cNvPr id="206" name="foto">
            <a:extLst>
              <a:ext uri="{FF2B5EF4-FFF2-40B4-BE49-F238E27FC236}">
                <a16:creationId xmlns:a16="http://schemas.microsoft.com/office/drawing/2014/main" id="{CB6B8576-11F8-41EC-8333-F7B206A9E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25244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207" name="foto">
            <a:extLst>
              <a:ext uri="{FF2B5EF4-FFF2-40B4-BE49-F238E27FC236}">
                <a16:creationId xmlns:a16="http://schemas.microsoft.com/office/drawing/2014/main" id="{93B9B46A-56EE-4744-A5B8-9CD0C972CCD3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3377953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208" name="foto">
            <a:extLst>
              <a:ext uri="{FF2B5EF4-FFF2-40B4-BE49-F238E27FC236}">
                <a16:creationId xmlns:a16="http://schemas.microsoft.com/office/drawing/2014/main" id="{147DEBB2-F750-4BC5-8734-F564106F3DB4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6226121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209" name="foto">
            <a:extLst>
              <a:ext uri="{FF2B5EF4-FFF2-40B4-BE49-F238E27FC236}">
                <a16:creationId xmlns:a16="http://schemas.microsoft.com/office/drawing/2014/main" id="{92997DD6-3C3E-4D4F-A561-2FBB6E2CB16F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9074288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211" name="tekst">
            <a:extLst>
              <a:ext uri="{FF2B5EF4-FFF2-40B4-BE49-F238E27FC236}">
                <a16:creationId xmlns:a16="http://schemas.microsoft.com/office/drawing/2014/main" id="{A2E8DCEB-4330-49AA-A7C5-2DAED7A4A97B}"/>
              </a:ext>
            </a:extLst>
          </p:cNvPr>
          <p:cNvSpPr>
            <a:spLocks noGrp="1"/>
          </p:cNvSpPr>
          <p:nvPr>
            <p:ph type="body" orient="vert" idx="59" hasCustomPrompt="1"/>
          </p:nvPr>
        </p:nvSpPr>
        <p:spPr>
          <a:xfrm>
            <a:off x="525244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16" name="tekst">
            <a:extLst>
              <a:ext uri="{FF2B5EF4-FFF2-40B4-BE49-F238E27FC236}">
                <a16:creationId xmlns:a16="http://schemas.microsoft.com/office/drawing/2014/main" id="{44DC3E61-1D5A-478B-BF82-E05E5C3AB0A1}"/>
              </a:ext>
            </a:extLst>
          </p:cNvPr>
          <p:cNvSpPr>
            <a:spLocks noGrp="1"/>
          </p:cNvSpPr>
          <p:nvPr>
            <p:ph type="body" orient="vert" idx="61" hasCustomPrompt="1"/>
          </p:nvPr>
        </p:nvSpPr>
        <p:spPr>
          <a:xfrm>
            <a:off x="3368870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18" name="tekst">
            <a:extLst>
              <a:ext uri="{FF2B5EF4-FFF2-40B4-BE49-F238E27FC236}">
                <a16:creationId xmlns:a16="http://schemas.microsoft.com/office/drawing/2014/main" id="{C12A6F54-7562-4C5D-846B-87E626458C4F}"/>
              </a:ext>
            </a:extLst>
          </p:cNvPr>
          <p:cNvSpPr>
            <a:spLocks noGrp="1"/>
          </p:cNvSpPr>
          <p:nvPr>
            <p:ph type="body" orient="vert" idx="63" hasCustomPrompt="1"/>
          </p:nvPr>
        </p:nvSpPr>
        <p:spPr>
          <a:xfrm>
            <a:off x="6217038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20" name="tekst">
            <a:extLst>
              <a:ext uri="{FF2B5EF4-FFF2-40B4-BE49-F238E27FC236}">
                <a16:creationId xmlns:a16="http://schemas.microsoft.com/office/drawing/2014/main" id="{ABCBA0F9-0F97-45BB-B6DE-999D743635EB}"/>
              </a:ext>
            </a:extLst>
          </p:cNvPr>
          <p:cNvSpPr>
            <a:spLocks noGrp="1"/>
          </p:cNvSpPr>
          <p:nvPr>
            <p:ph type="body" orient="vert" idx="65" hasCustomPrompt="1"/>
          </p:nvPr>
        </p:nvSpPr>
        <p:spPr>
          <a:xfrm>
            <a:off x="9069747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21" name="Titel 1">
            <a:extLst>
              <a:ext uri="{FF2B5EF4-FFF2-40B4-BE49-F238E27FC236}">
                <a16:creationId xmlns:a16="http://schemas.microsoft.com/office/drawing/2014/main" id="{6B210676-552F-4B28-9F20-5CBEE02DAE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0562" y="272177"/>
            <a:ext cx="111663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63" name="Onder balkje">
            <a:extLst>
              <a:ext uri="{FF2B5EF4-FFF2-40B4-BE49-F238E27FC236}">
                <a16:creationId xmlns:a16="http://schemas.microsoft.com/office/drawing/2014/main" id="{EB382FCD-9C8B-4F18-B37B-29CA0F43C41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6" name="Tijdelijke aanduiding voor dianummer 5">
            <a:extLst>
              <a:ext uri="{FF2B5EF4-FFF2-40B4-BE49-F238E27FC236}">
                <a16:creationId xmlns:a16="http://schemas.microsoft.com/office/drawing/2014/main" id="{3CFA51F5-599C-4898-83AB-6D5F2884D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9277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C-B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8516D6A5-529C-4A2F-9EF7-A2B647F1C54E}" type="datetime1">
              <a:rPr lang="nl-NL" smtClean="0"/>
              <a:t>09-06-2025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Plaats hier de CC-BY tekst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534272" y="-885712"/>
            <a:ext cx="1123486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CC-BY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8" name="Tijdelijke aanduiding voor tekst 44">
            <a:extLst>
              <a:ext uri="{FF2B5EF4-FFF2-40B4-BE49-F238E27FC236}">
                <a16:creationId xmlns:a16="http://schemas.microsoft.com/office/drawing/2014/main" id="{2625E133-5B44-43E9-8CFC-FA46765B91E9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10691963" y="5463172"/>
            <a:ext cx="899703" cy="394157"/>
          </a:xfrm>
          <a:blipFill>
            <a:blip r:embed="rId2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307" r="2307"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E6A3CE52-E5F7-4B4F-85AC-CD549AB4D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3371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>
            <a:spLocks/>
          </p:cNvSpPr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het pictogram hiernaast</a:t>
            </a:r>
            <a:br>
              <a:rPr lang="nl-NL"/>
            </a:br>
            <a:r>
              <a:rPr lang="nl-NL"/>
              <a:t>om een afbeelding in te voegen</a:t>
            </a:r>
            <a:endParaRPr lang="en-GB" noProof="0"/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990631" y="-885712"/>
            <a:ext cx="221077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CLOSURE (Picture) (1)</a:t>
            </a: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7" name="logo">
            <a:extLst>
              <a:ext uri="{FF2B5EF4-FFF2-40B4-BE49-F238E27FC236}">
                <a16:creationId xmlns:a16="http://schemas.microsoft.com/office/drawing/2014/main" id="{D5F74550-17D3-4535-94BC-8922C0155B1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nl-NL" dirty="0"/>
              <a:t>Plaats hier de afsluitingszin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nl-NL" noProof="0" dirty="0"/>
              <a:t>Naam + achternaam</a:t>
            </a:r>
          </a:p>
          <a:p>
            <a:pPr lvl="0"/>
            <a:endParaRPr lang="en-GB" noProof="0" dirty="0"/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 err="1"/>
              <a:t>Social</a:t>
            </a:r>
            <a:r>
              <a:rPr lang="nl-NL" dirty="0"/>
              <a:t>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2684737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 (wi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b="0"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nl-NL"/>
              <a:t>Klik op het pictogram hiernaast</a:t>
            </a:r>
            <a:br>
              <a:rPr lang="nl-NL"/>
            </a:br>
            <a:r>
              <a:rPr lang="nl-NL"/>
              <a:t>om een afbeelding in te voegen</a:t>
            </a:r>
            <a:endParaRPr lang="en-GB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909101" y="-885712"/>
            <a:ext cx="237382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TITLE SLIDE (</a:t>
            </a:r>
            <a:r>
              <a:rPr lang="nl-NL" sz="1200" b="0" spc="50" baseline="0" err="1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white</a:t>
            </a:r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 logo)</a:t>
            </a:r>
          </a:p>
        </p:txBody>
      </p: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2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Plaats hier de titel van de presentatie</a:t>
            </a:r>
            <a:endParaRPr lang="en-US" dirty="0"/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Plaats hier de naam van </a:t>
            </a:r>
            <a:br>
              <a:rPr lang="nl-NL" dirty="0"/>
            </a:br>
            <a:r>
              <a:rPr lang="nl-NL" dirty="0"/>
              <a:t>De spreker óf subtitel</a:t>
            </a:r>
            <a:endParaRPr lang="en-US" dirty="0"/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3427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 met foto (wi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>
            <a:spLocks/>
          </p:cNvSpPr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het pictogram hiernaast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FC73CD82-1D46-4D68-A265-F825BBCF0C74}" type="datetime1">
              <a:rPr lang="nl-NL" smtClean="0"/>
              <a:t>09-06-2025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7" name="logo">
            <a:extLst>
              <a:ext uri="{FF2B5EF4-FFF2-40B4-BE49-F238E27FC236}">
                <a16:creationId xmlns:a16="http://schemas.microsoft.com/office/drawing/2014/main" id="{D5F74550-17D3-4535-94BC-8922C0155B1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nl-NL" dirty="0"/>
              <a:t>Plaats hier de afsluitingszin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D0FE45-509C-4BDF-9EDE-64426F8DF3D2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Naam + achternaam</a:t>
            </a:r>
          </a:p>
          <a:p>
            <a:pPr lvl="0"/>
            <a:endParaRPr lang="nl-NL" noProof="0" dirty="0"/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 err="1"/>
              <a:t>Social</a:t>
            </a:r>
            <a:r>
              <a:rPr lang="nl-NL" dirty="0"/>
              <a:t>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26114247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6A109DE8-DE3B-4ABF-AE26-4E37A56FDBF9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logo">
            <a:extLst>
              <a:ext uri="{FF2B5EF4-FFF2-40B4-BE49-F238E27FC236}">
                <a16:creationId xmlns:a16="http://schemas.microsoft.com/office/drawing/2014/main" id="{980E29EC-4D77-4FE5-9F34-F1B54C0C641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10" name="Tekstvak">
            <a:extLst>
              <a:ext uri="{FF2B5EF4-FFF2-40B4-BE49-F238E27FC236}">
                <a16:creationId xmlns:a16="http://schemas.microsoft.com/office/drawing/2014/main" id="{6992082D-EDB3-45DF-96CC-F7B5BC4AC3C2}"/>
              </a:ext>
            </a:extLst>
          </p:cNvPr>
          <p:cNvSpPr txBox="1">
            <a:spLocks/>
          </p:cNvSpPr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8" name="Tijdelijke aanduiding voor tekst 41">
            <a:extLst>
              <a:ext uri="{FF2B5EF4-FFF2-40B4-BE49-F238E27FC236}">
                <a16:creationId xmlns:a16="http://schemas.microsoft.com/office/drawing/2014/main" id="{9F83E9FC-067F-4F18-B24E-EFC2BDBB5372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Tijdelijke aanduiding voor tekst 2">
            <a:extLst>
              <a:ext uri="{FF2B5EF4-FFF2-40B4-BE49-F238E27FC236}">
                <a16:creationId xmlns:a16="http://schemas.microsoft.com/office/drawing/2014/main" id="{44C80A36-B777-41EB-8184-7E721556A3D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308879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282E6B19-C172-4760-8A97-D66BFBC0201A}" type="datetime1">
              <a:rPr lang="nl-NL" smtClean="0"/>
              <a:t>09-06-2025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 tIns="72000"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77CA6B8A-BEB2-49FD-AE28-FD4427226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3069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4B9DCFDA-5821-4714-A7A4-43465064099D}" type="datetime1">
              <a:rPr lang="nl-NL" smtClean="0"/>
              <a:t>09-06-2025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8" y="1400483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6" name="tekst">
            <a:extLst>
              <a:ext uri="{FF2B5EF4-FFF2-40B4-BE49-F238E27FC236}">
                <a16:creationId xmlns:a16="http://schemas.microsoft.com/office/drawing/2014/main" id="{B8C88FFE-EF7A-4AB4-BA5A-008DBDC15DA4}"/>
              </a:ext>
            </a:extLst>
          </p:cNvPr>
          <p:cNvSpPr>
            <a:spLocks noGrp="1"/>
          </p:cNvSpPr>
          <p:nvPr>
            <p:ph type="body" orient="vert" idx="66" hasCustomPrompt="1"/>
          </p:nvPr>
        </p:nvSpPr>
        <p:spPr>
          <a:xfrm>
            <a:off x="5156423" y="1385957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29" name="Tijdelijke aanduiding voor dianummer 5">
            <a:extLst>
              <a:ext uri="{FF2B5EF4-FFF2-40B4-BE49-F238E27FC236}">
                <a16:creationId xmlns:a16="http://schemas.microsoft.com/office/drawing/2014/main" id="{E8C4C3C6-686A-490D-B361-C02FAC648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1043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nl-NL" smtClean="0"/>
              <a:t>09-06-2025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24023" y="-885712"/>
            <a:ext cx="2943985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(50% / 50%)</a:t>
            </a:r>
          </a:p>
        </p:txBody>
      </p: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>
            <a:blip r:embed="rId2"/>
            <a:srcRect/>
            <a:stretch>
              <a:fillRect l="99" r="99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497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(wit logo)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nl-NL" smtClean="0"/>
              <a:t>09-06-2025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b="0">
                <a:effectLst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afbeelding in te voegen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endParaRPr lang="en-GB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213818" y="-885712"/>
            <a:ext cx="376440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TEXT AND PICTURE (</a:t>
            </a:r>
            <a:r>
              <a:rPr lang="nl-NL" sz="1200" b="0" spc="50" baseline="0" err="1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white</a:t>
            </a:r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 logo) (50% / 50%)</a:t>
            </a:r>
          </a:p>
        </p:txBody>
      </p: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3466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ANDERSOM (70% / 3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to">
            <a:extLst>
              <a:ext uri="{FF2B5EF4-FFF2-40B4-BE49-F238E27FC236}">
                <a16:creationId xmlns:a16="http://schemas.microsoft.com/office/drawing/2014/main" id="{8675B554-5CE7-4D5E-8A45-11A43EE64C7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99601" y="276939"/>
            <a:ext cx="4766416" cy="650890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128" name="Onder balkje">
            <a:extLst>
              <a:ext uri="{FF2B5EF4-FFF2-40B4-BE49-F238E27FC236}">
                <a16:creationId xmlns:a16="http://schemas.microsoft.com/office/drawing/2014/main" id="{18DBE45D-5F2E-411F-8A68-CD9CD5B31DE9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3172A3D0-8B64-4718-89CF-CC414EA98B08}" type="datetime1">
              <a:rPr lang="nl-NL" smtClean="0"/>
              <a:t>09-06-2025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7532"/>
            <a:ext cx="719350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52135" y="272177"/>
            <a:ext cx="70762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852135" y="1399433"/>
            <a:ext cx="6815952" cy="447889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299323" y="-885712"/>
            <a:ext cx="35933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ANDERSOM (70% / 30%)</a:t>
            </a:r>
          </a:p>
        </p:txBody>
      </p:sp>
      <p:sp>
        <p:nvSpPr>
          <p:cNvPr id="127" name="Tijdelijke aanduiding voor tekst 126">
            <a:extLst>
              <a:ext uri="{FF2B5EF4-FFF2-40B4-BE49-F238E27FC236}">
                <a16:creationId xmlns:a16="http://schemas.microsoft.com/office/drawing/2014/main" id="{6C3BBCF6-5BDB-47A2-8C5B-A3011553378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265647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0" name="Tijdelijke aanduiding voor dianummer 5">
            <a:extLst>
              <a:ext uri="{FF2B5EF4-FFF2-40B4-BE49-F238E27FC236}">
                <a16:creationId xmlns:a16="http://schemas.microsoft.com/office/drawing/2014/main" id="{B420AA81-754B-45EB-8942-AF665B88B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9684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GRAFIEK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14546"/>
            <a:ext cx="3140325" cy="216909"/>
          </a:xfrm>
        </p:spPr>
        <p:txBody>
          <a:bodyPr/>
          <a:lstStyle/>
          <a:p>
            <a:fld id="{81B33066-8D2A-4A75-BFF1-CF44C8C09CE9}" type="datetime1">
              <a:rPr lang="nl-NL" smtClean="0"/>
              <a:t>09-06-2025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1454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40733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530247" y="-885712"/>
            <a:ext cx="3131537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GRAFIEK (50%/ 50%)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6227400" y="1401494"/>
            <a:ext cx="5437991" cy="4422432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grafiek in te voegen</a:t>
            </a:r>
          </a:p>
        </p:txBody>
      </p:sp>
      <p:sp>
        <p:nvSpPr>
          <p:cNvPr id="71" name="Onder balkje">
            <a:extLst>
              <a:ext uri="{FF2B5EF4-FFF2-40B4-BE49-F238E27FC236}">
                <a16:creationId xmlns:a16="http://schemas.microsoft.com/office/drawing/2014/main" id="{A4B100AB-4F9B-4A64-908F-0A386EE51625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6" name="Tijdelijke aanduiding voor dianummer 5">
            <a:extLst>
              <a:ext uri="{FF2B5EF4-FFF2-40B4-BE49-F238E27FC236}">
                <a16:creationId xmlns:a16="http://schemas.microsoft.com/office/drawing/2014/main" id="{FF854FE4-B0F5-4BD8-9188-4DC0CF882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9110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87129"/>
            <a:ext cx="3140325" cy="216909"/>
          </a:xfrm>
        </p:spPr>
        <p:txBody>
          <a:bodyPr/>
          <a:lstStyle/>
          <a:p>
            <a:fld id="{A1B00CF6-CBF8-4891-A1EF-BA979A9524BF}" type="datetime1">
              <a:rPr lang="nl-NL" smtClean="0"/>
              <a:t>09-06-2025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87129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110534" y="-885712"/>
            <a:ext cx="197096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GRAFIEK (100%)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521863" y="1388794"/>
            <a:ext cx="11133275" cy="4469349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/>
              <a:t>Klik op onderstaand pictogram</a:t>
            </a:r>
            <a:br>
              <a:rPr lang="nl-NL"/>
            </a:br>
            <a:r>
              <a:rPr lang="nl-NL"/>
              <a:t>om een grafiek in te voegen</a:t>
            </a:r>
          </a:p>
        </p:txBody>
      </p:sp>
      <p:sp>
        <p:nvSpPr>
          <p:cNvPr id="71" name="Onder balkje">
            <a:extLst>
              <a:ext uri="{FF2B5EF4-FFF2-40B4-BE49-F238E27FC236}">
                <a16:creationId xmlns:a16="http://schemas.microsoft.com/office/drawing/2014/main" id="{A43B3275-0DAA-46DF-AA83-74A0CD51782F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59A8263C-BADD-4468-84A9-1E09DB414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983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4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7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28" Type="http://schemas.openxmlformats.org/officeDocument/2006/relationships/image" Target="../media/image6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Relationship Id="rId27" Type="http://schemas.openxmlformats.org/officeDocument/2006/relationships/image" Target="../media/image5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logo">
            <a:extLst>
              <a:ext uri="{FF2B5EF4-FFF2-40B4-BE49-F238E27FC236}">
                <a16:creationId xmlns:a16="http://schemas.microsoft.com/office/drawing/2014/main" id="{A9EF41EF-91DB-4F13-83A5-72C0E41968CA}"/>
              </a:ext>
            </a:extLst>
          </p:cNvPr>
          <p:cNvPicPr>
            <a:picLocks noChangeAspect="1"/>
          </p:cNvPicPr>
          <p:nvPr userDrawn="1"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5584EFC4-1262-4DCE-B5BE-6643429F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272177"/>
            <a:ext cx="11293914" cy="600744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/>
          <a:p>
            <a:r>
              <a:rPr lang="nl-NL" noProof="0" dirty="0"/>
              <a:t>Plaats hier je titel</a:t>
            </a:r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C176942F-F0F8-4066-905E-22E2B72C9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500" y="1464994"/>
            <a:ext cx="11268000" cy="4469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 dirty="0"/>
              <a:t>JU-LEVEL1=</a:t>
            </a:r>
            <a:r>
              <a:rPr lang="nl-NL" noProof="0" dirty="0" err="1"/>
              <a:t>Bullet</a:t>
            </a:r>
            <a:r>
              <a:rPr lang="nl-NL" noProof="0" dirty="0"/>
              <a:t> oranje</a:t>
            </a:r>
          </a:p>
          <a:p>
            <a:pPr lvl="1"/>
            <a:r>
              <a:rPr lang="nl-NL" noProof="0" dirty="0"/>
              <a:t>JU-LEVEL2=</a:t>
            </a:r>
            <a:r>
              <a:rPr lang="nl-NL" noProof="0" dirty="0" err="1"/>
              <a:t>Bullet</a:t>
            </a:r>
            <a:r>
              <a:rPr lang="nl-NL" noProof="0" dirty="0"/>
              <a:t> geel</a:t>
            </a:r>
          </a:p>
          <a:p>
            <a:pPr lvl="2"/>
            <a:r>
              <a:rPr lang="nl-NL" noProof="0" dirty="0"/>
              <a:t>JU-LEVEL3=</a:t>
            </a:r>
            <a:r>
              <a:rPr lang="nl-NL" noProof="0" dirty="0" err="1"/>
              <a:t>Bullet</a:t>
            </a:r>
            <a:r>
              <a:rPr lang="nl-NL" noProof="0" dirty="0"/>
              <a:t> blauw</a:t>
            </a:r>
          </a:p>
          <a:p>
            <a:pPr lvl="3"/>
            <a:r>
              <a:rPr lang="nl-NL" noProof="0" dirty="0"/>
              <a:t>JU-LEVEL4=</a:t>
            </a:r>
            <a:r>
              <a:rPr lang="nl-NL" noProof="0" dirty="0" err="1"/>
              <a:t>Bullet</a:t>
            </a:r>
            <a:r>
              <a:rPr lang="nl-NL" noProof="0" dirty="0"/>
              <a:t> groen</a:t>
            </a:r>
          </a:p>
          <a:p>
            <a:pPr lvl="4"/>
            <a:r>
              <a:rPr lang="nl-NL" noProof="0" dirty="0"/>
              <a:t>JU-LEVEL5=Basistekst</a:t>
            </a:r>
          </a:p>
          <a:p>
            <a:pPr lvl="5"/>
            <a:r>
              <a:rPr lang="nl-NL" noProof="0" dirty="0"/>
              <a:t>JU-LEVEL6=Subtitel</a:t>
            </a:r>
          </a:p>
          <a:p>
            <a:pPr lvl="6"/>
            <a:r>
              <a:rPr lang="nl-NL" noProof="0" dirty="0"/>
              <a:t>JU-LEVEL7=Sub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JU-LEVEL8=Nummers</a:t>
            </a:r>
          </a:p>
          <a:p>
            <a:pPr lvl="8"/>
            <a:r>
              <a:rPr lang="nl-NL" noProof="0" dirty="0"/>
              <a:t>JU-LEVEL9=Sub nummers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A8A27F1-40C7-4ABA-A23D-ABF73FB6F1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45707" y="6376061"/>
            <a:ext cx="3140325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3BC5AFA-D9DA-4B84-B0D7-1918E212144A}" type="datetime1">
              <a:rPr lang="nl-NL" smtClean="0"/>
              <a:t>09-06-2025</a:t>
            </a:fld>
            <a:endParaRPr lang="nl-NL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A8CC3061-3BED-4D38-839F-6419010C85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6910" y="6376061"/>
            <a:ext cx="6718797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&lt;Plaats hier je voettekst&gt;</a:t>
            </a:r>
          </a:p>
        </p:txBody>
      </p:sp>
      <p:sp>
        <p:nvSpPr>
          <p:cNvPr id="6" name="nummer">
            <a:extLst>
              <a:ext uri="{FF2B5EF4-FFF2-40B4-BE49-F238E27FC236}">
                <a16:creationId xmlns:a16="http://schemas.microsoft.com/office/drawing/2014/main" id="{94213057-4619-486A-8604-BE7285D397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6362" y="6376061"/>
            <a:ext cx="392576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0E7476D2-0896-4839-9387-ABF8745D58E4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22" name="logoboven">
            <a:extLst>
              <a:ext uri="{FF2B5EF4-FFF2-40B4-BE49-F238E27FC236}">
                <a16:creationId xmlns:a16="http://schemas.microsoft.com/office/drawing/2014/main" id="{CBC6162C-9627-4687-89A5-937B0031F48B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5266" y="-1395191"/>
            <a:ext cx="952381" cy="48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70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746" r:id="rId2"/>
    <p:sldLayoutId id="2147483718" r:id="rId3"/>
    <p:sldLayoutId id="2147483736" r:id="rId4"/>
    <p:sldLayoutId id="2147483723" r:id="rId5"/>
    <p:sldLayoutId id="2147483747" r:id="rId6"/>
    <p:sldLayoutId id="2147483725" r:id="rId7"/>
    <p:sldLayoutId id="2147483730" r:id="rId8"/>
    <p:sldLayoutId id="2147483731" r:id="rId9"/>
    <p:sldLayoutId id="2147483732" r:id="rId10"/>
    <p:sldLayoutId id="2147483733" r:id="rId11"/>
    <p:sldLayoutId id="2147483737" r:id="rId12"/>
    <p:sldLayoutId id="2147483748" r:id="rId13"/>
    <p:sldLayoutId id="2147483738" r:id="rId14"/>
    <p:sldLayoutId id="2147483739" r:id="rId15"/>
    <p:sldLayoutId id="2147483740" r:id="rId16"/>
    <p:sldLayoutId id="2147483721" r:id="rId17"/>
    <p:sldLayoutId id="2147483741" r:id="rId18"/>
    <p:sldLayoutId id="2147483749" r:id="rId19"/>
    <p:sldLayoutId id="2147483745" r:id="rId20"/>
    <p:sldLayoutId id="2147483743" r:id="rId21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Tx/>
        <a:buBlip>
          <a:blip r:embed="rId26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328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4"/>
        </a:buClr>
        <a:buFontTx/>
        <a:buBlip>
          <a:blip r:embed="rId27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992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28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6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29"/>
        </a:buBlip>
        <a:tabLst/>
        <a:defRPr sz="2000" b="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6pPr>
      <a:lvl7pPr marL="533400" indent="-271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Calibri" panose="020F0502020204030204" pitchFamily="34" charset="0"/>
        <a:buChar char="→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61938" indent="-2619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536575" indent="-2746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 cap="none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8">
            <a:extLst>
              <a:ext uri="{FF2B5EF4-FFF2-40B4-BE49-F238E27FC236}">
                <a16:creationId xmlns:a16="http://schemas.microsoft.com/office/drawing/2014/main" id="{251C1DBB-724D-F549-045F-9D238B37C13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60" b="13760"/>
          <a:stretch>
            <a:fillRect/>
          </a:stretch>
        </p:blipFill>
        <p:spPr>
          <a:xfrm>
            <a:off x="259064" y="261257"/>
            <a:ext cx="11670136" cy="6343604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1DD758-241C-4E7E-B47C-A1836D91DDCB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/>
        <p:txBody>
          <a:bodyPr/>
          <a:lstStyle/>
          <a:p>
            <a:r>
              <a:rPr lang="en-US" sz="3600" cap="none" dirty="0" err="1"/>
              <a:t>geteduroam</a:t>
            </a:r>
            <a:r>
              <a:rPr lang="en-US" sz="3600" cap="none" dirty="0"/>
              <a:t> update</a:t>
            </a:r>
            <a:endParaRPr lang="en-GB" sz="3600" cap="none" dirty="0"/>
          </a:p>
          <a:p>
            <a:endParaRPr lang="en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24FD46-EE08-3778-A8DF-517AB7769CDB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lang="nl-NL" dirty="0"/>
              <a:t>Paul Dekkers</a:t>
            </a:r>
          </a:p>
          <a:p>
            <a:r>
              <a:rPr lang="nl-NL" dirty="0"/>
              <a:t>9 Jun 2025, </a:t>
            </a:r>
            <a:r>
              <a:rPr lang="nl-NL" dirty="0" err="1"/>
              <a:t>Mobility</a:t>
            </a:r>
            <a:r>
              <a:rPr lang="nl-NL" dirty="0"/>
              <a:t> Day @TNC25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4785D2-C86F-BA9B-165A-645DF55E8020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12CC4D1-2BC0-26B7-B7FA-7BA8EAFA1E12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2331128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FF412-8FA3-F884-4EDC-E4EC3A06A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App updates last year (1)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EA429C-052B-3A0E-C62F-D2F03353D9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3807" y="1145098"/>
            <a:ext cx="8974163" cy="4712231"/>
          </a:xfrm>
        </p:spPr>
        <p:txBody>
          <a:bodyPr/>
          <a:lstStyle/>
          <a:p>
            <a:r>
              <a:rPr lang="en-NL" dirty="0"/>
              <a:t>Lots of updates to keep the Apps</a:t>
            </a:r>
            <a:br>
              <a:rPr lang="en-NL" dirty="0"/>
            </a:br>
            <a:r>
              <a:rPr lang="en-NL" dirty="0"/>
              <a:t>working on all OS-es</a:t>
            </a:r>
          </a:p>
          <a:p>
            <a:r>
              <a:rPr lang="en-NL" dirty="0"/>
              <a:t>Backend / discovery improvements</a:t>
            </a:r>
            <a:br>
              <a:rPr lang="en-NL" dirty="0"/>
            </a:br>
            <a:r>
              <a:rPr lang="en-NL" dirty="0"/>
              <a:t>(ie. multiple languages)</a:t>
            </a:r>
          </a:p>
          <a:p>
            <a:r>
              <a:rPr lang="en-NL" dirty="0"/>
              <a:t>App Translations! 🙏</a:t>
            </a:r>
          </a:p>
          <a:p>
            <a:endParaRPr lang="en-NL" dirty="0"/>
          </a:p>
          <a:p>
            <a:r>
              <a:rPr lang="en-NL" dirty="0"/>
              <a:t>Windows</a:t>
            </a:r>
          </a:p>
          <a:p>
            <a:pPr lvl="1"/>
            <a:r>
              <a:rPr lang="en-NL" dirty="0"/>
              <a:t>Auto-update</a:t>
            </a:r>
          </a:p>
          <a:p>
            <a:pPr lvl="1"/>
            <a:r>
              <a:rPr lang="en-NL" dirty="0"/>
              <a:t>URL to test before publication</a:t>
            </a:r>
          </a:p>
          <a:p>
            <a:pPr lvl="1"/>
            <a:r>
              <a:rPr lang="en-NL" dirty="0"/>
              <a:t>Architecture detection</a:t>
            </a:r>
          </a:p>
          <a:p>
            <a:pPr lvl="1"/>
            <a:r>
              <a:rPr lang="en-NL" dirty="0"/>
              <a:t>New CA fingerprint feature</a:t>
            </a:r>
          </a:p>
          <a:p>
            <a:pPr marL="262925" lvl="1" indent="0">
              <a:buNone/>
            </a:pPr>
            <a:endParaRPr lang="en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2504D1-60A6-6353-8A0C-6B3691EF5762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F15586-C9DB-52E2-EC84-A827A7F43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10</a:t>
            </a:fld>
            <a:endParaRPr lang="nl-NL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7C3CD73B-984F-9396-3AB7-CA7CF52407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9531" y="571500"/>
            <a:ext cx="4000500" cy="5715000"/>
          </a:xfrm>
          <a:prstGeom prst="rect">
            <a:avLst/>
          </a:prstGeom>
        </p:spPr>
      </p:pic>
      <p:pic>
        <p:nvPicPr>
          <p:cNvPr id="9" name="Picture 8" descr="A screen shot of a phone&#10;&#10;Description automatically generated">
            <a:extLst>
              <a:ext uri="{FF2B5EF4-FFF2-40B4-BE49-F238E27FC236}">
                <a16:creationId xmlns:a16="http://schemas.microsoft.com/office/drawing/2014/main" id="{C0AE0C5F-653E-8BAF-AC61-5B9D2A4F2C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278" y="600744"/>
            <a:ext cx="2620430" cy="5685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978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EC69E-1457-74C2-F14D-92EAEF7A7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App updates last year (2)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6E831-829B-9B56-ECA6-9DB521288F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3807" y="1145098"/>
            <a:ext cx="8974163" cy="4712231"/>
          </a:xfrm>
        </p:spPr>
        <p:txBody>
          <a:bodyPr/>
          <a:lstStyle/>
          <a:p>
            <a:r>
              <a:rPr lang="en-NL" dirty="0"/>
              <a:t>Linux</a:t>
            </a:r>
          </a:p>
          <a:p>
            <a:pPr lvl="1"/>
            <a:r>
              <a:rPr lang="en-NL" dirty="0"/>
              <a:t>GUI now available in FlatPak</a:t>
            </a:r>
          </a:p>
          <a:p>
            <a:pPr lvl="1"/>
            <a:r>
              <a:rPr lang="en-NL" dirty="0"/>
              <a:t>Multiple SSIDs</a:t>
            </a:r>
          </a:p>
          <a:p>
            <a:pPr lvl="1"/>
            <a:r>
              <a:rPr lang="en-NL" dirty="0"/>
              <a:t>Multiple CA certificates</a:t>
            </a:r>
          </a:p>
          <a:p>
            <a:pPr lvl="1"/>
            <a:r>
              <a:rPr lang="en-NL" dirty="0"/>
              <a:t>Reports via GitHub 🙏</a:t>
            </a:r>
          </a:p>
          <a:p>
            <a:pPr lvl="1"/>
            <a:endParaRPr lang="en-NL" dirty="0"/>
          </a:p>
          <a:p>
            <a:r>
              <a:rPr lang="en-NL" dirty="0"/>
              <a:t>iOS, Android</a:t>
            </a:r>
          </a:p>
          <a:p>
            <a:pPr lvl="1"/>
            <a:r>
              <a:rPr lang="en-NL" dirty="0"/>
              <a:t>Show status of configuration</a:t>
            </a:r>
          </a:p>
          <a:p>
            <a:pPr lvl="1"/>
            <a:r>
              <a:rPr lang="en-NL" dirty="0"/>
              <a:t>Check usernames better (iOS)</a:t>
            </a:r>
          </a:p>
          <a:p>
            <a:pPr lvl="1"/>
            <a:r>
              <a:rPr lang="en-NL" dirty="0"/>
              <a:t>Improved device support (A)</a:t>
            </a:r>
          </a:p>
          <a:p>
            <a:pPr lvl="1"/>
            <a:r>
              <a:rPr lang="en-NL" dirty="0"/>
              <a:t>Reported errors 🙏</a:t>
            </a:r>
          </a:p>
          <a:p>
            <a:endParaRPr lang="en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3CFE2F-C018-C0B8-F7E3-10CD49318583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E11CAE-E388-2D14-3A4A-0E935D03F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11</a:t>
            </a:fld>
            <a:endParaRPr lang="nl-NL"/>
          </a:p>
        </p:txBody>
      </p:sp>
      <p:pic>
        <p:nvPicPr>
          <p:cNvPr id="9" name="Picture 8" descr="A screenshot of a phone&#10;&#10;Description automatically generated">
            <a:extLst>
              <a:ext uri="{FF2B5EF4-FFF2-40B4-BE49-F238E27FC236}">
                <a16:creationId xmlns:a16="http://schemas.microsoft.com/office/drawing/2014/main" id="{B76A1D78-FAF2-437F-6CB0-4B68584637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674" y="0"/>
            <a:ext cx="5126789" cy="6858000"/>
          </a:xfrm>
          <a:prstGeom prst="rect">
            <a:avLst/>
          </a:prstGeom>
        </p:spPr>
      </p:pic>
      <p:pic>
        <p:nvPicPr>
          <p:cNvPr id="15" name="Picture 14" descr="A screenshot of a phone&#10;&#10;Description automatically generated">
            <a:extLst>
              <a:ext uri="{FF2B5EF4-FFF2-40B4-BE49-F238E27FC236}">
                <a16:creationId xmlns:a16="http://schemas.microsoft.com/office/drawing/2014/main" id="{EEF1F72A-FEE6-493B-4A92-3162F3CD42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925" y="1000671"/>
            <a:ext cx="2531631" cy="5493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559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41596B-0661-6B07-4EFE-E4C290EB5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AD0FE45-509C-4BDF-9EDE-64426F8DF3D2}" type="slidenum">
              <a:rPr lang="nl-NL" smtClean="0"/>
              <a:pPr>
                <a:spcAft>
                  <a:spcPts val="600"/>
                </a:spcAft>
              </a:pPr>
              <a:t>12</a:t>
            </a:fld>
            <a:endParaRPr lang="nl-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B4A523-053D-E18A-A1C5-8EC142D38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362" y="272177"/>
            <a:ext cx="11222051" cy="600744"/>
          </a:xfrm>
        </p:spPr>
        <p:txBody>
          <a:bodyPr anchor="ctr">
            <a:normAutofit/>
          </a:bodyPr>
          <a:lstStyle/>
          <a:p>
            <a:r>
              <a:rPr lang="en-NL" dirty="0"/>
              <a:t>New portal (1)</a:t>
            </a:r>
          </a:p>
        </p:txBody>
      </p:sp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A7446E4B-6A8A-E89F-47AF-A4854794E6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591" y="126572"/>
            <a:ext cx="7357137" cy="6858000"/>
          </a:xfrm>
          <a:prstGeom prst="rect">
            <a:avLst/>
          </a:prstGeom>
        </p:spPr>
      </p:pic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6C7DBCE7-17FB-91AB-254A-BA53E21A3D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1388"/>
            <a:ext cx="6160756" cy="41277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211679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223CA-276E-5FA0-8C66-B312589A9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New portal (2)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499E5D-FFA3-73D6-DDE2-9AD1477481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3807" y="1145098"/>
            <a:ext cx="8974163" cy="4712231"/>
          </a:xfrm>
        </p:spPr>
        <p:txBody>
          <a:bodyPr/>
          <a:lstStyle/>
          <a:p>
            <a:r>
              <a:rPr lang="en-NL" dirty="0"/>
              <a:t>Fresh look,</a:t>
            </a:r>
            <a:br>
              <a:rPr lang="en-NL" dirty="0"/>
            </a:br>
            <a:r>
              <a:rPr lang="en-NL" dirty="0"/>
              <a:t>integrates well in Apps</a:t>
            </a:r>
          </a:p>
          <a:p>
            <a:r>
              <a:rPr lang="en-NL" dirty="0"/>
              <a:t>Translations</a:t>
            </a:r>
          </a:p>
          <a:p>
            <a:endParaRPr lang="en-NL" dirty="0"/>
          </a:p>
          <a:p>
            <a:endParaRPr lang="en-NL" dirty="0"/>
          </a:p>
          <a:p>
            <a:pPr marL="0" indent="0">
              <a:buNone/>
            </a:pPr>
            <a:endParaRPr lang="en-NL" dirty="0"/>
          </a:p>
          <a:p>
            <a:r>
              <a:rPr lang="en-NL" dirty="0"/>
              <a:t>User login</a:t>
            </a:r>
          </a:p>
          <a:p>
            <a:pPr lvl="1"/>
            <a:r>
              <a:rPr lang="en-NL" dirty="0"/>
              <a:t>Credential revocation</a:t>
            </a:r>
          </a:p>
          <a:p>
            <a:r>
              <a:rPr lang="en-NL" dirty="0"/>
              <a:t>Institution/profile info</a:t>
            </a:r>
            <a:br>
              <a:rPr lang="en-NL" dirty="0"/>
            </a:br>
            <a:r>
              <a:rPr lang="en-NL" dirty="0"/>
              <a:t>(ie. helpdesk)</a:t>
            </a:r>
          </a:p>
          <a:p>
            <a:r>
              <a:rPr lang="en-NL" dirty="0"/>
              <a:t>Integrated admin function</a:t>
            </a:r>
          </a:p>
          <a:p>
            <a:r>
              <a:rPr lang="en-NL" dirty="0"/>
              <a:t>More documentation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FD198F-C27A-13F8-1ED6-67F108DA704D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BFD14F-07AD-F60A-DE9C-8AA20D347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13</a:t>
            </a:fld>
            <a:endParaRPr lang="nl-NL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8E04A11A-CC94-8E64-8436-BFDC9A3685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713" y="426239"/>
            <a:ext cx="8211265" cy="6486896"/>
          </a:xfrm>
          <a:prstGeom prst="rect">
            <a:avLst/>
          </a:prstGeom>
          <a:noFill/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92BE1CD7-BBE2-7E10-B329-0AA869063A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938" y="2349498"/>
            <a:ext cx="1483651" cy="1079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397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C5C8D-466B-1988-A9E0-C2267695F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99" y="219012"/>
            <a:ext cx="11149188" cy="600744"/>
          </a:xfrm>
        </p:spPr>
        <p:txBody>
          <a:bodyPr/>
          <a:lstStyle/>
          <a:p>
            <a:r>
              <a:rPr lang="en-NL" dirty="0"/>
              <a:t>Admin portal, virtually unchanged (but maintained)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BAF365-7150-5808-D42F-41654908F6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7324B2-A37D-0B4B-7BFC-6EBB4DF07352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D8D4AF-9603-85A3-1ACD-AFDFBFC6A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14</a:t>
            </a:fld>
            <a:endParaRPr lang="nl-NL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28646F6-40AE-F338-0A2F-FEDF1FE007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018" y="572549"/>
            <a:ext cx="9610567" cy="6603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1642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2D14C-50FB-7E5F-A0E1-699B0A7E2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32193E-0E61-856F-09D4-B83EB045AB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ABEDCD-E8DC-277B-F440-7B4F358CF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15</a:t>
            </a:fld>
            <a:endParaRPr lang="nl-NL"/>
          </a:p>
        </p:txBody>
      </p:sp>
      <p:pic>
        <p:nvPicPr>
          <p:cNvPr id="7" name="Picture 6" descr="A logo with people in the middle&#10;&#10;Description automatically generated">
            <a:extLst>
              <a:ext uri="{FF2B5EF4-FFF2-40B4-BE49-F238E27FC236}">
                <a16:creationId xmlns:a16="http://schemas.microsoft.com/office/drawing/2014/main" id="{5B445678-2EDE-A220-F54F-2FB7347EC8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702" y="872921"/>
            <a:ext cx="5965581" cy="5182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4215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C9472-D90A-B58C-3FCE-0699AB84A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362" y="399927"/>
            <a:ext cx="11149188" cy="600744"/>
          </a:xfrm>
        </p:spPr>
        <p:txBody>
          <a:bodyPr/>
          <a:lstStyle/>
          <a:p>
            <a:r>
              <a:rPr lang="en-NL" dirty="0"/>
              <a:t>🐓🥚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8AD815-8307-33D2-7F33-DAC45E2C48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3807" y="1400483"/>
            <a:ext cx="9789774" cy="4456846"/>
          </a:xfrm>
        </p:spPr>
        <p:txBody>
          <a:bodyPr/>
          <a:lstStyle/>
          <a:p>
            <a:r>
              <a:rPr lang="en-NL" dirty="0"/>
              <a:t>QR code for provisioning (like eSIM)</a:t>
            </a:r>
          </a:p>
          <a:p>
            <a:r>
              <a:rPr lang="en-NL" dirty="0"/>
              <a:t>Transfer profile from phone to laptop via bluetooth or QR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DBDC82-32EA-2B1E-9D88-FC1AC2DE11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B148AE-7F8E-F765-7B10-22B3370BC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16</a:t>
            </a:fld>
            <a:endParaRPr lang="nl-NL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8D33915-692A-8814-1975-218D9FCCD543}"/>
              </a:ext>
            </a:extLst>
          </p:cNvPr>
          <p:cNvSpPr txBox="1">
            <a:spLocks/>
          </p:cNvSpPr>
          <p:nvPr/>
        </p:nvSpPr>
        <p:spPr>
          <a:xfrm>
            <a:off x="1526011" y="344395"/>
            <a:ext cx="11149188" cy="600744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2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NL" dirty="0"/>
              <a:t>ideas</a:t>
            </a:r>
          </a:p>
        </p:txBody>
      </p:sp>
      <p:sp>
        <p:nvSpPr>
          <p:cNvPr id="9" name="Tijdelijke aanduiding voor verticale tekst 2">
            <a:extLst>
              <a:ext uri="{FF2B5EF4-FFF2-40B4-BE49-F238E27FC236}">
                <a16:creationId xmlns:a16="http://schemas.microsoft.com/office/drawing/2014/main" id="{79363D9A-A352-D224-20F6-C1464D563627}"/>
              </a:ext>
            </a:extLst>
          </p:cNvPr>
          <p:cNvSpPr txBox="1">
            <a:spLocks/>
          </p:cNvSpPr>
          <p:nvPr/>
        </p:nvSpPr>
        <p:spPr>
          <a:xfrm>
            <a:off x="523807" y="3317358"/>
            <a:ext cx="8974163" cy="27006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9875" indent="-2698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Tx/>
              <a:buBlip>
                <a:blip r:embed="rId2"/>
              </a:buBlip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2800" indent="-2698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Tx/>
              <a:buBlip>
                <a:blip r:embed="rId3"/>
              </a:buBlip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9200" indent="-2698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Blip>
                <a:blip r:embed="rId4"/>
              </a:buBlip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5600" indent="-2698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Blip>
                <a:blip r:embed="rId5"/>
              </a:buBlip>
              <a:tabLst/>
              <a:defRPr sz="2000" b="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3400" indent="-271463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Font typeface="Calibri" panose="020F0502020204030204" pitchFamily="34" charset="0"/>
              <a:buChar char="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1938" indent="-261938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36575" indent="-274638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 sz="20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nl-NL" dirty="0"/>
              <a:t>On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eduroam</a:t>
            </a:r>
            <a:r>
              <a:rPr lang="nl-NL" dirty="0"/>
              <a:t> Slack </a:t>
            </a:r>
            <a:r>
              <a:rPr lang="nl-NL" dirty="0" err="1"/>
              <a:t>workspace</a:t>
            </a:r>
            <a:r>
              <a:rPr lang="nl-NL" dirty="0"/>
              <a:t>, </a:t>
            </a:r>
            <a:r>
              <a:rPr lang="nl-NL" dirty="0" err="1"/>
              <a:t>there</a:t>
            </a:r>
            <a:r>
              <a:rPr lang="nl-NL" dirty="0"/>
              <a:t> are:</a:t>
            </a:r>
          </a:p>
          <a:p>
            <a:pPr lvl="1"/>
            <a:r>
              <a:rPr lang="nl-NL" dirty="0"/>
              <a:t>#</a:t>
            </a:r>
            <a:r>
              <a:rPr lang="nl-NL" dirty="0" err="1"/>
              <a:t>geteduroam</a:t>
            </a:r>
            <a:r>
              <a:rPr lang="nl-NL" dirty="0"/>
              <a:t> (</a:t>
            </a:r>
            <a:r>
              <a:rPr lang="nl-NL" dirty="0" err="1"/>
              <a:t>generic</a:t>
            </a:r>
            <a:r>
              <a:rPr lang="nl-NL" dirty="0"/>
              <a:t>, client)</a:t>
            </a:r>
          </a:p>
          <a:p>
            <a:pPr lvl="1"/>
            <a:r>
              <a:rPr lang="nl-NL" dirty="0"/>
              <a:t>#</a:t>
            </a:r>
            <a:r>
              <a:rPr lang="nl-NL" dirty="0" err="1"/>
              <a:t>geteduroam</a:t>
            </a:r>
            <a:r>
              <a:rPr lang="nl-NL" dirty="0"/>
              <a:t>-portal (ca, portal)</a:t>
            </a:r>
          </a:p>
          <a:p>
            <a:pPr lvl="1"/>
            <a:endParaRPr lang="nl-NL" dirty="0"/>
          </a:p>
          <a:p>
            <a:pPr lvl="0"/>
            <a:r>
              <a:rPr lang="nl-NL" dirty="0" err="1"/>
              <a:t>https</a:t>
            </a:r>
            <a:r>
              <a:rPr lang="nl-NL" dirty="0"/>
              <a:t>://</a:t>
            </a:r>
            <a:r>
              <a:rPr lang="nl-NL" dirty="0" err="1"/>
              <a:t>github.com</a:t>
            </a:r>
            <a:r>
              <a:rPr lang="nl-NL" dirty="0"/>
              <a:t>/</a:t>
            </a:r>
            <a:r>
              <a:rPr lang="nl-NL" dirty="0" err="1"/>
              <a:t>geteduroam</a:t>
            </a:r>
            <a:endParaRPr lang="nl-NL" dirty="0"/>
          </a:p>
          <a:p>
            <a:pPr lvl="0"/>
            <a:r>
              <a:rPr lang="nl-NL" dirty="0" err="1"/>
              <a:t>https</a:t>
            </a:r>
            <a:r>
              <a:rPr lang="nl-NL" dirty="0"/>
              <a:t>://</a:t>
            </a:r>
            <a:r>
              <a:rPr lang="nl-NL" dirty="0" err="1"/>
              <a:t>www.geteduroam.app</a:t>
            </a:r>
            <a:r>
              <a:rPr lang="nl-NL" dirty="0"/>
              <a:t>/</a:t>
            </a:r>
          </a:p>
          <a:p>
            <a:pPr lvl="0"/>
            <a:endParaRPr lang="nl-NL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603765D9-A02F-D2C3-D5FB-A4ADAA601EEA}"/>
              </a:ext>
            </a:extLst>
          </p:cNvPr>
          <p:cNvSpPr txBox="1">
            <a:spLocks/>
          </p:cNvSpPr>
          <p:nvPr/>
        </p:nvSpPr>
        <p:spPr>
          <a:xfrm>
            <a:off x="516362" y="2562432"/>
            <a:ext cx="11149188" cy="600744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2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l-NL" dirty="0"/>
              <a:t>more</a:t>
            </a:r>
          </a:p>
        </p:txBody>
      </p:sp>
      <p:sp>
        <p:nvSpPr>
          <p:cNvPr id="11" name="Google Shape;1018;g1a7b5830010_0_324">
            <a:extLst>
              <a:ext uri="{FF2B5EF4-FFF2-40B4-BE49-F238E27FC236}">
                <a16:creationId xmlns:a16="http://schemas.microsoft.com/office/drawing/2014/main" id="{FC3D59F2-584A-8649-7D7C-6F2B009286C0}"/>
              </a:ext>
            </a:extLst>
          </p:cNvPr>
          <p:cNvSpPr/>
          <p:nvPr/>
        </p:nvSpPr>
        <p:spPr>
          <a:xfrm>
            <a:off x="6184606" y="2877182"/>
            <a:ext cx="1372971" cy="1336227"/>
          </a:xfrm>
          <a:prstGeom prst="star16">
            <a:avLst>
              <a:gd name="adj" fmla="val 41899"/>
            </a:avLst>
          </a:prstGeom>
          <a:solidFill>
            <a:srgbClr val="EA76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019;g1a7b5830010_0_324">
            <a:extLst>
              <a:ext uri="{FF2B5EF4-FFF2-40B4-BE49-F238E27FC236}">
                <a16:creationId xmlns:a16="http://schemas.microsoft.com/office/drawing/2014/main" id="{1C7F2707-D328-E106-C3E1-09328907379D}"/>
              </a:ext>
            </a:extLst>
          </p:cNvPr>
          <p:cNvSpPr txBox="1"/>
          <p:nvPr/>
        </p:nvSpPr>
        <p:spPr>
          <a:xfrm>
            <a:off x="6184606" y="3107503"/>
            <a:ext cx="1372971" cy="910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4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Get in touch!</a:t>
            </a:r>
            <a:endParaRPr sz="240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02467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BEEDCFE0-590C-1743-AE07-634DDD527EE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76" b="8776"/>
          <a:stretch>
            <a:fillRect/>
          </a:stretch>
        </p:blipFill>
        <p:spPr/>
      </p:pic>
      <p:sp>
        <p:nvSpPr>
          <p:cNvPr id="21" name="Text Placeholder 20"/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1DE29841-8A5B-46DD-BF20-4DC694C0A0B7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>
          <a:xfrm>
            <a:off x="632180" y="772554"/>
            <a:ext cx="4202287" cy="2114524"/>
          </a:xfrm>
        </p:spPr>
        <p:txBody>
          <a:bodyPr/>
          <a:lstStyle/>
          <a:p>
            <a:r>
              <a:rPr lang="nl-NL"/>
              <a:t> </a:t>
            </a:r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A23E611B-040C-4D22-8A70-9DBA2ADB5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17</a:t>
            </a:fld>
            <a:endParaRPr lang="nl-NL"/>
          </a:p>
        </p:txBody>
      </p:sp>
      <p:sp>
        <p:nvSpPr>
          <p:cNvPr id="33" name="Tijdelijke aanduiding voor verticale tekst 2">
            <a:extLst>
              <a:ext uri="{FF2B5EF4-FFF2-40B4-BE49-F238E27FC236}">
                <a16:creationId xmlns:a16="http://schemas.microsoft.com/office/drawing/2014/main" id="{487BA25E-34E6-5C46-A0E0-DC5388545F8C}"/>
              </a:ext>
            </a:extLst>
          </p:cNvPr>
          <p:cNvSpPr txBox="1">
            <a:spLocks/>
          </p:cNvSpPr>
          <p:nvPr/>
        </p:nvSpPr>
        <p:spPr>
          <a:xfrm>
            <a:off x="1780691" y="1287922"/>
            <a:ext cx="3200400" cy="261257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tabLst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32800" indent="-2698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Tx/>
              <a:buBlip>
                <a:blip r:embed="rId4"/>
              </a:buBlip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9200" indent="-2698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Blip>
                <a:blip r:embed="rId5"/>
              </a:buBlip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5600" indent="-2698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Blip>
                <a:blip r:embed="rId6"/>
              </a:buBlip>
              <a:tabLst/>
              <a:defRPr sz="2000" b="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3400" indent="-271463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Font typeface="Calibri" panose="020F0502020204030204" pitchFamily="34" charset="0"/>
              <a:buChar char="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1938" indent="-261938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36575" indent="-274638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 sz="20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nl-NL">
                <a:solidFill>
                  <a:schemeClr val="tx2">
                    <a:lumMod val="95000"/>
                    <a:lumOff val="5000"/>
                  </a:schemeClr>
                </a:solidFill>
              </a:rPr>
              <a:t>Paul Dekkers</a:t>
            </a:r>
          </a:p>
        </p:txBody>
      </p:sp>
      <p:sp>
        <p:nvSpPr>
          <p:cNvPr id="34" name="Tijdelijke aanduiding voor verticale tekst 5">
            <a:extLst>
              <a:ext uri="{FF2B5EF4-FFF2-40B4-BE49-F238E27FC236}">
                <a16:creationId xmlns:a16="http://schemas.microsoft.com/office/drawing/2014/main" id="{1E2F032D-5993-AC44-A12A-28A2E070AC09}"/>
              </a:ext>
            </a:extLst>
          </p:cNvPr>
          <p:cNvSpPr txBox="1">
            <a:spLocks/>
          </p:cNvSpPr>
          <p:nvPr/>
        </p:nvSpPr>
        <p:spPr>
          <a:xfrm>
            <a:off x="1780691" y="1793643"/>
            <a:ext cx="3200400" cy="261257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Tx/>
              <a:buNone/>
              <a:tabLst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32800" indent="-2698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Tx/>
              <a:buBlip>
                <a:blip r:embed="rId4"/>
              </a:buBlip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9200" indent="-2698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Blip>
                <a:blip r:embed="rId5"/>
              </a:buBlip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5600" indent="-2698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Blip>
                <a:blip r:embed="rId6"/>
              </a:buBlip>
              <a:tabLst/>
              <a:defRPr sz="2000" b="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3400" indent="-271463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Font typeface="Calibri" panose="020F0502020204030204" pitchFamily="34" charset="0"/>
              <a:buChar char="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1938" indent="-261938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36575" indent="-274638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 sz="20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nl-NL" err="1">
                <a:solidFill>
                  <a:schemeClr val="tx2">
                    <a:lumMod val="95000"/>
                    <a:lumOff val="5000"/>
                  </a:schemeClr>
                </a:solidFill>
              </a:rPr>
              <a:t>paul.dekkers@surf.nl</a:t>
            </a:r>
            <a:endParaRPr lang="nl-NL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5" name="Tijdelijke aanduiding voor verticale tekst 7">
            <a:extLst>
              <a:ext uri="{FF2B5EF4-FFF2-40B4-BE49-F238E27FC236}">
                <a16:creationId xmlns:a16="http://schemas.microsoft.com/office/drawing/2014/main" id="{B9799FEA-D2E3-BA47-AE96-16111F0ABF5F}"/>
              </a:ext>
            </a:extLst>
          </p:cNvPr>
          <p:cNvSpPr txBox="1">
            <a:spLocks/>
          </p:cNvSpPr>
          <p:nvPr/>
        </p:nvSpPr>
        <p:spPr>
          <a:xfrm>
            <a:off x="1780691" y="2329598"/>
            <a:ext cx="3200400" cy="261257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Tx/>
              <a:buNone/>
              <a:tabLst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32800" indent="-2698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Tx/>
              <a:buBlip>
                <a:blip r:embed="rId4"/>
              </a:buBlip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9200" indent="-2698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Blip>
                <a:blip r:embed="rId5"/>
              </a:buBlip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5600" indent="-2698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Blip>
                <a:blip r:embed="rId6"/>
              </a:buBlip>
              <a:tabLst/>
              <a:defRPr sz="2000" b="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3400" indent="-271463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Font typeface="Calibri" panose="020F0502020204030204" pitchFamily="34" charset="0"/>
              <a:buChar char="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1938" indent="-261938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36575" indent="-274638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 sz="2000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nl-NL">
                <a:solidFill>
                  <a:schemeClr val="tx2">
                    <a:lumMod val="95000"/>
                    <a:lumOff val="5000"/>
                  </a:schemeClr>
                </a:solidFill>
              </a:rPr>
              <a:t>@pauldekkers</a:t>
            </a:r>
          </a:p>
        </p:txBody>
      </p:sp>
      <p:sp>
        <p:nvSpPr>
          <p:cNvPr id="36" name="Freeform 7">
            <a:extLst>
              <a:ext uri="{FF2B5EF4-FFF2-40B4-BE49-F238E27FC236}">
                <a16:creationId xmlns:a16="http://schemas.microsoft.com/office/drawing/2014/main" id="{DDF1501D-E0A6-0347-98DC-7B1A15330771}"/>
              </a:ext>
            </a:extLst>
          </p:cNvPr>
          <p:cNvSpPr>
            <a:spLocks/>
          </p:cNvSpPr>
          <p:nvPr/>
        </p:nvSpPr>
        <p:spPr bwMode="auto">
          <a:xfrm>
            <a:off x="1463616" y="2312624"/>
            <a:ext cx="141287" cy="250259"/>
          </a:xfrm>
          <a:custGeom>
            <a:avLst/>
            <a:gdLst>
              <a:gd name="T0" fmla="*/ 21 w 188"/>
              <a:gd name="T1" fmla="*/ 53 h 333"/>
              <a:gd name="T2" fmla="*/ 21 w 188"/>
              <a:gd name="T3" fmla="*/ 289 h 333"/>
              <a:gd name="T4" fmla="*/ 168 w 188"/>
              <a:gd name="T5" fmla="*/ 289 h 333"/>
              <a:gd name="T6" fmla="*/ 168 w 188"/>
              <a:gd name="T7" fmla="*/ 53 h 333"/>
              <a:gd name="T8" fmla="*/ 21 w 188"/>
              <a:gd name="T9" fmla="*/ 53 h 333"/>
              <a:gd name="T10" fmla="*/ 95 w 188"/>
              <a:gd name="T11" fmla="*/ 13 h 333"/>
              <a:gd name="T12" fmla="*/ 91 w 188"/>
              <a:gd name="T13" fmla="*/ 13 h 333"/>
              <a:gd name="T14" fmla="*/ 86 w 188"/>
              <a:gd name="T15" fmla="*/ 16 h 333"/>
              <a:gd name="T16" fmla="*/ 83 w 188"/>
              <a:gd name="T17" fmla="*/ 19 h 333"/>
              <a:gd name="T18" fmla="*/ 82 w 188"/>
              <a:gd name="T19" fmla="*/ 22 h 333"/>
              <a:gd name="T20" fmla="*/ 81 w 188"/>
              <a:gd name="T21" fmla="*/ 26 h 333"/>
              <a:gd name="T22" fmla="*/ 82 w 188"/>
              <a:gd name="T23" fmla="*/ 31 h 333"/>
              <a:gd name="T24" fmla="*/ 83 w 188"/>
              <a:gd name="T25" fmla="*/ 35 h 333"/>
              <a:gd name="T26" fmla="*/ 86 w 188"/>
              <a:gd name="T27" fmla="*/ 38 h 333"/>
              <a:gd name="T28" fmla="*/ 91 w 188"/>
              <a:gd name="T29" fmla="*/ 40 h 333"/>
              <a:gd name="T30" fmla="*/ 95 w 188"/>
              <a:gd name="T31" fmla="*/ 40 h 333"/>
              <a:gd name="T32" fmla="*/ 99 w 188"/>
              <a:gd name="T33" fmla="*/ 40 h 333"/>
              <a:gd name="T34" fmla="*/ 103 w 188"/>
              <a:gd name="T35" fmla="*/ 38 h 333"/>
              <a:gd name="T36" fmla="*/ 106 w 188"/>
              <a:gd name="T37" fmla="*/ 35 h 333"/>
              <a:gd name="T38" fmla="*/ 108 w 188"/>
              <a:gd name="T39" fmla="*/ 31 h 333"/>
              <a:gd name="T40" fmla="*/ 108 w 188"/>
              <a:gd name="T41" fmla="*/ 26 h 333"/>
              <a:gd name="T42" fmla="*/ 108 w 188"/>
              <a:gd name="T43" fmla="*/ 22 h 333"/>
              <a:gd name="T44" fmla="*/ 106 w 188"/>
              <a:gd name="T45" fmla="*/ 19 h 333"/>
              <a:gd name="T46" fmla="*/ 103 w 188"/>
              <a:gd name="T47" fmla="*/ 16 h 333"/>
              <a:gd name="T48" fmla="*/ 99 w 188"/>
              <a:gd name="T49" fmla="*/ 13 h 333"/>
              <a:gd name="T50" fmla="*/ 95 w 188"/>
              <a:gd name="T51" fmla="*/ 13 h 333"/>
              <a:gd name="T52" fmla="*/ 11 w 188"/>
              <a:gd name="T53" fmla="*/ 0 h 333"/>
              <a:gd name="T54" fmla="*/ 177 w 188"/>
              <a:gd name="T55" fmla="*/ 0 h 333"/>
              <a:gd name="T56" fmla="*/ 181 w 188"/>
              <a:gd name="T57" fmla="*/ 0 h 333"/>
              <a:gd name="T58" fmla="*/ 184 w 188"/>
              <a:gd name="T59" fmla="*/ 3 h 333"/>
              <a:gd name="T60" fmla="*/ 186 w 188"/>
              <a:gd name="T61" fmla="*/ 5 h 333"/>
              <a:gd name="T62" fmla="*/ 187 w 188"/>
              <a:gd name="T63" fmla="*/ 8 h 333"/>
              <a:gd name="T64" fmla="*/ 188 w 188"/>
              <a:gd name="T65" fmla="*/ 11 h 333"/>
              <a:gd name="T66" fmla="*/ 188 w 188"/>
              <a:gd name="T67" fmla="*/ 323 h 333"/>
              <a:gd name="T68" fmla="*/ 187 w 188"/>
              <a:gd name="T69" fmla="*/ 326 h 333"/>
              <a:gd name="T70" fmla="*/ 186 w 188"/>
              <a:gd name="T71" fmla="*/ 328 h 333"/>
              <a:gd name="T72" fmla="*/ 184 w 188"/>
              <a:gd name="T73" fmla="*/ 331 h 333"/>
              <a:gd name="T74" fmla="*/ 181 w 188"/>
              <a:gd name="T75" fmla="*/ 333 h 333"/>
              <a:gd name="T76" fmla="*/ 177 w 188"/>
              <a:gd name="T77" fmla="*/ 333 h 333"/>
              <a:gd name="T78" fmla="*/ 11 w 188"/>
              <a:gd name="T79" fmla="*/ 333 h 333"/>
              <a:gd name="T80" fmla="*/ 7 w 188"/>
              <a:gd name="T81" fmla="*/ 333 h 333"/>
              <a:gd name="T82" fmla="*/ 4 w 188"/>
              <a:gd name="T83" fmla="*/ 331 h 333"/>
              <a:gd name="T84" fmla="*/ 2 w 188"/>
              <a:gd name="T85" fmla="*/ 328 h 333"/>
              <a:gd name="T86" fmla="*/ 1 w 188"/>
              <a:gd name="T87" fmla="*/ 326 h 333"/>
              <a:gd name="T88" fmla="*/ 0 w 188"/>
              <a:gd name="T89" fmla="*/ 323 h 333"/>
              <a:gd name="T90" fmla="*/ 0 w 188"/>
              <a:gd name="T91" fmla="*/ 11 h 333"/>
              <a:gd name="T92" fmla="*/ 1 w 188"/>
              <a:gd name="T93" fmla="*/ 8 h 333"/>
              <a:gd name="T94" fmla="*/ 2 w 188"/>
              <a:gd name="T95" fmla="*/ 5 h 333"/>
              <a:gd name="T96" fmla="*/ 4 w 188"/>
              <a:gd name="T97" fmla="*/ 3 h 333"/>
              <a:gd name="T98" fmla="*/ 7 w 188"/>
              <a:gd name="T99" fmla="*/ 0 h 333"/>
              <a:gd name="T100" fmla="*/ 11 w 188"/>
              <a:gd name="T101" fmla="*/ 0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88" h="333">
                <a:moveTo>
                  <a:pt x="21" y="53"/>
                </a:moveTo>
                <a:lnTo>
                  <a:pt x="21" y="289"/>
                </a:lnTo>
                <a:lnTo>
                  <a:pt x="168" y="289"/>
                </a:lnTo>
                <a:lnTo>
                  <a:pt x="168" y="53"/>
                </a:lnTo>
                <a:lnTo>
                  <a:pt x="21" y="53"/>
                </a:lnTo>
                <a:close/>
                <a:moveTo>
                  <a:pt x="95" y="13"/>
                </a:moveTo>
                <a:lnTo>
                  <a:pt x="91" y="13"/>
                </a:lnTo>
                <a:lnTo>
                  <a:pt x="86" y="16"/>
                </a:lnTo>
                <a:lnTo>
                  <a:pt x="83" y="19"/>
                </a:lnTo>
                <a:lnTo>
                  <a:pt x="82" y="22"/>
                </a:lnTo>
                <a:lnTo>
                  <a:pt x="81" y="26"/>
                </a:lnTo>
                <a:lnTo>
                  <a:pt x="82" y="31"/>
                </a:lnTo>
                <a:lnTo>
                  <a:pt x="83" y="35"/>
                </a:lnTo>
                <a:lnTo>
                  <a:pt x="86" y="38"/>
                </a:lnTo>
                <a:lnTo>
                  <a:pt x="91" y="40"/>
                </a:lnTo>
                <a:lnTo>
                  <a:pt x="95" y="40"/>
                </a:lnTo>
                <a:lnTo>
                  <a:pt x="99" y="40"/>
                </a:lnTo>
                <a:lnTo>
                  <a:pt x="103" y="38"/>
                </a:lnTo>
                <a:lnTo>
                  <a:pt x="106" y="35"/>
                </a:lnTo>
                <a:lnTo>
                  <a:pt x="108" y="31"/>
                </a:lnTo>
                <a:lnTo>
                  <a:pt x="108" y="26"/>
                </a:lnTo>
                <a:lnTo>
                  <a:pt x="108" y="22"/>
                </a:lnTo>
                <a:lnTo>
                  <a:pt x="106" y="19"/>
                </a:lnTo>
                <a:lnTo>
                  <a:pt x="103" y="16"/>
                </a:lnTo>
                <a:lnTo>
                  <a:pt x="99" y="13"/>
                </a:lnTo>
                <a:lnTo>
                  <a:pt x="95" y="13"/>
                </a:lnTo>
                <a:close/>
                <a:moveTo>
                  <a:pt x="11" y="0"/>
                </a:moveTo>
                <a:lnTo>
                  <a:pt x="177" y="0"/>
                </a:lnTo>
                <a:lnTo>
                  <a:pt x="181" y="0"/>
                </a:lnTo>
                <a:lnTo>
                  <a:pt x="184" y="3"/>
                </a:lnTo>
                <a:lnTo>
                  <a:pt x="186" y="5"/>
                </a:lnTo>
                <a:lnTo>
                  <a:pt x="187" y="8"/>
                </a:lnTo>
                <a:lnTo>
                  <a:pt x="188" y="11"/>
                </a:lnTo>
                <a:lnTo>
                  <a:pt x="188" y="323"/>
                </a:lnTo>
                <a:lnTo>
                  <a:pt x="187" y="326"/>
                </a:lnTo>
                <a:lnTo>
                  <a:pt x="186" y="328"/>
                </a:lnTo>
                <a:lnTo>
                  <a:pt x="184" y="331"/>
                </a:lnTo>
                <a:lnTo>
                  <a:pt x="181" y="333"/>
                </a:lnTo>
                <a:lnTo>
                  <a:pt x="177" y="333"/>
                </a:lnTo>
                <a:lnTo>
                  <a:pt x="11" y="333"/>
                </a:lnTo>
                <a:lnTo>
                  <a:pt x="7" y="333"/>
                </a:lnTo>
                <a:lnTo>
                  <a:pt x="4" y="331"/>
                </a:lnTo>
                <a:lnTo>
                  <a:pt x="2" y="328"/>
                </a:lnTo>
                <a:lnTo>
                  <a:pt x="1" y="326"/>
                </a:lnTo>
                <a:lnTo>
                  <a:pt x="0" y="323"/>
                </a:lnTo>
                <a:lnTo>
                  <a:pt x="0" y="11"/>
                </a:lnTo>
                <a:lnTo>
                  <a:pt x="1" y="8"/>
                </a:lnTo>
                <a:lnTo>
                  <a:pt x="2" y="5"/>
                </a:lnTo>
                <a:lnTo>
                  <a:pt x="4" y="3"/>
                </a:lnTo>
                <a:lnTo>
                  <a:pt x="7" y="0"/>
                </a:lnTo>
                <a:lnTo>
                  <a:pt x="11" y="0"/>
                </a:lnTo>
                <a:close/>
              </a:path>
            </a:pathLst>
          </a:custGeom>
          <a:solidFill>
            <a:schemeClr val="tx2">
              <a:lumMod val="95000"/>
              <a:lumOff val="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37" name="Groep 53">
            <a:extLst>
              <a:ext uri="{FF2B5EF4-FFF2-40B4-BE49-F238E27FC236}">
                <a16:creationId xmlns:a16="http://schemas.microsoft.com/office/drawing/2014/main" id="{F56EE51F-66F8-6D45-AB91-B4AFBD2E6E59}"/>
              </a:ext>
            </a:extLst>
          </p:cNvPr>
          <p:cNvGrpSpPr>
            <a:grpSpLocks/>
          </p:cNvGrpSpPr>
          <p:nvPr/>
        </p:nvGrpSpPr>
        <p:grpSpPr>
          <a:xfrm>
            <a:off x="1395274" y="1829816"/>
            <a:ext cx="277970" cy="200704"/>
            <a:chOff x="2487613" y="1470026"/>
            <a:chExt cx="468313" cy="338138"/>
          </a:xfrm>
          <a:solidFill>
            <a:schemeClr val="tx2">
              <a:lumMod val="95000"/>
              <a:lumOff val="5000"/>
            </a:schemeClr>
          </a:solidFill>
        </p:grpSpPr>
        <p:sp>
          <p:nvSpPr>
            <p:cNvPr id="38" name="Freeform 21">
              <a:extLst>
                <a:ext uri="{FF2B5EF4-FFF2-40B4-BE49-F238E27FC236}">
                  <a16:creationId xmlns:a16="http://schemas.microsoft.com/office/drawing/2014/main" id="{D1E3E46D-5462-A040-A12F-11B74AA30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4126" y="1654176"/>
              <a:ext cx="393700" cy="153988"/>
            </a:xfrm>
            <a:custGeom>
              <a:avLst/>
              <a:gdLst>
                <a:gd name="T0" fmla="*/ 103 w 248"/>
                <a:gd name="T1" fmla="*/ 0 h 97"/>
                <a:gd name="T2" fmla="*/ 125 w 248"/>
                <a:gd name="T3" fmla="*/ 16 h 97"/>
                <a:gd name="T4" fmla="*/ 145 w 248"/>
                <a:gd name="T5" fmla="*/ 0 h 97"/>
                <a:gd name="T6" fmla="*/ 248 w 248"/>
                <a:gd name="T7" fmla="*/ 97 h 97"/>
                <a:gd name="T8" fmla="*/ 0 w 248"/>
                <a:gd name="T9" fmla="*/ 97 h 97"/>
                <a:gd name="T10" fmla="*/ 103 w 248"/>
                <a:gd name="T1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" h="97">
                  <a:moveTo>
                    <a:pt x="103" y="0"/>
                  </a:moveTo>
                  <a:lnTo>
                    <a:pt x="125" y="16"/>
                  </a:lnTo>
                  <a:lnTo>
                    <a:pt x="145" y="0"/>
                  </a:lnTo>
                  <a:lnTo>
                    <a:pt x="248" y="97"/>
                  </a:lnTo>
                  <a:lnTo>
                    <a:pt x="0" y="97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>
                <a:solidFill>
                  <a:schemeClr val="tx2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9" name="Freeform 22">
              <a:extLst>
                <a:ext uri="{FF2B5EF4-FFF2-40B4-BE49-F238E27FC236}">
                  <a16:creationId xmlns:a16="http://schemas.microsoft.com/office/drawing/2014/main" id="{8BE2EBED-4527-5449-8BFD-052682A10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613" y="1474788"/>
              <a:ext cx="179388" cy="330200"/>
            </a:xfrm>
            <a:custGeom>
              <a:avLst/>
              <a:gdLst>
                <a:gd name="T0" fmla="*/ 1 w 113"/>
                <a:gd name="T1" fmla="*/ 0 h 208"/>
                <a:gd name="T2" fmla="*/ 113 w 113"/>
                <a:gd name="T3" fmla="*/ 103 h 208"/>
                <a:gd name="T4" fmla="*/ 1 w 113"/>
                <a:gd name="T5" fmla="*/ 208 h 208"/>
                <a:gd name="T6" fmla="*/ 0 w 113"/>
                <a:gd name="T7" fmla="*/ 202 h 208"/>
                <a:gd name="T8" fmla="*/ 0 w 113"/>
                <a:gd name="T9" fmla="*/ 6 h 208"/>
                <a:gd name="T10" fmla="*/ 0 w 113"/>
                <a:gd name="T11" fmla="*/ 3 h 208"/>
                <a:gd name="T12" fmla="*/ 1 w 113"/>
                <a:gd name="T13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208">
                  <a:moveTo>
                    <a:pt x="1" y="0"/>
                  </a:moveTo>
                  <a:lnTo>
                    <a:pt x="113" y="103"/>
                  </a:lnTo>
                  <a:lnTo>
                    <a:pt x="1" y="208"/>
                  </a:lnTo>
                  <a:lnTo>
                    <a:pt x="0" y="202"/>
                  </a:lnTo>
                  <a:lnTo>
                    <a:pt x="0" y="6"/>
                  </a:lnTo>
                  <a:lnTo>
                    <a:pt x="0" y="3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>
                <a:solidFill>
                  <a:schemeClr val="tx2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0" name="Freeform 23">
              <a:extLst>
                <a:ext uri="{FF2B5EF4-FFF2-40B4-BE49-F238E27FC236}">
                  <a16:creationId xmlns:a16="http://schemas.microsoft.com/office/drawing/2014/main" id="{839AD569-FB73-A642-97DC-B1EDCF0D9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4951" y="1474788"/>
              <a:ext cx="180975" cy="330200"/>
            </a:xfrm>
            <a:custGeom>
              <a:avLst/>
              <a:gdLst>
                <a:gd name="T0" fmla="*/ 113 w 114"/>
                <a:gd name="T1" fmla="*/ 0 h 208"/>
                <a:gd name="T2" fmla="*/ 114 w 114"/>
                <a:gd name="T3" fmla="*/ 3 h 208"/>
                <a:gd name="T4" fmla="*/ 114 w 114"/>
                <a:gd name="T5" fmla="*/ 6 h 208"/>
                <a:gd name="T6" fmla="*/ 114 w 114"/>
                <a:gd name="T7" fmla="*/ 202 h 208"/>
                <a:gd name="T8" fmla="*/ 114 w 114"/>
                <a:gd name="T9" fmla="*/ 208 h 208"/>
                <a:gd name="T10" fmla="*/ 0 w 114"/>
                <a:gd name="T11" fmla="*/ 103 h 208"/>
                <a:gd name="T12" fmla="*/ 113 w 114"/>
                <a:gd name="T13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208">
                  <a:moveTo>
                    <a:pt x="113" y="0"/>
                  </a:moveTo>
                  <a:lnTo>
                    <a:pt x="114" y="3"/>
                  </a:lnTo>
                  <a:lnTo>
                    <a:pt x="114" y="6"/>
                  </a:lnTo>
                  <a:lnTo>
                    <a:pt x="114" y="202"/>
                  </a:lnTo>
                  <a:lnTo>
                    <a:pt x="114" y="208"/>
                  </a:lnTo>
                  <a:lnTo>
                    <a:pt x="0" y="103"/>
                  </a:lnTo>
                  <a:lnTo>
                    <a:pt x="1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>
                <a:solidFill>
                  <a:schemeClr val="tx2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1" name="Freeform 24">
              <a:extLst>
                <a:ext uri="{FF2B5EF4-FFF2-40B4-BE49-F238E27FC236}">
                  <a16:creationId xmlns:a16="http://schemas.microsoft.com/office/drawing/2014/main" id="{EE497FAE-137E-CF43-8EAD-D78107A76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4126" y="1470026"/>
              <a:ext cx="393700" cy="177800"/>
            </a:xfrm>
            <a:custGeom>
              <a:avLst/>
              <a:gdLst>
                <a:gd name="T0" fmla="*/ 0 w 248"/>
                <a:gd name="T1" fmla="*/ 0 h 112"/>
                <a:gd name="T2" fmla="*/ 248 w 248"/>
                <a:gd name="T3" fmla="*/ 0 h 112"/>
                <a:gd name="T4" fmla="*/ 145 w 248"/>
                <a:gd name="T5" fmla="*/ 96 h 112"/>
                <a:gd name="T6" fmla="*/ 132 w 248"/>
                <a:gd name="T7" fmla="*/ 106 h 112"/>
                <a:gd name="T8" fmla="*/ 125 w 248"/>
                <a:gd name="T9" fmla="*/ 112 h 112"/>
                <a:gd name="T10" fmla="*/ 117 w 248"/>
                <a:gd name="T11" fmla="*/ 106 h 112"/>
                <a:gd name="T12" fmla="*/ 103 w 248"/>
                <a:gd name="T13" fmla="*/ 96 h 112"/>
                <a:gd name="T14" fmla="*/ 0 w 248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8" h="112">
                  <a:moveTo>
                    <a:pt x="0" y="0"/>
                  </a:moveTo>
                  <a:lnTo>
                    <a:pt x="248" y="0"/>
                  </a:lnTo>
                  <a:lnTo>
                    <a:pt x="145" y="96"/>
                  </a:lnTo>
                  <a:lnTo>
                    <a:pt x="132" y="106"/>
                  </a:lnTo>
                  <a:lnTo>
                    <a:pt x="125" y="112"/>
                  </a:lnTo>
                  <a:lnTo>
                    <a:pt x="117" y="106"/>
                  </a:lnTo>
                  <a:lnTo>
                    <a:pt x="103" y="9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>
                <a:solidFill>
                  <a:schemeClr val="tx2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42" name="Freeform 29">
            <a:extLst>
              <a:ext uri="{FF2B5EF4-FFF2-40B4-BE49-F238E27FC236}">
                <a16:creationId xmlns:a16="http://schemas.microsoft.com/office/drawing/2014/main" id="{CDF22E12-C51F-C448-871E-1BBFA866782B}"/>
              </a:ext>
            </a:extLst>
          </p:cNvPr>
          <p:cNvSpPr>
            <a:spLocks/>
          </p:cNvSpPr>
          <p:nvPr/>
        </p:nvSpPr>
        <p:spPr bwMode="auto">
          <a:xfrm>
            <a:off x="1396147" y="1281187"/>
            <a:ext cx="276224" cy="267992"/>
          </a:xfrm>
          <a:custGeom>
            <a:avLst/>
            <a:gdLst>
              <a:gd name="T0" fmla="*/ 152 w 302"/>
              <a:gd name="T1" fmla="*/ 0 h 293"/>
              <a:gd name="T2" fmla="*/ 170 w 302"/>
              <a:gd name="T3" fmla="*/ 2 h 293"/>
              <a:gd name="T4" fmla="*/ 188 w 302"/>
              <a:gd name="T5" fmla="*/ 9 h 293"/>
              <a:gd name="T6" fmla="*/ 202 w 302"/>
              <a:gd name="T7" fmla="*/ 20 h 293"/>
              <a:gd name="T8" fmla="*/ 212 w 302"/>
              <a:gd name="T9" fmla="*/ 35 h 293"/>
              <a:gd name="T10" fmla="*/ 218 w 302"/>
              <a:gd name="T11" fmla="*/ 53 h 293"/>
              <a:gd name="T12" fmla="*/ 220 w 302"/>
              <a:gd name="T13" fmla="*/ 73 h 293"/>
              <a:gd name="T14" fmla="*/ 220 w 302"/>
              <a:gd name="T15" fmla="*/ 94 h 293"/>
              <a:gd name="T16" fmla="*/ 218 w 302"/>
              <a:gd name="T17" fmla="*/ 115 h 293"/>
              <a:gd name="T18" fmla="*/ 211 w 302"/>
              <a:gd name="T19" fmla="*/ 135 h 293"/>
              <a:gd name="T20" fmla="*/ 201 w 302"/>
              <a:gd name="T21" fmla="*/ 152 h 293"/>
              <a:gd name="T22" fmla="*/ 192 w 302"/>
              <a:gd name="T23" fmla="*/ 164 h 293"/>
              <a:gd name="T24" fmla="*/ 188 w 302"/>
              <a:gd name="T25" fmla="*/ 173 h 293"/>
              <a:gd name="T26" fmla="*/ 187 w 302"/>
              <a:gd name="T27" fmla="*/ 180 h 293"/>
              <a:gd name="T28" fmla="*/ 188 w 302"/>
              <a:gd name="T29" fmla="*/ 185 h 293"/>
              <a:gd name="T30" fmla="*/ 189 w 302"/>
              <a:gd name="T31" fmla="*/ 188 h 293"/>
              <a:gd name="T32" fmla="*/ 189 w 302"/>
              <a:gd name="T33" fmla="*/ 189 h 293"/>
              <a:gd name="T34" fmla="*/ 201 w 302"/>
              <a:gd name="T35" fmla="*/ 201 h 293"/>
              <a:gd name="T36" fmla="*/ 214 w 302"/>
              <a:gd name="T37" fmla="*/ 208 h 293"/>
              <a:gd name="T38" fmla="*/ 228 w 302"/>
              <a:gd name="T39" fmla="*/ 214 h 293"/>
              <a:gd name="T40" fmla="*/ 242 w 302"/>
              <a:gd name="T41" fmla="*/ 217 h 293"/>
              <a:gd name="T42" fmla="*/ 256 w 302"/>
              <a:gd name="T43" fmla="*/ 220 h 293"/>
              <a:gd name="T44" fmla="*/ 270 w 302"/>
              <a:gd name="T45" fmla="*/ 225 h 293"/>
              <a:gd name="T46" fmla="*/ 282 w 302"/>
              <a:gd name="T47" fmla="*/ 231 h 293"/>
              <a:gd name="T48" fmla="*/ 291 w 302"/>
              <a:gd name="T49" fmla="*/ 241 h 293"/>
              <a:gd name="T50" fmla="*/ 297 w 302"/>
              <a:gd name="T51" fmla="*/ 252 h 293"/>
              <a:gd name="T52" fmla="*/ 300 w 302"/>
              <a:gd name="T53" fmla="*/ 264 h 293"/>
              <a:gd name="T54" fmla="*/ 302 w 302"/>
              <a:gd name="T55" fmla="*/ 274 h 293"/>
              <a:gd name="T56" fmla="*/ 302 w 302"/>
              <a:gd name="T57" fmla="*/ 284 h 293"/>
              <a:gd name="T58" fmla="*/ 302 w 302"/>
              <a:gd name="T59" fmla="*/ 291 h 293"/>
              <a:gd name="T60" fmla="*/ 301 w 302"/>
              <a:gd name="T61" fmla="*/ 293 h 293"/>
              <a:gd name="T62" fmla="*/ 2 w 302"/>
              <a:gd name="T63" fmla="*/ 293 h 293"/>
              <a:gd name="T64" fmla="*/ 2 w 302"/>
              <a:gd name="T65" fmla="*/ 291 h 293"/>
              <a:gd name="T66" fmla="*/ 0 w 302"/>
              <a:gd name="T67" fmla="*/ 284 h 293"/>
              <a:gd name="T68" fmla="*/ 2 w 302"/>
              <a:gd name="T69" fmla="*/ 274 h 293"/>
              <a:gd name="T70" fmla="*/ 3 w 302"/>
              <a:gd name="T71" fmla="*/ 264 h 293"/>
              <a:gd name="T72" fmla="*/ 6 w 302"/>
              <a:gd name="T73" fmla="*/ 252 h 293"/>
              <a:gd name="T74" fmla="*/ 12 w 302"/>
              <a:gd name="T75" fmla="*/ 241 h 293"/>
              <a:gd name="T76" fmla="*/ 22 w 302"/>
              <a:gd name="T77" fmla="*/ 231 h 293"/>
              <a:gd name="T78" fmla="*/ 34 w 302"/>
              <a:gd name="T79" fmla="*/ 225 h 293"/>
              <a:gd name="T80" fmla="*/ 47 w 302"/>
              <a:gd name="T81" fmla="*/ 220 h 293"/>
              <a:gd name="T82" fmla="*/ 61 w 302"/>
              <a:gd name="T83" fmla="*/ 217 h 293"/>
              <a:gd name="T84" fmla="*/ 75 w 302"/>
              <a:gd name="T85" fmla="*/ 214 h 293"/>
              <a:gd name="T86" fmla="*/ 89 w 302"/>
              <a:gd name="T87" fmla="*/ 208 h 293"/>
              <a:gd name="T88" fmla="*/ 102 w 302"/>
              <a:gd name="T89" fmla="*/ 201 h 293"/>
              <a:gd name="T90" fmla="*/ 114 w 302"/>
              <a:gd name="T91" fmla="*/ 189 h 293"/>
              <a:gd name="T92" fmla="*/ 115 w 302"/>
              <a:gd name="T93" fmla="*/ 188 h 293"/>
              <a:gd name="T94" fmla="*/ 116 w 302"/>
              <a:gd name="T95" fmla="*/ 185 h 293"/>
              <a:gd name="T96" fmla="*/ 116 w 302"/>
              <a:gd name="T97" fmla="*/ 180 h 293"/>
              <a:gd name="T98" fmla="*/ 115 w 302"/>
              <a:gd name="T99" fmla="*/ 173 h 293"/>
              <a:gd name="T100" fmla="*/ 111 w 302"/>
              <a:gd name="T101" fmla="*/ 164 h 293"/>
              <a:gd name="T102" fmla="*/ 102 w 302"/>
              <a:gd name="T103" fmla="*/ 152 h 293"/>
              <a:gd name="T104" fmla="*/ 92 w 302"/>
              <a:gd name="T105" fmla="*/ 135 h 293"/>
              <a:gd name="T106" fmla="*/ 86 w 302"/>
              <a:gd name="T107" fmla="*/ 115 h 293"/>
              <a:gd name="T108" fmla="*/ 83 w 302"/>
              <a:gd name="T109" fmla="*/ 94 h 293"/>
              <a:gd name="T110" fmla="*/ 83 w 302"/>
              <a:gd name="T111" fmla="*/ 73 h 293"/>
              <a:gd name="T112" fmla="*/ 85 w 302"/>
              <a:gd name="T113" fmla="*/ 53 h 293"/>
              <a:gd name="T114" fmla="*/ 91 w 302"/>
              <a:gd name="T115" fmla="*/ 35 h 293"/>
              <a:gd name="T116" fmla="*/ 102 w 302"/>
              <a:gd name="T117" fmla="*/ 20 h 293"/>
              <a:gd name="T118" fmla="*/ 116 w 302"/>
              <a:gd name="T119" fmla="*/ 9 h 293"/>
              <a:gd name="T120" fmla="*/ 134 w 302"/>
              <a:gd name="T121" fmla="*/ 2 h 293"/>
              <a:gd name="T122" fmla="*/ 152 w 302"/>
              <a:gd name="T123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02" h="293">
                <a:moveTo>
                  <a:pt x="152" y="0"/>
                </a:moveTo>
                <a:lnTo>
                  <a:pt x="170" y="2"/>
                </a:lnTo>
                <a:lnTo>
                  <a:pt x="188" y="9"/>
                </a:lnTo>
                <a:lnTo>
                  <a:pt x="202" y="20"/>
                </a:lnTo>
                <a:lnTo>
                  <a:pt x="212" y="35"/>
                </a:lnTo>
                <a:lnTo>
                  <a:pt x="218" y="53"/>
                </a:lnTo>
                <a:lnTo>
                  <a:pt x="220" y="73"/>
                </a:lnTo>
                <a:lnTo>
                  <a:pt x="220" y="94"/>
                </a:lnTo>
                <a:lnTo>
                  <a:pt x="218" y="115"/>
                </a:lnTo>
                <a:lnTo>
                  <a:pt x="211" y="135"/>
                </a:lnTo>
                <a:lnTo>
                  <a:pt x="201" y="152"/>
                </a:lnTo>
                <a:lnTo>
                  <a:pt x="192" y="164"/>
                </a:lnTo>
                <a:lnTo>
                  <a:pt x="188" y="173"/>
                </a:lnTo>
                <a:lnTo>
                  <a:pt x="187" y="180"/>
                </a:lnTo>
                <a:lnTo>
                  <a:pt x="188" y="185"/>
                </a:lnTo>
                <a:lnTo>
                  <a:pt x="189" y="188"/>
                </a:lnTo>
                <a:lnTo>
                  <a:pt x="189" y="189"/>
                </a:lnTo>
                <a:lnTo>
                  <a:pt x="201" y="201"/>
                </a:lnTo>
                <a:lnTo>
                  <a:pt x="214" y="208"/>
                </a:lnTo>
                <a:lnTo>
                  <a:pt x="228" y="214"/>
                </a:lnTo>
                <a:lnTo>
                  <a:pt x="242" y="217"/>
                </a:lnTo>
                <a:lnTo>
                  <a:pt x="256" y="220"/>
                </a:lnTo>
                <a:lnTo>
                  <a:pt x="270" y="225"/>
                </a:lnTo>
                <a:lnTo>
                  <a:pt x="282" y="231"/>
                </a:lnTo>
                <a:lnTo>
                  <a:pt x="291" y="241"/>
                </a:lnTo>
                <a:lnTo>
                  <a:pt x="297" y="252"/>
                </a:lnTo>
                <a:lnTo>
                  <a:pt x="300" y="264"/>
                </a:lnTo>
                <a:lnTo>
                  <a:pt x="302" y="274"/>
                </a:lnTo>
                <a:lnTo>
                  <a:pt x="302" y="284"/>
                </a:lnTo>
                <a:lnTo>
                  <a:pt x="302" y="291"/>
                </a:lnTo>
                <a:lnTo>
                  <a:pt x="301" y="293"/>
                </a:lnTo>
                <a:lnTo>
                  <a:pt x="2" y="293"/>
                </a:lnTo>
                <a:lnTo>
                  <a:pt x="2" y="291"/>
                </a:lnTo>
                <a:lnTo>
                  <a:pt x="0" y="284"/>
                </a:lnTo>
                <a:lnTo>
                  <a:pt x="2" y="274"/>
                </a:lnTo>
                <a:lnTo>
                  <a:pt x="3" y="264"/>
                </a:lnTo>
                <a:lnTo>
                  <a:pt x="6" y="252"/>
                </a:lnTo>
                <a:lnTo>
                  <a:pt x="12" y="241"/>
                </a:lnTo>
                <a:lnTo>
                  <a:pt x="22" y="231"/>
                </a:lnTo>
                <a:lnTo>
                  <a:pt x="34" y="225"/>
                </a:lnTo>
                <a:lnTo>
                  <a:pt x="47" y="220"/>
                </a:lnTo>
                <a:lnTo>
                  <a:pt x="61" y="217"/>
                </a:lnTo>
                <a:lnTo>
                  <a:pt x="75" y="214"/>
                </a:lnTo>
                <a:lnTo>
                  <a:pt x="89" y="208"/>
                </a:lnTo>
                <a:lnTo>
                  <a:pt x="102" y="201"/>
                </a:lnTo>
                <a:lnTo>
                  <a:pt x="114" y="189"/>
                </a:lnTo>
                <a:lnTo>
                  <a:pt x="115" y="188"/>
                </a:lnTo>
                <a:lnTo>
                  <a:pt x="116" y="185"/>
                </a:lnTo>
                <a:lnTo>
                  <a:pt x="116" y="180"/>
                </a:lnTo>
                <a:lnTo>
                  <a:pt x="115" y="173"/>
                </a:lnTo>
                <a:lnTo>
                  <a:pt x="111" y="164"/>
                </a:lnTo>
                <a:lnTo>
                  <a:pt x="102" y="152"/>
                </a:lnTo>
                <a:lnTo>
                  <a:pt x="92" y="135"/>
                </a:lnTo>
                <a:lnTo>
                  <a:pt x="86" y="115"/>
                </a:lnTo>
                <a:lnTo>
                  <a:pt x="83" y="94"/>
                </a:lnTo>
                <a:lnTo>
                  <a:pt x="83" y="73"/>
                </a:lnTo>
                <a:lnTo>
                  <a:pt x="85" y="53"/>
                </a:lnTo>
                <a:lnTo>
                  <a:pt x="91" y="35"/>
                </a:lnTo>
                <a:lnTo>
                  <a:pt x="102" y="20"/>
                </a:lnTo>
                <a:lnTo>
                  <a:pt x="116" y="9"/>
                </a:lnTo>
                <a:lnTo>
                  <a:pt x="134" y="2"/>
                </a:lnTo>
                <a:lnTo>
                  <a:pt x="152" y="0"/>
                </a:lnTo>
                <a:close/>
              </a:path>
            </a:pathLst>
          </a:custGeom>
          <a:solidFill>
            <a:schemeClr val="tx2">
              <a:lumMod val="95000"/>
              <a:lumOff val="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314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74951B17-DC6B-59FD-057C-852BB7500C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001" y="2691182"/>
            <a:ext cx="6067065" cy="4071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FCDDDB-8BAF-4A8E-0917-7A89D356D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</a:t>
            </a:r>
            <a:r>
              <a:rPr lang="en-NL" dirty="0"/>
              <a:t>eteduroam basics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B59B0D-E25F-C219-D4E6-D62ED636A5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3807" y="1020726"/>
            <a:ext cx="8974163" cy="5169465"/>
          </a:xfrm>
        </p:spPr>
        <p:txBody>
          <a:bodyPr/>
          <a:lstStyle/>
          <a:p>
            <a:r>
              <a:rPr lang="en-NL" dirty="0"/>
              <a:t>Help all eduroam users to easily and securely connect to eduroam</a:t>
            </a:r>
            <a:br>
              <a:rPr lang="en-NL" dirty="0"/>
            </a:br>
            <a:r>
              <a:rPr lang="en-NL" dirty="0">
                <a:solidFill>
                  <a:schemeClr val="bg1">
                    <a:lumMod val="50000"/>
                  </a:schemeClr>
                </a:solidFill>
              </a:rPr>
              <a:t>(and other/Passpoint networks)</a:t>
            </a:r>
          </a:p>
          <a:p>
            <a:pPr lvl="1"/>
            <a:r>
              <a:rPr lang="en-NL" dirty="0"/>
              <a:t>Apps to help set up eduroam correctly </a:t>
            </a:r>
            <a:r>
              <a:rPr lang="en-NL" dirty="0">
                <a:solidFill>
                  <a:schemeClr val="bg1">
                    <a:lumMod val="50000"/>
                  </a:schemeClr>
                </a:solidFill>
              </a:rPr>
              <a:t>(for all platforms)</a:t>
            </a:r>
          </a:p>
          <a:p>
            <a:pPr lvl="1"/>
            <a:r>
              <a:rPr lang="en-NL" dirty="0"/>
              <a:t>Server software to create client certificates </a:t>
            </a:r>
            <a:r>
              <a:rPr lang="en-NL" dirty="0">
                <a:solidFill>
                  <a:schemeClr val="bg1">
                    <a:lumMod val="50000"/>
                  </a:schemeClr>
                </a:solidFill>
              </a:rPr>
              <a:t>(EAP-TLS)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231864-71B6-6E45-D1C2-F07D1A4DD57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5D6670-DE90-3928-B574-EB9338B65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2</a:t>
            </a:fld>
            <a:endParaRPr lang="nl-NL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E8AC2E-65DF-A4BE-71D1-018BA6A85F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4323" y="667809"/>
            <a:ext cx="2551814" cy="5522382"/>
          </a:xfrm>
          <a:prstGeom prst="rect">
            <a:avLst/>
          </a:prstGeom>
        </p:spPr>
      </p:pic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2D432DE6-3760-AE01-82C0-0A82CBE4DC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099" y="2543377"/>
            <a:ext cx="6067065" cy="419065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34BE3DF-0374-7BAC-C5B5-AE3CA5E1494F}"/>
              </a:ext>
            </a:extLst>
          </p:cNvPr>
          <p:cNvSpPr txBox="1"/>
          <p:nvPr/>
        </p:nvSpPr>
        <p:spPr>
          <a:xfrm rot="20987498">
            <a:off x="8126377" y="3512856"/>
            <a:ext cx="93294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NL" sz="1600" dirty="0">
                <a:solidFill>
                  <a:schemeClr val="bg1">
                    <a:lumMod val="50000"/>
                  </a:schemeClr>
                </a:solidFill>
              </a:rPr>
              <a:t>neak peek</a:t>
            </a:r>
          </a:p>
        </p:txBody>
      </p:sp>
      <p:cxnSp>
        <p:nvCxnSpPr>
          <p:cNvPr id="14" name="Curved Connector 13">
            <a:extLst>
              <a:ext uri="{FF2B5EF4-FFF2-40B4-BE49-F238E27FC236}">
                <a16:creationId xmlns:a16="http://schemas.microsoft.com/office/drawing/2014/main" id="{D3B8E192-9A28-1DD7-6478-DA9C497B2627}"/>
              </a:ext>
            </a:extLst>
          </p:cNvPr>
          <p:cNvCxnSpPr/>
          <p:nvPr/>
        </p:nvCxnSpPr>
        <p:spPr>
          <a:xfrm rot="10800000" flipV="1">
            <a:off x="7795285" y="3605458"/>
            <a:ext cx="478542" cy="169100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Google Shape;1018;g1a7b5830010_0_324">
            <a:extLst>
              <a:ext uri="{FF2B5EF4-FFF2-40B4-BE49-F238E27FC236}">
                <a16:creationId xmlns:a16="http://schemas.microsoft.com/office/drawing/2014/main" id="{69EC19E1-EECA-EB92-83F0-FEF60A69AE97}"/>
              </a:ext>
            </a:extLst>
          </p:cNvPr>
          <p:cNvSpPr/>
          <p:nvPr/>
        </p:nvSpPr>
        <p:spPr>
          <a:xfrm>
            <a:off x="7639196" y="1434003"/>
            <a:ext cx="1372971" cy="1336227"/>
          </a:xfrm>
          <a:prstGeom prst="star16">
            <a:avLst>
              <a:gd name="adj" fmla="val 41899"/>
            </a:avLst>
          </a:prstGeom>
          <a:solidFill>
            <a:srgbClr val="EA76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019;g1a7b5830010_0_324">
            <a:extLst>
              <a:ext uri="{FF2B5EF4-FFF2-40B4-BE49-F238E27FC236}">
                <a16:creationId xmlns:a16="http://schemas.microsoft.com/office/drawing/2014/main" id="{02E21C13-98F2-9CD7-3C58-9BF2705C7C5C}"/>
              </a:ext>
            </a:extLst>
          </p:cNvPr>
          <p:cNvSpPr txBox="1"/>
          <p:nvPr/>
        </p:nvSpPr>
        <p:spPr>
          <a:xfrm>
            <a:off x="7649829" y="1740816"/>
            <a:ext cx="1372971" cy="910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1400" b="1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Made by &amp; for </a:t>
            </a:r>
            <a:r>
              <a:rPr lang="en-US" sz="1400" b="1" i="0" u="none" strike="noStrike" cap="none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eduroam</a:t>
            </a:r>
            <a:r>
              <a:rPr lang="en-US" sz="1400" b="1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community</a:t>
            </a:r>
            <a:endParaRPr sz="140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79261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C34F305-765C-8BD3-3479-43385E9551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494" y="265030"/>
            <a:ext cx="8593706" cy="64850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D833715-8780-1913-7666-0E43213C8692}"/>
              </a:ext>
            </a:extLst>
          </p:cNvPr>
          <p:cNvSpPr txBox="1"/>
          <p:nvPr/>
        </p:nvSpPr>
        <p:spPr>
          <a:xfrm>
            <a:off x="2590799" y="260760"/>
            <a:ext cx="8700977" cy="239659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endParaRPr lang="en-NL" cap="all" dirty="0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9A3863-3024-13CB-D468-7CA45E559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5219" y="554336"/>
            <a:ext cx="8888551" cy="600744"/>
          </a:xfrm>
        </p:spPr>
        <p:txBody>
          <a:bodyPr/>
          <a:lstStyle/>
          <a:p>
            <a:r>
              <a:rPr lang="en-GB" dirty="0"/>
              <a:t>g</a:t>
            </a:r>
            <a:r>
              <a:rPr lang="en-NL" dirty="0"/>
              <a:t>eteduroam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CC2966-3DAF-6279-65F4-D40C23D52C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905219" y="1192949"/>
            <a:ext cx="8807302" cy="1286540"/>
          </a:xfrm>
        </p:spPr>
        <p:txBody>
          <a:bodyPr/>
          <a:lstStyle/>
          <a:p>
            <a:r>
              <a:rPr lang="en-NL" b="1" dirty="0"/>
              <a:t>Apps</a:t>
            </a:r>
            <a:r>
              <a:rPr lang="en-NL" dirty="0"/>
              <a:t> available to all 4762 IdPs in eduroam CAT with 5804 profiles (2025-06)</a:t>
            </a:r>
          </a:p>
          <a:p>
            <a:r>
              <a:rPr lang="en-NL" dirty="0"/>
              <a:t>412 (585 inc. govroam) of these profiles are EAP-TLS hosted on a </a:t>
            </a:r>
            <a:r>
              <a:rPr lang="en-NL" b="1" dirty="0"/>
              <a:t>portal</a:t>
            </a:r>
            <a:br>
              <a:rPr lang="en-NL" dirty="0"/>
            </a:br>
            <a:r>
              <a:rPr lang="en-NL" dirty="0"/>
              <a:t>(letswifi-portal, “geteduroam pseudo accounts”), in 24 countries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A28929-675E-7119-7EF4-1DFA04803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6935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6DE0108-7F05-4412-92FF-351B5CD670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937" y="382771"/>
            <a:ext cx="9723229" cy="6101744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0A697F-C387-69CD-D880-7060350D0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4</a:t>
            </a:fld>
            <a:endParaRPr lang="nl-NL"/>
          </a:p>
        </p:txBody>
      </p:sp>
      <p:sp>
        <p:nvSpPr>
          <p:cNvPr id="7" name="Google Shape;1018;g1a7b5830010_0_324">
            <a:extLst>
              <a:ext uri="{FF2B5EF4-FFF2-40B4-BE49-F238E27FC236}">
                <a16:creationId xmlns:a16="http://schemas.microsoft.com/office/drawing/2014/main" id="{531016E1-759C-AA00-CDF3-FA2AAF74B67E}"/>
              </a:ext>
            </a:extLst>
          </p:cNvPr>
          <p:cNvSpPr/>
          <p:nvPr/>
        </p:nvSpPr>
        <p:spPr>
          <a:xfrm>
            <a:off x="1803991" y="899838"/>
            <a:ext cx="1372971" cy="1336227"/>
          </a:xfrm>
          <a:prstGeom prst="star16">
            <a:avLst>
              <a:gd name="adj" fmla="val 41899"/>
            </a:avLst>
          </a:prstGeom>
          <a:solidFill>
            <a:srgbClr val="EA76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1019;g1a7b5830010_0_324">
            <a:extLst>
              <a:ext uri="{FF2B5EF4-FFF2-40B4-BE49-F238E27FC236}">
                <a16:creationId xmlns:a16="http://schemas.microsoft.com/office/drawing/2014/main" id="{4828CBB8-B44F-8081-82F8-D4486DCE952A}"/>
              </a:ext>
            </a:extLst>
          </p:cNvPr>
          <p:cNvSpPr txBox="1"/>
          <p:nvPr/>
        </p:nvSpPr>
        <p:spPr>
          <a:xfrm>
            <a:off x="1814624" y="1206651"/>
            <a:ext cx="1372971" cy="910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14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5+</a:t>
            </a:r>
            <a:r>
              <a:rPr lang="en-US" sz="1400" b="1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million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14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new Apps installs</a:t>
            </a:r>
            <a:endParaRPr sz="140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11913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F7406-09F0-C038-C8AC-05356FC90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Store report metrics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F5CB2A-6FE0-D874-D63B-CB2C228E8C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9C9273-DD4D-3789-6694-9C9DD4ED9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5</a:t>
            </a:fld>
            <a:endParaRPr lang="nl-NL"/>
          </a:p>
        </p:txBody>
      </p:sp>
      <p:pic>
        <p:nvPicPr>
          <p:cNvPr id="7" name="Picture 6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BDD81F25-AA80-BDED-F494-A0539F6A9B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3" y="928341"/>
            <a:ext cx="11729513" cy="5778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839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6FCF3-7E6A-F4DA-57A4-704B7E70F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Apple metrics (1)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599EBC-49D0-1C94-CCD7-094DFFA65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6</a:t>
            </a:fld>
            <a:endParaRPr lang="nl-NL"/>
          </a:p>
        </p:txBody>
      </p:sp>
      <p:pic>
        <p:nvPicPr>
          <p:cNvPr id="7" name="Picture 6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9D86D3EE-B00B-C0CA-38B1-C7E15F04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58" y="872921"/>
            <a:ext cx="11760445" cy="4999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045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9DBCF5-6C9F-5A3D-3FF6-2DB7A8D5C2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81C43-FFB0-CC3C-27CC-6C75E146F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/>
              <a:t>Apple metrics (2)</a:t>
            </a:r>
            <a:endParaRPr lang="en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D022F6-FCD1-C20E-6D71-4D84A5404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7</a:t>
            </a:fld>
            <a:endParaRPr lang="nl-NL"/>
          </a:p>
        </p:txBody>
      </p:sp>
      <p:pic>
        <p:nvPicPr>
          <p:cNvPr id="8" name="Picture 7" descr="A screenshot of a web page&#10;&#10;Description automatically generated">
            <a:extLst>
              <a:ext uri="{FF2B5EF4-FFF2-40B4-BE49-F238E27FC236}">
                <a16:creationId xmlns:a16="http://schemas.microsoft.com/office/drawing/2014/main" id="{95773F62-0BD4-8207-2922-3862FB3801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283" y="723013"/>
            <a:ext cx="9346162" cy="6060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724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267A5E-3860-0B6C-9BE3-F5FF9ACA0A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D685EB-898A-FA6A-E37D-9CC0589CF8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937" y="382770"/>
            <a:ext cx="9844957" cy="6101743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A4764E-0DEA-956A-E455-150B5BBA8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8</a:t>
            </a:fld>
            <a:endParaRPr lang="nl-NL"/>
          </a:p>
        </p:txBody>
      </p:sp>
      <p:sp>
        <p:nvSpPr>
          <p:cNvPr id="3" name="Google Shape;1018;g1a7b5830010_0_324">
            <a:extLst>
              <a:ext uri="{FF2B5EF4-FFF2-40B4-BE49-F238E27FC236}">
                <a16:creationId xmlns:a16="http://schemas.microsoft.com/office/drawing/2014/main" id="{37CC6590-50E6-E449-A1FA-E72EB74AAC1D}"/>
              </a:ext>
            </a:extLst>
          </p:cNvPr>
          <p:cNvSpPr/>
          <p:nvPr/>
        </p:nvSpPr>
        <p:spPr>
          <a:xfrm>
            <a:off x="1803991" y="899838"/>
            <a:ext cx="1372971" cy="1336227"/>
          </a:xfrm>
          <a:prstGeom prst="star16">
            <a:avLst>
              <a:gd name="adj" fmla="val 41899"/>
            </a:avLst>
          </a:prstGeom>
          <a:solidFill>
            <a:srgbClr val="EA76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019;g1a7b5830010_0_324">
            <a:extLst>
              <a:ext uri="{FF2B5EF4-FFF2-40B4-BE49-F238E27FC236}">
                <a16:creationId xmlns:a16="http://schemas.microsoft.com/office/drawing/2014/main" id="{8AB23646-DCCE-DB90-A64E-EE9AF7B87E1A}"/>
              </a:ext>
            </a:extLst>
          </p:cNvPr>
          <p:cNvSpPr txBox="1"/>
          <p:nvPr/>
        </p:nvSpPr>
        <p:spPr>
          <a:xfrm>
            <a:off x="1814624" y="1206651"/>
            <a:ext cx="1372971" cy="910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1400" b="1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30 million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14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Apps accessed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1400" b="1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discovery</a:t>
            </a:r>
            <a:endParaRPr sz="140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60357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81B34-5894-EC2C-7579-5C9B456C0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Store presence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C9A22A-B601-251F-4389-F9610637ED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44279" y="1254642"/>
            <a:ext cx="8753691" cy="4816549"/>
          </a:xfrm>
        </p:spPr>
        <p:txBody>
          <a:bodyPr/>
          <a:lstStyle/>
          <a:p>
            <a:r>
              <a:rPr lang="en-NL" dirty="0"/>
              <a:t>Android:</a:t>
            </a:r>
          </a:p>
          <a:p>
            <a:pPr lvl="1"/>
            <a:r>
              <a:rPr lang="en-NL" dirty="0"/>
              <a:t>F-Droid</a:t>
            </a:r>
          </a:p>
          <a:p>
            <a:pPr lvl="2"/>
            <a:r>
              <a:rPr lang="en-NL" dirty="0"/>
              <a:t>Offers .apk downloads on website</a:t>
            </a:r>
          </a:p>
          <a:p>
            <a:pPr lvl="1"/>
            <a:r>
              <a:rPr lang="en-NL" dirty="0"/>
              <a:t>Google Play</a:t>
            </a:r>
          </a:p>
          <a:p>
            <a:pPr lvl="1"/>
            <a:r>
              <a:rPr lang="en-NL" dirty="0">
                <a:solidFill>
                  <a:schemeClr val="bg1">
                    <a:lumMod val="75000"/>
                  </a:schemeClr>
                </a:solidFill>
              </a:rPr>
              <a:t>AppGallery</a:t>
            </a:r>
          </a:p>
          <a:p>
            <a:r>
              <a:rPr lang="en-NL" dirty="0"/>
              <a:t>iOS</a:t>
            </a:r>
          </a:p>
          <a:p>
            <a:r>
              <a:rPr lang="en-NL" dirty="0"/>
              <a:t>Linux FlatPak</a:t>
            </a:r>
          </a:p>
          <a:p>
            <a:pPr marL="0" indent="0">
              <a:buNone/>
            </a:pPr>
            <a:br>
              <a:rPr lang="en-GB" dirty="0"/>
            </a:br>
            <a:r>
              <a:rPr lang="en-GB" dirty="0"/>
              <a:t>W</a:t>
            </a:r>
            <a:r>
              <a:rPr lang="en-NL" dirty="0"/>
              <a:t>orking on:</a:t>
            </a:r>
          </a:p>
          <a:p>
            <a:r>
              <a:rPr lang="en-NL" dirty="0"/>
              <a:t>macOS</a:t>
            </a:r>
          </a:p>
          <a:p>
            <a:r>
              <a:rPr lang="en-NL" dirty="0"/>
              <a:t>Windows</a:t>
            </a:r>
          </a:p>
          <a:p>
            <a:endParaRPr lang="en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01CB22-E130-B78F-6EF4-9EA5BCDDB15B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5FF0DB-B70B-1692-2472-413E5BDA8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9</a:t>
            </a:fld>
            <a:endParaRPr lang="nl-NL"/>
          </a:p>
        </p:txBody>
      </p:sp>
      <p:pic>
        <p:nvPicPr>
          <p:cNvPr id="7" name="Picture 6" descr="A screenshot of a phone&#10;&#10;Description automatically generated">
            <a:extLst>
              <a:ext uri="{FF2B5EF4-FFF2-40B4-BE49-F238E27FC236}">
                <a16:creationId xmlns:a16="http://schemas.microsoft.com/office/drawing/2014/main" id="{3F98EDB7-F608-009E-4AC4-32CF608477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5837" y="498120"/>
            <a:ext cx="2568889" cy="5712902"/>
          </a:xfrm>
          <a:prstGeom prst="rect">
            <a:avLst/>
          </a:prstGeom>
        </p:spPr>
      </p:pic>
      <p:pic>
        <p:nvPicPr>
          <p:cNvPr id="9" name="Picture 8" descr="A screenshot of a phone&#10;&#10;Description automatically generated">
            <a:extLst>
              <a:ext uri="{FF2B5EF4-FFF2-40B4-BE49-F238E27FC236}">
                <a16:creationId xmlns:a16="http://schemas.microsoft.com/office/drawing/2014/main" id="{42E6AC75-FAEE-D3BF-4221-D074087594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441" y="640615"/>
            <a:ext cx="2567269" cy="5570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14306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036e0a74f67ba7fba8b432fe1cbcb1e279f331"/>
  <p:tag name="JUTAG_EINDMACROS_PRESERVEGUIDES" val="1"/>
</p:tagLst>
</file>

<file path=ppt/theme/theme1.xml><?xml version="1.0" encoding="utf-8"?>
<a:theme xmlns:a="http://schemas.openxmlformats.org/drawingml/2006/main" name="SURF">
  <a:themeElements>
    <a:clrScheme name="Aangepast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SURF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 algn="l">
          <a:defRPr cap="all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e (NL) SURF.potx" id="{91434DC0-B7A8-4BB9-AC9D-067788DB1C8E}" vid="{BDB0DA89-3578-4570-BCDA-D29372229F7B}"/>
    </a:ext>
  </a:extLst>
</a:theme>
</file>

<file path=ppt/theme/theme2.xml><?xml version="1.0" encoding="utf-8"?>
<a:theme xmlns:a="http://schemas.openxmlformats.org/drawingml/2006/main" name="Kantoorthema">
  <a:themeElements>
    <a:clrScheme name="Notes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Notes fonts">
      <a:majorFont>
        <a:latin typeface="Calibri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Handout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Handout fonts">
      <a:majorFont>
        <a:latin typeface="Calibri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SURF</Template>
  <TotalTime>33815</TotalTime>
  <Words>389</Words>
  <Application>Microsoft Macintosh PowerPoint</Application>
  <PresentationFormat>Widescreen</PresentationFormat>
  <Paragraphs>101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SURF</vt:lpstr>
      <vt:lpstr>PowerPoint Presentation</vt:lpstr>
      <vt:lpstr>geteduroam basics</vt:lpstr>
      <vt:lpstr>geteduroam</vt:lpstr>
      <vt:lpstr>PowerPoint Presentation</vt:lpstr>
      <vt:lpstr>Store report metrics</vt:lpstr>
      <vt:lpstr>Apple metrics (1)</vt:lpstr>
      <vt:lpstr>Apple metrics (2)</vt:lpstr>
      <vt:lpstr>PowerPoint Presentation</vt:lpstr>
      <vt:lpstr>Store presence</vt:lpstr>
      <vt:lpstr>App updates last year (1)</vt:lpstr>
      <vt:lpstr>App updates last year (2)</vt:lpstr>
      <vt:lpstr>New portal (1)</vt:lpstr>
      <vt:lpstr>New portal (2)</vt:lpstr>
      <vt:lpstr>Admin portal, virtually unchanged (but maintained)</vt:lpstr>
      <vt:lpstr>PowerPoint Presentation</vt:lpstr>
      <vt:lpstr>🐓🥚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cp:keywords/>
  <dc:description>_x000d_
Sjabloonversie 2.1 - 9 november 2018</dc:description>
  <cp:lastModifiedBy>Casper Dreef</cp:lastModifiedBy>
  <cp:revision>388</cp:revision>
  <dcterms:created xsi:type="dcterms:W3CDTF">2020-06-03T21:17:52Z</dcterms:created>
  <dcterms:modified xsi:type="dcterms:W3CDTF">2025-06-09T12:31:22Z</dcterms:modified>
  <cp:category/>
</cp:coreProperties>
</file>