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97" r:id="rId2"/>
    <p:sldId id="301" r:id="rId3"/>
    <p:sldId id="300" r:id="rId4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0"/>
    <p:restoredTop sz="94669"/>
  </p:normalViewPr>
  <p:slideViewPr>
    <p:cSldViewPr snapToGrid="0">
      <p:cViewPr varScale="1">
        <p:scale>
          <a:sx n="114" d="100"/>
          <a:sy n="114" d="100"/>
        </p:scale>
        <p:origin x="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92328-4BF7-D147-BE8F-BF306DC37D8B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434E1-7F09-284B-BF05-CB1D1377C2B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276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095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1157E-1660-E9C2-AF92-04D7991CB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87A617-058A-24B5-03AA-85B70F8F7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CC57A-55B9-99B0-EBB9-7C47293A6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5B012-7ACB-D4E9-3C31-1734EF92B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BE1F0-D332-BFA7-554D-426620097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7649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4200E-6BB3-BA36-7AC1-64FDEA345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C674AB-DB8F-D833-FC93-73C989B0DB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E2495-687C-1F88-D067-34E40BDD8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9D4FC-E194-43FB-D660-7976086B2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2AC85-1134-3E8D-E136-92075EBA9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93442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9E9274-15E9-E316-C922-F57000ECDC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D4816E-C873-A3A7-605F-E1C8C7ACF5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95120-82C8-1FCC-D3AF-C1364294E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E56C8-96C7-08BC-A633-20D3D71E8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69F55-5D9A-2A72-B782-9F52BCDB0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24896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colorful swirly circle on a blue background&#10;&#10;Description automatically generated">
            <a:extLst>
              <a:ext uri="{FF2B5EF4-FFF2-40B4-BE49-F238E27FC236}">
                <a16:creationId xmlns:a16="http://schemas.microsoft.com/office/drawing/2014/main" id="{BA2D9F37-CECE-956D-E16A-DA131AFCDF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4135" y="4422862"/>
            <a:ext cx="5096933" cy="316517"/>
          </a:xfrm>
        </p:spPr>
        <p:txBody>
          <a:bodyPr>
            <a:noAutofit/>
          </a:bodyPr>
          <a:lstStyle>
            <a:lvl1pPr marL="0" indent="0">
              <a:buNone/>
              <a:defRPr sz="1867" b="1" baseline="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14136" y="3256234"/>
            <a:ext cx="6726117" cy="726932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2133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22543" y="2230573"/>
            <a:ext cx="6667605" cy="946620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3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14135" y="4802179"/>
            <a:ext cx="5003271" cy="30563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14135" y="5086269"/>
            <a:ext cx="5003271" cy="316516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DCCF5F0-1DF6-300C-424D-3E72A981A8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8" y="5989986"/>
            <a:ext cx="2010209" cy="428319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475E73F-3C4A-B878-50A1-1B7888C031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308" y="5901488"/>
            <a:ext cx="1016032" cy="441107"/>
          </a:xfrm>
          <a:prstGeom prst="rect">
            <a:avLst/>
          </a:prstGeom>
        </p:spPr>
      </p:pic>
      <p:pic>
        <p:nvPicPr>
          <p:cNvPr id="14" name="Picture 13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5D091CCF-46BF-82B9-2DE0-ECDA90878FC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68" y="562293"/>
            <a:ext cx="1681875" cy="9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260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47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8242A-115F-FAAB-3C19-C8B609AB6C4B}"/>
              </a:ext>
            </a:extLst>
          </p:cNvPr>
          <p:cNvSpPr/>
          <p:nvPr userDrawn="1"/>
        </p:nvSpPr>
        <p:spPr>
          <a:xfrm>
            <a:off x="0" y="5787024"/>
            <a:ext cx="12192000" cy="1098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935" y="1285889"/>
            <a:ext cx="11252317" cy="4801760"/>
          </a:xfrm>
        </p:spPr>
        <p:txBody>
          <a:bodyPr/>
          <a:lstStyle>
            <a:lvl1pPr>
              <a:defRPr sz="2133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67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396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8" name="Picture 7" descr="A colorful background with lines&#10;&#10;Description automatically generated with medium confidence">
            <a:extLst>
              <a:ext uri="{FF2B5EF4-FFF2-40B4-BE49-F238E27FC236}">
                <a16:creationId xmlns:a16="http://schemas.microsoft.com/office/drawing/2014/main" id="{F477A8E2-0B99-ED90-CC54-CF0C457577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89" t="67861" r="4589" b="1"/>
          <a:stretch/>
        </p:blipFill>
        <p:spPr>
          <a:xfrm>
            <a:off x="0" y="6340799"/>
            <a:ext cx="12192000" cy="549864"/>
          </a:xfrm>
          <a:prstGeom prst="rect">
            <a:avLst/>
          </a:prstGeom>
          <a:solidFill>
            <a:srgbClr val="18355E"/>
          </a:solidFill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6052" y="643402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98D6321C-472B-7FBA-DCAD-482BD2B909B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43"/>
          <a:stretch/>
        </p:blipFill>
        <p:spPr>
          <a:xfrm>
            <a:off x="466936" y="6424289"/>
            <a:ext cx="1148145" cy="36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26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767DB-0A62-B73D-B2A7-5D2AE3FF5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36A5F-DA12-6DBB-A0A8-4DE1134FF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30642-6EAD-B2D4-60FF-69FE2D0F8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2E259-8FB4-72AD-EF6E-C16D5CE43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5B844-529C-161D-1EB2-9165D2738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0332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E7F2-DFD0-5DB9-2427-6B3250A8D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2BF13-30B2-848B-91E5-205F7D7AC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2B66D-0F8E-BF9F-E53E-43BDC708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70199-7FCF-1BBB-2EF2-466E01FFF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83A58-BCB4-7A1E-8E99-9FEF6503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6420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EB133-D7C0-733B-4597-10066CB4E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D94C2-817B-2647-067F-865AC29243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378CBB-9E65-8651-336A-E44BCB5D4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DAFC14-AB6F-79CA-5065-A8504D83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AEC235-2750-C9BD-EA81-07388FCD0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F683CD-0EE9-45A7-BCEB-623987D3B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8204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9955C-2AF3-E32F-B1B1-6C95212CF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E5EF36-50AB-4180-C19F-D072450C3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11EB7F-FE7B-072E-DEB5-3915FCDCD7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3FC36E-9934-C5CA-4411-378E8A8DC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3EF1A9-739B-0EFD-FF51-0CF2B9D5F6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718985-CEBF-952D-9773-C5880457C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95703D-EB99-E2BF-D3B3-8A24E92B4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A339E5-3219-7CD9-3DC9-E30365854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25691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2D6E0-3635-ADE8-4B9A-40CFA5BF0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D981CC-07AF-708C-B15D-DD70C37D4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53BC09-D0CF-C935-1922-046FE93B0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29D7B6-09B4-31EE-A788-EC2ADB126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83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BB1E7B-91F2-8517-E15F-6833D4C9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AE42B5-009F-A45E-8595-D0BDEBDBF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C8FBE-A96A-1388-9666-8025CBD7B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29561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918C-1523-2629-C6CE-623CFE05A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8DACB-0E26-CBD6-F1E2-067A97065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125CB3-4AAE-D8B7-EA12-078D2DF75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33DC2B-4294-D713-5F81-FA35EEAA4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07EA0D-CE85-99BA-1C62-3378B337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E0C81D-5673-FCAB-7381-FAF3ED141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11357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DBBD-3162-1429-AD1D-99A94CDC3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BE6E17-C0EC-F1FF-8C33-E486A26EC6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65993E-BF50-568B-316F-5DAA31BC16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69401-3650-E60B-3002-6621C9B44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A2C39-902D-4387-72F0-B55DA3AE9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02EC3B-6135-7F5B-3C22-DE0591F3D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92492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8B06C2-1523-63C6-CF80-35CEBBDDE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2393A-D10B-D42F-FC34-792A7BBFC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70CD5-DDA3-27E2-0267-4C8FABBDB5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721785-CA7A-3241-8C5C-4D17FF99BD71}" type="datetimeFigureOut">
              <a:rPr lang="en-NL" smtClean="0"/>
              <a:t>09/06/2025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0D8F7-DCAA-952F-C6B8-A1150DADB6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C2733-22B6-0185-BB67-572929DFA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1FB825-2A6F-484B-A510-219322E188C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44333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hyperlink" Target="https://www.first.org/tlp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A08FEB-7D89-4706-0C59-EAB786EECA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35" y="3619339"/>
            <a:ext cx="5096933" cy="1155253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39933F4-5A63-35A2-B85D-8BAAB008C01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4135" y="2724783"/>
            <a:ext cx="3874738" cy="369168"/>
          </a:xfrm>
        </p:spPr>
        <p:txBody>
          <a:bodyPr anchor="ctr"/>
          <a:lstStyle/>
          <a:p>
            <a:r>
              <a:rPr lang="en-US" sz="2400" b="1" dirty="0"/>
              <a:t>Welcome and introduction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23465FD-75EF-F8F6-54FF-3113B792E5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4135" y="1997850"/>
            <a:ext cx="3362051" cy="726933"/>
          </a:xfrm>
        </p:spPr>
        <p:txBody>
          <a:bodyPr/>
          <a:lstStyle/>
          <a:p>
            <a:r>
              <a:rPr lang="en-US" sz="4267" b="1" dirty="0">
                <a:solidFill>
                  <a:srgbClr val="E3B400"/>
                </a:solidFill>
              </a:rPr>
              <a:t>Mobility Day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8D9332A-58AE-C657-5B22-92916E3AEE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4135" y="4870642"/>
            <a:ext cx="3752453" cy="22922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Leonardo Hotel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AD56A5-C7CC-8C57-1C88-C49AB30A77B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4135" y="5083709"/>
            <a:ext cx="3752453" cy="23738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9 June 2025</a:t>
            </a:r>
          </a:p>
        </p:txBody>
      </p:sp>
    </p:spTree>
    <p:extLst>
      <p:ext uri="{BB962C8B-B14F-4D97-AF65-F5344CB8AC3E}">
        <p14:creationId xmlns:p14="http://schemas.microsoft.com/office/powerpoint/2010/main" val="2030137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C4590DA-08A6-32CA-6237-E23D86C230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256593"/>
              </p:ext>
            </p:extLst>
          </p:nvPr>
        </p:nvGraphicFramePr>
        <p:xfrm>
          <a:off x="838200" y="1246907"/>
          <a:ext cx="10515600" cy="5060076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2254750700"/>
                    </a:ext>
                  </a:extLst>
                </a:gridCol>
                <a:gridCol w="6568068">
                  <a:extLst>
                    <a:ext uri="{9D8B030D-6E8A-4147-A177-3AD203B41FA5}">
                      <a16:colId xmlns:a16="http://schemas.microsoft.com/office/drawing/2014/main" val="31021314"/>
                    </a:ext>
                  </a:extLst>
                </a:gridCol>
                <a:gridCol w="2499732">
                  <a:extLst>
                    <a:ext uri="{9D8B030D-6E8A-4147-A177-3AD203B41FA5}">
                      <a16:colId xmlns:a16="http://schemas.microsoft.com/office/drawing/2014/main" val="2226973730"/>
                    </a:ext>
                  </a:extLst>
                </a:gridCol>
              </a:tblGrid>
              <a:tr h="382338">
                <a:tc>
                  <a:txBody>
                    <a:bodyPr/>
                    <a:lstStyle/>
                    <a:p>
                      <a:r>
                        <a:rPr lang="en-GB" sz="1600" dirty="0"/>
                        <a:t>Time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Topic 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Presenter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637022"/>
                  </a:ext>
                </a:extLst>
              </a:tr>
              <a:tr h="466513">
                <a:tc>
                  <a:txBody>
                    <a:bodyPr/>
                    <a:lstStyle/>
                    <a:p>
                      <a:r>
                        <a:rPr lang="en-NL" sz="1400" dirty="0"/>
                        <a:t>14:00 - 14:05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Welcome</a:t>
                      </a:r>
                      <a:endParaRPr lang="en-GB" sz="1400" dirty="0"/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br>
                        <a:rPr lang="en-NL" sz="1400" dirty="0"/>
                      </a:br>
                      <a:endParaRPr lang="en-NL" sz="1400" dirty="0"/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0997512"/>
                  </a:ext>
                </a:extLst>
              </a:tr>
              <a:tr h="382338">
                <a:tc>
                  <a:txBody>
                    <a:bodyPr/>
                    <a:lstStyle/>
                    <a:p>
                      <a:r>
                        <a:rPr lang="en-NL" sz="1400" dirty="0"/>
                        <a:t>14:05 - 14:20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eduroam</a:t>
                      </a:r>
                      <a:r>
                        <a:rPr lang="en-GB" sz="1400" dirty="0"/>
                        <a:t> Principles / Operational overview 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Nicole Harris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847891"/>
                  </a:ext>
                </a:extLst>
              </a:tr>
              <a:tr h="382338">
                <a:tc>
                  <a:txBody>
                    <a:bodyPr/>
                    <a:lstStyle/>
                    <a:p>
                      <a:r>
                        <a:rPr lang="en-NL" sz="1400" dirty="0"/>
                        <a:t>14:20 - 14:50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eduroam</a:t>
                      </a:r>
                      <a:r>
                        <a:rPr lang="en-GB" sz="1400" dirty="0"/>
                        <a:t> Security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Nicole Harris 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5718567"/>
                  </a:ext>
                </a:extLst>
              </a:tr>
              <a:tr h="382338">
                <a:tc>
                  <a:txBody>
                    <a:bodyPr/>
                    <a:lstStyle/>
                    <a:p>
                      <a:r>
                        <a:rPr lang="en-NL" sz="1400" dirty="0"/>
                        <a:t>14:50 - 15:30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Some new vulnerability (TLP:AMBER+STRICT)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Janfred Rieckers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140613"/>
                  </a:ext>
                </a:extLst>
              </a:tr>
              <a:tr h="466513">
                <a:tc>
                  <a:txBody>
                    <a:bodyPr/>
                    <a:lstStyle/>
                    <a:p>
                      <a:r>
                        <a:rPr lang="en-NL" sz="1400" dirty="0"/>
                        <a:t>15:30 - 16:00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Afternoon break</a:t>
                      </a:r>
                      <a:endParaRPr lang="en-GB" sz="1400" dirty="0"/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br>
                        <a:rPr lang="en-NL" sz="1400" dirty="0"/>
                      </a:br>
                      <a:endParaRPr lang="en-NL" sz="1400" dirty="0"/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9764331"/>
                  </a:ext>
                </a:extLst>
              </a:tr>
              <a:tr h="382338">
                <a:tc>
                  <a:txBody>
                    <a:bodyPr/>
                    <a:lstStyle/>
                    <a:p>
                      <a:r>
                        <a:rPr lang="en-NL" sz="1400" dirty="0"/>
                        <a:t>16:00 - 16:20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Reducing the service location mapping effort v2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Hideaki Goto, Hiroyuki Harada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6133456"/>
                  </a:ext>
                </a:extLst>
              </a:tr>
              <a:tr h="466513">
                <a:tc>
                  <a:txBody>
                    <a:bodyPr/>
                    <a:lstStyle/>
                    <a:p>
                      <a:r>
                        <a:rPr lang="en-NL" sz="1400" dirty="0"/>
                        <a:t>16:20 - 16:35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 err="1"/>
                        <a:t>eduroam</a:t>
                      </a:r>
                      <a:r>
                        <a:rPr lang="en-GB" sz="1400" dirty="0"/>
                        <a:t> hosted services, Managed SP new version, a short glance at usage of MSP and </a:t>
                      </a:r>
                      <a:r>
                        <a:rPr lang="en-GB" sz="1400" dirty="0" err="1"/>
                        <a:t>MIdP</a:t>
                      </a:r>
                      <a:endParaRPr lang="en-GB" sz="1400" dirty="0"/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Maja Górecka-Wolniewicz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953724"/>
                  </a:ext>
                </a:extLst>
              </a:tr>
              <a:tr h="382338">
                <a:tc>
                  <a:txBody>
                    <a:bodyPr/>
                    <a:lstStyle/>
                    <a:p>
                      <a:r>
                        <a:rPr lang="en-NL" sz="1400" dirty="0"/>
                        <a:t>16:35 - 16:55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 err="1"/>
                        <a:t>eduroam</a:t>
                      </a:r>
                      <a:r>
                        <a:rPr lang="en-GB" sz="1400" dirty="0"/>
                        <a:t> CAT new features update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Tomasz Wolniewicz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484551"/>
                  </a:ext>
                </a:extLst>
              </a:tr>
              <a:tr h="382338">
                <a:tc>
                  <a:txBody>
                    <a:bodyPr/>
                    <a:lstStyle/>
                    <a:p>
                      <a:r>
                        <a:rPr lang="en-NL" sz="1400" dirty="0"/>
                        <a:t>16:55 - 17:15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geteduroam</a:t>
                      </a:r>
                      <a:r>
                        <a:rPr lang="en-GB" sz="1400" dirty="0"/>
                        <a:t> update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Paul Dekkers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305075"/>
                  </a:ext>
                </a:extLst>
              </a:tr>
              <a:tr h="466513">
                <a:tc>
                  <a:txBody>
                    <a:bodyPr/>
                    <a:lstStyle/>
                    <a:p>
                      <a:r>
                        <a:rPr lang="en-NL" sz="1400" dirty="0"/>
                        <a:t>17:15 - 17:30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eduroam</a:t>
                      </a:r>
                      <a:r>
                        <a:rPr lang="en-GB" sz="1400" dirty="0"/>
                        <a:t> Visitor Access, </a:t>
                      </a:r>
                      <a:r>
                        <a:rPr lang="en-GB" sz="1400" dirty="0" err="1"/>
                        <a:t>govroam</a:t>
                      </a:r>
                      <a:r>
                        <a:rPr lang="en-GB" sz="1400" dirty="0"/>
                        <a:t>, </a:t>
                      </a:r>
                      <a:r>
                        <a:rPr lang="en-GB" sz="1400" dirty="0" err="1"/>
                        <a:t>iotroam</a:t>
                      </a:r>
                      <a:r>
                        <a:rPr lang="en-GB" sz="1400" dirty="0"/>
                        <a:t>, wireless-as-a-service (and beyond), international collaboration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Maurice van den Akker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8939732"/>
                  </a:ext>
                </a:extLst>
              </a:tr>
              <a:tr h="466513">
                <a:tc>
                  <a:txBody>
                    <a:bodyPr/>
                    <a:lstStyle/>
                    <a:p>
                      <a:r>
                        <a:rPr lang="en-NL" sz="1400" dirty="0"/>
                        <a:t>17:30</a:t>
                      </a:r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  <a:endParaRPr lang="en-GB" sz="1400" dirty="0"/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br>
                        <a:rPr lang="en-NL" sz="1400" dirty="0"/>
                      </a:br>
                      <a:endParaRPr lang="en-NL" sz="1400" dirty="0"/>
                    </a:p>
                  </a:txBody>
                  <a:tcPr marL="50023" marR="50023" marT="25011" marB="250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3772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DC7249-20CD-F8CD-AB6A-84A2A873E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C7EF5-31FB-E58B-F17D-668635F59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33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3694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7DAB12-7120-D4F3-24E8-48AF14BA66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17943A-53C7-33EC-DBA4-637F307CA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Traffic Light Protocol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9BEF7AA-63F8-82C2-0055-F8A2C6B5039F}"/>
              </a:ext>
            </a:extLst>
          </p:cNvPr>
          <p:cNvSpPr txBox="1">
            <a:spLocks/>
          </p:cNvSpPr>
          <p:nvPr/>
        </p:nvSpPr>
        <p:spPr>
          <a:xfrm>
            <a:off x="443184" y="1351827"/>
            <a:ext cx="10675628" cy="476163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153D6E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3D6E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3D6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altLang="de-DE" sz="2133" b="1" dirty="0"/>
              <a:t>TLP CLEAR</a:t>
            </a:r>
            <a:br>
              <a:rPr lang="de-CH" altLang="de-DE" sz="2133" dirty="0"/>
            </a:br>
            <a:r>
              <a:rPr lang="de-CH" altLang="de-DE" sz="2133" dirty="0"/>
              <a:t>Unlimited – </a:t>
            </a:r>
            <a:r>
              <a:rPr lang="de-CH" altLang="de-DE" sz="2133" dirty="0" err="1"/>
              <a:t>no</a:t>
            </a:r>
            <a:r>
              <a:rPr lang="de-CH" altLang="de-DE" sz="2133" dirty="0"/>
              <a:t> </a:t>
            </a:r>
            <a:r>
              <a:rPr lang="de-CH" altLang="de-DE" sz="2133" dirty="0" err="1"/>
              <a:t>restrictions</a:t>
            </a:r>
            <a:endParaRPr lang="de-CH" altLang="de-DE" sz="2133" dirty="0"/>
          </a:p>
          <a:p>
            <a:r>
              <a:rPr lang="de-CH" altLang="de-DE" sz="2133" b="1" dirty="0">
                <a:solidFill>
                  <a:srgbClr val="008000"/>
                </a:solidFill>
              </a:rPr>
              <a:t>TLP GREEN</a:t>
            </a:r>
            <a:br>
              <a:rPr lang="de-CH" altLang="de-DE" sz="2133" dirty="0"/>
            </a:br>
            <a:r>
              <a:rPr lang="de-CH" altLang="de-DE" sz="2133" dirty="0"/>
              <a:t>Community-wide, not </a:t>
            </a:r>
            <a:r>
              <a:rPr lang="de-CH" altLang="de-DE" sz="2133" dirty="0" err="1"/>
              <a:t>public</a:t>
            </a:r>
            <a:endParaRPr lang="de-CH" altLang="de-DE" sz="2133" dirty="0"/>
          </a:p>
          <a:p>
            <a:r>
              <a:rPr lang="de-CH" altLang="de-DE" sz="2133" b="1" dirty="0">
                <a:solidFill>
                  <a:schemeClr val="accent2"/>
                </a:solidFill>
              </a:rPr>
              <a:t>TLP AMBER</a:t>
            </a:r>
            <a:br>
              <a:rPr lang="de-CH" altLang="de-DE" sz="2133" dirty="0">
                <a:solidFill>
                  <a:schemeClr val="accent2"/>
                </a:solidFill>
              </a:rPr>
            </a:br>
            <a:r>
              <a:rPr lang="de-CH" altLang="de-DE" sz="2133" dirty="0">
                <a:solidFill>
                  <a:srgbClr val="285D93"/>
                </a:solidFill>
              </a:rPr>
              <a:t>I</a:t>
            </a:r>
            <a:r>
              <a:rPr lang="de-CH" altLang="de-DE" sz="2133" dirty="0"/>
              <a:t>n-house (</a:t>
            </a:r>
            <a:r>
              <a:rPr lang="de-CH" altLang="de-DE" sz="2133" dirty="0" err="1"/>
              <a:t>organization</a:t>
            </a:r>
            <a:r>
              <a:rPr lang="de-CH" altLang="de-DE" sz="2133" dirty="0"/>
              <a:t> + </a:t>
            </a:r>
            <a:r>
              <a:rPr lang="de-CH" altLang="de-DE" sz="2133" dirty="0" err="1"/>
              <a:t>clients</a:t>
            </a:r>
            <a:r>
              <a:rPr lang="de-CH" altLang="de-DE" sz="2133" dirty="0"/>
              <a:t>), </a:t>
            </a:r>
            <a:r>
              <a:rPr lang="de-CH" altLang="de-DE" sz="2133" dirty="0" err="1"/>
              <a:t>need-to-know</a:t>
            </a:r>
            <a:r>
              <a:rPr lang="de-CH" altLang="de-DE" sz="2133" dirty="0"/>
              <a:t> </a:t>
            </a:r>
            <a:r>
              <a:rPr lang="de-CH" altLang="de-DE" sz="2133" dirty="0" err="1"/>
              <a:t>distribution</a:t>
            </a:r>
            <a:endParaRPr lang="de-CH" altLang="de-DE" sz="2133" dirty="0"/>
          </a:p>
          <a:p>
            <a:r>
              <a:rPr lang="de-CH" altLang="de-DE" sz="2133" b="1" dirty="0">
                <a:solidFill>
                  <a:schemeClr val="accent2"/>
                </a:solidFill>
              </a:rPr>
              <a:t>TLP AMBER+STRICT</a:t>
            </a:r>
            <a:br>
              <a:rPr lang="de-CH" altLang="de-DE" sz="2133" dirty="0">
                <a:solidFill>
                  <a:schemeClr val="accent2"/>
                </a:solidFill>
              </a:rPr>
            </a:br>
            <a:r>
              <a:rPr lang="de-CH" altLang="de-DE" sz="2133" dirty="0">
                <a:solidFill>
                  <a:srgbClr val="285D93"/>
                </a:solidFill>
              </a:rPr>
              <a:t>I</a:t>
            </a:r>
            <a:r>
              <a:rPr lang="de-CH" altLang="de-DE" sz="2133" dirty="0"/>
              <a:t>n-house (</a:t>
            </a:r>
            <a:r>
              <a:rPr lang="de-CH" altLang="de-DE" sz="2133" dirty="0" err="1"/>
              <a:t>organization</a:t>
            </a:r>
            <a:r>
              <a:rPr lang="de-CH" altLang="de-DE" sz="2133" dirty="0"/>
              <a:t> ONLY), </a:t>
            </a:r>
            <a:r>
              <a:rPr lang="de-CH" altLang="de-DE" sz="2133" dirty="0" err="1"/>
              <a:t>need-to-know</a:t>
            </a:r>
            <a:r>
              <a:rPr lang="de-CH" altLang="de-DE" sz="2133" dirty="0"/>
              <a:t> </a:t>
            </a:r>
            <a:r>
              <a:rPr lang="de-CH" altLang="de-DE" sz="2133" dirty="0" err="1"/>
              <a:t>distribution</a:t>
            </a:r>
            <a:endParaRPr lang="de-CH" altLang="de-DE" sz="2133" dirty="0"/>
          </a:p>
          <a:p>
            <a:r>
              <a:rPr lang="de-CH" altLang="de-DE" sz="2133" b="1" dirty="0">
                <a:solidFill>
                  <a:srgbClr val="FF0000"/>
                </a:solidFill>
              </a:rPr>
              <a:t>TLP RED</a:t>
            </a:r>
            <a:br>
              <a:rPr lang="de-CH" altLang="de-DE" sz="2133" b="1" dirty="0">
                <a:solidFill>
                  <a:srgbClr val="FF0000"/>
                </a:solidFill>
              </a:rPr>
            </a:br>
            <a:r>
              <a:rPr lang="de-CH" altLang="de-DE" sz="2133" b="1" dirty="0"/>
              <a:t>Personal, for named! recipients! only!</a:t>
            </a:r>
          </a:p>
          <a:p>
            <a:pPr>
              <a:buFontTx/>
              <a:buNone/>
            </a:pPr>
            <a:endParaRPr lang="de-CH" altLang="de-DE" sz="1600" dirty="0"/>
          </a:p>
          <a:p>
            <a:pPr>
              <a:buFontTx/>
              <a:buNone/>
            </a:pPr>
            <a:endParaRPr lang="de-CH" altLang="de-DE" sz="1600" dirty="0"/>
          </a:p>
          <a:p>
            <a:pPr>
              <a:buFontTx/>
              <a:buNone/>
            </a:pPr>
            <a:r>
              <a:rPr lang="de-CH" altLang="de-DE" sz="1600" dirty="0"/>
              <a:t>	More </a:t>
            </a:r>
            <a:r>
              <a:rPr lang="de-CH" altLang="de-DE" sz="1600" dirty="0" err="1"/>
              <a:t>information</a:t>
            </a:r>
            <a:r>
              <a:rPr lang="de-CH" altLang="de-DE" sz="1600" dirty="0"/>
              <a:t>: </a:t>
            </a:r>
            <a:r>
              <a:rPr lang="de-CH" altLang="de-DE" sz="1600" dirty="0">
                <a:hlinkClick r:id="rId2"/>
              </a:rPr>
              <a:t>https://www.first.org/tlp</a:t>
            </a:r>
            <a:r>
              <a:rPr lang="de-CH" altLang="de-DE" sz="1600" dirty="0"/>
              <a:t> </a:t>
            </a:r>
          </a:p>
        </p:txBody>
      </p:sp>
      <p:pic>
        <p:nvPicPr>
          <p:cNvPr id="4" name="Picture 6" descr="TLPweiss_en.jpg">
            <a:extLst>
              <a:ext uri="{FF2B5EF4-FFF2-40B4-BE49-F238E27FC236}">
                <a16:creationId xmlns:a16="http://schemas.microsoft.com/office/drawing/2014/main" id="{40DB7D89-FF00-2A8D-BC74-B356F0C8CC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40"/>
          <a:stretch/>
        </p:blipFill>
        <p:spPr bwMode="auto">
          <a:xfrm>
            <a:off x="7798554" y="1583339"/>
            <a:ext cx="670115" cy="68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TLPgelb_en.jpg">
            <a:extLst>
              <a:ext uri="{FF2B5EF4-FFF2-40B4-BE49-F238E27FC236}">
                <a16:creationId xmlns:a16="http://schemas.microsoft.com/office/drawing/2014/main" id="{76E19B02-F07B-A343-0600-2F3084876B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68"/>
          <a:stretch/>
        </p:blipFill>
        <p:spPr bwMode="auto">
          <a:xfrm>
            <a:off x="7772752" y="3350974"/>
            <a:ext cx="733388" cy="68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TLPgruen_en.jpg">
            <a:extLst>
              <a:ext uri="{FF2B5EF4-FFF2-40B4-BE49-F238E27FC236}">
                <a16:creationId xmlns:a16="http://schemas.microsoft.com/office/drawing/2014/main" id="{1F7DA694-B188-4C91-4614-98A6514FD4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03"/>
          <a:stretch/>
        </p:blipFill>
        <p:spPr bwMode="auto">
          <a:xfrm>
            <a:off x="7798556" y="2455819"/>
            <a:ext cx="682472" cy="68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TLProt_en.jpg">
            <a:extLst>
              <a:ext uri="{FF2B5EF4-FFF2-40B4-BE49-F238E27FC236}">
                <a16:creationId xmlns:a16="http://schemas.microsoft.com/office/drawing/2014/main" id="{C4EDF9D0-F4BF-2393-80E3-11D0B041323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95"/>
          <a:stretch/>
        </p:blipFill>
        <p:spPr bwMode="auto">
          <a:xfrm>
            <a:off x="7809229" y="4320153"/>
            <a:ext cx="659440" cy="71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A qr code with text&#10;&#10;Description automatically generated">
            <a:extLst>
              <a:ext uri="{FF2B5EF4-FFF2-40B4-BE49-F238E27FC236}">
                <a16:creationId xmlns:a16="http://schemas.microsoft.com/office/drawing/2014/main" id="{CEB33D76-B514-4A34-69C1-B702E1A608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4680" y="3429001"/>
            <a:ext cx="2477960" cy="268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161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205</Words>
  <Application>Microsoft Macintosh PowerPoint</Application>
  <PresentationFormat>Widescreen</PresentationFormat>
  <Paragraphs>53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Agenda</vt:lpstr>
      <vt:lpstr>Traffic Light Protocol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Casper Dreef</dc:creator>
  <cp:lastModifiedBy>Casper Dreef</cp:lastModifiedBy>
  <cp:revision>2</cp:revision>
  <dcterms:created xsi:type="dcterms:W3CDTF">2025-06-08T16:37:18Z</dcterms:created>
  <dcterms:modified xsi:type="dcterms:W3CDTF">2025-06-09T12:27:11Z</dcterms:modified>
</cp:coreProperties>
</file>