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3" r:id="rId1"/>
    <p:sldMasterId id="2147483654" r:id="rId2"/>
    <p:sldMasterId id="2147483655" r:id="rId3"/>
  </p:sldMasterIdLst>
  <p:notesMasterIdLst>
    <p:notesMasterId r:id="rId63"/>
  </p:notesMasterIdLst>
  <p:sldIdLst>
    <p:sldId id="256" r:id="rId4"/>
    <p:sldId id="527" r:id="rId5"/>
    <p:sldId id="505" r:id="rId6"/>
    <p:sldId id="506" r:id="rId7"/>
    <p:sldId id="551" r:id="rId8"/>
    <p:sldId id="507" r:id="rId9"/>
    <p:sldId id="545" r:id="rId10"/>
    <p:sldId id="544" r:id="rId11"/>
    <p:sldId id="564" r:id="rId12"/>
    <p:sldId id="567" r:id="rId13"/>
    <p:sldId id="508" r:id="rId14"/>
    <p:sldId id="509" r:id="rId15"/>
    <p:sldId id="363" r:id="rId16"/>
    <p:sldId id="501" r:id="rId17"/>
    <p:sldId id="512" r:id="rId18"/>
    <p:sldId id="500" r:id="rId19"/>
    <p:sldId id="520" r:id="rId20"/>
    <p:sldId id="502" r:id="rId21"/>
    <p:sldId id="516" r:id="rId22"/>
    <p:sldId id="517" r:id="rId23"/>
    <p:sldId id="518" r:id="rId24"/>
    <p:sldId id="521" r:id="rId25"/>
    <p:sldId id="523" r:id="rId26"/>
    <p:sldId id="524" r:id="rId27"/>
    <p:sldId id="525" r:id="rId28"/>
    <p:sldId id="526" r:id="rId29"/>
    <p:sldId id="528" r:id="rId30"/>
    <p:sldId id="540" r:id="rId31"/>
    <p:sldId id="554" r:id="rId32"/>
    <p:sldId id="555" r:id="rId33"/>
    <p:sldId id="556" r:id="rId34"/>
    <p:sldId id="552" r:id="rId35"/>
    <p:sldId id="553" r:id="rId36"/>
    <p:sldId id="565" r:id="rId37"/>
    <p:sldId id="559" r:id="rId38"/>
    <p:sldId id="566" r:id="rId39"/>
    <p:sldId id="560" r:id="rId40"/>
    <p:sldId id="561" r:id="rId41"/>
    <p:sldId id="543" r:id="rId42"/>
    <p:sldId id="542" r:id="rId43"/>
    <p:sldId id="530" r:id="rId44"/>
    <p:sldId id="531" r:id="rId45"/>
    <p:sldId id="532" r:id="rId46"/>
    <p:sldId id="533" r:id="rId47"/>
    <p:sldId id="534" r:id="rId48"/>
    <p:sldId id="535" r:id="rId49"/>
    <p:sldId id="536" r:id="rId50"/>
    <p:sldId id="546" r:id="rId51"/>
    <p:sldId id="547" r:id="rId52"/>
    <p:sldId id="548" r:id="rId53"/>
    <p:sldId id="549" r:id="rId54"/>
    <p:sldId id="550" r:id="rId55"/>
    <p:sldId id="537" r:id="rId56"/>
    <p:sldId id="538" r:id="rId57"/>
    <p:sldId id="539" r:id="rId58"/>
    <p:sldId id="529" r:id="rId59"/>
    <p:sldId id="563" r:id="rId60"/>
    <p:sldId id="562" r:id="rId61"/>
    <p:sldId id="258" r:id="rId6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p:restoredTop sz="94664"/>
  </p:normalViewPr>
  <p:slideViewPr>
    <p:cSldViewPr snapToGrid="0">
      <p:cViewPr varScale="1">
        <p:scale>
          <a:sx n="150" d="100"/>
          <a:sy n="150" d="100"/>
        </p:scale>
        <p:origin x="19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 name="Google Shape;5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57</a:t>
            </a:fld>
            <a:endParaRPr lang="en-GB"/>
          </a:p>
        </p:txBody>
      </p:sp>
    </p:spTree>
    <p:extLst>
      <p:ext uri="{BB962C8B-B14F-4D97-AF65-F5344CB8AC3E}">
        <p14:creationId xmlns:p14="http://schemas.microsoft.com/office/powerpoint/2010/main" val="1415679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 name="Google Shape;7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75" name="Google Shape;7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182303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3252572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02F410-553D-04DB-B7BE-841940807A15}"/>
            </a:ext>
          </a:extLst>
        </p:cNvPr>
        <p:cNvGrpSpPr/>
        <p:nvPr/>
      </p:nvGrpSpPr>
      <p:grpSpPr>
        <a:xfrm>
          <a:off x="0" y="0"/>
          <a:ext cx="0" cy="0"/>
          <a:chOff x="0" y="0"/>
          <a:chExt cx="0" cy="0"/>
        </a:xfrm>
      </p:grpSpPr>
      <p:sp>
        <p:nvSpPr>
          <p:cNvPr id="2" name="Symbol zastępczy obrazu slajdu 1">
            <a:extLst>
              <a:ext uri="{FF2B5EF4-FFF2-40B4-BE49-F238E27FC236}">
                <a16:creationId xmlns:a16="http://schemas.microsoft.com/office/drawing/2014/main" id="{8F7EDAB3-4942-1846-72FF-FDA2F5C1562C}"/>
              </a:ext>
            </a:extLst>
          </p:cNvPr>
          <p:cNvSpPr>
            <a:spLocks noGrp="1" noRot="1" noChangeAspect="1"/>
          </p:cNvSpPr>
          <p:nvPr>
            <p:ph type="sldImg"/>
          </p:nvPr>
        </p:nvSpPr>
        <p:spPr/>
      </p:sp>
      <p:sp>
        <p:nvSpPr>
          <p:cNvPr id="3" name="Symbol zastępczy notatek 2">
            <a:extLst>
              <a:ext uri="{FF2B5EF4-FFF2-40B4-BE49-F238E27FC236}">
                <a16:creationId xmlns:a16="http://schemas.microsoft.com/office/drawing/2014/main" id="{FC6D2678-633F-001C-0C95-1E45C62575BB}"/>
              </a:ext>
            </a:extLst>
          </p:cNvPr>
          <p:cNvSpPr>
            <a:spLocks noGrp="1"/>
          </p:cNvSpPr>
          <p:nvPr>
            <p:ph type="body" idx="1"/>
          </p:nvPr>
        </p:nvSpPr>
        <p:spPr/>
        <p:txBody>
          <a:bodyPr/>
          <a:lstStyle/>
          <a:p>
            <a:endParaRPr lang="en-GB" dirty="0"/>
          </a:p>
        </p:txBody>
      </p:sp>
      <p:sp>
        <p:nvSpPr>
          <p:cNvPr id="4" name="Symbol zastępczy numeru slajdu 3">
            <a:extLst>
              <a:ext uri="{FF2B5EF4-FFF2-40B4-BE49-F238E27FC236}">
                <a16:creationId xmlns:a16="http://schemas.microsoft.com/office/drawing/2014/main" id="{1231BE31-7062-C231-0560-52761740829B}"/>
              </a:ext>
            </a:extLst>
          </p:cNvPr>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2217257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E0B2E-9E8B-CF70-5F8B-DDC9CA0C556B}"/>
            </a:ext>
          </a:extLst>
        </p:cNvPr>
        <p:cNvGrpSpPr/>
        <p:nvPr/>
      </p:nvGrpSpPr>
      <p:grpSpPr>
        <a:xfrm>
          <a:off x="0" y="0"/>
          <a:ext cx="0" cy="0"/>
          <a:chOff x="0" y="0"/>
          <a:chExt cx="0" cy="0"/>
        </a:xfrm>
      </p:grpSpPr>
      <p:sp>
        <p:nvSpPr>
          <p:cNvPr id="2" name="Symbol zastępczy obrazu slajdu 1">
            <a:extLst>
              <a:ext uri="{FF2B5EF4-FFF2-40B4-BE49-F238E27FC236}">
                <a16:creationId xmlns:a16="http://schemas.microsoft.com/office/drawing/2014/main" id="{28060A69-F064-2FCE-F922-9E5B952946D1}"/>
              </a:ext>
            </a:extLst>
          </p:cNvPr>
          <p:cNvSpPr>
            <a:spLocks noGrp="1" noRot="1" noChangeAspect="1"/>
          </p:cNvSpPr>
          <p:nvPr>
            <p:ph type="sldImg"/>
          </p:nvPr>
        </p:nvSpPr>
        <p:spPr/>
      </p:sp>
      <p:sp>
        <p:nvSpPr>
          <p:cNvPr id="3" name="Symbol zastępczy notatek 2">
            <a:extLst>
              <a:ext uri="{FF2B5EF4-FFF2-40B4-BE49-F238E27FC236}">
                <a16:creationId xmlns:a16="http://schemas.microsoft.com/office/drawing/2014/main" id="{2DFE847F-B603-B3EC-9A6B-062D18B27E44}"/>
              </a:ext>
            </a:extLst>
          </p:cNvPr>
          <p:cNvSpPr>
            <a:spLocks noGrp="1"/>
          </p:cNvSpPr>
          <p:nvPr>
            <p:ph type="body" idx="1"/>
          </p:nvPr>
        </p:nvSpPr>
        <p:spPr/>
        <p:txBody>
          <a:bodyPr/>
          <a:lstStyle/>
          <a:p>
            <a:endParaRPr lang="en-GB" dirty="0"/>
          </a:p>
        </p:txBody>
      </p:sp>
      <p:sp>
        <p:nvSpPr>
          <p:cNvPr id="4" name="Symbol zastępczy numeru slajdu 3">
            <a:extLst>
              <a:ext uri="{FF2B5EF4-FFF2-40B4-BE49-F238E27FC236}">
                <a16:creationId xmlns:a16="http://schemas.microsoft.com/office/drawing/2014/main" id="{F7896996-2A9F-5525-5071-586D693F2751}"/>
              </a:ext>
            </a:extLst>
          </p:cNvPr>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2478838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462815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3273195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3490850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30</a:t>
            </a:fld>
            <a:endParaRPr lang="en-GB"/>
          </a:p>
        </p:txBody>
      </p:sp>
    </p:spTree>
    <p:extLst>
      <p:ext uri="{BB962C8B-B14F-4D97-AF65-F5344CB8AC3E}">
        <p14:creationId xmlns:p14="http://schemas.microsoft.com/office/powerpoint/2010/main" val="5529295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4"/>
        <p:cNvGrpSpPr/>
        <p:nvPr/>
      </p:nvGrpSpPr>
      <p:grpSpPr>
        <a:xfrm>
          <a:off x="0" y="0"/>
          <a:ext cx="0" cy="0"/>
          <a:chOff x="0" y="0"/>
          <a:chExt cx="0" cy="0"/>
        </a:xfrm>
      </p:grpSpPr>
      <p:sp>
        <p:nvSpPr>
          <p:cNvPr id="15" name="Google Shape;15;p2"/>
          <p:cNvSpPr/>
          <p:nvPr/>
        </p:nvSpPr>
        <p:spPr>
          <a:xfrm>
            <a:off x="0" y="-22301"/>
            <a:ext cx="12032535" cy="6338264"/>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 name="Google Shape;16;p2"/>
          <p:cNvPicPr preferRelativeResize="0"/>
          <p:nvPr/>
        </p:nvPicPr>
        <p:blipFill rotWithShape="1">
          <a:blip r:embed="rId2">
            <a:alphaModFix/>
          </a:blip>
          <a:srcRect l="13286" t="60631" r="43124" b="7996"/>
          <a:stretch/>
        </p:blipFill>
        <p:spPr>
          <a:xfrm>
            <a:off x="711199" y="-22302"/>
            <a:ext cx="11480801" cy="5825201"/>
          </a:xfrm>
          <a:prstGeom prst="rect">
            <a:avLst/>
          </a:prstGeom>
          <a:noFill/>
          <a:ln>
            <a:noFill/>
          </a:ln>
        </p:spPr>
      </p:pic>
      <p:sp>
        <p:nvSpPr>
          <p:cNvPr id="17" name="Google Shape;17;p2"/>
          <p:cNvSpPr/>
          <p:nvPr/>
        </p:nvSpPr>
        <p:spPr>
          <a:xfrm>
            <a:off x="12754" y="4832211"/>
            <a:ext cx="12179246" cy="2042360"/>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t="-1" b="15503"/>
          <a:stretch/>
        </p:blipFill>
        <p:spPr>
          <a:xfrm>
            <a:off x="852542" y="682159"/>
            <a:ext cx="1432450" cy="689706"/>
          </a:xfrm>
          <a:prstGeom prst="rect">
            <a:avLst/>
          </a:prstGeom>
          <a:noFill/>
          <a:ln>
            <a:noFill/>
          </a:ln>
        </p:spPr>
      </p:pic>
      <p:sp>
        <p:nvSpPr>
          <p:cNvPr id="19" name="Google Shape;19;p2"/>
          <p:cNvSpPr txBox="1">
            <a:spLocks noGrp="1"/>
          </p:cNvSpPr>
          <p:nvPr>
            <p:ph type="title"/>
          </p:nvPr>
        </p:nvSpPr>
        <p:spPr>
          <a:xfrm>
            <a:off x="744354" y="2314410"/>
            <a:ext cx="9894723" cy="430909"/>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000"/>
              <a:buFont typeface="Calibri"/>
              <a:buNone/>
              <a:defRPr sz="4000" b="1"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 name="Google Shape;20;p2"/>
          <p:cNvSpPr txBox="1">
            <a:spLocks noGrp="1"/>
          </p:cNvSpPr>
          <p:nvPr>
            <p:ph type="body" idx="1"/>
          </p:nvPr>
        </p:nvSpPr>
        <p:spPr>
          <a:xfrm>
            <a:off x="744354" y="2777636"/>
            <a:ext cx="10444393" cy="479323"/>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3pPr>
            <a:lvl4pPr marL="1828800" marR="0" lvl="3"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4pPr>
            <a:lvl5pPr marL="2286000" marR="0" lvl="4"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 name="Google Shape;21;p2"/>
          <p:cNvSpPr/>
          <p:nvPr/>
        </p:nvSpPr>
        <p:spPr>
          <a:xfrm>
            <a:off x="11037739" y="5716824"/>
            <a:ext cx="1171195" cy="1171195"/>
          </a:xfrm>
          <a:custGeom>
            <a:avLst/>
            <a:gdLst/>
            <a:ahLst/>
            <a:cxnLst/>
            <a:rect l="l" t="t" r="r" b="b"/>
            <a:pathLst>
              <a:path w="1402596" h="1402596" extrusionOk="0">
                <a:moveTo>
                  <a:pt x="0" y="1402596"/>
                </a:moveTo>
                <a:lnTo>
                  <a:pt x="1402596" y="0"/>
                </a:lnTo>
                <a:lnTo>
                  <a:pt x="1402596" y="1402596"/>
                </a:lnTo>
                <a:lnTo>
                  <a:pt x="0" y="1402596"/>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 name="Google Shape;22;p2"/>
          <p:cNvSpPr/>
          <p:nvPr/>
        </p:nvSpPr>
        <p:spPr>
          <a:xfrm rot="-2659028">
            <a:off x="10539361" y="5650681"/>
            <a:ext cx="1640667" cy="774393"/>
          </a:xfrm>
          <a:custGeom>
            <a:avLst/>
            <a:gdLst/>
            <a:ahLst/>
            <a:cxnLst/>
            <a:rect l="l" t="t" r="r" b="b"/>
            <a:pathLst>
              <a:path w="1568570" h="780013" extrusionOk="0">
                <a:moveTo>
                  <a:pt x="0" y="780013"/>
                </a:moveTo>
                <a:cubicBezTo>
                  <a:pt x="22577" y="772854"/>
                  <a:pt x="614066" y="457407"/>
                  <a:pt x="805448" y="0"/>
                </a:cubicBezTo>
                <a:cubicBezTo>
                  <a:pt x="1338525" y="651398"/>
                  <a:pt x="1577484" y="756042"/>
                  <a:pt x="1568317" y="756181"/>
                </a:cubicBezTo>
                <a:lnTo>
                  <a:pt x="0" y="780013"/>
                </a:lnTo>
                <a:close/>
              </a:path>
            </a:pathLst>
          </a:custGeom>
          <a:solidFill>
            <a:srgbClr val="3033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3" name="Google Shape;23;p2"/>
          <p:cNvSpPr txBox="1"/>
          <p:nvPr/>
        </p:nvSpPr>
        <p:spPr>
          <a:xfrm>
            <a:off x="11291245" y="6408696"/>
            <a:ext cx="1003253" cy="47932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EE426D"/>
              </a:buClr>
              <a:buSzPts val="2000"/>
              <a:buFont typeface="Arial"/>
              <a:buNone/>
            </a:pPr>
            <a:r>
              <a:rPr lang="en-GB" sz="2000" b="1" i="0" u="none" strike="noStrike" cap="none">
                <a:solidFill>
                  <a:srgbClr val="EE426D"/>
                </a:solidFill>
                <a:latin typeface="Calibri"/>
                <a:ea typeface="Calibri"/>
                <a:cs typeface="Calibri"/>
                <a:sym typeface="Calibri"/>
              </a:rPr>
              <a:t>GN5-</a:t>
            </a:r>
            <a:r>
              <a:rPr lang="en-GB" sz="2000" b="1">
                <a:solidFill>
                  <a:srgbClr val="EE426D"/>
                </a:solidFill>
                <a:latin typeface="Calibri"/>
                <a:ea typeface="Calibri"/>
                <a:cs typeface="Calibri"/>
                <a:sym typeface="Calibri"/>
              </a:rPr>
              <a:t>2</a:t>
            </a:r>
            <a:endParaRPr sz="2000" b="1" i="0" u="none" strike="noStrike" cap="none">
              <a:solidFill>
                <a:srgbClr val="EE426D"/>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asic Page">
  <p:cSld name="Basic Page">
    <p:spTree>
      <p:nvGrpSpPr>
        <p:cNvPr id="1" name="Shape 31"/>
        <p:cNvGrpSpPr/>
        <p:nvPr/>
      </p:nvGrpSpPr>
      <p:grpSpPr>
        <a:xfrm>
          <a:off x="0" y="0"/>
          <a:ext cx="0" cy="0"/>
          <a:chOff x="0" y="0"/>
          <a:chExt cx="0" cy="0"/>
        </a:xfrm>
      </p:grpSpPr>
      <p:sp>
        <p:nvSpPr>
          <p:cNvPr id="32" name="Google Shape;32;p4"/>
          <p:cNvSpPr txBox="1">
            <a:spLocks noGrp="1"/>
          </p:cNvSpPr>
          <p:nvPr>
            <p:ph type="sldNum" idx="12"/>
          </p:nvPr>
        </p:nvSpPr>
        <p:spPr>
          <a:xfrm>
            <a:off x="11452675" y="512986"/>
            <a:ext cx="569600" cy="321399"/>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1400" b="0" i="0" u="none" strike="noStrike" cap="none">
                <a:solidFill>
                  <a:srgbClr val="1F4270"/>
                </a:solidFill>
                <a:latin typeface="Calibri"/>
                <a:ea typeface="Calibri"/>
                <a:cs typeface="Calibri"/>
                <a:sym typeface="Calibri"/>
              </a:defRPr>
            </a:lvl1pPr>
            <a:lvl2pPr marL="0" marR="0" lvl="1" indent="0" algn="r" rtl="0">
              <a:spcBef>
                <a:spcPts val="0"/>
              </a:spcBef>
              <a:buNone/>
              <a:defRPr sz="1400" b="0" i="0" u="none" strike="noStrike" cap="none">
                <a:solidFill>
                  <a:srgbClr val="1F4270"/>
                </a:solidFill>
                <a:latin typeface="Calibri"/>
                <a:ea typeface="Calibri"/>
                <a:cs typeface="Calibri"/>
                <a:sym typeface="Calibri"/>
              </a:defRPr>
            </a:lvl2pPr>
            <a:lvl3pPr marL="0" marR="0" lvl="2" indent="0" algn="r" rtl="0">
              <a:spcBef>
                <a:spcPts val="0"/>
              </a:spcBef>
              <a:buNone/>
              <a:defRPr sz="1400" b="0" i="0" u="none" strike="noStrike" cap="none">
                <a:solidFill>
                  <a:srgbClr val="1F4270"/>
                </a:solidFill>
                <a:latin typeface="Calibri"/>
                <a:ea typeface="Calibri"/>
                <a:cs typeface="Calibri"/>
                <a:sym typeface="Calibri"/>
              </a:defRPr>
            </a:lvl3pPr>
            <a:lvl4pPr marL="0" marR="0" lvl="3" indent="0" algn="r" rtl="0">
              <a:spcBef>
                <a:spcPts val="0"/>
              </a:spcBef>
              <a:buNone/>
              <a:defRPr sz="1400" b="0" i="0" u="none" strike="noStrike" cap="none">
                <a:solidFill>
                  <a:srgbClr val="1F4270"/>
                </a:solidFill>
                <a:latin typeface="Calibri"/>
                <a:ea typeface="Calibri"/>
                <a:cs typeface="Calibri"/>
                <a:sym typeface="Calibri"/>
              </a:defRPr>
            </a:lvl4pPr>
            <a:lvl5pPr marL="0" marR="0" lvl="4" indent="0" algn="r" rtl="0">
              <a:spcBef>
                <a:spcPts val="0"/>
              </a:spcBef>
              <a:buNone/>
              <a:defRPr sz="1400" b="0" i="0" u="none" strike="noStrike" cap="none">
                <a:solidFill>
                  <a:srgbClr val="1F4270"/>
                </a:solidFill>
                <a:latin typeface="Calibri"/>
                <a:ea typeface="Calibri"/>
                <a:cs typeface="Calibri"/>
                <a:sym typeface="Calibri"/>
              </a:defRPr>
            </a:lvl5pPr>
            <a:lvl6pPr marL="0" marR="0" lvl="5" indent="0" algn="r" rtl="0">
              <a:spcBef>
                <a:spcPts val="0"/>
              </a:spcBef>
              <a:buNone/>
              <a:defRPr sz="1400" b="0" i="0" u="none" strike="noStrike" cap="none">
                <a:solidFill>
                  <a:srgbClr val="1F4270"/>
                </a:solidFill>
                <a:latin typeface="Calibri"/>
                <a:ea typeface="Calibri"/>
                <a:cs typeface="Calibri"/>
                <a:sym typeface="Calibri"/>
              </a:defRPr>
            </a:lvl6pPr>
            <a:lvl7pPr marL="0" marR="0" lvl="6" indent="0" algn="r" rtl="0">
              <a:spcBef>
                <a:spcPts val="0"/>
              </a:spcBef>
              <a:buNone/>
              <a:defRPr sz="1400" b="0" i="0" u="none" strike="noStrike" cap="none">
                <a:solidFill>
                  <a:srgbClr val="1F4270"/>
                </a:solidFill>
                <a:latin typeface="Calibri"/>
                <a:ea typeface="Calibri"/>
                <a:cs typeface="Calibri"/>
                <a:sym typeface="Calibri"/>
              </a:defRPr>
            </a:lvl7pPr>
            <a:lvl8pPr marL="0" marR="0" lvl="7" indent="0" algn="r" rtl="0">
              <a:spcBef>
                <a:spcPts val="0"/>
              </a:spcBef>
              <a:buNone/>
              <a:defRPr sz="1400" b="0" i="0" u="none" strike="noStrike" cap="none">
                <a:solidFill>
                  <a:srgbClr val="1F4270"/>
                </a:solidFill>
                <a:latin typeface="Calibri"/>
                <a:ea typeface="Calibri"/>
                <a:cs typeface="Calibri"/>
                <a:sym typeface="Calibri"/>
              </a:defRPr>
            </a:lvl8pPr>
            <a:lvl9pPr marL="0" marR="0" lvl="8" indent="0" algn="r" rtl="0">
              <a:spcBef>
                <a:spcPts val="0"/>
              </a:spcBef>
              <a:buNone/>
              <a:defRPr sz="1400" b="0" i="0" u="none" strike="noStrike" cap="none">
                <a:solidFill>
                  <a:srgbClr val="1F427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7"/>
        <p:cNvGrpSpPr/>
        <p:nvPr/>
      </p:nvGrpSpPr>
      <p:grpSpPr>
        <a:xfrm>
          <a:off x="0" y="0"/>
          <a:ext cx="0" cy="0"/>
          <a:chOff x="0" y="0"/>
          <a:chExt cx="0" cy="0"/>
        </a:xfrm>
      </p:grpSpPr>
      <p:pic>
        <p:nvPicPr>
          <p:cNvPr id="38" name="Google Shape;38;p6"/>
          <p:cNvPicPr preferRelativeResize="0"/>
          <p:nvPr/>
        </p:nvPicPr>
        <p:blipFill rotWithShape="1">
          <a:blip r:embed="rId2">
            <a:alphaModFix/>
          </a:blip>
          <a:srcRect b="18334"/>
          <a:stretch/>
        </p:blipFill>
        <p:spPr>
          <a:xfrm>
            <a:off x="10787186" y="6071366"/>
            <a:ext cx="1099028" cy="511436"/>
          </a:xfrm>
          <a:prstGeom prst="rect">
            <a:avLst/>
          </a:prstGeom>
          <a:noFill/>
          <a:ln>
            <a:noFill/>
          </a:ln>
        </p:spPr>
      </p:pic>
      <p:sp>
        <p:nvSpPr>
          <p:cNvPr id="39" name="Google Shape;39;p6"/>
          <p:cNvSpPr txBox="1">
            <a:spLocks noGrp="1"/>
          </p:cNvSpPr>
          <p:nvPr>
            <p:ph type="body" idx="1"/>
          </p:nvPr>
        </p:nvSpPr>
        <p:spPr>
          <a:xfrm>
            <a:off x="449389" y="1567629"/>
            <a:ext cx="10444393" cy="45037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1E4E79"/>
              </a:buClr>
              <a:buSzPts val="1800"/>
              <a:buChar char="•"/>
              <a:defRPr/>
            </a:lvl1pPr>
            <a:lvl2pPr marL="914400" lvl="1" indent="-342900" algn="l">
              <a:lnSpc>
                <a:spcPct val="90000"/>
              </a:lnSpc>
              <a:spcBef>
                <a:spcPts val="500"/>
              </a:spcBef>
              <a:spcAft>
                <a:spcPts val="0"/>
              </a:spcAft>
              <a:buClr>
                <a:srgbClr val="1E4E79"/>
              </a:buClr>
              <a:buSzPts val="1800"/>
              <a:buChar char="•"/>
              <a:defRPr/>
            </a:lvl2pPr>
            <a:lvl3pPr marL="1371600" lvl="2" indent="-342900" algn="l">
              <a:lnSpc>
                <a:spcPct val="90000"/>
              </a:lnSpc>
              <a:spcBef>
                <a:spcPts val="500"/>
              </a:spcBef>
              <a:spcAft>
                <a:spcPts val="0"/>
              </a:spcAft>
              <a:buClr>
                <a:srgbClr val="1E4E79"/>
              </a:buClr>
              <a:buSzPts val="1800"/>
              <a:buChar char="•"/>
              <a:defRPr/>
            </a:lvl3pPr>
            <a:lvl4pPr marL="1828800" lvl="3" indent="-342900" algn="l">
              <a:lnSpc>
                <a:spcPct val="90000"/>
              </a:lnSpc>
              <a:spcBef>
                <a:spcPts val="500"/>
              </a:spcBef>
              <a:spcAft>
                <a:spcPts val="0"/>
              </a:spcAft>
              <a:buClr>
                <a:srgbClr val="1E4E79"/>
              </a:buClr>
              <a:buSzPts val="1800"/>
              <a:buChar char="•"/>
              <a:defRPr/>
            </a:lvl4pPr>
            <a:lvl5pPr marL="2286000" lvl="4" indent="-342900" algn="l">
              <a:lnSpc>
                <a:spcPct val="90000"/>
              </a:lnSpc>
              <a:spcBef>
                <a:spcPts val="500"/>
              </a:spcBef>
              <a:spcAft>
                <a:spcPts val="0"/>
              </a:spcAft>
              <a:buClr>
                <a:srgbClr val="1E4E7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title"/>
          </p:nvPr>
        </p:nvSpPr>
        <p:spPr>
          <a:xfrm>
            <a:off x="449389" y="73417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2800"/>
              <a:buFont typeface="Calibri"/>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2517838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id="{F01E27FC-F0C6-48C9-9B7A-E745497395CA}"/>
              </a:ext>
            </a:extLst>
          </p:cNvPr>
          <p:cNvSpPr>
            <a:spLocks noGrp="1"/>
          </p:cNvSpPr>
          <p:nvPr>
            <p:ph type="title"/>
          </p:nvPr>
        </p:nvSpPr>
        <p:spPr/>
        <p:txBody>
          <a:bodyPr/>
          <a:lstStyle/>
          <a:p>
            <a:r>
              <a:rPr lang="en-US"/>
              <a:t>Click to edit Master title style</a:t>
            </a:r>
            <a:endParaRPr lang="en-GB"/>
          </a:p>
        </p:txBody>
      </p:sp>
      <p:pic>
        <p:nvPicPr>
          <p:cNvPr id="8" name="Picture 7" descr="\\CHFILE02\Folders\Francesca\My Documents\GEANT\GN4\GN4-1\Templates\geant_logo_300dpi.jpg">
            <a:extLst>
              <a:ext uri="{FF2B5EF4-FFF2-40B4-BE49-F238E27FC236}">
                <a16:creationId xmlns:a16="http://schemas.microsoft.com/office/drawing/2014/main" id="{9DF325C2-97E1-4B76-9BCE-F933E25D432F}"/>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798165" y="6046590"/>
            <a:ext cx="1003935" cy="492760"/>
          </a:xfrm>
          <a:prstGeom prst="rect">
            <a:avLst/>
          </a:prstGeom>
          <a:noFill/>
          <a:ln>
            <a:noFill/>
          </a:ln>
        </p:spPr>
      </p:pic>
      <p:sp>
        <p:nvSpPr>
          <p:cNvPr id="4" name="Rectangle 3">
            <a:extLst>
              <a:ext uri="{FF2B5EF4-FFF2-40B4-BE49-F238E27FC236}">
                <a16:creationId xmlns:a16="http://schemas.microsoft.com/office/drawing/2014/main" id="{F078EFB8-5C6E-4D25-A3F1-8CB179D56254}"/>
              </a:ext>
            </a:extLst>
          </p:cNvPr>
          <p:cNvSpPr/>
          <p:nvPr userDrawn="1"/>
        </p:nvSpPr>
        <p:spPr>
          <a:xfrm>
            <a:off x="9387782" y="6292970"/>
            <a:ext cx="1142620" cy="276999"/>
          </a:xfrm>
          <a:prstGeom prst="rect">
            <a:avLst/>
          </a:prstGeom>
        </p:spPr>
        <p:txBody>
          <a:bodyPr wrap="none">
            <a:spAutoFit/>
          </a:body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38695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46"/>
        <p:cNvGrpSpPr/>
        <p:nvPr/>
      </p:nvGrpSpPr>
      <p:grpSpPr>
        <a:xfrm>
          <a:off x="0" y="0"/>
          <a:ext cx="0" cy="0"/>
          <a:chOff x="0" y="0"/>
          <a:chExt cx="0" cy="0"/>
        </a:xfrm>
      </p:grpSpPr>
      <p:sp>
        <p:nvSpPr>
          <p:cNvPr id="47" name="Google Shape;47;p8"/>
          <p:cNvSpPr/>
          <p:nvPr/>
        </p:nvSpPr>
        <p:spPr>
          <a:xfrm>
            <a:off x="0" y="-22302"/>
            <a:ext cx="12192000" cy="6842711"/>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8" name="Google Shape;48;p8"/>
          <p:cNvPicPr preferRelativeResize="0"/>
          <p:nvPr/>
        </p:nvPicPr>
        <p:blipFill rotWithShape="1">
          <a:blip r:embed="rId2">
            <a:alphaModFix/>
          </a:blip>
          <a:srcRect l="13286" t="60631" r="43124" b="7996"/>
          <a:stretch/>
        </p:blipFill>
        <p:spPr>
          <a:xfrm>
            <a:off x="711199" y="-22302"/>
            <a:ext cx="11480801" cy="5825201"/>
          </a:xfrm>
          <a:prstGeom prst="rect">
            <a:avLst/>
          </a:prstGeom>
          <a:noFill/>
          <a:ln>
            <a:noFill/>
          </a:ln>
        </p:spPr>
      </p:pic>
      <p:sp>
        <p:nvSpPr>
          <p:cNvPr id="49" name="Google Shape;49;p8"/>
          <p:cNvSpPr/>
          <p:nvPr/>
        </p:nvSpPr>
        <p:spPr>
          <a:xfrm>
            <a:off x="0" y="4828031"/>
            <a:ext cx="12192000" cy="2052067"/>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0" name="Google Shape;50;p8"/>
          <p:cNvPicPr preferRelativeResize="0"/>
          <p:nvPr/>
        </p:nvPicPr>
        <p:blipFill rotWithShape="1">
          <a:blip r:embed="rId3">
            <a:alphaModFix/>
          </a:blip>
          <a:srcRect t="-1" b="15503"/>
          <a:stretch/>
        </p:blipFill>
        <p:spPr>
          <a:xfrm>
            <a:off x="852542" y="682159"/>
            <a:ext cx="1432450" cy="689706"/>
          </a:xfrm>
          <a:prstGeom prst="rect">
            <a:avLst/>
          </a:prstGeom>
          <a:noFill/>
          <a:ln>
            <a:noFill/>
          </a:ln>
        </p:spPr>
      </p:pic>
      <p:sp>
        <p:nvSpPr>
          <p:cNvPr id="51" name="Google Shape;51;p8"/>
          <p:cNvSpPr txBox="1">
            <a:spLocks noGrp="1"/>
          </p:cNvSpPr>
          <p:nvPr>
            <p:ph type="title"/>
          </p:nvPr>
        </p:nvSpPr>
        <p:spPr>
          <a:xfrm>
            <a:off x="744354" y="2187410"/>
            <a:ext cx="9894723" cy="430909"/>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000"/>
              <a:buFont typeface="Calibri"/>
              <a:buNone/>
              <a:defRPr sz="4000" b="1"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2" name="Google Shape;52;p8"/>
          <p:cNvSpPr txBox="1">
            <a:spLocks noGrp="1"/>
          </p:cNvSpPr>
          <p:nvPr>
            <p:ph type="body" idx="1"/>
          </p:nvPr>
        </p:nvSpPr>
        <p:spPr>
          <a:xfrm>
            <a:off x="744354" y="2650636"/>
            <a:ext cx="10444393" cy="479323"/>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3pPr>
            <a:lvl4pPr marL="1828800" marR="0" lvl="3"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4pPr>
            <a:lvl5pPr marL="2286000" marR="0" lvl="4"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 name="Google Shape;53;p8"/>
          <p:cNvSpPr txBox="1"/>
          <p:nvPr/>
        </p:nvSpPr>
        <p:spPr>
          <a:xfrm>
            <a:off x="744354" y="5303545"/>
            <a:ext cx="5467827" cy="427671"/>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ts val="1400"/>
              <a:buFont typeface="Arial"/>
              <a:buNone/>
            </a:pPr>
            <a:r>
              <a:rPr lang="en-GB" sz="1400">
                <a:solidFill>
                  <a:schemeClr val="lt1"/>
                </a:solidFill>
                <a:latin typeface="Calibri"/>
                <a:ea typeface="Calibri"/>
                <a:cs typeface="Calibri"/>
                <a:sym typeface="Calibri"/>
              </a:rPr>
              <a:t>www.geant.org</a:t>
            </a:r>
            <a:endParaRPr sz="1400">
              <a:solidFill>
                <a:schemeClr val="lt1"/>
              </a:solidFill>
              <a:latin typeface="Calibri"/>
              <a:ea typeface="Calibri"/>
              <a:cs typeface="Calibri"/>
              <a:sym typeface="Calibri"/>
            </a:endParaRPr>
          </a:p>
        </p:txBody>
      </p:sp>
      <p:pic>
        <p:nvPicPr>
          <p:cNvPr id="54" name="Google Shape;54;p8" descr="Graphical user interface, text, email&#10;&#10;Description automatically generated"/>
          <p:cNvPicPr preferRelativeResize="0"/>
          <p:nvPr/>
        </p:nvPicPr>
        <p:blipFill rotWithShape="1">
          <a:blip r:embed="rId4">
            <a:alphaModFix/>
          </a:blip>
          <a:srcRect/>
          <a:stretch/>
        </p:blipFill>
        <p:spPr>
          <a:xfrm>
            <a:off x="788189" y="5824136"/>
            <a:ext cx="1984777" cy="41487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22302"/>
            <a:ext cx="12192000" cy="6842711"/>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1" name="Google Shape;11;p1"/>
          <p:cNvPicPr preferRelativeResize="0"/>
          <p:nvPr/>
        </p:nvPicPr>
        <p:blipFill rotWithShape="1">
          <a:blip r:embed="rId3">
            <a:alphaModFix/>
          </a:blip>
          <a:srcRect l="13286" t="60631" r="43124" b="7996"/>
          <a:stretch/>
        </p:blipFill>
        <p:spPr>
          <a:xfrm>
            <a:off x="711199" y="-22302"/>
            <a:ext cx="11480801" cy="5825201"/>
          </a:xfrm>
          <a:prstGeom prst="rect">
            <a:avLst/>
          </a:prstGeom>
          <a:noFill/>
          <a:ln>
            <a:noFill/>
          </a:ln>
        </p:spPr>
      </p:pic>
      <p:sp>
        <p:nvSpPr>
          <p:cNvPr id="12" name="Google Shape;12;p1"/>
          <p:cNvSpPr/>
          <p:nvPr/>
        </p:nvSpPr>
        <p:spPr>
          <a:xfrm>
            <a:off x="0" y="4828031"/>
            <a:ext cx="12192000" cy="2052067"/>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3" name="Google Shape;13;p1"/>
          <p:cNvPicPr preferRelativeResize="0"/>
          <p:nvPr/>
        </p:nvPicPr>
        <p:blipFill rotWithShape="1">
          <a:blip r:embed="rId4">
            <a:alphaModFix/>
          </a:blip>
          <a:srcRect t="-1" b="15503"/>
          <a:stretch/>
        </p:blipFill>
        <p:spPr>
          <a:xfrm>
            <a:off x="852542" y="682159"/>
            <a:ext cx="1432450" cy="68970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
        <p:cNvGrpSpPr/>
        <p:nvPr/>
      </p:nvGrpSpPr>
      <p:grpSpPr>
        <a:xfrm>
          <a:off x="0" y="0"/>
          <a:ext cx="0" cy="0"/>
          <a:chOff x="0" y="0"/>
          <a:chExt cx="0" cy="0"/>
        </a:xfrm>
      </p:grpSpPr>
      <p:sp>
        <p:nvSpPr>
          <p:cNvPr id="25" name="Google Shape;25;p3"/>
          <p:cNvSpPr txBox="1">
            <a:spLocks noGrp="1"/>
          </p:cNvSpPr>
          <p:nvPr>
            <p:ph type="title"/>
          </p:nvPr>
        </p:nvSpPr>
        <p:spPr>
          <a:xfrm>
            <a:off x="449389" y="918524"/>
            <a:ext cx="10472611" cy="430909"/>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1E4E79"/>
              </a:buClr>
              <a:buSzPts val="2800"/>
              <a:buFont typeface="Calibri"/>
              <a:buNone/>
              <a:defRPr sz="2800" b="1" i="0" u="none" strike="noStrike" cap="none">
                <a:solidFill>
                  <a:srgbClr val="1E4E7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3"/>
          <p:cNvSpPr txBox="1">
            <a:spLocks noGrp="1"/>
          </p:cNvSpPr>
          <p:nvPr>
            <p:ph type="body" idx="1"/>
          </p:nvPr>
        </p:nvSpPr>
        <p:spPr>
          <a:xfrm>
            <a:off x="449388" y="1566391"/>
            <a:ext cx="10472611"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1pPr>
            <a:lvl2pPr marL="914400" marR="0" lvl="1" indent="-368300" algn="l" rtl="0">
              <a:lnSpc>
                <a:spcPct val="90000"/>
              </a:lnSpc>
              <a:spcBef>
                <a:spcPts val="500"/>
              </a:spcBef>
              <a:spcAft>
                <a:spcPts val="0"/>
              </a:spcAft>
              <a:buClr>
                <a:srgbClr val="1E4E79"/>
              </a:buClr>
              <a:buSzPts val="2200"/>
              <a:buFont typeface="Arial"/>
              <a:buChar char="•"/>
              <a:defRPr sz="2200" b="0" i="0" u="none" strike="noStrike" cap="none">
                <a:solidFill>
                  <a:srgbClr val="1E4E79"/>
                </a:solidFill>
                <a:latin typeface="Calibri"/>
                <a:ea typeface="Calibri"/>
                <a:cs typeface="Calibri"/>
                <a:sym typeface="Calibri"/>
              </a:defRPr>
            </a:lvl2pPr>
            <a:lvl3pPr marL="1371600" marR="0" lvl="2" indent="-368300" algn="l" rtl="0">
              <a:lnSpc>
                <a:spcPct val="90000"/>
              </a:lnSpc>
              <a:spcBef>
                <a:spcPts val="500"/>
              </a:spcBef>
              <a:spcAft>
                <a:spcPts val="0"/>
              </a:spcAft>
              <a:buClr>
                <a:srgbClr val="1E4E79"/>
              </a:buClr>
              <a:buSzPts val="2200"/>
              <a:buFont typeface="Arial"/>
              <a:buChar char="•"/>
              <a:defRPr sz="2200" b="0" i="0" u="none" strike="noStrike" cap="none">
                <a:solidFill>
                  <a:srgbClr val="1E4E79"/>
                </a:solidFill>
                <a:latin typeface="Calibri"/>
                <a:ea typeface="Calibri"/>
                <a:cs typeface="Calibri"/>
                <a:sym typeface="Calibri"/>
              </a:defRPr>
            </a:lvl3pPr>
            <a:lvl4pPr marL="1828800" marR="0" lvl="3" indent="-368300" algn="l" rtl="0">
              <a:lnSpc>
                <a:spcPct val="90000"/>
              </a:lnSpc>
              <a:spcBef>
                <a:spcPts val="500"/>
              </a:spcBef>
              <a:spcAft>
                <a:spcPts val="0"/>
              </a:spcAft>
              <a:buClr>
                <a:srgbClr val="1E4E79"/>
              </a:buClr>
              <a:buSzPts val="2200"/>
              <a:buFont typeface="Arial"/>
              <a:buChar char="•"/>
              <a:defRPr sz="2200" b="0" i="0" u="none" strike="noStrike" cap="none">
                <a:solidFill>
                  <a:srgbClr val="1E4E79"/>
                </a:solidFill>
                <a:latin typeface="Calibri"/>
                <a:ea typeface="Calibri"/>
                <a:cs typeface="Calibri"/>
                <a:sym typeface="Calibri"/>
              </a:defRPr>
            </a:lvl4pPr>
            <a:lvl5pPr marL="2286000" marR="0" lvl="4" indent="-368300" algn="l" rtl="0">
              <a:lnSpc>
                <a:spcPct val="90000"/>
              </a:lnSpc>
              <a:spcBef>
                <a:spcPts val="500"/>
              </a:spcBef>
              <a:spcAft>
                <a:spcPts val="0"/>
              </a:spcAft>
              <a:buClr>
                <a:srgbClr val="1E4E79"/>
              </a:buClr>
              <a:buSzPts val="2200"/>
              <a:buFont typeface="Arial"/>
              <a:buChar char="•"/>
              <a:defRPr sz="22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3"/>
          <p:cNvSpPr/>
          <p:nvPr/>
        </p:nvSpPr>
        <p:spPr>
          <a:xfrm>
            <a:off x="0" y="-38314"/>
            <a:ext cx="12192000" cy="593453"/>
          </a:xfrm>
          <a:prstGeom prst="rect">
            <a:avLst/>
          </a:prstGeom>
          <a:solidFill>
            <a:srgbClr val="1D286B"/>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 name="Google Shape;28;p3"/>
          <p:cNvSpPr txBox="1"/>
          <p:nvPr/>
        </p:nvSpPr>
        <p:spPr>
          <a:xfrm>
            <a:off x="10646471" y="105344"/>
            <a:ext cx="670560" cy="332052"/>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lt1"/>
                </a:solidFill>
                <a:latin typeface="Calibri"/>
                <a:ea typeface="Calibri"/>
                <a:cs typeface="Calibri"/>
                <a:sym typeface="Calibri"/>
              </a:rPr>
              <a:t>‹#›</a:t>
            </a:fld>
            <a:r>
              <a:rPr lang="en-GB" sz="1200" b="0" i="0" u="none" strike="noStrike" cap="none">
                <a:solidFill>
                  <a:schemeClr val="lt1"/>
                </a:solidFill>
                <a:latin typeface="Calibri"/>
                <a:ea typeface="Calibri"/>
                <a:cs typeface="Calibri"/>
                <a:sym typeface="Calibri"/>
              </a:rPr>
              <a:t>     |</a:t>
            </a:r>
            <a:endParaRPr/>
          </a:p>
        </p:txBody>
      </p:sp>
      <p:sp>
        <p:nvSpPr>
          <p:cNvPr id="29" name="Google Shape;29;p3"/>
          <p:cNvSpPr txBox="1"/>
          <p:nvPr/>
        </p:nvSpPr>
        <p:spPr>
          <a:xfrm>
            <a:off x="11356610" y="139678"/>
            <a:ext cx="1268825" cy="29094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4E200"/>
              </a:buClr>
              <a:buSzPts val="1200"/>
              <a:buFont typeface="Arial"/>
              <a:buNone/>
            </a:pPr>
            <a:r>
              <a:rPr lang="en-GB" sz="1200" b="1" i="0" u="none" strike="noStrike" cap="none">
                <a:solidFill>
                  <a:srgbClr val="F4E200"/>
                </a:solidFill>
                <a:latin typeface="Calibri"/>
                <a:ea typeface="Calibri"/>
                <a:cs typeface="Calibri"/>
                <a:sym typeface="Calibri"/>
              </a:rPr>
              <a:t>GN5-</a:t>
            </a:r>
            <a:r>
              <a:rPr lang="en-GB" sz="1200" b="1">
                <a:solidFill>
                  <a:srgbClr val="F4E200"/>
                </a:solidFill>
                <a:latin typeface="Calibri"/>
                <a:ea typeface="Calibri"/>
                <a:cs typeface="Calibri"/>
                <a:sym typeface="Calibri"/>
              </a:rPr>
              <a:t>2</a:t>
            </a:r>
            <a:endParaRPr sz="1200" b="1" i="0" u="none" strike="noStrike" cap="none">
              <a:solidFill>
                <a:srgbClr val="F4E200"/>
              </a:solidFill>
              <a:latin typeface="Calibri"/>
              <a:ea typeface="Calibri"/>
              <a:cs typeface="Calibri"/>
              <a:sym typeface="Calibri"/>
            </a:endParaRPr>
          </a:p>
        </p:txBody>
      </p:sp>
      <p:pic>
        <p:nvPicPr>
          <p:cNvPr id="30" name="Google Shape;30;p3" descr="A picture containing aircraft&#10;&#10;Description automatically generated"/>
          <p:cNvPicPr preferRelativeResize="0"/>
          <p:nvPr/>
        </p:nvPicPr>
        <p:blipFill rotWithShape="1">
          <a:blip r:embed="rId6">
            <a:alphaModFix/>
          </a:blip>
          <a:srcRect l="10540" t="70685" r="16055" b="24138"/>
          <a:stretch/>
        </p:blipFill>
        <p:spPr>
          <a:xfrm flipH="1">
            <a:off x="0" y="-38313"/>
            <a:ext cx="10286482" cy="59345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1" r:id="rId2"/>
    <p:sldLayoutId id="2147483656" r:id="rId3"/>
    <p:sldLayoutId id="2147483657"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
        <p:cNvGrpSpPr/>
        <p:nvPr/>
      </p:nvGrpSpPr>
      <p:grpSpPr>
        <a:xfrm>
          <a:off x="0" y="0"/>
          <a:ext cx="0" cy="0"/>
          <a:chOff x="0" y="0"/>
          <a:chExt cx="0" cy="0"/>
        </a:xfrm>
      </p:grpSpPr>
      <p:sp>
        <p:nvSpPr>
          <p:cNvPr id="42" name="Google Shape;42;p7"/>
          <p:cNvSpPr/>
          <p:nvPr/>
        </p:nvSpPr>
        <p:spPr>
          <a:xfrm>
            <a:off x="0" y="-22302"/>
            <a:ext cx="12192000" cy="6842711"/>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3" name="Google Shape;43;p7"/>
          <p:cNvPicPr preferRelativeResize="0"/>
          <p:nvPr/>
        </p:nvPicPr>
        <p:blipFill rotWithShape="1">
          <a:blip r:embed="rId3">
            <a:alphaModFix/>
          </a:blip>
          <a:srcRect l="13286" t="60631" r="43124" b="7996"/>
          <a:stretch/>
        </p:blipFill>
        <p:spPr>
          <a:xfrm>
            <a:off x="711199" y="-22302"/>
            <a:ext cx="11480801" cy="5825201"/>
          </a:xfrm>
          <a:prstGeom prst="rect">
            <a:avLst/>
          </a:prstGeom>
          <a:noFill/>
          <a:ln>
            <a:noFill/>
          </a:ln>
        </p:spPr>
      </p:pic>
      <p:sp>
        <p:nvSpPr>
          <p:cNvPr id="44" name="Google Shape;44;p7"/>
          <p:cNvSpPr/>
          <p:nvPr/>
        </p:nvSpPr>
        <p:spPr>
          <a:xfrm>
            <a:off x="0" y="4828031"/>
            <a:ext cx="12192000" cy="2052067"/>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 name="Google Shape;45;p7"/>
          <p:cNvPicPr preferRelativeResize="0"/>
          <p:nvPr/>
        </p:nvPicPr>
        <p:blipFill rotWithShape="1">
          <a:blip r:embed="rId4">
            <a:alphaModFix/>
          </a:blip>
          <a:srcRect t="-1" b="15503"/>
          <a:stretch/>
        </p:blipFill>
        <p:spPr>
          <a:xfrm>
            <a:off x="852542" y="682159"/>
            <a:ext cx="1432450" cy="68970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2"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sv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svg"/><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5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9"/>
          <p:cNvSpPr txBox="1"/>
          <p:nvPr/>
        </p:nvSpPr>
        <p:spPr>
          <a:xfrm>
            <a:off x="744354" y="3940600"/>
            <a:ext cx="7485589" cy="732266"/>
          </a:xfrm>
          <a:prstGeom prst="rect">
            <a:avLst/>
          </a:prstGeom>
          <a:noFill/>
          <a:ln>
            <a:noFill/>
          </a:ln>
        </p:spPr>
        <p:txBody>
          <a:bodyPr spcFirstLastPara="1" wrap="square" lIns="91425" tIns="45700" rIns="91425" bIns="45700" anchor="t" anchorCtr="0">
            <a:noAutofit/>
          </a:bodyPr>
          <a:lstStyle/>
          <a:p>
            <a:r>
              <a:rPr lang="en-US" sz="2000" b="1" dirty="0">
                <a:solidFill>
                  <a:schemeClr val="bg1"/>
                </a:solidFill>
              </a:rPr>
              <a:t>Tomasz Wolniewicz</a:t>
            </a:r>
          </a:p>
          <a:p>
            <a:pPr lvl="0">
              <a:buClrTx/>
              <a:defRPr/>
            </a:pPr>
            <a:r>
              <a:rPr lang="en-US" sz="2000" b="1" dirty="0" err="1">
                <a:solidFill>
                  <a:schemeClr val="bg1"/>
                </a:solidFill>
              </a:rPr>
              <a:t>Poznańskie</a:t>
            </a:r>
            <a:r>
              <a:rPr lang="en-US" sz="2000" b="1" dirty="0">
                <a:solidFill>
                  <a:schemeClr val="bg1"/>
                </a:solidFill>
              </a:rPr>
              <a:t> Centrum </a:t>
            </a:r>
            <a:r>
              <a:rPr lang="en-US" sz="2000" b="1" dirty="0" err="1">
                <a:solidFill>
                  <a:schemeClr val="bg1"/>
                </a:solidFill>
              </a:rPr>
              <a:t>Superkomputerowo-Sieciowe</a:t>
            </a:r>
            <a:r>
              <a:rPr lang="en-US" sz="2000" b="1" dirty="0">
                <a:solidFill>
                  <a:schemeClr val="bg1"/>
                </a:solidFill>
              </a:rPr>
              <a:t> (PCSS)</a:t>
            </a:r>
          </a:p>
          <a:p>
            <a:pPr lvl="0">
              <a:buClrTx/>
              <a:defRPr/>
            </a:pPr>
            <a:r>
              <a:rPr lang="en-US" sz="1800" b="1" dirty="0">
                <a:solidFill>
                  <a:schemeClr val="bg1"/>
                </a:solidFill>
              </a:rPr>
              <a:t>Poznan Supercomputing and Networking Center</a:t>
            </a:r>
          </a:p>
        </p:txBody>
      </p:sp>
      <p:sp>
        <p:nvSpPr>
          <p:cNvPr id="61" name="Google Shape;61;p9"/>
          <p:cNvSpPr txBox="1"/>
          <p:nvPr/>
        </p:nvSpPr>
        <p:spPr>
          <a:xfrm>
            <a:off x="744354" y="6344021"/>
            <a:ext cx="6689792" cy="353475"/>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None/>
            </a:pPr>
            <a:r>
              <a:rPr lang="en-GB" sz="1200" b="0" i="0" u="none" strike="noStrike" cap="none">
                <a:solidFill>
                  <a:schemeClr val="lt1"/>
                </a:solidFill>
                <a:latin typeface="Calibri"/>
                <a:ea typeface="Calibri"/>
                <a:cs typeface="Calibri"/>
                <a:sym typeface="Calibri"/>
              </a:rPr>
              <a:t>Public (PU)</a:t>
            </a:r>
            <a:endParaRPr sz="1200" b="0" i="0" u="none" strike="noStrike" cap="none">
              <a:solidFill>
                <a:schemeClr val="lt1"/>
              </a:solidFill>
              <a:latin typeface="Calibri"/>
              <a:ea typeface="Calibri"/>
              <a:cs typeface="Calibri"/>
              <a:sym typeface="Calibri"/>
            </a:endParaRPr>
          </a:p>
        </p:txBody>
      </p:sp>
      <p:sp>
        <p:nvSpPr>
          <p:cNvPr id="62" name="Google Shape;62;p9"/>
          <p:cNvSpPr txBox="1"/>
          <p:nvPr/>
        </p:nvSpPr>
        <p:spPr>
          <a:xfrm>
            <a:off x="744355" y="5186065"/>
            <a:ext cx="6199690" cy="427671"/>
          </a:xfrm>
          <a:prstGeom prst="rect">
            <a:avLst/>
          </a:prstGeom>
          <a:noFill/>
          <a:ln>
            <a:noFill/>
          </a:ln>
        </p:spPr>
        <p:txBody>
          <a:bodyPr spcFirstLastPara="1" wrap="square" lIns="91425" tIns="45700" rIns="91425" bIns="45700" anchor="ctr" anchorCtr="0">
            <a:noAutofit/>
          </a:bodyPr>
          <a:lstStyle/>
          <a:p>
            <a:r>
              <a:rPr lang="en-US" sz="1600" dirty="0">
                <a:solidFill>
                  <a:schemeClr val="bg1"/>
                </a:solidFill>
              </a:rPr>
              <a:t>Mobility Day – TNC25, Brighton, 9.06.2025</a:t>
            </a:r>
          </a:p>
        </p:txBody>
      </p:sp>
      <p:sp>
        <p:nvSpPr>
          <p:cNvPr id="63" name="Google Shape;63;p9"/>
          <p:cNvSpPr txBox="1">
            <a:spLocks noGrp="1"/>
          </p:cNvSpPr>
          <p:nvPr>
            <p:ph type="title"/>
          </p:nvPr>
        </p:nvSpPr>
        <p:spPr>
          <a:xfrm>
            <a:off x="744354" y="2314410"/>
            <a:ext cx="9894723" cy="430909"/>
          </a:xfrm>
          <a:prstGeom prst="rect">
            <a:avLst/>
          </a:prstGeom>
          <a:noFill/>
          <a:ln>
            <a:noFill/>
          </a:ln>
        </p:spPr>
        <p:txBody>
          <a:bodyPr spcFirstLastPara="1" wrap="square" lIns="91425" tIns="45700" rIns="91425" bIns="45700" anchor="ctr" anchorCtr="0">
            <a:noAutofit/>
          </a:bodyPr>
          <a:lstStyle/>
          <a:p>
            <a:r>
              <a:rPr lang="en-GB" kern="1200" dirty="0" err="1">
                <a:solidFill>
                  <a:schemeClr val="bg1"/>
                </a:solidFill>
              </a:rPr>
              <a:t>eduroam</a:t>
            </a:r>
            <a:r>
              <a:rPr lang="en-GB" kern="1200" dirty="0">
                <a:solidFill>
                  <a:schemeClr val="bg1"/>
                </a:solidFill>
              </a:rPr>
              <a:t> CAT new features update</a:t>
            </a:r>
            <a:endParaRPr dirty="0"/>
          </a:p>
        </p:txBody>
      </p:sp>
      <p:sp>
        <p:nvSpPr>
          <p:cNvPr id="64" name="Google Shape;64;p9"/>
          <p:cNvSpPr txBox="1">
            <a:spLocks noGrp="1"/>
          </p:cNvSpPr>
          <p:nvPr>
            <p:ph type="body" idx="1"/>
          </p:nvPr>
        </p:nvSpPr>
        <p:spPr>
          <a:xfrm>
            <a:off x="744354" y="2777636"/>
            <a:ext cx="10444500" cy="4794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Obraz 4" descr="Obraz zawierający tekst, zrzut ekranu, numer, oprogramowanie&#10;&#10;Zawartość wygenerowana przez AI może być niepoprawna.">
            <a:extLst>
              <a:ext uri="{FF2B5EF4-FFF2-40B4-BE49-F238E27FC236}">
                <a16:creationId xmlns:a16="http://schemas.microsoft.com/office/drawing/2014/main" id="{4C3EE510-F4D2-7CF7-B6C7-B4A1FD21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1616165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5A25F12-2217-91FD-40C7-1851F7B38D84}"/>
            </a:ext>
          </a:extLst>
        </p:cNvPr>
        <p:cNvGrpSpPr/>
        <p:nvPr/>
      </p:nvGrpSpPr>
      <p:grpSpPr>
        <a:xfrm>
          <a:off x="0" y="0"/>
          <a:ext cx="0" cy="0"/>
          <a:chOff x="0" y="0"/>
          <a:chExt cx="0" cy="0"/>
        </a:xfrm>
      </p:grpSpPr>
      <p:pic>
        <p:nvPicPr>
          <p:cNvPr id="5" name="Symbol zastępczy zawartości 4" descr="Obraz zawierający tekst, zrzut ekranu, Strona internetowa, oprogramowanie&#10;&#10;Zawartość wygenerowana przez sztuczną inteligencję może być niepoprawna.">
            <a:extLst>
              <a:ext uri="{FF2B5EF4-FFF2-40B4-BE49-F238E27FC236}">
                <a16:creationId xmlns:a16="http://schemas.microsoft.com/office/drawing/2014/main" id="{2EA9C374-B3B4-4F15-BD6A-C6FE7C5BB40C}"/>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rcRect r="2754"/>
          <a:stretch/>
        </p:blipFill>
        <p:spPr>
          <a:xfrm>
            <a:off x="900000" y="216000"/>
            <a:ext cx="10432743" cy="6003036"/>
          </a:xfrm>
        </p:spPr>
      </p:pic>
      <p:sp>
        <p:nvSpPr>
          <p:cNvPr id="2" name="pole tekstowe 1">
            <a:extLst>
              <a:ext uri="{FF2B5EF4-FFF2-40B4-BE49-F238E27FC236}">
                <a16:creationId xmlns:a16="http://schemas.microsoft.com/office/drawing/2014/main" id="{1DF2027F-FDA3-1D76-5231-26619CBDF645}"/>
              </a:ext>
            </a:extLst>
          </p:cNvPr>
          <p:cNvSpPr txBox="1"/>
          <p:nvPr/>
        </p:nvSpPr>
        <p:spPr>
          <a:xfrm>
            <a:off x="7162800" y="5878356"/>
            <a:ext cx="4597400" cy="369332"/>
          </a:xfrm>
          <a:prstGeom prst="rect">
            <a:avLst/>
          </a:prstGeom>
          <a:solidFill>
            <a:srgbClr val="ED1556">
              <a:alpha val="30000"/>
            </a:srgbClr>
          </a:solidFill>
        </p:spPr>
        <p:txBody>
          <a:bodyPr wrap="square" rtlCol="0">
            <a:spAutoFit/>
          </a:bodyPr>
          <a:lstStyle/>
          <a:p>
            <a:pPr>
              <a:spcAft>
                <a:spcPts val="600"/>
              </a:spcAft>
            </a:pPr>
            <a:r>
              <a:rPr lang="en-GB" dirty="0"/>
              <a:t>We start by adding both relevant NRO options</a:t>
            </a:r>
          </a:p>
        </p:txBody>
      </p:sp>
    </p:spTree>
    <p:extLst>
      <p:ext uri="{BB962C8B-B14F-4D97-AF65-F5344CB8AC3E}">
        <p14:creationId xmlns:p14="http://schemas.microsoft.com/office/powerpoint/2010/main" val="671075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34BBC33-5F1A-2DF4-AC7B-2D587DCEC6EF}"/>
            </a:ext>
          </a:extLst>
        </p:cNvPr>
        <p:cNvGrpSpPr/>
        <p:nvPr/>
      </p:nvGrpSpPr>
      <p:grpSpPr>
        <a:xfrm>
          <a:off x="0" y="0"/>
          <a:ext cx="0" cy="0"/>
          <a:chOff x="0" y="0"/>
          <a:chExt cx="0" cy="0"/>
        </a:xfrm>
      </p:grpSpPr>
      <p:pic>
        <p:nvPicPr>
          <p:cNvPr id="5" name="Symbol zastępczy zawartości 4" descr="Obraz zawierający tekst, zrzut ekranu, Czcionka&#10;&#10;Zawartość wygenerowana przez sztuczną inteligencję może być niepoprawna.">
            <a:extLst>
              <a:ext uri="{FF2B5EF4-FFF2-40B4-BE49-F238E27FC236}">
                <a16:creationId xmlns:a16="http://schemas.microsoft.com/office/drawing/2014/main" id="{D99DA95E-CB93-1884-56AC-1B6BD491847D}"/>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r="8619"/>
          <a:stretch/>
        </p:blipFill>
        <p:spPr>
          <a:xfrm>
            <a:off x="720000" y="216000"/>
            <a:ext cx="10648950" cy="4926012"/>
          </a:xfrm>
        </p:spPr>
      </p:pic>
    </p:spTree>
    <p:extLst>
      <p:ext uri="{BB962C8B-B14F-4D97-AF65-F5344CB8AC3E}">
        <p14:creationId xmlns:p14="http://schemas.microsoft.com/office/powerpoint/2010/main" val="3496148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body" idx="1"/>
          </p:nvPr>
        </p:nvSpPr>
        <p:spPr/>
        <p:txBody>
          <a:bodyPr>
            <a:normAutofit fontScale="77500" lnSpcReduction="20000"/>
          </a:bodyPr>
          <a:lstStyle/>
          <a:p>
            <a:r>
              <a:rPr lang="en-GB" dirty="0"/>
              <a:t>The CAT institution MUST be synced to its </a:t>
            </a:r>
            <a:r>
              <a:rPr lang="en-GB" dirty="0" err="1"/>
              <a:t>eduroam</a:t>
            </a:r>
            <a:r>
              <a:rPr lang="en-GB" dirty="0"/>
              <a:t> DB equivalent</a:t>
            </a:r>
          </a:p>
          <a:p>
            <a:r>
              <a:rPr lang="en-GB" dirty="0"/>
              <a:t>Example use cases:</a:t>
            </a:r>
          </a:p>
          <a:p>
            <a:pPr lvl="1"/>
            <a:r>
              <a:rPr lang="en-GB" sz="2400" dirty="0"/>
              <a:t>new institution admin has been hired and is now listed in the </a:t>
            </a:r>
            <a:r>
              <a:rPr lang="en-GB" sz="2400" dirty="0" err="1"/>
              <a:t>eduroam</a:t>
            </a:r>
            <a:r>
              <a:rPr lang="en-GB" sz="2400" dirty="0"/>
              <a:t> DB</a:t>
            </a:r>
          </a:p>
          <a:p>
            <a:pPr lvl="1"/>
            <a:r>
              <a:rPr lang="en-GB" sz="2400" dirty="0"/>
              <a:t>situations where the admin’s SAML IdP details have changed (like the </a:t>
            </a:r>
            <a:r>
              <a:rPr lang="en-GB" sz="2400" dirty="0" err="1"/>
              <a:t>entityId</a:t>
            </a:r>
            <a:r>
              <a:rPr lang="en-GB" sz="2400" dirty="0"/>
              <a:t>) or the IdP changed the policy about sending </a:t>
            </a:r>
            <a:r>
              <a:rPr lang="en-GB" sz="2400" dirty="0" err="1"/>
              <a:t>eduPersonTargetedId</a:t>
            </a:r>
            <a:endParaRPr lang="en-GB" sz="2400" dirty="0"/>
          </a:p>
          <a:p>
            <a:pPr lvl="1"/>
            <a:r>
              <a:rPr lang="en-GB" sz="2400" dirty="0"/>
              <a:t>the admin switched from using a last-resort central SAML IdP or Google /Facebook to the local IdP run by the institution</a:t>
            </a:r>
          </a:p>
          <a:p>
            <a:r>
              <a:rPr lang="en-GB" dirty="0"/>
              <a:t>How it works</a:t>
            </a:r>
          </a:p>
          <a:p>
            <a:pPr lvl="1"/>
            <a:r>
              <a:rPr lang="en-GB" sz="2400" dirty="0"/>
              <a:t>From </a:t>
            </a:r>
            <a:r>
              <a:rPr lang="en-GB" sz="2400" dirty="0" err="1"/>
              <a:t>eduroam</a:t>
            </a:r>
            <a:r>
              <a:rPr lang="en-GB" sz="2400" dirty="0"/>
              <a:t> DB we retrieve a list of institutions for this admin (based on admin’s email)</a:t>
            </a:r>
          </a:p>
          <a:p>
            <a:pPr lvl="1"/>
            <a:r>
              <a:rPr lang="en-GB" sz="2400" dirty="0"/>
              <a:t>We check the list for any entries where there exists a synced CAT institution, but this admin’s SAML Id is not listed in the „owners” list for this CAT institution</a:t>
            </a:r>
          </a:p>
          <a:p>
            <a:pPr lvl="1"/>
            <a:r>
              <a:rPr lang="en-GB" sz="2400" dirty="0"/>
              <a:t>The admin’s SAML Id is automatically added to such institutions</a:t>
            </a:r>
          </a:p>
          <a:p>
            <a:pPr lvl="1"/>
            <a:r>
              <a:rPr lang="en-GB" sz="2400" dirty="0"/>
              <a:t>The information that this has been done will appear at the bottom of the admin’s profile page</a:t>
            </a:r>
          </a:p>
          <a:p>
            <a:r>
              <a:rPr lang="en-GB" sz="2400" i="1" dirty="0"/>
              <a:t>NOTE. It could, in principle, happen that the admin’s email is listed in institutions in several national federations. In such a case multiple lists will be created and the NRO options will be checked separately for every of the federations in question.</a:t>
            </a:r>
          </a:p>
        </p:txBody>
      </p:sp>
      <p:sp>
        <p:nvSpPr>
          <p:cNvPr id="3" name="Title 2"/>
          <p:cNvSpPr>
            <a:spLocks noGrp="1"/>
          </p:cNvSpPr>
          <p:nvPr>
            <p:ph type="title"/>
          </p:nvPr>
        </p:nvSpPr>
        <p:spPr/>
        <p:txBody>
          <a:bodyPr>
            <a:normAutofit fontScale="90000"/>
          </a:bodyPr>
          <a:lstStyle/>
          <a:p>
            <a:r>
              <a:rPr lang="en-GB" dirty="0"/>
              <a:t>Add </a:t>
            </a:r>
            <a:r>
              <a:rPr lang="en-GB" dirty="0" err="1"/>
              <a:t>eduroam</a:t>
            </a:r>
            <a:r>
              <a:rPr lang="en-GB" dirty="0"/>
              <a:t> DB listed admins to existing CAT institutions</a:t>
            </a:r>
          </a:p>
        </p:txBody>
      </p:sp>
    </p:spTree>
    <p:extLst>
      <p:ext uri="{BB962C8B-B14F-4D97-AF65-F5344CB8AC3E}">
        <p14:creationId xmlns:p14="http://schemas.microsoft.com/office/powerpoint/2010/main" val="2173921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822F1E6-749B-81F2-71CB-3951D9917923}"/>
            </a:ext>
          </a:extLst>
        </p:cNvPr>
        <p:cNvGrpSpPr/>
        <p:nvPr/>
      </p:nvGrpSpPr>
      <p:grpSpPr>
        <a:xfrm>
          <a:off x="0" y="0"/>
          <a:ext cx="0" cy="0"/>
          <a:chOff x="0" y="0"/>
          <a:chExt cx="0" cy="0"/>
        </a:xfrm>
      </p:grpSpPr>
      <p:pic>
        <p:nvPicPr>
          <p:cNvPr id="4" name="Obraz 3" descr="Obraz zawierający tekst, zrzut ekranu, Strona internetowa, oprogramowanie&#10;&#10;Zawartość wygenerowana przez sztuczną inteligencję może być niepoprawna.">
            <a:extLst>
              <a:ext uri="{FF2B5EF4-FFF2-40B4-BE49-F238E27FC236}">
                <a16:creationId xmlns:a16="http://schemas.microsoft.com/office/drawing/2014/main" id="{1DD4CEDF-D1FF-2F83-4F94-028B2B1658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6" name="Grafika 5" descr="Kursor z wypełnieniem pełnym">
            <a:extLst>
              <a:ext uri="{FF2B5EF4-FFF2-40B4-BE49-F238E27FC236}">
                <a16:creationId xmlns:a16="http://schemas.microsoft.com/office/drawing/2014/main" id="{2B46952C-F849-F434-3EAB-35FBC8CB01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45500" y="5473700"/>
            <a:ext cx="292608" cy="292608"/>
          </a:xfrm>
          <a:prstGeom prst="rect">
            <a:avLst/>
          </a:prstGeom>
        </p:spPr>
      </p:pic>
    </p:spTree>
    <p:extLst>
      <p:ext uri="{BB962C8B-B14F-4D97-AF65-F5344CB8AC3E}">
        <p14:creationId xmlns:p14="http://schemas.microsoft.com/office/powerpoint/2010/main" val="1745930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45F26C6-7B26-C1DC-9AF3-5749BC2B772E}"/>
            </a:ext>
          </a:extLst>
        </p:cNvPr>
        <p:cNvGrpSpPr/>
        <p:nvPr/>
      </p:nvGrpSpPr>
      <p:grpSpPr>
        <a:xfrm>
          <a:off x="0" y="0"/>
          <a:ext cx="0" cy="0"/>
          <a:chOff x="0" y="0"/>
          <a:chExt cx="0" cy="0"/>
        </a:xfrm>
      </p:grpSpPr>
      <p:pic>
        <p:nvPicPr>
          <p:cNvPr id="4" name="Obraz 3" descr="Obraz zawierający tekst, zrzut ekranu, Strona internetowa, oprogramowanie&#10;&#10;Zawartość wygenerowana przez sztuczną inteligencję może być niepoprawna.">
            <a:extLst>
              <a:ext uri="{FF2B5EF4-FFF2-40B4-BE49-F238E27FC236}">
                <a16:creationId xmlns:a16="http://schemas.microsoft.com/office/drawing/2014/main" id="{F9921D60-8C2A-6660-1938-BB0FF80E3A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5" name="Grafika 4" descr="Kursor z wypełnieniem pełnym">
            <a:extLst>
              <a:ext uri="{FF2B5EF4-FFF2-40B4-BE49-F238E27FC236}">
                <a16:creationId xmlns:a16="http://schemas.microsoft.com/office/drawing/2014/main" id="{DDFDD656-7E8D-B302-635E-B3550B2AA2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48437" y="4716000"/>
            <a:ext cx="292608" cy="292608"/>
          </a:xfrm>
          <a:prstGeom prst="rect">
            <a:avLst/>
          </a:prstGeom>
        </p:spPr>
      </p:pic>
      <p:cxnSp>
        <p:nvCxnSpPr>
          <p:cNvPr id="9" name="Łącznik prosty ze strzałką 8">
            <a:extLst>
              <a:ext uri="{FF2B5EF4-FFF2-40B4-BE49-F238E27FC236}">
                <a16:creationId xmlns:a16="http://schemas.microsoft.com/office/drawing/2014/main" id="{7EBBB567-31A7-414A-C1EC-21B0014FD828}"/>
              </a:ext>
            </a:extLst>
          </p:cNvPr>
          <p:cNvCxnSpPr/>
          <p:nvPr/>
        </p:nvCxnSpPr>
        <p:spPr>
          <a:xfrm flipV="1">
            <a:off x="804231" y="4716000"/>
            <a:ext cx="1366092" cy="11780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5424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Obraz 5" descr="Obraz zawierający tekst, zrzut ekranu, Strona internetowa, oprogramowanie&#10;&#10;Zawartość wygenerowana przez sztuczną inteligencję może być niepoprawna.">
            <a:extLst>
              <a:ext uri="{FF2B5EF4-FFF2-40B4-BE49-F238E27FC236}">
                <a16:creationId xmlns:a16="http://schemas.microsoft.com/office/drawing/2014/main" id="{00D44003-D37A-6507-0294-819A4892B4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7" name="Grafika 6" descr="Kursor z wypełnieniem pełnym">
            <a:extLst>
              <a:ext uri="{FF2B5EF4-FFF2-40B4-BE49-F238E27FC236}">
                <a16:creationId xmlns:a16="http://schemas.microsoft.com/office/drawing/2014/main" id="{AECCB2F1-2FD6-D473-C9B9-3A2E5B3F16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48437" y="4716000"/>
            <a:ext cx="292608" cy="292608"/>
          </a:xfrm>
          <a:prstGeom prst="rect">
            <a:avLst/>
          </a:prstGeom>
        </p:spPr>
      </p:pic>
    </p:spTree>
    <p:extLst>
      <p:ext uri="{BB962C8B-B14F-4D97-AF65-F5344CB8AC3E}">
        <p14:creationId xmlns:p14="http://schemas.microsoft.com/office/powerpoint/2010/main" val="4095060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0B98C1-A04B-5829-4745-AB07CD40431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633347-2C97-D6FF-0F09-DA45BABE6218}"/>
              </a:ext>
            </a:extLst>
          </p:cNvPr>
          <p:cNvSpPr>
            <a:spLocks noGrp="1"/>
          </p:cNvSpPr>
          <p:nvPr>
            <p:ph type="body" idx="1"/>
          </p:nvPr>
        </p:nvSpPr>
        <p:spPr/>
        <p:txBody>
          <a:bodyPr>
            <a:normAutofit/>
          </a:bodyPr>
          <a:lstStyle/>
          <a:p>
            <a:r>
              <a:rPr lang="en-GB" dirty="0"/>
              <a:t>From </a:t>
            </a:r>
            <a:r>
              <a:rPr lang="en-GB" dirty="0" err="1"/>
              <a:t>eduroam</a:t>
            </a:r>
            <a:r>
              <a:rPr lang="en-GB" dirty="0"/>
              <a:t> DB we retrieve a list of institutions for this admin</a:t>
            </a:r>
          </a:p>
          <a:p>
            <a:r>
              <a:rPr lang="en-GB" dirty="0"/>
              <a:t>We check the list for for possible matches to existing CAT institutions</a:t>
            </a:r>
          </a:p>
          <a:p>
            <a:pPr lvl="1"/>
            <a:r>
              <a:rPr lang="en-GB" dirty="0"/>
              <a:t>First we </a:t>
            </a:r>
            <a:r>
              <a:rPr lang="en-GB" dirty="0" err="1"/>
              <a:t>ellimitnate</a:t>
            </a:r>
            <a:r>
              <a:rPr lang="en-GB" dirty="0"/>
              <a:t> cases where there already is a link between the </a:t>
            </a:r>
            <a:r>
              <a:rPr lang="en-GB" dirty="0" err="1"/>
              <a:t>eduroam</a:t>
            </a:r>
            <a:r>
              <a:rPr lang="en-GB" dirty="0"/>
              <a:t> and CAT institutions (this case should have been handled by the previous feature)</a:t>
            </a:r>
          </a:p>
          <a:p>
            <a:pPr lvl="1"/>
            <a:r>
              <a:rPr lang="en-GB" dirty="0"/>
              <a:t>The institution names from both databases in all languages are lower-cased and compared, also the realms listed in the </a:t>
            </a:r>
            <a:r>
              <a:rPr lang="en-GB" dirty="0" err="1"/>
              <a:t>eduroam</a:t>
            </a:r>
            <a:r>
              <a:rPr lang="en-GB" dirty="0"/>
              <a:t> DB are compared to those found in CAT profiles. If any match is found, then the entry is removed from the list of potential candidates.</a:t>
            </a:r>
          </a:p>
          <a:p>
            <a:r>
              <a:rPr lang="en-GB" dirty="0"/>
              <a:t>The remaining entries are presented to the admin to decide if new CAT institutions should be created. If the answer is positive, then the skeleton CAT IdPs will be created and added to the admin’s list.</a:t>
            </a:r>
          </a:p>
        </p:txBody>
      </p:sp>
      <p:sp>
        <p:nvSpPr>
          <p:cNvPr id="3" name="Title 2">
            <a:extLst>
              <a:ext uri="{FF2B5EF4-FFF2-40B4-BE49-F238E27FC236}">
                <a16:creationId xmlns:a16="http://schemas.microsoft.com/office/drawing/2014/main" id="{B0881292-6215-00CD-7903-D77101757C90}"/>
              </a:ext>
            </a:extLst>
          </p:cNvPr>
          <p:cNvSpPr>
            <a:spLocks noGrp="1"/>
          </p:cNvSpPr>
          <p:nvPr>
            <p:ph type="title"/>
          </p:nvPr>
        </p:nvSpPr>
        <p:spPr/>
        <p:txBody>
          <a:bodyPr>
            <a:normAutofit fontScale="90000"/>
          </a:bodyPr>
          <a:lstStyle/>
          <a:p>
            <a:r>
              <a:rPr lang="en-GB" dirty="0"/>
              <a:t>Create a new CAT institution</a:t>
            </a:r>
          </a:p>
        </p:txBody>
      </p:sp>
    </p:spTree>
    <p:extLst>
      <p:ext uri="{BB962C8B-B14F-4D97-AF65-F5344CB8AC3E}">
        <p14:creationId xmlns:p14="http://schemas.microsoft.com/office/powerpoint/2010/main" val="237198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87529EF-95D0-001E-1B85-20A8B9630F34}"/>
            </a:ext>
          </a:extLst>
        </p:cNvPr>
        <p:cNvGrpSpPr/>
        <p:nvPr/>
      </p:nvGrpSpPr>
      <p:grpSpPr>
        <a:xfrm>
          <a:off x="0" y="0"/>
          <a:ext cx="0" cy="0"/>
          <a:chOff x="0" y="0"/>
          <a:chExt cx="0" cy="0"/>
        </a:xfrm>
      </p:grpSpPr>
      <p:pic>
        <p:nvPicPr>
          <p:cNvPr id="9" name="Symbol zastępczy zawartości 8" descr="Obraz zawierający tekst, zrzut ekranu, Strona internetowa, oprogramowanie&#10;&#10;Zawartość wygenerowana przez sztuczną inteligencję może być niepoprawna.">
            <a:extLst>
              <a:ext uri="{FF2B5EF4-FFF2-40B4-BE49-F238E27FC236}">
                <a16:creationId xmlns:a16="http://schemas.microsoft.com/office/drawing/2014/main" id="{0F3D0D16-337F-FF0C-34BD-9918F16C3A82}"/>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pic>
        <p:nvPicPr>
          <p:cNvPr id="10" name="Grafika 9" descr="Kursor z wypełnieniem pełnym">
            <a:extLst>
              <a:ext uri="{FF2B5EF4-FFF2-40B4-BE49-F238E27FC236}">
                <a16:creationId xmlns:a16="http://schemas.microsoft.com/office/drawing/2014/main" id="{DCBB6ACF-B3DF-7245-1CB7-22F9D523B8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13800" y="3949700"/>
            <a:ext cx="292608" cy="292608"/>
          </a:xfrm>
          <a:prstGeom prst="rect">
            <a:avLst/>
          </a:prstGeom>
        </p:spPr>
      </p:pic>
      <p:cxnSp>
        <p:nvCxnSpPr>
          <p:cNvPr id="5" name="Łącznik prosty ze strzałką 4">
            <a:extLst>
              <a:ext uri="{FF2B5EF4-FFF2-40B4-BE49-F238E27FC236}">
                <a16:creationId xmlns:a16="http://schemas.microsoft.com/office/drawing/2014/main" id="{70F368F0-AA6F-9DC8-7BE9-52EB9C1A286C}"/>
              </a:ext>
            </a:extLst>
          </p:cNvPr>
          <p:cNvCxnSpPr/>
          <p:nvPr/>
        </p:nvCxnSpPr>
        <p:spPr>
          <a:xfrm flipV="1">
            <a:off x="198304" y="3646583"/>
            <a:ext cx="1781696" cy="9144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0256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5A110A1-69EC-3928-8DBE-42A68D4F9829}"/>
            </a:ext>
          </a:extLst>
        </p:cNvPr>
        <p:cNvGrpSpPr/>
        <p:nvPr/>
      </p:nvGrpSpPr>
      <p:grpSpPr>
        <a:xfrm>
          <a:off x="0" y="0"/>
          <a:ext cx="0" cy="0"/>
          <a:chOff x="0" y="0"/>
          <a:chExt cx="0" cy="0"/>
        </a:xfrm>
      </p:grpSpPr>
      <p:pic>
        <p:nvPicPr>
          <p:cNvPr id="7" name="Obraz 6" descr="Obraz zawierający tekst, zrzut ekranu, Strona internetowa, oprogramowanie&#10;&#10;Zawartość wygenerowana przez sztuczną inteligencję może być niepoprawna.">
            <a:extLst>
              <a:ext uri="{FF2B5EF4-FFF2-40B4-BE49-F238E27FC236}">
                <a16:creationId xmlns:a16="http://schemas.microsoft.com/office/drawing/2014/main" id="{92E309DE-3218-167E-A92E-5427B1DD7E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8" name="Grafika 7" descr="Kursor z wypełnieniem pełnym">
            <a:extLst>
              <a:ext uri="{FF2B5EF4-FFF2-40B4-BE49-F238E27FC236}">
                <a16:creationId xmlns:a16="http://schemas.microsoft.com/office/drawing/2014/main" id="{8771DC03-481A-1A80-B25D-1BF8DF272C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1870" y="3465170"/>
            <a:ext cx="321869" cy="321869"/>
          </a:xfrm>
          <a:prstGeom prst="rect">
            <a:avLst/>
          </a:prstGeom>
        </p:spPr>
      </p:pic>
    </p:spTree>
    <p:extLst>
      <p:ext uri="{BB962C8B-B14F-4D97-AF65-F5344CB8AC3E}">
        <p14:creationId xmlns:p14="http://schemas.microsoft.com/office/powerpoint/2010/main" val="4105077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6B51A989-9575-33F0-1634-439691EA5C85}"/>
              </a:ext>
            </a:extLst>
          </p:cNvPr>
          <p:cNvSpPr>
            <a:spLocks noGrp="1"/>
          </p:cNvSpPr>
          <p:nvPr>
            <p:ph type="body" idx="1"/>
          </p:nvPr>
        </p:nvSpPr>
        <p:spPr>
          <a:xfrm>
            <a:off x="449389" y="1277957"/>
            <a:ext cx="10444393" cy="5275243"/>
          </a:xfrm>
        </p:spPr>
        <p:txBody>
          <a:bodyPr>
            <a:normAutofit fontScale="47500" lnSpcReduction="20000"/>
          </a:bodyPr>
          <a:lstStyle/>
          <a:p>
            <a:r>
              <a:rPr lang="en-GB" sz="4000" dirty="0"/>
              <a:t>New version 2.2 to be released during summer</a:t>
            </a:r>
          </a:p>
          <a:p>
            <a:pPr lvl="1"/>
            <a:r>
              <a:rPr lang="en-GB" sz="3800" dirty="0"/>
              <a:t>new translations in the admin area</a:t>
            </a:r>
          </a:p>
          <a:p>
            <a:pPr lvl="1"/>
            <a:r>
              <a:rPr lang="en-GB" sz="3800" dirty="0"/>
              <a:t>it is now available for testing at cat-</a:t>
            </a:r>
            <a:r>
              <a:rPr lang="en-GB" sz="3800" dirty="0" err="1"/>
              <a:t>test.eduroam.org</a:t>
            </a:r>
            <a:endParaRPr lang="en-GB" sz="3800" dirty="0"/>
          </a:p>
          <a:p>
            <a:endParaRPr lang="en-GB" sz="2700" dirty="0"/>
          </a:p>
          <a:p>
            <a:r>
              <a:rPr lang="en-GB" sz="2700" dirty="0">
                <a:solidFill>
                  <a:schemeClr val="accent6">
                    <a:lumMod val="50000"/>
                  </a:schemeClr>
                </a:solidFill>
              </a:rPr>
              <a:t>new hints in the admin area – </a:t>
            </a:r>
            <a:r>
              <a:rPr lang="en-GB" sz="2700" dirty="0">
                <a:solidFill>
                  <a:srgbClr val="FF0000"/>
                </a:solidFill>
              </a:rPr>
              <a:t>partially on production</a:t>
            </a:r>
            <a:endParaRPr lang="en-GB" sz="2700" dirty="0">
              <a:solidFill>
                <a:schemeClr val="accent6">
                  <a:lumMod val="50000"/>
                </a:schemeClr>
              </a:solidFill>
            </a:endParaRPr>
          </a:p>
          <a:p>
            <a:r>
              <a:rPr lang="en-GB" sz="2700" dirty="0">
                <a:solidFill>
                  <a:schemeClr val="accent6">
                    <a:lumMod val="50000"/>
                  </a:schemeClr>
                </a:solidFill>
              </a:rPr>
              <a:t>new function of self registration of institution admins (in two variants) – </a:t>
            </a:r>
            <a:r>
              <a:rPr lang="en-GB" sz="2700" dirty="0">
                <a:solidFill>
                  <a:srgbClr val="FF0000"/>
                </a:solidFill>
              </a:rPr>
              <a:t>not on production yet</a:t>
            </a:r>
          </a:p>
          <a:p>
            <a:r>
              <a:rPr lang="en-GB" sz="2700" dirty="0">
                <a:solidFill>
                  <a:schemeClr val="accent6">
                    <a:lumMod val="50000"/>
                  </a:schemeClr>
                </a:solidFill>
              </a:rPr>
              <a:t>new function of creation of new CAT institutions by </a:t>
            </a:r>
            <a:r>
              <a:rPr lang="en-GB" sz="2700" dirty="0" err="1">
                <a:solidFill>
                  <a:schemeClr val="accent6">
                    <a:lumMod val="50000"/>
                  </a:schemeClr>
                </a:solidFill>
              </a:rPr>
              <a:t>eduroam</a:t>
            </a:r>
            <a:r>
              <a:rPr lang="en-GB" sz="2700" dirty="0">
                <a:solidFill>
                  <a:schemeClr val="accent6">
                    <a:lumMod val="50000"/>
                  </a:schemeClr>
                </a:solidFill>
              </a:rPr>
              <a:t> DB institution admins – </a:t>
            </a:r>
            <a:r>
              <a:rPr lang="en-GB" sz="2700" dirty="0">
                <a:solidFill>
                  <a:srgbClr val="FF0000"/>
                </a:solidFill>
              </a:rPr>
              <a:t>not on production yet</a:t>
            </a:r>
            <a:endParaRPr lang="en-GB" sz="2700" dirty="0">
              <a:solidFill>
                <a:schemeClr val="accent6">
                  <a:lumMod val="50000"/>
                </a:schemeClr>
              </a:solidFill>
            </a:endParaRPr>
          </a:p>
          <a:p>
            <a:r>
              <a:rPr lang="en-GB" sz="2700" dirty="0">
                <a:solidFill>
                  <a:schemeClr val="accent6">
                    <a:lumMod val="50000"/>
                  </a:schemeClr>
                </a:solidFill>
              </a:rPr>
              <a:t>improved RADIUS/TLS certificate management for NRO – </a:t>
            </a:r>
            <a:r>
              <a:rPr lang="en-GB" sz="2700" dirty="0">
                <a:solidFill>
                  <a:srgbClr val="FF0000"/>
                </a:solidFill>
              </a:rPr>
              <a:t>partially on production</a:t>
            </a:r>
            <a:endParaRPr lang="en-GB" sz="2700" dirty="0">
              <a:solidFill>
                <a:schemeClr val="accent6">
                  <a:lumMod val="50000"/>
                </a:schemeClr>
              </a:solidFill>
            </a:endParaRPr>
          </a:p>
          <a:p>
            <a:r>
              <a:rPr lang="en-GB" sz="2700" dirty="0">
                <a:solidFill>
                  <a:schemeClr val="accent6">
                    <a:lumMod val="50000"/>
                  </a:schemeClr>
                </a:solidFill>
              </a:rPr>
              <a:t>added IdP realms, institution acronyms and alternative names to </a:t>
            </a:r>
            <a:r>
              <a:rPr lang="en-GB" sz="2700" dirty="0" err="1">
                <a:solidFill>
                  <a:schemeClr val="accent6">
                    <a:lumMod val="50000"/>
                  </a:schemeClr>
                </a:solidFill>
              </a:rPr>
              <a:t>DiscoJuice</a:t>
            </a:r>
            <a:r>
              <a:rPr lang="en-GB" sz="2700" dirty="0">
                <a:solidFill>
                  <a:schemeClr val="accent6">
                    <a:lumMod val="50000"/>
                  </a:schemeClr>
                </a:solidFill>
              </a:rPr>
              <a:t> keywords, so now you can select IdP by typing them in – </a:t>
            </a:r>
            <a:r>
              <a:rPr lang="en-GB" sz="2700" dirty="0">
                <a:solidFill>
                  <a:srgbClr val="FF0000"/>
                </a:solidFill>
              </a:rPr>
              <a:t>partially on production</a:t>
            </a:r>
            <a:endParaRPr lang="en-GB" sz="2700" dirty="0">
              <a:solidFill>
                <a:schemeClr val="accent6">
                  <a:lumMod val="50000"/>
                </a:schemeClr>
              </a:solidFill>
            </a:endParaRPr>
          </a:p>
          <a:p>
            <a:r>
              <a:rPr lang="en-GB" sz="2700" dirty="0">
                <a:solidFill>
                  <a:schemeClr val="accent6">
                    <a:lumMod val="50000"/>
                  </a:schemeClr>
                </a:solidFill>
              </a:rPr>
              <a:t>new profile sorting feature</a:t>
            </a:r>
          </a:p>
          <a:p>
            <a:r>
              <a:rPr lang="en-GB" sz="2700" dirty="0">
                <a:solidFill>
                  <a:schemeClr val="accent6">
                    <a:lumMod val="50000"/>
                  </a:schemeClr>
                </a:solidFill>
              </a:rPr>
              <a:t>new profile duplication feature</a:t>
            </a:r>
          </a:p>
          <a:p>
            <a:r>
              <a:rPr lang="en-GB" sz="2700" dirty="0">
                <a:solidFill>
                  <a:schemeClr val="accent6">
                    <a:lumMod val="50000"/>
                  </a:schemeClr>
                </a:solidFill>
              </a:rPr>
              <a:t>new monthly download statistics – </a:t>
            </a:r>
            <a:r>
              <a:rPr lang="en-GB" sz="2700" dirty="0">
                <a:solidFill>
                  <a:srgbClr val="FF0000"/>
                </a:solidFill>
              </a:rPr>
              <a:t>partially on production</a:t>
            </a:r>
          </a:p>
          <a:p>
            <a:r>
              <a:rPr lang="en-GB" sz="2700" dirty="0"/>
              <a:t>removed dependency on </a:t>
            </a:r>
            <a:r>
              <a:rPr lang="en-GB" sz="2700" dirty="0" err="1"/>
              <a:t>eduroam</a:t>
            </a:r>
            <a:r>
              <a:rPr lang="en-GB" sz="2700" dirty="0"/>
              <a:t> DB v1 – it is fully v2 now</a:t>
            </a:r>
            <a:endParaRPr lang="en-GB" sz="2700" dirty="0">
              <a:solidFill>
                <a:schemeClr val="accent6">
                  <a:lumMod val="50000"/>
                </a:schemeClr>
              </a:solidFill>
            </a:endParaRPr>
          </a:p>
          <a:p>
            <a:r>
              <a:rPr lang="en-GB" sz="2700" dirty="0"/>
              <a:t>added support for ARM processors in Windows installers</a:t>
            </a:r>
          </a:p>
          <a:p>
            <a:r>
              <a:rPr lang="en-GB" sz="2700" dirty="0"/>
              <a:t>multiple additions to the </a:t>
            </a:r>
            <a:r>
              <a:rPr lang="en-GB" sz="2700" dirty="0" err="1"/>
              <a:t>linux</a:t>
            </a:r>
            <a:r>
              <a:rPr lang="en-GB" sz="2700" dirty="0"/>
              <a:t> Python installer (mainly additions provided in GitHub by users): </a:t>
            </a:r>
          </a:p>
          <a:p>
            <a:pPr lvl="1"/>
            <a:r>
              <a:rPr lang="en-GB" dirty="0"/>
              <a:t>new tinker part of the </a:t>
            </a:r>
            <a:r>
              <a:rPr lang="en-GB" dirty="0" err="1"/>
              <a:t>linux</a:t>
            </a:r>
            <a:r>
              <a:rPr lang="en-GB" dirty="0"/>
              <a:t> installer (extends the current list of </a:t>
            </a:r>
            <a:r>
              <a:rPr lang="en-GB" dirty="0" err="1"/>
              <a:t>zenity</a:t>
            </a:r>
            <a:r>
              <a:rPr lang="en-GB" dirty="0"/>
              <a:t> and </a:t>
            </a:r>
            <a:r>
              <a:rPr lang="en-GB" dirty="0" err="1"/>
              <a:t>kdialog</a:t>
            </a:r>
            <a:r>
              <a:rPr lang="en-GB" dirty="0"/>
              <a:t>)</a:t>
            </a:r>
          </a:p>
          <a:p>
            <a:pPr lvl="1"/>
            <a:r>
              <a:rPr lang="en-GB" dirty="0"/>
              <a:t>added --</a:t>
            </a:r>
            <a:r>
              <a:rPr lang="en-GB" dirty="0" err="1"/>
              <a:t>gui</a:t>
            </a:r>
            <a:r>
              <a:rPr lang="en-GB" dirty="0"/>
              <a:t> flag to the </a:t>
            </a:r>
            <a:r>
              <a:rPr lang="en-GB" dirty="0" err="1"/>
              <a:t>linux</a:t>
            </a:r>
            <a:r>
              <a:rPr lang="en-GB" dirty="0"/>
              <a:t> installer (mainly for testing)</a:t>
            </a:r>
          </a:p>
          <a:p>
            <a:pPr lvl="1"/>
            <a:r>
              <a:rPr lang="en-GB" dirty="0"/>
              <a:t>catching more exceptions on module import</a:t>
            </a:r>
          </a:p>
          <a:p>
            <a:pPr lvl="1"/>
            <a:r>
              <a:rPr lang="en-GB" dirty="0"/>
              <a:t>improving behaviour on missing python module</a:t>
            </a:r>
          </a:p>
          <a:p>
            <a:r>
              <a:rPr lang="en-GB" sz="2700" dirty="0"/>
              <a:t>multiple improvements in Managed </a:t>
            </a:r>
            <a:r>
              <a:rPr lang="en-GB" sz="2700"/>
              <a:t>SP area </a:t>
            </a:r>
            <a:r>
              <a:rPr lang="en-GB" sz="2700" dirty="0"/>
              <a:t>(separate presentation by Maja) </a:t>
            </a:r>
            <a:r>
              <a:rPr lang="en-GB" sz="2700" dirty="0">
                <a:solidFill>
                  <a:schemeClr val="accent6">
                    <a:lumMod val="50000"/>
                  </a:schemeClr>
                </a:solidFill>
              </a:rPr>
              <a:t>– </a:t>
            </a:r>
            <a:r>
              <a:rPr lang="en-GB" sz="2700" dirty="0">
                <a:solidFill>
                  <a:srgbClr val="FF0000"/>
                </a:solidFill>
              </a:rPr>
              <a:t>not on production yet</a:t>
            </a:r>
            <a:endParaRPr lang="en-GB" sz="2700" dirty="0"/>
          </a:p>
        </p:txBody>
      </p:sp>
      <p:sp>
        <p:nvSpPr>
          <p:cNvPr id="3" name="Tytuł 2">
            <a:extLst>
              <a:ext uri="{FF2B5EF4-FFF2-40B4-BE49-F238E27FC236}">
                <a16:creationId xmlns:a16="http://schemas.microsoft.com/office/drawing/2014/main" id="{F9D97F15-C9A3-D2A7-E573-939D75A0662A}"/>
              </a:ext>
            </a:extLst>
          </p:cNvPr>
          <p:cNvSpPr>
            <a:spLocks noGrp="1"/>
          </p:cNvSpPr>
          <p:nvPr>
            <p:ph type="title"/>
          </p:nvPr>
        </p:nvSpPr>
        <p:spPr/>
        <p:txBody>
          <a:bodyPr>
            <a:normAutofit fontScale="90000"/>
          </a:bodyPr>
          <a:lstStyle/>
          <a:p>
            <a:r>
              <a:rPr lang="en-GB" dirty="0"/>
              <a:t>Selected new features in CAT since the last Mobility presentation</a:t>
            </a:r>
          </a:p>
        </p:txBody>
      </p:sp>
    </p:spTree>
    <p:extLst>
      <p:ext uri="{BB962C8B-B14F-4D97-AF65-F5344CB8AC3E}">
        <p14:creationId xmlns:p14="http://schemas.microsoft.com/office/powerpoint/2010/main" val="24588096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205780B-90AD-3E13-4015-F763174BF31A}"/>
            </a:ext>
          </a:extLst>
        </p:cNvPr>
        <p:cNvGrpSpPr/>
        <p:nvPr/>
      </p:nvGrpSpPr>
      <p:grpSpPr>
        <a:xfrm>
          <a:off x="0" y="0"/>
          <a:ext cx="0" cy="0"/>
          <a:chOff x="0" y="0"/>
          <a:chExt cx="0" cy="0"/>
        </a:xfrm>
      </p:grpSpPr>
      <p:pic>
        <p:nvPicPr>
          <p:cNvPr id="5" name="Obraz 4" descr="Obraz zawierający tekst, zrzut ekranu, oprogramowanie, Strona internetowa&#10;&#10;Zawartość wygenerowana przez sztuczną inteligencję może być niepoprawna.">
            <a:extLst>
              <a:ext uri="{FF2B5EF4-FFF2-40B4-BE49-F238E27FC236}">
                <a16:creationId xmlns:a16="http://schemas.microsoft.com/office/drawing/2014/main" id="{F58F22FB-7790-E4D0-E849-7DA896A3B5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721356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4EC858E-1319-917F-A582-630D639649CB}"/>
            </a:ext>
          </a:extLst>
        </p:cNvPr>
        <p:cNvGrpSpPr/>
        <p:nvPr/>
      </p:nvGrpSpPr>
      <p:grpSpPr>
        <a:xfrm>
          <a:off x="0" y="0"/>
          <a:ext cx="0" cy="0"/>
          <a:chOff x="0" y="0"/>
          <a:chExt cx="0" cy="0"/>
        </a:xfrm>
      </p:grpSpPr>
      <p:pic>
        <p:nvPicPr>
          <p:cNvPr id="8" name="Grafika 7" descr="Kursor z wypełnieniem pełnym">
            <a:extLst>
              <a:ext uri="{FF2B5EF4-FFF2-40B4-BE49-F238E27FC236}">
                <a16:creationId xmlns:a16="http://schemas.microsoft.com/office/drawing/2014/main" id="{DE0A1A07-9984-7D67-1BB8-2D6563FCB32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1870" y="3465170"/>
            <a:ext cx="321869" cy="321869"/>
          </a:xfrm>
          <a:prstGeom prst="rect">
            <a:avLst/>
          </a:prstGeom>
        </p:spPr>
      </p:pic>
      <p:pic>
        <p:nvPicPr>
          <p:cNvPr id="3" name="Obraz 2" descr="Obraz zawierający tekst, zrzut ekranu, Strona internetowa, Czcionka&#10;&#10;Zawartość wygenerowana przez sztuczną inteligencję może być niepoprawna.">
            <a:extLst>
              <a:ext uri="{FF2B5EF4-FFF2-40B4-BE49-F238E27FC236}">
                <a16:creationId xmlns:a16="http://schemas.microsoft.com/office/drawing/2014/main" id="{814C2FDD-BA76-9E00-7079-8FE839CB31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583698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7D0E6-8DB5-94F4-332A-689F696533F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6B2350-966C-6445-7E7D-BDA0E2F43991}"/>
              </a:ext>
            </a:extLst>
          </p:cNvPr>
          <p:cNvSpPr>
            <a:spLocks noGrp="1"/>
          </p:cNvSpPr>
          <p:nvPr>
            <p:ph type="body" idx="1"/>
          </p:nvPr>
        </p:nvSpPr>
        <p:spPr/>
        <p:txBody>
          <a:bodyPr>
            <a:normAutofit fontScale="92500" lnSpcReduction="10000"/>
          </a:bodyPr>
          <a:lstStyle/>
          <a:p>
            <a:r>
              <a:rPr lang="en-GB" sz="2400" dirty="0"/>
              <a:t>Based on suggestions of Ralf </a:t>
            </a:r>
            <a:r>
              <a:rPr lang="pl-PL" sz="2400" dirty="0" err="1"/>
              <a:t>Paffrath</a:t>
            </a:r>
            <a:r>
              <a:rPr lang="pl-PL" sz="2400" dirty="0"/>
              <a:t> from DFN</a:t>
            </a:r>
            <a:endParaRPr lang="en-GB" sz="2400" dirty="0"/>
          </a:p>
          <a:p>
            <a:r>
              <a:rPr lang="en-GB" sz="2400" dirty="0"/>
              <a:t>The prerequisites</a:t>
            </a:r>
          </a:p>
          <a:p>
            <a:pPr lvl="1"/>
            <a:r>
              <a:rPr lang="en-GB" sz="1800" dirty="0"/>
              <a:t>the potential admin must log in with an </a:t>
            </a:r>
            <a:r>
              <a:rPr lang="en-GB" sz="1800" dirty="0" err="1"/>
              <a:t>eduGAIN</a:t>
            </a:r>
            <a:r>
              <a:rPr lang="en-GB" sz="1800" dirty="0"/>
              <a:t> registered IdP</a:t>
            </a:r>
          </a:p>
          <a:p>
            <a:pPr lvl="1"/>
            <a:r>
              <a:rPr lang="en-GB" sz="1800" dirty="0"/>
              <a:t>the IdP must provide pairwise-id attribute and not provide </a:t>
            </a:r>
            <a:r>
              <a:rPr lang="en-GB" sz="1800" dirty="0" err="1"/>
              <a:t>eduPersonTargetedID</a:t>
            </a:r>
            <a:r>
              <a:rPr lang="en-GB" sz="1800" dirty="0"/>
              <a:t> </a:t>
            </a:r>
          </a:p>
          <a:p>
            <a:pPr lvl="1"/>
            <a:r>
              <a:rPr lang="en-GB" sz="1800" dirty="0"/>
              <a:t>the IdP must provide the </a:t>
            </a:r>
            <a:r>
              <a:rPr lang="en-GB" sz="1800" dirty="0" err="1"/>
              <a:t>eduPersonEntitlement</a:t>
            </a:r>
            <a:r>
              <a:rPr lang="en-GB" sz="1800" dirty="0"/>
              <a:t> attribute with value that is either </a:t>
            </a:r>
            <a:r>
              <a:rPr lang="en-GB" sz="1800" b="1" dirty="0" err="1"/>
              <a:t>geant:eduroam:inst:admin</a:t>
            </a:r>
            <a:r>
              <a:rPr lang="en-GB" sz="1800" dirty="0"/>
              <a:t> or a federation-specific value set by the NRO</a:t>
            </a:r>
            <a:br>
              <a:rPr lang="en-GB" sz="1800" b="1" dirty="0"/>
            </a:br>
            <a:r>
              <a:rPr lang="en-GB" sz="1800" dirty="0"/>
              <a:t>in principle the user may present valid entitlements for more than one federation</a:t>
            </a:r>
          </a:p>
          <a:p>
            <a:r>
              <a:rPr lang="en-GB" sz="2400" dirty="0"/>
              <a:t>There is an NRO option that must be set to enable this self-registration</a:t>
            </a:r>
          </a:p>
          <a:p>
            <a:pPr lvl="1"/>
            <a:r>
              <a:rPr lang="en-GB" sz="1800" dirty="0">
                <a:solidFill>
                  <a:schemeClr val="tx1"/>
                </a:solidFill>
              </a:rPr>
              <a:t>Self registration based on entitlement: add admins to CAT institutions</a:t>
            </a:r>
          </a:p>
          <a:p>
            <a:r>
              <a:rPr lang="en-GB" sz="2400" dirty="0"/>
              <a:t>With this option set, when a person meeting the prerequisites logs in:</a:t>
            </a:r>
          </a:p>
          <a:p>
            <a:pPr lvl="1"/>
            <a:r>
              <a:rPr lang="en-GB" sz="1800" dirty="0"/>
              <a:t>the admin’s email address is retrieved from the SAML login</a:t>
            </a:r>
          </a:p>
          <a:p>
            <a:pPr lvl="1"/>
            <a:r>
              <a:rPr lang="en-GB" sz="1800" dirty="0"/>
              <a:t>the scope is retrieved from the pairwise-id</a:t>
            </a:r>
          </a:p>
          <a:p>
            <a:pPr lvl="1"/>
            <a:r>
              <a:rPr lang="en-GB" sz="1800" dirty="0"/>
              <a:t>CAT institutions are searched for realms within the user’s scope</a:t>
            </a:r>
          </a:p>
          <a:p>
            <a:pPr lvl="1"/>
            <a:r>
              <a:rPr lang="en-GB" sz="1800" dirty="0"/>
              <a:t>a list of proposed institutions for this admin is presented for confirmation</a:t>
            </a:r>
          </a:p>
        </p:txBody>
      </p:sp>
      <p:sp>
        <p:nvSpPr>
          <p:cNvPr id="3" name="Title 2">
            <a:extLst>
              <a:ext uri="{FF2B5EF4-FFF2-40B4-BE49-F238E27FC236}">
                <a16:creationId xmlns:a16="http://schemas.microsoft.com/office/drawing/2014/main" id="{82DF3BE3-D92E-5CAD-EBA2-5271DA41F82F}"/>
              </a:ext>
            </a:extLst>
          </p:cNvPr>
          <p:cNvSpPr>
            <a:spLocks noGrp="1"/>
          </p:cNvSpPr>
          <p:nvPr>
            <p:ph type="title"/>
          </p:nvPr>
        </p:nvSpPr>
        <p:spPr/>
        <p:txBody>
          <a:bodyPr>
            <a:normAutofit fontScale="90000"/>
          </a:bodyPr>
          <a:lstStyle/>
          <a:p>
            <a:r>
              <a:rPr lang="en-GB" dirty="0"/>
              <a:t>Self-registration based on </a:t>
            </a:r>
            <a:r>
              <a:rPr lang="en-GB" dirty="0" err="1"/>
              <a:t>pariwise</a:t>
            </a:r>
            <a:r>
              <a:rPr lang="en-GB" dirty="0"/>
              <a:t>-id and entitlement</a:t>
            </a:r>
          </a:p>
        </p:txBody>
      </p:sp>
    </p:spTree>
    <p:extLst>
      <p:ext uri="{BB962C8B-B14F-4D97-AF65-F5344CB8AC3E}">
        <p14:creationId xmlns:p14="http://schemas.microsoft.com/office/powerpoint/2010/main" val="2548114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E45AEEB-7786-D626-0B65-3A2D6642AEA7}"/>
            </a:ext>
          </a:extLst>
        </p:cNvPr>
        <p:cNvGrpSpPr/>
        <p:nvPr/>
      </p:nvGrpSpPr>
      <p:grpSpPr>
        <a:xfrm>
          <a:off x="0" y="0"/>
          <a:ext cx="0" cy="0"/>
          <a:chOff x="0" y="0"/>
          <a:chExt cx="0" cy="0"/>
        </a:xfrm>
      </p:grpSpPr>
      <p:pic>
        <p:nvPicPr>
          <p:cNvPr id="3" name="Obraz 2" descr="Obraz zawierający tekst, zrzut ekranu, Strona internetowa, oprogramowanie&#10;&#10;Zawartość wygenerowana przez sztuczną inteligencję może być niepoprawna.">
            <a:extLst>
              <a:ext uri="{FF2B5EF4-FFF2-40B4-BE49-F238E27FC236}">
                <a16:creationId xmlns:a16="http://schemas.microsoft.com/office/drawing/2014/main" id="{3940CF4F-C50C-A563-CED2-9E4E75E4F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4" name="Grafika 3" descr="Kursor z wypełnieniem pełnym">
            <a:extLst>
              <a:ext uri="{FF2B5EF4-FFF2-40B4-BE49-F238E27FC236}">
                <a16:creationId xmlns:a16="http://schemas.microsoft.com/office/drawing/2014/main" id="{65F5E6FF-394F-F3ED-DD80-7C373724A6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36412" y="2972111"/>
            <a:ext cx="321869" cy="321869"/>
          </a:xfrm>
          <a:prstGeom prst="rect">
            <a:avLst/>
          </a:prstGeom>
        </p:spPr>
      </p:pic>
    </p:spTree>
    <p:extLst>
      <p:ext uri="{BB962C8B-B14F-4D97-AF65-F5344CB8AC3E}">
        <p14:creationId xmlns:p14="http://schemas.microsoft.com/office/powerpoint/2010/main" val="3033490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892CE04-EEAC-9B8F-B9CA-16E3B2FD2C44}"/>
            </a:ext>
          </a:extLst>
        </p:cNvPr>
        <p:cNvGrpSpPr/>
        <p:nvPr/>
      </p:nvGrpSpPr>
      <p:grpSpPr>
        <a:xfrm>
          <a:off x="0" y="0"/>
          <a:ext cx="0" cy="0"/>
          <a:chOff x="0" y="0"/>
          <a:chExt cx="0" cy="0"/>
        </a:xfrm>
      </p:grpSpPr>
      <p:pic>
        <p:nvPicPr>
          <p:cNvPr id="3" name="Obraz 2" descr="Obraz zawierający tekst, zrzut ekranu, Strona internetowa, oprogramowanie&#10;&#10;Zawartość wygenerowana przez sztuczną inteligencję może być niepoprawna.">
            <a:extLst>
              <a:ext uri="{FF2B5EF4-FFF2-40B4-BE49-F238E27FC236}">
                <a16:creationId xmlns:a16="http://schemas.microsoft.com/office/drawing/2014/main" id="{1927C7AC-F1B6-7B6D-DEF9-81011ADE2D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4" name="Grafika 3" descr="Kursor z wypełnieniem pełnym">
            <a:extLst>
              <a:ext uri="{FF2B5EF4-FFF2-40B4-BE49-F238E27FC236}">
                <a16:creationId xmlns:a16="http://schemas.microsoft.com/office/drawing/2014/main" id="{C13678C5-CE62-C587-64CE-CE91F797C31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80718" y="3895476"/>
            <a:ext cx="321869" cy="321869"/>
          </a:xfrm>
          <a:prstGeom prst="rect">
            <a:avLst/>
          </a:prstGeom>
        </p:spPr>
      </p:pic>
    </p:spTree>
    <p:extLst>
      <p:ext uri="{BB962C8B-B14F-4D97-AF65-F5344CB8AC3E}">
        <p14:creationId xmlns:p14="http://schemas.microsoft.com/office/powerpoint/2010/main" val="33816581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9A813AA-3E43-BD68-FBE6-C8C562C31813}"/>
            </a:ext>
          </a:extLst>
        </p:cNvPr>
        <p:cNvGrpSpPr/>
        <p:nvPr/>
      </p:nvGrpSpPr>
      <p:grpSpPr>
        <a:xfrm>
          <a:off x="0" y="0"/>
          <a:ext cx="0" cy="0"/>
          <a:chOff x="0" y="0"/>
          <a:chExt cx="0" cy="0"/>
        </a:xfrm>
      </p:grpSpPr>
      <p:pic>
        <p:nvPicPr>
          <p:cNvPr id="3" name="Obraz 2" descr="Obraz zawierający tekst, zrzut ekranu, Strona internetowa, oprogramowanie&#10;&#10;Zawartość wygenerowana przez sztuczną inteligencję może być niepoprawna.">
            <a:extLst>
              <a:ext uri="{FF2B5EF4-FFF2-40B4-BE49-F238E27FC236}">
                <a16:creationId xmlns:a16="http://schemas.microsoft.com/office/drawing/2014/main" id="{DA53BE01-1311-2DF9-796B-0E95748D92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5" name="Grafika 4" descr="Kursor z wypełnieniem pełnym">
            <a:extLst>
              <a:ext uri="{FF2B5EF4-FFF2-40B4-BE49-F238E27FC236}">
                <a16:creationId xmlns:a16="http://schemas.microsoft.com/office/drawing/2014/main" id="{E4B8E53D-B179-62E4-C24B-86B1956369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80718" y="3895476"/>
            <a:ext cx="321869" cy="321869"/>
          </a:xfrm>
          <a:prstGeom prst="rect">
            <a:avLst/>
          </a:prstGeom>
        </p:spPr>
      </p:pic>
    </p:spTree>
    <p:extLst>
      <p:ext uri="{BB962C8B-B14F-4D97-AF65-F5344CB8AC3E}">
        <p14:creationId xmlns:p14="http://schemas.microsoft.com/office/powerpoint/2010/main" val="323989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8B41EE-DDBC-4251-4C9E-B77FD61BF71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7AF80A-40E9-BB87-2282-C0C2CDF77637}"/>
              </a:ext>
            </a:extLst>
          </p:cNvPr>
          <p:cNvSpPr>
            <a:spLocks noGrp="1"/>
          </p:cNvSpPr>
          <p:nvPr>
            <p:ph type="body" idx="1"/>
          </p:nvPr>
        </p:nvSpPr>
        <p:spPr/>
        <p:txBody>
          <a:bodyPr>
            <a:normAutofit fontScale="92500" lnSpcReduction="20000"/>
          </a:bodyPr>
          <a:lstStyle/>
          <a:p>
            <a:r>
              <a:rPr lang="en-GB" dirty="0"/>
              <a:t>We have to trust </a:t>
            </a:r>
            <a:r>
              <a:rPr lang="en-GB" dirty="0" err="1"/>
              <a:t>eduGAIN</a:t>
            </a:r>
            <a:r>
              <a:rPr lang="en-GB" dirty="0"/>
              <a:t>, in particular</a:t>
            </a:r>
          </a:p>
          <a:p>
            <a:pPr lvl="1"/>
            <a:r>
              <a:rPr lang="en-GB" dirty="0"/>
              <a:t>Federation operators verify that scopes listed in IdP metadata are restricted to domains registered for the given organisation</a:t>
            </a:r>
          </a:p>
          <a:p>
            <a:pPr lvl="1"/>
            <a:r>
              <a:rPr lang="en-GB" dirty="0"/>
              <a:t>Using </a:t>
            </a:r>
            <a:r>
              <a:rPr lang="en-GB" dirty="0" err="1"/>
              <a:t>eduGAIN</a:t>
            </a:r>
            <a:r>
              <a:rPr lang="en-GB" dirty="0"/>
              <a:t> technical API we can pinpoint the authenticating </a:t>
            </a:r>
            <a:r>
              <a:rPr lang="en-GB" dirty="0" err="1"/>
              <a:t>eduGAIN</a:t>
            </a:r>
            <a:r>
              <a:rPr lang="en-GB" dirty="0"/>
              <a:t> API to the master </a:t>
            </a:r>
            <a:r>
              <a:rPr lang="en-GB" dirty="0" err="1"/>
              <a:t>eduGAIN</a:t>
            </a:r>
            <a:r>
              <a:rPr lang="en-GB" dirty="0"/>
              <a:t> federation and from there to the list of countries it serves, this is then mapped to </a:t>
            </a:r>
            <a:r>
              <a:rPr lang="en-GB" dirty="0" err="1"/>
              <a:t>eduroam</a:t>
            </a:r>
            <a:r>
              <a:rPr lang="en-GB" dirty="0"/>
              <a:t> countries so an admin from country X will not be able to register in CAT institution from a country not served but the home </a:t>
            </a:r>
            <a:r>
              <a:rPr lang="en-GB" dirty="0" err="1"/>
              <a:t>eduGAIN</a:t>
            </a:r>
            <a:r>
              <a:rPr lang="en-GB" dirty="0"/>
              <a:t> federation</a:t>
            </a:r>
          </a:p>
          <a:p>
            <a:r>
              <a:rPr lang="en-GB" dirty="0"/>
              <a:t>The scope passed as the part of pairwise-id is checked against the scopes listed in the metadata verified by the Federation, therefore the IdP cannot just add another organisation’s scope</a:t>
            </a:r>
          </a:p>
          <a:p>
            <a:r>
              <a:rPr lang="en-GB" dirty="0"/>
              <a:t>The realms entered into CAT profiles must be limited to those owned by organisations</a:t>
            </a:r>
          </a:p>
          <a:p>
            <a:r>
              <a:rPr lang="en-GB"/>
              <a:t>If </a:t>
            </a:r>
            <a:r>
              <a:rPr lang="en-GB" dirty="0"/>
              <a:t>a given federation does not allow a certain type of self-registration method, then it will never be applied “by mistake”</a:t>
            </a:r>
          </a:p>
          <a:p>
            <a:r>
              <a:rPr lang="en-GB" dirty="0"/>
              <a:t>For entitlement-based self-registration we do not have enough certainty to propose creation of new CAT institutions.</a:t>
            </a:r>
          </a:p>
          <a:p>
            <a:endParaRPr lang="en-GB" dirty="0"/>
          </a:p>
          <a:p>
            <a:pPr marL="0" indent="0">
              <a:buNone/>
            </a:pPr>
            <a:endParaRPr lang="en-GB" dirty="0"/>
          </a:p>
        </p:txBody>
      </p:sp>
      <p:sp>
        <p:nvSpPr>
          <p:cNvPr id="3" name="Title 2">
            <a:extLst>
              <a:ext uri="{FF2B5EF4-FFF2-40B4-BE49-F238E27FC236}">
                <a16:creationId xmlns:a16="http://schemas.microsoft.com/office/drawing/2014/main" id="{509E53D3-2347-A469-603B-AD0194EBABF5}"/>
              </a:ext>
            </a:extLst>
          </p:cNvPr>
          <p:cNvSpPr>
            <a:spLocks noGrp="1"/>
          </p:cNvSpPr>
          <p:nvPr>
            <p:ph type="title"/>
          </p:nvPr>
        </p:nvSpPr>
        <p:spPr/>
        <p:txBody>
          <a:bodyPr>
            <a:normAutofit fontScale="90000"/>
          </a:bodyPr>
          <a:lstStyle/>
          <a:p>
            <a:r>
              <a:rPr lang="en-GB" dirty="0"/>
              <a:t>Some security considerations</a:t>
            </a:r>
          </a:p>
        </p:txBody>
      </p:sp>
    </p:spTree>
    <p:extLst>
      <p:ext uri="{BB962C8B-B14F-4D97-AF65-F5344CB8AC3E}">
        <p14:creationId xmlns:p14="http://schemas.microsoft.com/office/powerpoint/2010/main" val="70204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668F9-E4A2-5562-01B1-8CC02E332A1D}"/>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177FE74C-A757-8475-496D-3E5FF499BB74}"/>
              </a:ext>
            </a:extLst>
          </p:cNvPr>
          <p:cNvSpPr>
            <a:spLocks noGrp="1"/>
          </p:cNvSpPr>
          <p:nvPr>
            <p:ph type="body" idx="1"/>
          </p:nvPr>
        </p:nvSpPr>
        <p:spPr/>
        <p:txBody>
          <a:bodyPr>
            <a:normAutofit/>
          </a:bodyPr>
          <a:lstStyle/>
          <a:p>
            <a:r>
              <a:rPr lang="en-GB" dirty="0"/>
              <a:t>https://</a:t>
            </a:r>
            <a:r>
              <a:rPr lang="en-GB" dirty="0" err="1"/>
              <a:t>cat.eduroam.org</a:t>
            </a:r>
            <a:r>
              <a:rPr lang="en-GB" dirty="0"/>
              <a:t>/admin/</a:t>
            </a:r>
            <a:r>
              <a:rPr lang="en-GB" dirty="0" err="1"/>
              <a:t>overview_certificates.php</a:t>
            </a:r>
            <a:endParaRPr lang="en-GB" dirty="0"/>
          </a:p>
          <a:p>
            <a:r>
              <a:rPr lang="en-GB" dirty="0"/>
              <a:t>New page helping to understand problems with missing data in </a:t>
            </a:r>
            <a:r>
              <a:rPr lang="en-GB" dirty="0" err="1"/>
              <a:t>eduroam</a:t>
            </a:r>
            <a:r>
              <a:rPr lang="en-GB" dirty="0"/>
              <a:t> DB</a:t>
            </a:r>
          </a:p>
          <a:p>
            <a:r>
              <a:rPr lang="en-GB" dirty="0"/>
              <a:t>Several new CAT-side checks catching the most obvious errors that will cause </a:t>
            </a:r>
            <a:r>
              <a:rPr lang="en-GB" dirty="0" err="1"/>
              <a:t>eduPKI</a:t>
            </a:r>
            <a:r>
              <a:rPr lang="en-GB" dirty="0"/>
              <a:t> failure</a:t>
            </a:r>
          </a:p>
          <a:p>
            <a:r>
              <a:rPr lang="en-GB" dirty="0"/>
              <a:t>Most common </a:t>
            </a:r>
            <a:r>
              <a:rPr lang="en-GB" dirty="0" err="1"/>
              <a:t>eduPKI</a:t>
            </a:r>
            <a:r>
              <a:rPr lang="en-GB" dirty="0"/>
              <a:t> exceptions are caught with a meaningful message</a:t>
            </a:r>
          </a:p>
          <a:p>
            <a:r>
              <a:rPr lang="en-GB" dirty="0"/>
              <a:t>We still miss a full list of </a:t>
            </a:r>
            <a:r>
              <a:rPr lang="en-GB" dirty="0" err="1"/>
              <a:t>eduPKI</a:t>
            </a:r>
            <a:r>
              <a:rPr lang="en-GB" dirty="0"/>
              <a:t> error messages so there may still be (rare) cases ending with a non-meaningful error – please report if you see one</a:t>
            </a:r>
          </a:p>
        </p:txBody>
      </p:sp>
      <p:sp>
        <p:nvSpPr>
          <p:cNvPr id="3" name="Tytuł 2">
            <a:extLst>
              <a:ext uri="{FF2B5EF4-FFF2-40B4-BE49-F238E27FC236}">
                <a16:creationId xmlns:a16="http://schemas.microsoft.com/office/drawing/2014/main" id="{7BDDE18E-7F87-3533-2749-591A15F9E9E0}"/>
              </a:ext>
            </a:extLst>
          </p:cNvPr>
          <p:cNvSpPr>
            <a:spLocks noGrp="1"/>
          </p:cNvSpPr>
          <p:nvPr>
            <p:ph type="title"/>
          </p:nvPr>
        </p:nvSpPr>
        <p:spPr/>
        <p:txBody>
          <a:bodyPr>
            <a:normAutofit fontScale="90000"/>
          </a:bodyPr>
          <a:lstStyle/>
          <a:p>
            <a:r>
              <a:rPr lang="en-GB" dirty="0"/>
              <a:t>Improved RADIUS/TLS certificate management for NRO</a:t>
            </a:r>
          </a:p>
        </p:txBody>
      </p:sp>
    </p:spTree>
    <p:extLst>
      <p:ext uri="{BB962C8B-B14F-4D97-AF65-F5344CB8AC3E}">
        <p14:creationId xmlns:p14="http://schemas.microsoft.com/office/powerpoint/2010/main" val="39370764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id="{FC4B110A-60EE-321F-A875-341CC80391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6" name="Grafika 5" descr="Kursor z wypełnieniem pełnym">
            <a:extLst>
              <a:ext uri="{FF2B5EF4-FFF2-40B4-BE49-F238E27FC236}">
                <a16:creationId xmlns:a16="http://schemas.microsoft.com/office/drawing/2014/main" id="{A9B107AD-A6AA-B6B7-BEBD-87624F881E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22600" y="5357158"/>
            <a:ext cx="292608" cy="292608"/>
          </a:xfrm>
          <a:prstGeom prst="rect">
            <a:avLst/>
          </a:prstGeom>
        </p:spPr>
      </p:pic>
    </p:spTree>
    <p:extLst>
      <p:ext uri="{BB962C8B-B14F-4D97-AF65-F5344CB8AC3E}">
        <p14:creationId xmlns:p14="http://schemas.microsoft.com/office/powerpoint/2010/main" val="16299355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61918D5-56E9-04EE-4541-7144EB8D0FE2}"/>
            </a:ext>
          </a:extLst>
        </p:cNvPr>
        <p:cNvGrpSpPr/>
        <p:nvPr/>
      </p:nvGrpSpPr>
      <p:grpSpPr>
        <a:xfrm>
          <a:off x="0" y="0"/>
          <a:ext cx="0" cy="0"/>
          <a:chOff x="0" y="0"/>
          <a:chExt cx="0" cy="0"/>
        </a:xfrm>
      </p:grpSpPr>
      <p:pic>
        <p:nvPicPr>
          <p:cNvPr id="6" name="Obraz 5" descr="Obraz zawierający tekst, zrzut ekranu, Strona internetowa, oprogramowanie&#10;&#10;Zawartość wygenerowana przez sztuczną inteligencję może być niepoprawna.">
            <a:extLst>
              <a:ext uri="{FF2B5EF4-FFF2-40B4-BE49-F238E27FC236}">
                <a16:creationId xmlns:a16="http://schemas.microsoft.com/office/drawing/2014/main" id="{8006244D-77C7-EBCE-6662-E9AE3B321A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10197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C6B3D-EFC5-C2C2-5ABE-A0C7FC8FEE74}"/>
            </a:ext>
          </a:extLst>
        </p:cNvPr>
        <p:cNvGrpSpPr/>
        <p:nvPr/>
      </p:nvGrpSpPr>
      <p:grpSpPr>
        <a:xfrm>
          <a:off x="0" y="0"/>
          <a:ext cx="0" cy="0"/>
          <a:chOff x="0" y="0"/>
          <a:chExt cx="0" cy="0"/>
        </a:xfrm>
      </p:grpSpPr>
      <p:pic>
        <p:nvPicPr>
          <p:cNvPr id="6" name="Symbol zastępczy zawartości 5" descr="Obraz zawierający tekst, zrzut ekranu, oprogramowanie, Strona internetowa&#10;&#10;Zawartość wygenerowana przez sztuczną inteligencję może być niepoprawna.">
            <a:extLst>
              <a:ext uri="{FF2B5EF4-FFF2-40B4-BE49-F238E27FC236}">
                <a16:creationId xmlns:a16="http://schemas.microsoft.com/office/drawing/2014/main" id="{471558BA-4F9D-2149-A84A-025F407C3B75}"/>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b="28126"/>
          <a:stretch>
            <a:fillRect/>
          </a:stretch>
        </p:blipFill>
        <p:spPr>
          <a:xfrm>
            <a:off x="1980000" y="1439863"/>
            <a:ext cx="8361362" cy="4727575"/>
          </a:xfrm>
        </p:spPr>
      </p:pic>
      <p:sp>
        <p:nvSpPr>
          <p:cNvPr id="3" name="Tytuł 2">
            <a:extLst>
              <a:ext uri="{FF2B5EF4-FFF2-40B4-BE49-F238E27FC236}">
                <a16:creationId xmlns:a16="http://schemas.microsoft.com/office/drawing/2014/main" id="{B6F8F668-7898-A9CE-B6ED-58C6BCB005AC}"/>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Tree>
    <p:extLst>
      <p:ext uri="{BB962C8B-B14F-4D97-AF65-F5344CB8AC3E}">
        <p14:creationId xmlns:p14="http://schemas.microsoft.com/office/powerpoint/2010/main" val="15617595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8F9B08C-19C7-7905-B6C7-310FABD3C304}"/>
            </a:ext>
          </a:extLst>
        </p:cNvPr>
        <p:cNvGrpSpPr/>
        <p:nvPr/>
      </p:nvGrpSpPr>
      <p:grpSpPr>
        <a:xfrm>
          <a:off x="0" y="0"/>
          <a:ext cx="0" cy="0"/>
          <a:chOff x="0" y="0"/>
          <a:chExt cx="0" cy="0"/>
        </a:xfrm>
      </p:grpSpPr>
      <p:pic>
        <p:nvPicPr>
          <p:cNvPr id="7" name="Obraz 6" descr="Obraz zawierający tekst, zrzut ekranu, Strona internetowa, oprogramowanie&#10;&#10;Zawartość wygenerowana przez sztuczną inteligencję może być niepoprawna.">
            <a:extLst>
              <a:ext uri="{FF2B5EF4-FFF2-40B4-BE49-F238E27FC236}">
                <a16:creationId xmlns:a16="http://schemas.microsoft.com/office/drawing/2014/main" id="{CFB14214-FCA7-6A46-2D66-0F1B625682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4" name="Grafika 3" descr="Kursor z wypełnieniem pełnym">
            <a:extLst>
              <a:ext uri="{FF2B5EF4-FFF2-40B4-BE49-F238E27FC236}">
                <a16:creationId xmlns:a16="http://schemas.microsoft.com/office/drawing/2014/main" id="{B7B1C436-8F06-E2DF-3AE4-1EAC176EB3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3920" y="2841091"/>
            <a:ext cx="292608" cy="292608"/>
          </a:xfrm>
          <a:prstGeom prst="rect">
            <a:avLst/>
          </a:prstGeom>
        </p:spPr>
      </p:pic>
      <p:sp>
        <p:nvSpPr>
          <p:cNvPr id="6" name="Owal 5">
            <a:extLst>
              <a:ext uri="{FF2B5EF4-FFF2-40B4-BE49-F238E27FC236}">
                <a16:creationId xmlns:a16="http://schemas.microsoft.com/office/drawing/2014/main" id="{05CDB5DB-0FF8-7DE9-9DF0-798E364BE353}"/>
              </a:ext>
            </a:extLst>
          </p:cNvPr>
          <p:cNvSpPr/>
          <p:nvPr/>
        </p:nvSpPr>
        <p:spPr>
          <a:xfrm>
            <a:off x="1998733" y="2646096"/>
            <a:ext cx="898216" cy="439051"/>
          </a:xfrm>
          <a:prstGeom prst="ellipse">
            <a:avLst/>
          </a:prstGeom>
          <a:noFill/>
          <a:ln w="25400">
            <a:solidFill>
              <a:srgbClr val="ED155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pole tekstowe 1">
            <a:extLst>
              <a:ext uri="{FF2B5EF4-FFF2-40B4-BE49-F238E27FC236}">
                <a16:creationId xmlns:a16="http://schemas.microsoft.com/office/drawing/2014/main" id="{09332C51-37BA-F9BB-2767-F65D1CCE2823}"/>
              </a:ext>
            </a:extLst>
          </p:cNvPr>
          <p:cNvSpPr txBox="1"/>
          <p:nvPr/>
        </p:nvSpPr>
        <p:spPr>
          <a:xfrm>
            <a:off x="8324850" y="5371727"/>
            <a:ext cx="3435350" cy="646331"/>
          </a:xfrm>
          <a:prstGeom prst="rect">
            <a:avLst/>
          </a:prstGeom>
          <a:solidFill>
            <a:srgbClr val="ED1556">
              <a:alpha val="30000"/>
            </a:srgbClr>
          </a:solidFill>
        </p:spPr>
        <p:txBody>
          <a:bodyPr wrap="square" rtlCol="0">
            <a:spAutoFit/>
          </a:bodyPr>
          <a:lstStyle/>
          <a:p>
            <a:pPr>
              <a:spcAft>
                <a:spcPts val="600"/>
              </a:spcAft>
            </a:pPr>
            <a:r>
              <a:rPr lang="en-GB" dirty="0"/>
              <a:t>If you do not see the institution you need then check this page</a:t>
            </a:r>
          </a:p>
        </p:txBody>
      </p:sp>
    </p:spTree>
    <p:extLst>
      <p:ext uri="{BB962C8B-B14F-4D97-AF65-F5344CB8AC3E}">
        <p14:creationId xmlns:p14="http://schemas.microsoft.com/office/powerpoint/2010/main" val="33308792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A2D6F0D-7659-8B81-9169-7DD0B81B83DF}"/>
            </a:ext>
          </a:extLst>
        </p:cNvPr>
        <p:cNvGrpSpPr/>
        <p:nvPr/>
      </p:nvGrpSpPr>
      <p:grpSpPr>
        <a:xfrm>
          <a:off x="0" y="0"/>
          <a:ext cx="0" cy="0"/>
          <a:chOff x="0" y="0"/>
          <a:chExt cx="0" cy="0"/>
        </a:xfrm>
      </p:grpSpPr>
      <p:pic>
        <p:nvPicPr>
          <p:cNvPr id="6" name="Obraz 5" descr="Obraz zawierający tekst, zrzut ekranu, Strona internetowa, oprogramowanie&#10;&#10;Zawartość wygenerowana przez sztuczną inteligencję może być niepoprawna.">
            <a:extLst>
              <a:ext uri="{FF2B5EF4-FFF2-40B4-BE49-F238E27FC236}">
                <a16:creationId xmlns:a16="http://schemas.microsoft.com/office/drawing/2014/main" id="{71FA0365-570E-5F31-A4D2-279B2CAD3A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38999298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A1A988B-2D45-869F-93AD-12A740E8920B}"/>
            </a:ext>
          </a:extLst>
        </p:cNvPr>
        <p:cNvGrpSpPr/>
        <p:nvPr/>
      </p:nvGrpSpPr>
      <p:grpSpPr>
        <a:xfrm>
          <a:off x="0" y="0"/>
          <a:ext cx="0" cy="0"/>
          <a:chOff x="0" y="0"/>
          <a:chExt cx="0" cy="0"/>
        </a:xfrm>
      </p:grpSpPr>
      <p:pic>
        <p:nvPicPr>
          <p:cNvPr id="3" name="Obraz 2" descr="Obraz zawierający tekst, zrzut ekranu, Strona internetowa, oprogramowanie&#10;&#10;Zawartość wygenerowana przez sztuczną inteligencję może być niepoprawna.">
            <a:extLst>
              <a:ext uri="{FF2B5EF4-FFF2-40B4-BE49-F238E27FC236}">
                <a16:creationId xmlns:a16="http://schemas.microsoft.com/office/drawing/2014/main" id="{C163A0A9-046B-68B7-28C5-09C494D2A3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38322647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2B21A4D-BA85-498B-7BB3-69C830A43291}"/>
            </a:ext>
          </a:extLst>
        </p:cNvPr>
        <p:cNvGrpSpPr/>
        <p:nvPr/>
      </p:nvGrpSpPr>
      <p:grpSpPr>
        <a:xfrm>
          <a:off x="0" y="0"/>
          <a:ext cx="0" cy="0"/>
          <a:chOff x="0" y="0"/>
          <a:chExt cx="0" cy="0"/>
        </a:xfrm>
      </p:grpSpPr>
      <p:pic>
        <p:nvPicPr>
          <p:cNvPr id="3" name="Obraz 2" descr="Obraz zawierający tekst, zrzut ekranu, Strona internetowa&#10;&#10;Zawartość wygenerowana przez sztuczną inteligencję może być niepoprawna.">
            <a:extLst>
              <a:ext uri="{FF2B5EF4-FFF2-40B4-BE49-F238E27FC236}">
                <a16:creationId xmlns:a16="http://schemas.microsoft.com/office/drawing/2014/main" id="{29279CB1-90FE-B4CC-E2D5-E84880115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1"/>
            <a:ext cx="8361044" cy="6576821"/>
          </a:xfrm>
          <a:prstGeom prst="rect">
            <a:avLst/>
          </a:prstGeom>
        </p:spPr>
      </p:pic>
    </p:spTree>
    <p:extLst>
      <p:ext uri="{BB962C8B-B14F-4D97-AF65-F5344CB8AC3E}">
        <p14:creationId xmlns:p14="http://schemas.microsoft.com/office/powerpoint/2010/main" val="9360362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805CE37-0E95-CD20-CA9F-63C262BEAA02}"/>
            </a:ext>
          </a:extLst>
        </p:cNvPr>
        <p:cNvGrpSpPr/>
        <p:nvPr/>
      </p:nvGrpSpPr>
      <p:grpSpPr>
        <a:xfrm>
          <a:off x="0" y="0"/>
          <a:ext cx="0" cy="0"/>
          <a:chOff x="0" y="0"/>
          <a:chExt cx="0" cy="0"/>
        </a:xfrm>
      </p:grpSpPr>
      <p:pic>
        <p:nvPicPr>
          <p:cNvPr id="7" name="Obraz 6" descr="Obraz zawierający tekst, zrzut ekranu, Strona internetowa, Czcionka&#10;&#10;Zawartość wygenerowana przez AI może być niepoprawna.">
            <a:extLst>
              <a:ext uri="{FF2B5EF4-FFF2-40B4-BE49-F238E27FC236}">
                <a16:creationId xmlns:a16="http://schemas.microsoft.com/office/drawing/2014/main" id="{0B1F28DD-480A-0DC8-CEF3-0A159949FD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38479973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Obraz 21" descr="Obraz zawierający tekst, zrzut ekranu, Czcionka, Strona internetowa&#10;&#10;Zawartość wygenerowana przez AI może być niepoprawna.">
            <a:extLst>
              <a:ext uri="{FF2B5EF4-FFF2-40B4-BE49-F238E27FC236}">
                <a16:creationId xmlns:a16="http://schemas.microsoft.com/office/drawing/2014/main" id="{BCDAE691-1596-3E89-88AF-D4C2FEF882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6002175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11BEC2E-F22E-2689-F3D1-60CAF0E02ABE}"/>
            </a:ext>
          </a:extLst>
        </p:cNvPr>
        <p:cNvGrpSpPr/>
        <p:nvPr/>
      </p:nvGrpSpPr>
      <p:grpSpPr>
        <a:xfrm>
          <a:off x="0" y="0"/>
          <a:ext cx="0" cy="0"/>
          <a:chOff x="0" y="0"/>
          <a:chExt cx="0" cy="0"/>
        </a:xfrm>
      </p:grpSpPr>
      <p:pic>
        <p:nvPicPr>
          <p:cNvPr id="3" name="Symbol zastępczy zawartości 2" descr="Obraz zawierający tekst, zrzut ekranu, Strona internetowa, Czcionka&#10;&#10;Zawartość wygenerowana przez AI może być niepoprawna.">
            <a:extLst>
              <a:ext uri="{FF2B5EF4-FFF2-40B4-BE49-F238E27FC236}">
                <a16:creationId xmlns:a16="http://schemas.microsoft.com/office/drawing/2014/main" id="{0F28B2ED-07A2-CB08-9D4A-1B281B5222CB}"/>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31282765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Obraz 5" descr="Obraz zawierający tekst, zrzut ekranu, Strona internetowa, Czcionka&#10;&#10;Zawartość wygenerowana przez AI może być niepoprawna.">
            <a:extLst>
              <a:ext uri="{FF2B5EF4-FFF2-40B4-BE49-F238E27FC236}">
                <a16:creationId xmlns:a16="http://schemas.microsoft.com/office/drawing/2014/main" id="{C5F404BA-986B-488A-4008-9C60F5ED07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1745769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A5B07DA-A02D-2539-6880-079E8129E5A6}"/>
            </a:ext>
          </a:extLst>
        </p:cNvPr>
        <p:cNvGrpSpPr/>
        <p:nvPr/>
      </p:nvGrpSpPr>
      <p:grpSpPr>
        <a:xfrm>
          <a:off x="0" y="0"/>
          <a:ext cx="0" cy="0"/>
          <a:chOff x="0" y="0"/>
          <a:chExt cx="0" cy="0"/>
        </a:xfrm>
      </p:grpSpPr>
      <p:pic>
        <p:nvPicPr>
          <p:cNvPr id="5" name="Obraz 4" descr="Obraz zawierający tekst, zrzut ekranu, Strona internetowa, oprogramowanie&#10;&#10;Zawartość wygenerowana przez AI może być niepoprawna.">
            <a:extLst>
              <a:ext uri="{FF2B5EF4-FFF2-40B4-BE49-F238E27FC236}">
                <a16:creationId xmlns:a16="http://schemas.microsoft.com/office/drawing/2014/main" id="{F8C7300B-F7B5-526D-CAA4-FD2B8541CF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2035620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0146B8-4B82-D1A9-5C58-F189E4266389}"/>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70CE057-7809-4368-A907-73D4E33F223A}"/>
              </a:ext>
            </a:extLst>
          </p:cNvPr>
          <p:cNvSpPr>
            <a:spLocks noGrp="1"/>
          </p:cNvSpPr>
          <p:nvPr>
            <p:ph type="body" idx="1"/>
          </p:nvPr>
        </p:nvSpPr>
        <p:spPr/>
        <p:txBody>
          <a:bodyPr/>
          <a:lstStyle/>
          <a:p>
            <a:r>
              <a:rPr lang="en-GB" dirty="0"/>
              <a:t>We use the </a:t>
            </a:r>
            <a:r>
              <a:rPr lang="en-GB" dirty="0" err="1"/>
              <a:t>DiscoJuice</a:t>
            </a:r>
            <a:r>
              <a:rPr lang="en-GB" dirty="0"/>
              <a:t> interface keywords capabilities to match</a:t>
            </a:r>
          </a:p>
          <a:p>
            <a:pPr lvl="1"/>
            <a:r>
              <a:rPr lang="en-GB" dirty="0"/>
              <a:t>realms</a:t>
            </a:r>
          </a:p>
          <a:p>
            <a:pPr lvl="1"/>
            <a:r>
              <a:rPr lang="en-GB" dirty="0"/>
              <a:t>institution names in all available languages</a:t>
            </a:r>
          </a:p>
          <a:p>
            <a:pPr lvl="1"/>
            <a:r>
              <a:rPr lang="en-GB" dirty="0"/>
              <a:t>institution acronyms</a:t>
            </a:r>
          </a:p>
          <a:p>
            <a:pPr lvl="1"/>
            <a:r>
              <a:rPr lang="en-GB" dirty="0"/>
              <a:t>institution alternative names</a:t>
            </a:r>
          </a:p>
        </p:txBody>
      </p:sp>
      <p:sp>
        <p:nvSpPr>
          <p:cNvPr id="3" name="Tytuł 2">
            <a:extLst>
              <a:ext uri="{FF2B5EF4-FFF2-40B4-BE49-F238E27FC236}">
                <a16:creationId xmlns:a16="http://schemas.microsoft.com/office/drawing/2014/main" id="{28D899D0-CD91-A62B-58B5-C1EF30EAA9A2}"/>
              </a:ext>
            </a:extLst>
          </p:cNvPr>
          <p:cNvSpPr>
            <a:spLocks noGrp="1"/>
          </p:cNvSpPr>
          <p:nvPr>
            <p:ph type="title"/>
          </p:nvPr>
        </p:nvSpPr>
        <p:spPr/>
        <p:txBody>
          <a:bodyPr>
            <a:normAutofit fontScale="90000"/>
          </a:bodyPr>
          <a:lstStyle/>
          <a:p>
            <a:r>
              <a:rPr lang="en-GB" dirty="0"/>
              <a:t>Expanded institution matching in user GUI</a:t>
            </a:r>
          </a:p>
        </p:txBody>
      </p:sp>
    </p:spTree>
    <p:extLst>
      <p:ext uri="{BB962C8B-B14F-4D97-AF65-F5344CB8AC3E}">
        <p14:creationId xmlns:p14="http://schemas.microsoft.com/office/powerpoint/2010/main" val="3845012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67D2A-A492-A91E-031C-22496E806FE6}"/>
            </a:ext>
          </a:extLst>
        </p:cNvPr>
        <p:cNvGrpSpPr/>
        <p:nvPr/>
      </p:nvGrpSpPr>
      <p:grpSpPr>
        <a:xfrm>
          <a:off x="0" y="0"/>
          <a:ext cx="0" cy="0"/>
          <a:chOff x="0" y="0"/>
          <a:chExt cx="0" cy="0"/>
        </a:xfrm>
      </p:grpSpPr>
      <p:pic>
        <p:nvPicPr>
          <p:cNvPr id="6" name="Symbol zastępczy zawartości 5" descr="Obraz zawierający tekst, zrzut ekranu, Strona internetowa, oprogramowanie&#10;&#10;Zawartość wygenerowana przez sztuczną inteligencję może być niepoprawna.">
            <a:extLst>
              <a:ext uri="{FF2B5EF4-FFF2-40B4-BE49-F238E27FC236}">
                <a16:creationId xmlns:a16="http://schemas.microsoft.com/office/drawing/2014/main" id="{66BE54AD-ED7F-E3D3-AEF5-ECB36E63E913}"/>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rcRect b="17620"/>
          <a:stretch>
            <a:fillRect/>
          </a:stretch>
        </p:blipFill>
        <p:spPr>
          <a:xfrm>
            <a:off x="1980000" y="1439863"/>
            <a:ext cx="8361362" cy="5418137"/>
          </a:xfrm>
        </p:spPr>
      </p:pic>
      <p:sp>
        <p:nvSpPr>
          <p:cNvPr id="2" name="Tytuł 2">
            <a:extLst>
              <a:ext uri="{FF2B5EF4-FFF2-40B4-BE49-F238E27FC236}">
                <a16:creationId xmlns:a16="http://schemas.microsoft.com/office/drawing/2014/main" id="{E8292876-22AD-BA42-11D4-B7132AC57FDC}"/>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Tree>
    <p:extLst>
      <p:ext uri="{BB962C8B-B14F-4D97-AF65-F5344CB8AC3E}">
        <p14:creationId xmlns:p14="http://schemas.microsoft.com/office/powerpoint/2010/main" val="19308268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descr="Obraz zawierający tekst, zrzut ekranu, oprogramowanie, mapa&#10;&#10;Zawartość wygenerowana przez sztuczną inteligencję może być niepoprawna.">
            <a:extLst>
              <a:ext uri="{FF2B5EF4-FFF2-40B4-BE49-F238E27FC236}">
                <a16:creationId xmlns:a16="http://schemas.microsoft.com/office/drawing/2014/main" id="{62057EFF-C3F6-E127-66F5-62635C8F7E3F}"/>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EB4ADCED-9563-F1FB-C79C-92FB02D43458}"/>
              </a:ext>
            </a:extLst>
          </p:cNvPr>
          <p:cNvSpPr txBox="1"/>
          <p:nvPr/>
        </p:nvSpPr>
        <p:spPr>
          <a:xfrm>
            <a:off x="9592235" y="4269068"/>
            <a:ext cx="2457530"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Standard institution info</a:t>
            </a:r>
          </a:p>
        </p:txBody>
      </p:sp>
      <p:sp>
        <p:nvSpPr>
          <p:cNvPr id="7" name="Owal 6">
            <a:extLst>
              <a:ext uri="{FF2B5EF4-FFF2-40B4-BE49-F238E27FC236}">
                <a16:creationId xmlns:a16="http://schemas.microsoft.com/office/drawing/2014/main" id="{BB5B4590-8BD0-4824-1666-9CE2070AE685}"/>
              </a:ext>
            </a:extLst>
          </p:cNvPr>
          <p:cNvSpPr/>
          <p:nvPr/>
        </p:nvSpPr>
        <p:spPr>
          <a:xfrm>
            <a:off x="3926541" y="2554941"/>
            <a:ext cx="1981200" cy="564777"/>
          </a:xfrm>
          <a:prstGeom prst="ellipse">
            <a:avLst/>
          </a:prstGeom>
          <a:noFill/>
          <a:ln w="19050">
            <a:solidFill>
              <a:srgbClr val="ED155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812929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E5492C5-5556-D4B0-68D6-295E95276C9F}"/>
            </a:ext>
          </a:extLst>
        </p:cNvPr>
        <p:cNvGrpSpPr/>
        <p:nvPr/>
      </p:nvGrpSpPr>
      <p:grpSpPr>
        <a:xfrm>
          <a:off x="0" y="0"/>
          <a:ext cx="0" cy="0"/>
          <a:chOff x="0" y="0"/>
          <a:chExt cx="0" cy="0"/>
        </a:xfrm>
      </p:grpSpPr>
      <p:pic>
        <p:nvPicPr>
          <p:cNvPr id="5" name="Symbol zastępczy zawartości 4" descr="Obraz zawierający tekst, zrzut ekranu, oprogramowanie, Strona internetowa&#10;&#10;Zawartość wygenerowana przez sztuczną inteligencję może być niepoprawna.">
            <a:extLst>
              <a:ext uri="{FF2B5EF4-FFF2-40B4-BE49-F238E27FC236}">
                <a16:creationId xmlns:a16="http://schemas.microsoft.com/office/drawing/2014/main" id="{EE1556C5-813D-57EF-E7F5-D805B14C1FE0}"/>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B5F3ADCA-5B78-C0B4-B722-60FA06898E81}"/>
              </a:ext>
            </a:extLst>
          </p:cNvPr>
          <p:cNvSpPr txBox="1"/>
          <p:nvPr/>
        </p:nvSpPr>
        <p:spPr>
          <a:xfrm>
            <a:off x="8982635" y="5371727"/>
            <a:ext cx="3049200"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Search by matching the realm</a:t>
            </a:r>
          </a:p>
        </p:txBody>
      </p:sp>
    </p:spTree>
    <p:extLst>
      <p:ext uri="{BB962C8B-B14F-4D97-AF65-F5344CB8AC3E}">
        <p14:creationId xmlns:p14="http://schemas.microsoft.com/office/powerpoint/2010/main" val="5517204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2B5F96A-AF63-83DA-6BC4-85C3E6F9237B}"/>
            </a:ext>
          </a:extLst>
        </p:cNvPr>
        <p:cNvGrpSpPr/>
        <p:nvPr/>
      </p:nvGrpSpPr>
      <p:grpSpPr>
        <a:xfrm>
          <a:off x="0" y="0"/>
          <a:ext cx="0" cy="0"/>
          <a:chOff x="0" y="0"/>
          <a:chExt cx="0" cy="0"/>
        </a:xfrm>
      </p:grpSpPr>
      <p:pic>
        <p:nvPicPr>
          <p:cNvPr id="5" name="Symbol zastępczy zawartości 4" descr="Obraz zawierający tekst, zrzut ekranu, oprogramowanie, Strona internetowa&#10;&#10;Zawartość wygenerowana przez sztuczną inteligencję może być niepoprawna.">
            <a:extLst>
              <a:ext uri="{FF2B5EF4-FFF2-40B4-BE49-F238E27FC236}">
                <a16:creationId xmlns:a16="http://schemas.microsoft.com/office/drawing/2014/main" id="{5A8A7166-D1D7-E52D-19E0-D566AA3759B9}"/>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DD25A005-2A03-DF58-9C7B-5E09853DBE56}"/>
              </a:ext>
            </a:extLst>
          </p:cNvPr>
          <p:cNvSpPr txBox="1"/>
          <p:nvPr/>
        </p:nvSpPr>
        <p:spPr>
          <a:xfrm>
            <a:off x="6768353" y="5371727"/>
            <a:ext cx="5263481"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Search by matching the name in a different language</a:t>
            </a:r>
          </a:p>
        </p:txBody>
      </p:sp>
    </p:spTree>
    <p:extLst>
      <p:ext uri="{BB962C8B-B14F-4D97-AF65-F5344CB8AC3E}">
        <p14:creationId xmlns:p14="http://schemas.microsoft.com/office/powerpoint/2010/main" val="8552120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D95E87C-99AA-1BD8-E6D5-B90D631E2C21}"/>
            </a:ext>
          </a:extLst>
        </p:cNvPr>
        <p:cNvGrpSpPr/>
        <p:nvPr/>
      </p:nvGrpSpPr>
      <p:grpSpPr>
        <a:xfrm>
          <a:off x="0" y="0"/>
          <a:ext cx="0" cy="0"/>
          <a:chOff x="0" y="0"/>
          <a:chExt cx="0" cy="0"/>
        </a:xfrm>
      </p:grpSpPr>
      <p:pic>
        <p:nvPicPr>
          <p:cNvPr id="5" name="Symbol zastępczy zawartości 4" descr="Obraz zawierający tekst, zrzut ekranu, mapa&#10;&#10;Zawartość wygenerowana przez sztuczną inteligencję może być niepoprawna.">
            <a:extLst>
              <a:ext uri="{FF2B5EF4-FFF2-40B4-BE49-F238E27FC236}">
                <a16:creationId xmlns:a16="http://schemas.microsoft.com/office/drawing/2014/main" id="{3432DC1E-5BDB-46C2-8FB5-D6996E3018C5}"/>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Owal 5">
            <a:extLst>
              <a:ext uri="{FF2B5EF4-FFF2-40B4-BE49-F238E27FC236}">
                <a16:creationId xmlns:a16="http://schemas.microsoft.com/office/drawing/2014/main" id="{E1F8E007-E601-2658-0154-EA55E67C6DED}"/>
              </a:ext>
            </a:extLst>
          </p:cNvPr>
          <p:cNvSpPr/>
          <p:nvPr/>
        </p:nvSpPr>
        <p:spPr>
          <a:xfrm>
            <a:off x="3926541" y="2617696"/>
            <a:ext cx="1981200" cy="941292"/>
          </a:xfrm>
          <a:prstGeom prst="ellipse">
            <a:avLst/>
          </a:prstGeom>
          <a:noFill/>
          <a:ln w="19050">
            <a:solidFill>
              <a:srgbClr val="ED155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ole tekstowe 7">
            <a:extLst>
              <a:ext uri="{FF2B5EF4-FFF2-40B4-BE49-F238E27FC236}">
                <a16:creationId xmlns:a16="http://schemas.microsoft.com/office/drawing/2014/main" id="{7C6EA265-1378-91CE-9B27-8C465D15F3E1}"/>
              </a:ext>
            </a:extLst>
          </p:cNvPr>
          <p:cNvSpPr txBox="1"/>
          <p:nvPr/>
        </p:nvSpPr>
        <p:spPr>
          <a:xfrm>
            <a:off x="8704729" y="4269068"/>
            <a:ext cx="3345036"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After adding more institution info</a:t>
            </a:r>
          </a:p>
        </p:txBody>
      </p:sp>
    </p:spTree>
    <p:extLst>
      <p:ext uri="{BB962C8B-B14F-4D97-AF65-F5344CB8AC3E}">
        <p14:creationId xmlns:p14="http://schemas.microsoft.com/office/powerpoint/2010/main" val="4875889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FAA1CC3-2C2E-7BE3-5E06-0D0A5B51F774}"/>
            </a:ext>
          </a:extLst>
        </p:cNvPr>
        <p:cNvGrpSpPr/>
        <p:nvPr/>
      </p:nvGrpSpPr>
      <p:grpSpPr>
        <a:xfrm>
          <a:off x="0" y="0"/>
          <a:ext cx="0" cy="0"/>
          <a:chOff x="0" y="0"/>
          <a:chExt cx="0" cy="0"/>
        </a:xfrm>
      </p:grpSpPr>
      <p:pic>
        <p:nvPicPr>
          <p:cNvPr id="5" name="Symbol zastępczy zawartości 4" descr="Obraz zawierający tekst, zrzut ekranu, Strona internetowa, oprogramowanie&#10;&#10;Zawartość wygenerowana przez sztuczną inteligencję może być niepoprawna.">
            <a:extLst>
              <a:ext uri="{FF2B5EF4-FFF2-40B4-BE49-F238E27FC236}">
                <a16:creationId xmlns:a16="http://schemas.microsoft.com/office/drawing/2014/main" id="{3FEE9EDB-C492-59FA-E72F-7361F2902970}"/>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28083C8C-AF04-1A5C-890B-CDCAF3BA57E6}"/>
              </a:ext>
            </a:extLst>
          </p:cNvPr>
          <p:cNvSpPr txBox="1"/>
          <p:nvPr/>
        </p:nvSpPr>
        <p:spPr>
          <a:xfrm>
            <a:off x="7960659" y="5371727"/>
            <a:ext cx="4071176"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Search by matching the alternative name</a:t>
            </a:r>
          </a:p>
        </p:txBody>
      </p:sp>
    </p:spTree>
    <p:extLst>
      <p:ext uri="{BB962C8B-B14F-4D97-AF65-F5344CB8AC3E}">
        <p14:creationId xmlns:p14="http://schemas.microsoft.com/office/powerpoint/2010/main" val="7765322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4C0386F-CC19-6DE4-BD84-D2814E981A38}"/>
            </a:ext>
          </a:extLst>
        </p:cNvPr>
        <p:cNvGrpSpPr/>
        <p:nvPr/>
      </p:nvGrpSpPr>
      <p:grpSpPr>
        <a:xfrm>
          <a:off x="0" y="0"/>
          <a:ext cx="0" cy="0"/>
          <a:chOff x="0" y="0"/>
          <a:chExt cx="0" cy="0"/>
        </a:xfrm>
      </p:grpSpPr>
      <p:pic>
        <p:nvPicPr>
          <p:cNvPr id="5" name="Symbol zastępczy zawartości 4" descr="Obraz zawierający tekst, zrzut ekranu, oprogramowanie, Ludzka twarz&#10;&#10;Zawartość wygenerowana przez sztuczną inteligencję może być niepoprawna.">
            <a:extLst>
              <a:ext uri="{FF2B5EF4-FFF2-40B4-BE49-F238E27FC236}">
                <a16:creationId xmlns:a16="http://schemas.microsoft.com/office/drawing/2014/main" id="{30974D68-5FE9-D508-0424-BEF98C161510}"/>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FD1B60EB-CCF3-B3EE-F841-136F23DC35C3}"/>
              </a:ext>
            </a:extLst>
          </p:cNvPr>
          <p:cNvSpPr txBox="1"/>
          <p:nvPr/>
        </p:nvSpPr>
        <p:spPr>
          <a:xfrm>
            <a:off x="8659906" y="5371727"/>
            <a:ext cx="3371929"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Search by matching the acronym</a:t>
            </a:r>
          </a:p>
        </p:txBody>
      </p:sp>
    </p:spTree>
    <p:extLst>
      <p:ext uri="{BB962C8B-B14F-4D97-AF65-F5344CB8AC3E}">
        <p14:creationId xmlns:p14="http://schemas.microsoft.com/office/powerpoint/2010/main" val="26415909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504717-CBFD-B339-9E54-C476944115FF}"/>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539986ED-F382-884A-BF5D-56C4B825B0A2}"/>
              </a:ext>
            </a:extLst>
          </p:cNvPr>
          <p:cNvSpPr>
            <a:spLocks noGrp="1"/>
          </p:cNvSpPr>
          <p:nvPr>
            <p:ph type="body" idx="1"/>
          </p:nvPr>
        </p:nvSpPr>
        <p:spPr/>
        <p:txBody>
          <a:bodyPr/>
          <a:lstStyle/>
          <a:p>
            <a:r>
              <a:rPr lang="en-GB" dirty="0"/>
              <a:t>We were requested to add this feature</a:t>
            </a:r>
          </a:p>
          <a:p>
            <a:r>
              <a:rPr lang="en-GB" dirty="0"/>
              <a:t>In the standard approach the newest profile comes last – not always correct</a:t>
            </a:r>
          </a:p>
          <a:p>
            <a:r>
              <a:rPr lang="en-GB" dirty="0"/>
              <a:t>You can now rearrange the profile order with drag/drop</a:t>
            </a:r>
          </a:p>
        </p:txBody>
      </p:sp>
      <p:sp>
        <p:nvSpPr>
          <p:cNvPr id="3" name="Tytuł 2">
            <a:extLst>
              <a:ext uri="{FF2B5EF4-FFF2-40B4-BE49-F238E27FC236}">
                <a16:creationId xmlns:a16="http://schemas.microsoft.com/office/drawing/2014/main" id="{D153868A-FFFC-3EE0-2140-6D87A7445093}"/>
              </a:ext>
            </a:extLst>
          </p:cNvPr>
          <p:cNvSpPr>
            <a:spLocks noGrp="1"/>
          </p:cNvSpPr>
          <p:nvPr>
            <p:ph type="title"/>
          </p:nvPr>
        </p:nvSpPr>
        <p:spPr/>
        <p:txBody>
          <a:bodyPr>
            <a:normAutofit fontScale="90000"/>
          </a:bodyPr>
          <a:lstStyle/>
          <a:p>
            <a:r>
              <a:rPr lang="en-GB" dirty="0"/>
              <a:t>Profile sorting feature</a:t>
            </a:r>
          </a:p>
        </p:txBody>
      </p:sp>
    </p:spTree>
    <p:extLst>
      <p:ext uri="{BB962C8B-B14F-4D97-AF65-F5344CB8AC3E}">
        <p14:creationId xmlns:p14="http://schemas.microsoft.com/office/powerpoint/2010/main" val="23706399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986A2BC-CB5D-C4DF-1EBE-2ED8D862B784}"/>
            </a:ext>
          </a:extLst>
        </p:cNvPr>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269F66EB-A5EF-6668-7161-53D1588562C2}"/>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23604389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F8A4AA72-E2AC-BBB6-C167-97355C310AB9}"/>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14894280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3FB21B05-203D-3DF1-59E5-C5AF3F3D9848}"/>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68562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03BDCF-11C9-FC05-F2BA-9854F2A2FF5B}"/>
            </a:ext>
          </a:extLst>
        </p:cNvPr>
        <p:cNvGrpSpPr/>
        <p:nvPr/>
      </p:nvGrpSpPr>
      <p:grpSpPr>
        <a:xfrm>
          <a:off x="0" y="0"/>
          <a:ext cx="0" cy="0"/>
          <a:chOff x="0" y="0"/>
          <a:chExt cx="0" cy="0"/>
        </a:xfrm>
      </p:grpSpPr>
      <p:pic>
        <p:nvPicPr>
          <p:cNvPr id="6" name="Symbol zastępczy zawartości 5" descr="Obraz zawierający tekst, zrzut ekranu, Strona internetowa, oprogramowanie&#10;&#10;Zawartość wygenerowana przez sztuczną inteligencję może być niepoprawna.">
            <a:extLst>
              <a:ext uri="{FF2B5EF4-FFF2-40B4-BE49-F238E27FC236}">
                <a16:creationId xmlns:a16="http://schemas.microsoft.com/office/drawing/2014/main" id="{7A7D01AE-7453-477F-BE66-FA430862DAB1}"/>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rcRect b="17620"/>
          <a:stretch>
            <a:fillRect/>
          </a:stretch>
        </p:blipFill>
        <p:spPr>
          <a:xfrm>
            <a:off x="1980000" y="1439863"/>
            <a:ext cx="8361362" cy="5418137"/>
          </a:xfrm>
        </p:spPr>
      </p:pic>
      <p:sp>
        <p:nvSpPr>
          <p:cNvPr id="2" name="Tytuł 2">
            <a:extLst>
              <a:ext uri="{FF2B5EF4-FFF2-40B4-BE49-F238E27FC236}">
                <a16:creationId xmlns:a16="http://schemas.microsoft.com/office/drawing/2014/main" id="{3E4782FB-425E-67DE-5103-D741D5213592}"/>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
        <p:nvSpPr>
          <p:cNvPr id="4" name="pole tekstowe 3">
            <a:extLst>
              <a:ext uri="{FF2B5EF4-FFF2-40B4-BE49-F238E27FC236}">
                <a16:creationId xmlns:a16="http://schemas.microsoft.com/office/drawing/2014/main" id="{47C025B6-1C86-BB6E-34B6-7D3069D713DF}"/>
              </a:ext>
            </a:extLst>
          </p:cNvPr>
          <p:cNvSpPr txBox="1"/>
          <p:nvPr/>
        </p:nvSpPr>
        <p:spPr>
          <a:xfrm>
            <a:off x="7162800" y="5878356"/>
            <a:ext cx="4597400" cy="723275"/>
          </a:xfrm>
          <a:prstGeom prst="rect">
            <a:avLst/>
          </a:prstGeom>
          <a:solidFill>
            <a:srgbClr val="ED1556">
              <a:alpha val="30000"/>
            </a:srgbClr>
          </a:solidFill>
        </p:spPr>
        <p:txBody>
          <a:bodyPr wrap="square" rtlCol="0">
            <a:spAutoFit/>
          </a:bodyPr>
          <a:lstStyle/>
          <a:p>
            <a:pPr>
              <a:spcAft>
                <a:spcPts val="600"/>
              </a:spcAft>
            </a:pPr>
            <a:r>
              <a:rPr lang="en-GB" dirty="0"/>
              <a:t>If you feel lost what the options are for</a:t>
            </a:r>
          </a:p>
          <a:p>
            <a:r>
              <a:rPr lang="en-GB" dirty="0"/>
              <a:t>then just click the          icon</a:t>
            </a:r>
          </a:p>
        </p:txBody>
      </p:sp>
      <p:pic>
        <p:nvPicPr>
          <p:cNvPr id="5" name="Grafika 4">
            <a:extLst>
              <a:ext uri="{FF2B5EF4-FFF2-40B4-BE49-F238E27FC236}">
                <a16:creationId xmlns:a16="http://schemas.microsoft.com/office/drawing/2014/main" id="{E5D53223-7F2B-48AC-0B41-07B5C78E7A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672111" y="6153155"/>
            <a:ext cx="371475" cy="371475"/>
          </a:xfrm>
          <a:prstGeom prst="rect">
            <a:avLst/>
          </a:prstGeom>
        </p:spPr>
      </p:pic>
    </p:spTree>
    <p:extLst>
      <p:ext uri="{BB962C8B-B14F-4D97-AF65-F5344CB8AC3E}">
        <p14:creationId xmlns:p14="http://schemas.microsoft.com/office/powerpoint/2010/main" val="27649127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FDA3AA02-627F-6A43-86C0-4677EB646683}"/>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pic>
        <p:nvPicPr>
          <p:cNvPr id="4" name="Grafika 3" descr="Kursor z wypełnieniem pełnym">
            <a:extLst>
              <a:ext uri="{FF2B5EF4-FFF2-40B4-BE49-F238E27FC236}">
                <a16:creationId xmlns:a16="http://schemas.microsoft.com/office/drawing/2014/main" id="{BF4571C1-EEF9-29A4-B973-EA485719D8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5543" y="3777103"/>
            <a:ext cx="292608" cy="292608"/>
          </a:xfrm>
          <a:prstGeom prst="rect">
            <a:avLst/>
          </a:prstGeom>
        </p:spPr>
      </p:pic>
    </p:spTree>
    <p:extLst>
      <p:ext uri="{BB962C8B-B14F-4D97-AF65-F5344CB8AC3E}">
        <p14:creationId xmlns:p14="http://schemas.microsoft.com/office/powerpoint/2010/main" val="26551671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Symbol zastępczy zawartości 8">
            <a:extLst>
              <a:ext uri="{FF2B5EF4-FFF2-40B4-BE49-F238E27FC236}">
                <a16:creationId xmlns:a16="http://schemas.microsoft.com/office/drawing/2014/main" id="{63AC3A9C-455C-4B09-3AC9-ECD64E7FC305}"/>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31415397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529BE57E-D035-A7CF-984E-9C612A50F0C9}"/>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22844216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A04FE-8B20-C31A-585D-AC4772F8A1FA}"/>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8427C87F-A239-3A50-7188-CE1BCB3A5741}"/>
              </a:ext>
            </a:extLst>
          </p:cNvPr>
          <p:cNvSpPr>
            <a:spLocks noGrp="1"/>
          </p:cNvSpPr>
          <p:nvPr>
            <p:ph type="body" idx="1"/>
          </p:nvPr>
        </p:nvSpPr>
        <p:spPr/>
        <p:txBody>
          <a:bodyPr/>
          <a:lstStyle/>
          <a:p>
            <a:r>
              <a:rPr lang="en-GB" dirty="0"/>
              <a:t>Again, this was added on request from the users</a:t>
            </a:r>
          </a:p>
        </p:txBody>
      </p:sp>
      <p:sp>
        <p:nvSpPr>
          <p:cNvPr id="3" name="Tytuł 2">
            <a:extLst>
              <a:ext uri="{FF2B5EF4-FFF2-40B4-BE49-F238E27FC236}">
                <a16:creationId xmlns:a16="http://schemas.microsoft.com/office/drawing/2014/main" id="{9AB1256F-1790-B8A1-A15A-D056DED5BAE8}"/>
              </a:ext>
            </a:extLst>
          </p:cNvPr>
          <p:cNvSpPr>
            <a:spLocks noGrp="1"/>
          </p:cNvSpPr>
          <p:nvPr>
            <p:ph type="title"/>
          </p:nvPr>
        </p:nvSpPr>
        <p:spPr/>
        <p:txBody>
          <a:bodyPr>
            <a:normAutofit fontScale="90000"/>
          </a:bodyPr>
          <a:lstStyle/>
          <a:p>
            <a:r>
              <a:rPr lang="en-GB" dirty="0"/>
              <a:t>Profile duplication feature</a:t>
            </a:r>
          </a:p>
        </p:txBody>
      </p:sp>
    </p:spTree>
    <p:extLst>
      <p:ext uri="{BB962C8B-B14F-4D97-AF65-F5344CB8AC3E}">
        <p14:creationId xmlns:p14="http://schemas.microsoft.com/office/powerpoint/2010/main" val="6221716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26A2B9A-04C6-8B10-8286-2BC2CC4A9325}"/>
            </a:ext>
          </a:extLst>
        </p:cNvPr>
        <p:cNvGrpSpPr/>
        <p:nvPr/>
      </p:nvGrpSpPr>
      <p:grpSpPr>
        <a:xfrm>
          <a:off x="0" y="0"/>
          <a:ext cx="0" cy="0"/>
          <a:chOff x="0" y="0"/>
          <a:chExt cx="0" cy="0"/>
        </a:xfrm>
      </p:grpSpPr>
      <p:pic>
        <p:nvPicPr>
          <p:cNvPr id="5" name="Obraz 4" descr="Obraz zawierający tekst, zrzut ekranu, Strona internetowa, oprogramowanie&#10;&#10;Zawartość wygenerowana przez sztuczną inteligencję może być niepoprawna.">
            <a:extLst>
              <a:ext uri="{FF2B5EF4-FFF2-40B4-BE49-F238E27FC236}">
                <a16:creationId xmlns:a16="http://schemas.microsoft.com/office/drawing/2014/main" id="{FEFECF3E-BC90-934E-1B4F-6442477459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6748" y="0"/>
            <a:ext cx="7772400" cy="6113791"/>
          </a:xfrm>
          <a:prstGeom prst="rect">
            <a:avLst/>
          </a:prstGeom>
        </p:spPr>
      </p:pic>
    </p:spTree>
    <p:extLst>
      <p:ext uri="{BB962C8B-B14F-4D97-AF65-F5344CB8AC3E}">
        <p14:creationId xmlns:p14="http://schemas.microsoft.com/office/powerpoint/2010/main" val="22159023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579F326-E99B-095A-9403-B76F6F2E13B3}"/>
            </a:ext>
          </a:extLst>
        </p:cNvPr>
        <p:cNvGrpSpPr/>
        <p:nvPr/>
      </p:nvGrpSpPr>
      <p:grpSpPr>
        <a:xfrm>
          <a:off x="0" y="0"/>
          <a:ext cx="0" cy="0"/>
          <a:chOff x="0" y="0"/>
          <a:chExt cx="0" cy="0"/>
        </a:xfrm>
      </p:grpSpPr>
      <p:pic>
        <p:nvPicPr>
          <p:cNvPr id="5" name="Obraz 4" descr="Obraz zawierający tekst, zrzut ekranu, Strona internetowa, oprogramowanie&#10;&#10;Zawartość wygenerowana przez sztuczną inteligencję może być niepoprawna.">
            <a:extLst>
              <a:ext uri="{FF2B5EF4-FFF2-40B4-BE49-F238E27FC236}">
                <a16:creationId xmlns:a16="http://schemas.microsoft.com/office/drawing/2014/main" id="{90163B2D-203B-586E-00CA-326B37FE7324}"/>
              </a:ext>
            </a:extLst>
          </p:cNvPr>
          <p:cNvPicPr>
            <a:picLocks noChangeAspect="1"/>
          </p:cNvPicPr>
          <p:nvPr/>
        </p:nvPicPr>
        <p:blipFill>
          <a:blip r:embed="rId2">
            <a:extLst>
              <a:ext uri="{28A0092B-C50C-407E-A947-70E740481C1C}">
                <a14:useLocalDpi xmlns:a14="http://schemas.microsoft.com/office/drawing/2010/main" val="0"/>
              </a:ext>
            </a:extLst>
          </a:blip>
          <a:srcRect t="12689" b="10262"/>
          <a:stretch/>
        </p:blipFill>
        <p:spPr>
          <a:xfrm>
            <a:off x="1348820" y="325581"/>
            <a:ext cx="10241282" cy="6206837"/>
          </a:xfrm>
          <a:prstGeom prst="rect">
            <a:avLst/>
          </a:prstGeom>
        </p:spPr>
      </p:pic>
      <p:pic>
        <p:nvPicPr>
          <p:cNvPr id="4" name="Grafika 3" descr="Kursor z wypełnieniem pełnym">
            <a:extLst>
              <a:ext uri="{FF2B5EF4-FFF2-40B4-BE49-F238E27FC236}">
                <a16:creationId xmlns:a16="http://schemas.microsoft.com/office/drawing/2014/main" id="{A2EC6923-FD74-C6D9-B8C7-B7F8A3CB94D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68421" y="2366943"/>
            <a:ext cx="292608" cy="292608"/>
          </a:xfrm>
          <a:prstGeom prst="rect">
            <a:avLst/>
          </a:prstGeom>
        </p:spPr>
      </p:pic>
    </p:spTree>
    <p:extLst>
      <p:ext uri="{BB962C8B-B14F-4D97-AF65-F5344CB8AC3E}">
        <p14:creationId xmlns:p14="http://schemas.microsoft.com/office/powerpoint/2010/main" val="16736091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Obraz 4" descr="Obraz zawierający tekst, zrzut ekranu, oprogramowanie, Strona internetowa&#10;&#10;Zawartość wygenerowana przez sztuczną inteligencję może być niepoprawna.">
            <a:extLst>
              <a:ext uri="{FF2B5EF4-FFF2-40B4-BE49-F238E27FC236}">
                <a16:creationId xmlns:a16="http://schemas.microsoft.com/office/drawing/2014/main" id="{664C1E15-E75D-F69F-77BE-9F542AEF9C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7745165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93CE5A-9C9D-D1B2-E004-073A8E27C2BA}"/>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6D0BB4BE-5848-768A-0C85-A076108083FF}"/>
              </a:ext>
            </a:extLst>
          </p:cNvPr>
          <p:cNvSpPr>
            <a:spLocks noGrp="1"/>
          </p:cNvSpPr>
          <p:nvPr>
            <p:ph type="body" idx="1"/>
          </p:nvPr>
        </p:nvSpPr>
        <p:spPr/>
        <p:txBody>
          <a:bodyPr/>
          <a:lstStyle/>
          <a:p>
            <a:r>
              <a:rPr lang="en-GB" dirty="0"/>
              <a:t>Again, this was added on request from the users</a:t>
            </a:r>
          </a:p>
          <a:p>
            <a:r>
              <a:rPr lang="en-GB" dirty="0"/>
              <a:t>We keep cumulative download statistics for every moth</a:t>
            </a:r>
          </a:p>
          <a:p>
            <a:r>
              <a:rPr lang="en-GB" dirty="0"/>
              <a:t>Statistics from the current month are displayed on the institution overview page.</a:t>
            </a:r>
          </a:p>
          <a:p>
            <a:r>
              <a:rPr lang="en-GB" dirty="0"/>
              <a:t>The listing table can be sorted on each of the columns</a:t>
            </a:r>
          </a:p>
        </p:txBody>
      </p:sp>
      <p:sp>
        <p:nvSpPr>
          <p:cNvPr id="3" name="Tytuł 2">
            <a:extLst>
              <a:ext uri="{FF2B5EF4-FFF2-40B4-BE49-F238E27FC236}">
                <a16:creationId xmlns:a16="http://schemas.microsoft.com/office/drawing/2014/main" id="{9F301B4F-FDA4-2615-687E-FE6DB7C5AF71}"/>
              </a:ext>
            </a:extLst>
          </p:cNvPr>
          <p:cNvSpPr>
            <a:spLocks noGrp="1"/>
          </p:cNvSpPr>
          <p:nvPr>
            <p:ph type="title"/>
          </p:nvPr>
        </p:nvSpPr>
        <p:spPr/>
        <p:txBody>
          <a:bodyPr>
            <a:normAutofit fontScale="90000"/>
          </a:bodyPr>
          <a:lstStyle/>
          <a:p>
            <a:r>
              <a:rPr lang="en-GB" dirty="0"/>
              <a:t>Monthly download statistics</a:t>
            </a:r>
          </a:p>
        </p:txBody>
      </p:sp>
    </p:spTree>
    <p:extLst>
      <p:ext uri="{BB962C8B-B14F-4D97-AF65-F5344CB8AC3E}">
        <p14:creationId xmlns:p14="http://schemas.microsoft.com/office/powerpoint/2010/main" val="34690625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AF0CEB87-4EDB-1F50-C28A-76530B0F8017}"/>
            </a:ext>
          </a:extLst>
        </p:cNvPr>
        <p:cNvGrpSpPr/>
        <p:nvPr/>
      </p:nvGrpSpPr>
      <p:grpSpPr>
        <a:xfrm>
          <a:off x="0" y="0"/>
          <a:ext cx="0" cy="0"/>
          <a:chOff x="0" y="0"/>
          <a:chExt cx="0" cy="0"/>
        </a:xfrm>
      </p:grpSpPr>
      <p:pic>
        <p:nvPicPr>
          <p:cNvPr id="5" name="Obraz 4" descr="Obraz zawierający tekst, zrzut ekranu, Strona internetowa, oprogramowanie&#10;&#10;Zawartość wygenerowana przez sztuczną inteligencję może być niepoprawna.">
            <a:extLst>
              <a:ext uri="{FF2B5EF4-FFF2-40B4-BE49-F238E27FC236}">
                <a16:creationId xmlns:a16="http://schemas.microsoft.com/office/drawing/2014/main" id="{2037DD1E-C597-9B78-F5D7-A57F7DCC00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5999"/>
            <a:ext cx="8361045" cy="6576822"/>
          </a:xfrm>
          <a:prstGeom prst="rect">
            <a:avLst/>
          </a:prstGeom>
        </p:spPr>
      </p:pic>
      <p:sp>
        <p:nvSpPr>
          <p:cNvPr id="2" name="Prostokąt zaokrąglony 1">
            <a:extLst>
              <a:ext uri="{FF2B5EF4-FFF2-40B4-BE49-F238E27FC236}">
                <a16:creationId xmlns:a16="http://schemas.microsoft.com/office/drawing/2014/main" id="{8E3585F8-8804-DBA4-C382-9E3E2D46A603}"/>
              </a:ext>
            </a:extLst>
          </p:cNvPr>
          <p:cNvSpPr/>
          <p:nvPr/>
        </p:nvSpPr>
        <p:spPr>
          <a:xfrm>
            <a:off x="1712794" y="4283387"/>
            <a:ext cx="4003963" cy="1773382"/>
          </a:xfrm>
          <a:prstGeom prst="roundRect">
            <a:avLst/>
          </a:prstGeom>
          <a:noFill/>
          <a:ln w="25400">
            <a:solidFill>
              <a:srgbClr val="ED155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1687361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1"/>
          <p:cNvSpPr txBox="1">
            <a:spLocks noGrp="1"/>
          </p:cNvSpPr>
          <p:nvPr>
            <p:ph type="title"/>
          </p:nvPr>
        </p:nvSpPr>
        <p:spPr>
          <a:xfrm>
            <a:off x="744354" y="2187410"/>
            <a:ext cx="9894723" cy="43090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000"/>
              <a:buFont typeface="Calibri"/>
              <a:buNone/>
            </a:pPr>
            <a:r>
              <a:rPr lang="en-GB"/>
              <a:t>Thank You</a:t>
            </a:r>
            <a:endParaRPr/>
          </a:p>
        </p:txBody>
      </p:sp>
      <p:sp>
        <p:nvSpPr>
          <p:cNvPr id="2" name="TextBox 13">
            <a:extLst>
              <a:ext uri="{FF2B5EF4-FFF2-40B4-BE49-F238E27FC236}">
                <a16:creationId xmlns:a16="http://schemas.microsoft.com/office/drawing/2014/main" id="{DD9CC8F7-21AC-5CDB-8022-7C135019F4F1}"/>
              </a:ext>
            </a:extLst>
          </p:cNvPr>
          <p:cNvSpPr txBox="1"/>
          <p:nvPr/>
        </p:nvSpPr>
        <p:spPr>
          <a:xfrm>
            <a:off x="7698277" y="5783396"/>
            <a:ext cx="3801076" cy="507831"/>
          </a:xfrm>
          <a:prstGeom prst="rect">
            <a:avLst/>
          </a:prstGeom>
          <a:noFill/>
        </p:spPr>
        <p:txBody>
          <a:bodyPr wrap="square" rtlCol="0">
            <a:spAutoFit/>
          </a:bodyPr>
          <a:lstStyle/>
          <a:p>
            <a:pPr algn="l"/>
            <a:r>
              <a:rPr lang="en-GB" sz="900" kern="1200" dirty="0">
                <a:solidFill>
                  <a:schemeClr val="bg1"/>
                </a:solidFill>
                <a:effectLst/>
                <a:latin typeface="+mn-lt"/>
                <a:ea typeface="+mn-ea"/>
                <a:cs typeface="+mn-cs"/>
              </a:rPr>
              <a:t>The scientific work is published for the realization of the international project co-financed by Polish Ministry of Science and Higher Education from financial resources of the programme entitled "PMW"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B59D5-518E-8390-912B-C023CCA358EF}"/>
            </a:ext>
          </a:extLst>
        </p:cNvPr>
        <p:cNvGrpSpPr/>
        <p:nvPr/>
      </p:nvGrpSpPr>
      <p:grpSpPr>
        <a:xfrm>
          <a:off x="0" y="0"/>
          <a:ext cx="0" cy="0"/>
          <a:chOff x="0" y="0"/>
          <a:chExt cx="0" cy="0"/>
        </a:xfrm>
      </p:grpSpPr>
      <p:pic>
        <p:nvPicPr>
          <p:cNvPr id="6" name="Symbol zastępczy zawartości 5" descr="Obraz zawierający tekst, zrzut ekranu, Strona internetowa, oprogramowanie&#10;&#10;Zawartość wygenerowana przez sztuczną inteligencję może być niepoprawna.">
            <a:extLst>
              <a:ext uri="{FF2B5EF4-FFF2-40B4-BE49-F238E27FC236}">
                <a16:creationId xmlns:a16="http://schemas.microsoft.com/office/drawing/2014/main" id="{5033C9D9-220B-0653-6696-493ECC9B67DD}"/>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b="17620"/>
          <a:stretch>
            <a:fillRect/>
          </a:stretch>
        </p:blipFill>
        <p:spPr>
          <a:xfrm>
            <a:off x="1980000" y="1439863"/>
            <a:ext cx="8361362" cy="5418137"/>
          </a:xfrm>
        </p:spPr>
      </p:pic>
      <p:sp>
        <p:nvSpPr>
          <p:cNvPr id="2" name="Tytuł 2">
            <a:extLst>
              <a:ext uri="{FF2B5EF4-FFF2-40B4-BE49-F238E27FC236}">
                <a16:creationId xmlns:a16="http://schemas.microsoft.com/office/drawing/2014/main" id="{799F21B8-B5B3-A8B8-13FD-789975BBBB06}"/>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Tree>
    <p:extLst>
      <p:ext uri="{BB962C8B-B14F-4D97-AF65-F5344CB8AC3E}">
        <p14:creationId xmlns:p14="http://schemas.microsoft.com/office/powerpoint/2010/main" val="1974081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300F20-0F85-7517-11BF-0715DD7590CB}"/>
            </a:ext>
          </a:extLst>
        </p:cNvPr>
        <p:cNvGrpSpPr/>
        <p:nvPr/>
      </p:nvGrpSpPr>
      <p:grpSpPr>
        <a:xfrm>
          <a:off x="0" y="0"/>
          <a:ext cx="0" cy="0"/>
          <a:chOff x="0" y="0"/>
          <a:chExt cx="0" cy="0"/>
        </a:xfrm>
      </p:grpSpPr>
      <p:pic>
        <p:nvPicPr>
          <p:cNvPr id="5" name="Obraz 4">
            <a:extLst>
              <a:ext uri="{FF2B5EF4-FFF2-40B4-BE49-F238E27FC236}">
                <a16:creationId xmlns:a16="http://schemas.microsoft.com/office/drawing/2014/main" id="{9F265479-D7F4-51A8-A9F0-857D39826BC4}"/>
              </a:ext>
            </a:extLst>
          </p:cNvPr>
          <p:cNvPicPr>
            <a:picLocks noChangeAspect="1"/>
          </p:cNvPicPr>
          <p:nvPr/>
        </p:nvPicPr>
        <p:blipFill>
          <a:blip r:embed="rId2">
            <a:extLst>
              <a:ext uri="{28A0092B-C50C-407E-A947-70E740481C1C}">
                <a14:useLocalDpi xmlns:a14="http://schemas.microsoft.com/office/drawing/2010/main" val="0"/>
              </a:ext>
            </a:extLst>
          </a:blip>
          <a:srcRect b="22254"/>
          <a:stretch/>
        </p:blipFill>
        <p:spPr>
          <a:xfrm>
            <a:off x="1980000" y="1440000"/>
            <a:ext cx="8361045" cy="5113200"/>
          </a:xfrm>
          <a:prstGeom prst="rect">
            <a:avLst/>
          </a:prstGeom>
        </p:spPr>
      </p:pic>
      <p:pic>
        <p:nvPicPr>
          <p:cNvPr id="6" name="Grafika 5" descr="Kursor z wypełnieniem pełnym">
            <a:extLst>
              <a:ext uri="{FF2B5EF4-FFF2-40B4-BE49-F238E27FC236}">
                <a16:creationId xmlns:a16="http://schemas.microsoft.com/office/drawing/2014/main" id="{43CA77D3-CE7D-E56E-6B86-1E70B6430E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60522" y="4882029"/>
            <a:ext cx="292608" cy="292608"/>
          </a:xfrm>
          <a:prstGeom prst="rect">
            <a:avLst/>
          </a:prstGeom>
        </p:spPr>
      </p:pic>
      <p:sp>
        <p:nvSpPr>
          <p:cNvPr id="7" name="Tytuł 2">
            <a:extLst>
              <a:ext uri="{FF2B5EF4-FFF2-40B4-BE49-F238E27FC236}">
                <a16:creationId xmlns:a16="http://schemas.microsoft.com/office/drawing/2014/main" id="{BA809570-85BE-E9C6-FFDD-0B862CA23616}"/>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Tree>
    <p:extLst>
      <p:ext uri="{BB962C8B-B14F-4D97-AF65-F5344CB8AC3E}">
        <p14:creationId xmlns:p14="http://schemas.microsoft.com/office/powerpoint/2010/main" val="1551376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BF374DA8-5833-CD9C-299D-BAF2A8AA4D84}"/>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b="21833"/>
          <a:stretch/>
        </p:blipFill>
        <p:spPr>
          <a:xfrm>
            <a:off x="1980000" y="1439863"/>
            <a:ext cx="8361362" cy="5140325"/>
          </a:xfrm>
        </p:spPr>
      </p:pic>
      <p:sp>
        <p:nvSpPr>
          <p:cNvPr id="3" name="Tytuł 2">
            <a:extLst>
              <a:ext uri="{FF2B5EF4-FFF2-40B4-BE49-F238E27FC236}">
                <a16:creationId xmlns:a16="http://schemas.microsoft.com/office/drawing/2014/main" id="{8C0914A6-66B8-0FCB-6C45-A264E707F47D}"/>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pic>
        <p:nvPicPr>
          <p:cNvPr id="2" name="Grafika 1" descr="Kursor z wypełnieniem pełnym">
            <a:extLst>
              <a:ext uri="{FF2B5EF4-FFF2-40B4-BE49-F238E27FC236}">
                <a16:creationId xmlns:a16="http://schemas.microsoft.com/office/drawing/2014/main" id="{8AFBBCEF-1C7D-4E58-7319-F94F0C320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60522" y="4882029"/>
            <a:ext cx="292608" cy="292608"/>
          </a:xfrm>
          <a:prstGeom prst="rect">
            <a:avLst/>
          </a:prstGeom>
        </p:spPr>
      </p:pic>
    </p:spTree>
    <p:extLst>
      <p:ext uri="{BB962C8B-B14F-4D97-AF65-F5344CB8AC3E}">
        <p14:creationId xmlns:p14="http://schemas.microsoft.com/office/powerpoint/2010/main" val="1361832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4D4F2B-845D-7979-DA42-DC448A8A1D0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2E6BAC-00DB-D0A5-F69B-F742DF3FD7F1}"/>
              </a:ext>
            </a:extLst>
          </p:cNvPr>
          <p:cNvSpPr>
            <a:spLocks noGrp="1"/>
          </p:cNvSpPr>
          <p:nvPr>
            <p:ph type="body" idx="1"/>
          </p:nvPr>
        </p:nvSpPr>
        <p:spPr>
          <a:xfrm>
            <a:off x="449389" y="1576096"/>
            <a:ext cx="10444393" cy="4503737"/>
          </a:xfrm>
        </p:spPr>
        <p:txBody>
          <a:bodyPr>
            <a:normAutofit lnSpcReduction="10000"/>
          </a:bodyPr>
          <a:lstStyle/>
          <a:p>
            <a:pPr>
              <a:spcAft>
                <a:spcPts val="1200"/>
              </a:spcAft>
            </a:pPr>
            <a:r>
              <a:rPr lang="en-GB" b="1" dirty="0"/>
              <a:t>It really makes a lot of sense to keep the </a:t>
            </a:r>
            <a:r>
              <a:rPr lang="en-GB" b="1" dirty="0" err="1"/>
              <a:t>eduroam</a:t>
            </a:r>
            <a:r>
              <a:rPr lang="en-GB" b="1" dirty="0"/>
              <a:t> DB up to date and complete including realms and administrator emails and in sync with CAT </a:t>
            </a:r>
          </a:p>
          <a:p>
            <a:r>
              <a:rPr lang="en-GB" dirty="0"/>
              <a:t>The prerequisite for this type of self registration - the potential admin must log in with an </a:t>
            </a:r>
            <a:r>
              <a:rPr lang="en-GB" dirty="0" err="1"/>
              <a:t>eduGAIN</a:t>
            </a:r>
            <a:r>
              <a:rPr lang="en-GB" dirty="0"/>
              <a:t> registered IdP</a:t>
            </a:r>
          </a:p>
          <a:p>
            <a:r>
              <a:rPr lang="en-GB" dirty="0"/>
              <a:t>There are two NRO options that can be set independently</a:t>
            </a:r>
          </a:p>
          <a:p>
            <a:pPr marL="971550" lvl="1" indent="-514350">
              <a:buFont typeface="+mj-lt"/>
              <a:buAutoNum type="arabicPeriod"/>
            </a:pPr>
            <a:r>
              <a:rPr lang="en-GB" sz="2000" dirty="0">
                <a:solidFill>
                  <a:schemeClr val="tx1"/>
                </a:solidFill>
              </a:rPr>
              <a:t>Self registration from </a:t>
            </a:r>
            <a:r>
              <a:rPr lang="en-GB" sz="2000" dirty="0" err="1">
                <a:solidFill>
                  <a:schemeClr val="tx1"/>
                </a:solidFill>
              </a:rPr>
              <a:t>eduroam</a:t>
            </a:r>
            <a:r>
              <a:rPr lang="en-GB" sz="2000" dirty="0">
                <a:solidFill>
                  <a:schemeClr val="tx1"/>
                </a:solidFill>
              </a:rPr>
              <a:t> DB: add listed admins to CAT institutions</a:t>
            </a:r>
          </a:p>
          <a:p>
            <a:pPr marL="971550" lvl="1" indent="-514350">
              <a:buFont typeface="+mj-lt"/>
              <a:buAutoNum type="arabicPeriod"/>
            </a:pPr>
            <a:r>
              <a:rPr lang="en-GB" sz="2000" dirty="0">
                <a:solidFill>
                  <a:schemeClr val="tx1"/>
                </a:solidFill>
              </a:rPr>
              <a:t>Self registration from </a:t>
            </a:r>
            <a:r>
              <a:rPr lang="en-GB" sz="2000" dirty="0" err="1">
                <a:solidFill>
                  <a:schemeClr val="tx1"/>
                </a:solidFill>
              </a:rPr>
              <a:t>eduroam</a:t>
            </a:r>
            <a:r>
              <a:rPr lang="en-GB" sz="2000" dirty="0">
                <a:solidFill>
                  <a:schemeClr val="tx1"/>
                </a:solidFill>
              </a:rPr>
              <a:t> DB: allow creating new institutions</a:t>
            </a:r>
          </a:p>
          <a:p>
            <a:r>
              <a:rPr lang="en-GB" dirty="0"/>
              <a:t>With any of the options above set, when a user meeting the prerequisite logs in:</a:t>
            </a:r>
          </a:p>
          <a:p>
            <a:pPr lvl="1"/>
            <a:r>
              <a:rPr lang="en-GB" dirty="0"/>
              <a:t>the user’s email address is retrieved from the SAML login</a:t>
            </a:r>
          </a:p>
          <a:p>
            <a:pPr lvl="1"/>
            <a:r>
              <a:rPr lang="en-GB" dirty="0"/>
              <a:t>a list of all </a:t>
            </a:r>
            <a:r>
              <a:rPr lang="en-GB" dirty="0" err="1"/>
              <a:t>eduroam</a:t>
            </a:r>
            <a:r>
              <a:rPr lang="en-GB" dirty="0"/>
              <a:t> DB institutions which have this email listed as the admin email is created</a:t>
            </a:r>
          </a:p>
        </p:txBody>
      </p:sp>
      <p:sp>
        <p:nvSpPr>
          <p:cNvPr id="2" name="Title 1">
            <a:extLst>
              <a:ext uri="{FF2B5EF4-FFF2-40B4-BE49-F238E27FC236}">
                <a16:creationId xmlns:a16="http://schemas.microsoft.com/office/drawing/2014/main" id="{74E858A9-3EE6-EE01-F39D-E60279776615}"/>
              </a:ext>
            </a:extLst>
          </p:cNvPr>
          <p:cNvSpPr>
            <a:spLocks noGrp="1"/>
          </p:cNvSpPr>
          <p:nvPr>
            <p:ph type="title"/>
          </p:nvPr>
        </p:nvSpPr>
        <p:spPr/>
        <p:txBody>
          <a:bodyPr>
            <a:normAutofit fontScale="90000"/>
          </a:bodyPr>
          <a:lstStyle/>
          <a:p>
            <a:r>
              <a:rPr lang="en-GB" dirty="0"/>
              <a:t>Self registration of admins and creation of new institutions in </a:t>
            </a:r>
            <a:r>
              <a:rPr lang="en-GB" dirty="0" err="1"/>
              <a:t>eduroam</a:t>
            </a:r>
            <a:r>
              <a:rPr lang="en-GB" dirty="0"/>
              <a:t> CAT based on data from </a:t>
            </a:r>
            <a:r>
              <a:rPr lang="en-GB" dirty="0" err="1"/>
              <a:t>eduroam</a:t>
            </a:r>
            <a:r>
              <a:rPr lang="en-GB" dirty="0"/>
              <a:t> DB</a:t>
            </a:r>
          </a:p>
        </p:txBody>
      </p:sp>
    </p:spTree>
    <p:extLst>
      <p:ext uri="{BB962C8B-B14F-4D97-AF65-F5344CB8AC3E}">
        <p14:creationId xmlns:p14="http://schemas.microsoft.com/office/powerpoint/2010/main" val="150280268"/>
      </p:ext>
    </p:extLst>
  </p:cSld>
  <p:clrMapOvr>
    <a:masterClrMapping/>
  </p:clrMapOvr>
</p:sld>
</file>

<file path=ppt/theme/theme1.xml><?xml version="1.0" encoding="utf-8"?>
<a:theme xmlns:a="http://schemas.openxmlformats.org/drawingml/2006/main" name="Cover">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tandard layout">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End Slid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1472</TotalTime>
  <Words>1440</Words>
  <Application>Microsoft Macintosh PowerPoint</Application>
  <PresentationFormat>Panoramiczny</PresentationFormat>
  <Paragraphs>127</Paragraphs>
  <Slides>59</Slides>
  <Notes>11</Notes>
  <HiddenSlides>0</HiddenSlides>
  <MMClips>0</MMClips>
  <ScaleCrop>false</ScaleCrop>
  <HeadingPairs>
    <vt:vector size="6" baseType="variant">
      <vt:variant>
        <vt:lpstr>Używane czcionki</vt:lpstr>
      </vt:variant>
      <vt:variant>
        <vt:i4>2</vt:i4>
      </vt:variant>
      <vt:variant>
        <vt:lpstr>Motyw</vt:lpstr>
      </vt:variant>
      <vt:variant>
        <vt:i4>3</vt:i4>
      </vt:variant>
      <vt:variant>
        <vt:lpstr>Tytuły slajdów</vt:lpstr>
      </vt:variant>
      <vt:variant>
        <vt:i4>59</vt:i4>
      </vt:variant>
    </vt:vector>
  </HeadingPairs>
  <TitlesOfParts>
    <vt:vector size="64" baseType="lpstr">
      <vt:lpstr>Arial</vt:lpstr>
      <vt:lpstr>Calibri</vt:lpstr>
      <vt:lpstr>Cover</vt:lpstr>
      <vt:lpstr>Standard layout</vt:lpstr>
      <vt:lpstr>End Slide</vt:lpstr>
      <vt:lpstr>eduroam CAT new features update</vt:lpstr>
      <vt:lpstr>Selected new features in CAT since the last Mobility presentation</vt:lpstr>
      <vt:lpstr>Hints in the admin area</vt:lpstr>
      <vt:lpstr>Hints in the admin area</vt:lpstr>
      <vt:lpstr>Hints in the admin area</vt:lpstr>
      <vt:lpstr>Hints in the admin area</vt:lpstr>
      <vt:lpstr>Hints in the admin area</vt:lpstr>
      <vt:lpstr>Hints in the admin area</vt:lpstr>
      <vt:lpstr>Self registration of admins and creation of new institutions in eduroam CAT based on data from eduroam DB</vt:lpstr>
      <vt:lpstr>Prezentacja programu PowerPoint</vt:lpstr>
      <vt:lpstr>Prezentacja programu PowerPoint</vt:lpstr>
      <vt:lpstr>Prezentacja programu PowerPoint</vt:lpstr>
      <vt:lpstr>Add eduroam DB listed admins to existing CAT institutions</vt:lpstr>
      <vt:lpstr>Prezentacja programu PowerPoint</vt:lpstr>
      <vt:lpstr>Prezentacja programu PowerPoint</vt:lpstr>
      <vt:lpstr>Prezentacja programu PowerPoint</vt:lpstr>
      <vt:lpstr>Create a new CAT institution</vt:lpstr>
      <vt:lpstr>Prezentacja programu PowerPoint</vt:lpstr>
      <vt:lpstr>Prezentacja programu PowerPoint</vt:lpstr>
      <vt:lpstr>Prezentacja programu PowerPoint</vt:lpstr>
      <vt:lpstr>Prezentacja programu PowerPoint</vt:lpstr>
      <vt:lpstr>Self-registration based on pariwise-id and entitlement</vt:lpstr>
      <vt:lpstr>Prezentacja programu PowerPoint</vt:lpstr>
      <vt:lpstr>Prezentacja programu PowerPoint</vt:lpstr>
      <vt:lpstr>Prezentacja programu PowerPoint</vt:lpstr>
      <vt:lpstr>Some security considerations</vt:lpstr>
      <vt:lpstr>Improved RADIUS/TLS certificate management for NRO</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Expanded institution matching in user GUI</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Profile sorting feature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Profile duplication feature</vt:lpstr>
      <vt:lpstr>Prezentacja programu PowerPoint</vt:lpstr>
      <vt:lpstr>Prezentacja programu PowerPoint</vt:lpstr>
      <vt:lpstr>Prezentacja programu PowerPoint</vt:lpstr>
      <vt:lpstr>Monthly download statistics</vt:lpstr>
      <vt:lpstr>Prezentacja programu PowerPoint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Tomasz Wolniewicz (twoln)</cp:lastModifiedBy>
  <cp:revision>25</cp:revision>
  <dcterms:modified xsi:type="dcterms:W3CDTF">2025-06-07T16:06:00Z</dcterms:modified>
</cp:coreProperties>
</file>