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402" r:id="rId5"/>
    <p:sldId id="396" r:id="rId6"/>
    <p:sldId id="403" r:id="rId7"/>
    <p:sldId id="404" r:id="rId8"/>
    <p:sldId id="405" r:id="rId9"/>
    <p:sldId id="406" r:id="rId10"/>
    <p:sldId id="39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B3B4"/>
    <a:srgbClr val="30348F"/>
    <a:srgbClr val="8EB1D1"/>
    <a:srgbClr val="83A3C2"/>
    <a:srgbClr val="80A1BE"/>
    <a:srgbClr val="2C318F"/>
    <a:srgbClr val="2A2E84"/>
    <a:srgbClr val="62738F"/>
    <a:srgbClr val="425E9B"/>
    <a:srgbClr val="2C30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29" autoAdjust="0"/>
    <p:restoredTop sz="96327" autoAdjust="0"/>
  </p:normalViewPr>
  <p:slideViewPr>
    <p:cSldViewPr snapToGrid="0">
      <p:cViewPr varScale="1">
        <p:scale>
          <a:sx n="118" d="100"/>
          <a:sy n="118" d="100"/>
        </p:scale>
        <p:origin x="976" y="200"/>
      </p:cViewPr>
      <p:guideLst/>
    </p:cSldViewPr>
  </p:slideViewPr>
  <p:notesTextViewPr>
    <p:cViewPr>
      <p:scale>
        <a:sx n="3" d="2"/>
        <a:sy n="3" d="2"/>
      </p:scale>
      <p:origin x="0" y="0"/>
    </p:cViewPr>
  </p:notesTextViewPr>
  <p:sorterViewPr>
    <p:cViewPr>
      <p:scale>
        <a:sx n="80" d="100"/>
        <a:sy n="80" d="100"/>
      </p:scale>
      <p:origin x="0" y="0"/>
    </p:cViewPr>
  </p:sorter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09/06/2025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00FA2B3-1505-3A41-A87D-80572BB3C143}"/>
              </a:ext>
            </a:extLst>
          </p:cNvPr>
          <p:cNvSpPr>
            <a:spLocks noGrp="1"/>
          </p:cNvSpPr>
          <p:nvPr>
            <p:ph type="title"/>
          </p:nvPr>
        </p:nvSpPr>
        <p:spPr>
          <a:xfrm>
            <a:off x="998895" y="786634"/>
            <a:ext cx="9894723" cy="612508"/>
          </a:xfrm>
          <a:prstGeom prst="rect">
            <a:avLst/>
          </a:prstGeom>
        </p:spPr>
        <p:txBody>
          <a:bodyPr vert="horz" lIns="91440" tIns="45720" rIns="91440" bIns="45720" rtlCol="0" anchor="ctr">
            <a:noAutofit/>
          </a:bodyPr>
          <a:lstStyle>
            <a:lvl1pPr>
              <a:defRPr sz="2800"/>
            </a:lvl1pPr>
          </a:lstStyle>
          <a:p>
            <a:r>
              <a:rPr lang="en-GB"/>
              <a:t>Click to edit Master title style</a:t>
            </a:r>
            <a:endParaRPr lang="en-GB" dirty="0"/>
          </a:p>
        </p:txBody>
      </p:sp>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998895" y="1567629"/>
            <a:ext cx="9894887"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834079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39A0EAE-9DC7-E64C-B528-7FE2DD3BEA30}"/>
              </a:ext>
            </a:extLst>
          </p:cNvPr>
          <p:cNvSpPr>
            <a:spLocks noGrp="1"/>
          </p:cNvSpPr>
          <p:nvPr>
            <p:ph type="title"/>
          </p:nvPr>
        </p:nvSpPr>
        <p:spPr>
          <a:xfrm>
            <a:off x="998895" y="786634"/>
            <a:ext cx="9894723" cy="645559"/>
          </a:xfrm>
          <a:prstGeom prst="rect">
            <a:avLst/>
          </a:prstGeom>
        </p:spPr>
        <p:txBody>
          <a:bodyPr vert="horz" lIns="91440" tIns="45720" rIns="91440" bIns="45720" rtlCol="0" anchor="ctr">
            <a:normAutofit/>
          </a:bodyPr>
          <a:lstStyle>
            <a:lvl1pPr>
              <a:defRPr>
                <a:solidFill>
                  <a:schemeClr val="accent2">
                    <a:lumMod val="90000"/>
                    <a:lumOff val="10000"/>
                  </a:schemeClr>
                </a:solidFill>
              </a:defRPr>
            </a:lvl1pPr>
          </a:lstStyle>
          <a:p>
            <a:r>
              <a:rPr lang="en-GB"/>
              <a:t>Click to edit Master title style</a:t>
            </a:r>
            <a:endParaRPr lang="en-GB" dirty="0"/>
          </a:p>
        </p:txBody>
      </p:sp>
      <p:sp>
        <p:nvSpPr>
          <p:cNvPr id="17" name="Content Placeholder 3">
            <a:extLst>
              <a:ext uri="{FF2B5EF4-FFF2-40B4-BE49-F238E27FC236}">
                <a16:creationId xmlns:a16="http://schemas.microsoft.com/office/drawing/2014/main" id="{0444729D-076A-B34E-817B-AAAD4F608C6D}"/>
              </a:ext>
            </a:extLst>
          </p:cNvPr>
          <p:cNvSpPr>
            <a:spLocks noGrp="1"/>
          </p:cNvSpPr>
          <p:nvPr>
            <p:ph sz="quarter" idx="10"/>
          </p:nvPr>
        </p:nvSpPr>
        <p:spPr>
          <a:xfrm>
            <a:off x="998895" y="1567629"/>
            <a:ext cx="9894887" cy="4503737"/>
          </a:xfrm>
          <a:prstGeom prst="rect">
            <a:avLst/>
          </a:prstGeom>
        </p:spPr>
        <p:txBody>
          <a:bodyPr/>
          <a:lstStyle>
            <a:lvl1pPr>
              <a:defRPr>
                <a:solidFill>
                  <a:schemeClr val="accent2">
                    <a:lumMod val="90000"/>
                    <a:lumOff val="10000"/>
                  </a:schemeClr>
                </a:solidFill>
              </a:defRPr>
            </a:lvl1pPr>
            <a:lvl2pPr>
              <a:defRPr>
                <a:solidFill>
                  <a:schemeClr val="accent2">
                    <a:lumMod val="90000"/>
                    <a:lumOff val="10000"/>
                  </a:schemeClr>
                </a:solidFill>
              </a:defRPr>
            </a:lvl2pPr>
            <a:lvl3pPr>
              <a:defRPr>
                <a:solidFill>
                  <a:schemeClr val="accent2">
                    <a:lumMod val="90000"/>
                    <a:lumOff val="10000"/>
                  </a:schemeClr>
                </a:solidFill>
              </a:defRPr>
            </a:lvl3pPr>
            <a:lvl4pPr>
              <a:defRPr>
                <a:solidFill>
                  <a:schemeClr val="accent2">
                    <a:lumMod val="90000"/>
                    <a:lumOff val="10000"/>
                  </a:schemeClr>
                </a:solidFill>
              </a:defRPr>
            </a:lvl4pPr>
            <a:lvl5pPr>
              <a:defRPr>
                <a:solidFill>
                  <a:schemeClr val="accent2">
                    <a:lumMod val="90000"/>
                    <a:lumOff val="1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20009267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698797"/>
            <a:ext cx="9923105" cy="749851"/>
          </a:xfrm>
          <a:prstGeom prst="rect">
            <a:avLst/>
          </a:prstGeom>
        </p:spPr>
        <p:txBody>
          <a:bodyPr vert="horz" lIns="91440" tIns="45720" rIns="91440" bIns="45720" rtlCol="0" anchor="ctr">
            <a:noAutofit/>
          </a:bodyPr>
          <a:lstStyle/>
          <a:p>
            <a:r>
              <a:rPr lang="en-GB"/>
              <a:t>Click to edit Master title style</a:t>
            </a:r>
            <a:endParaRPr lang="en-GB" dirty="0"/>
          </a:p>
        </p:txBody>
      </p:sp>
      <p:sp>
        <p:nvSpPr>
          <p:cNvPr id="3" name="Text Placeholder 2"/>
          <p:cNvSpPr>
            <a:spLocks noGrp="1"/>
          </p:cNvSpPr>
          <p:nvPr>
            <p:ph type="body" idx="1"/>
          </p:nvPr>
        </p:nvSpPr>
        <p:spPr>
          <a:xfrm>
            <a:off x="998894" y="1566391"/>
            <a:ext cx="992310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385562"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r>
              <a:rPr lang="en-GB" dirty="0">
                <a:solidFill>
                  <a:schemeClr val="accent1">
                    <a:lumMod val="60000"/>
                    <a:lumOff val="40000"/>
                  </a:schemeClr>
                </a:solidFill>
              </a:rPr>
              <a:t>     </a:t>
            </a:r>
            <a:r>
              <a:rPr lang="en-GB" dirty="0">
                <a:solidFill>
                  <a:schemeClr val="bg1"/>
                </a:solidFill>
              </a:rPr>
              <a:t>|</a:t>
            </a: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022254"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0" dirty="0">
                <a:solidFill>
                  <a:schemeClr val="bg1"/>
                </a:solidFill>
                <a:latin typeface="+mn-lt"/>
              </a:rPr>
              <a:t>GEANT.ORG</a:t>
            </a:r>
            <a:endParaRPr lang="en-GB" sz="1200" b="0" dirty="0">
              <a:solidFill>
                <a:schemeClr val="bg1"/>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25719" t="73613" r="52315" b="21211"/>
          <a:stretch/>
        </p:blipFill>
        <p:spPr>
          <a:xfrm flipH="1">
            <a:off x="0" y="-38313"/>
            <a:ext cx="10286482" cy="593452"/>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9" r:id="rId2"/>
  </p:sldLayoutIdLst>
  <p:hf hdr="0" ftr="0" dt="0"/>
  <p:txStyles>
    <p:titleStyle>
      <a:lvl1pPr algn="l" defTabSz="914400" rtl="0" eaLnBrk="1" latinLnBrk="0" hangingPunct="1">
        <a:lnSpc>
          <a:spcPct val="90000"/>
        </a:lnSpc>
        <a:spcBef>
          <a:spcPct val="0"/>
        </a:spcBef>
        <a:buNone/>
        <a:defRPr lang="en-GB" sz="2800" b="1" kern="1200" baseline="0" dirty="0">
          <a:solidFill>
            <a:schemeClr val="accent2">
              <a:lumMod val="90000"/>
              <a:lumOff val="1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docs.google.com/document/d/1-yTqtIdSfh0o1awS9nOo4IeYshS8JHvCZkpX0BJVT5c/edit?usp=sharin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FB45E650-A7C9-7941-B8C1-9EB62BC38C2F}"/>
              </a:ext>
            </a:extLst>
          </p:cNvPr>
          <p:cNvSpPr/>
          <p:nvPr/>
        </p:nvSpPr>
        <p:spPr>
          <a:xfrm>
            <a:off x="0" y="0"/>
            <a:ext cx="12192000" cy="6858000"/>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6C01D1AD-FF15-244B-B225-8E5849DDC674}"/>
              </a:ext>
            </a:extLst>
          </p:cNvPr>
          <p:cNvPicPr>
            <a:picLocks noChangeAspect="1"/>
          </p:cNvPicPr>
          <p:nvPr/>
        </p:nvPicPr>
        <p:blipFill rotWithShape="1">
          <a:blip r:embed="rId2">
            <a:extLst>
              <a:ext uri="{28A0092B-C50C-407E-A947-70E740481C1C}">
                <a14:useLocalDpi xmlns:a14="http://schemas.microsoft.com/office/drawing/2010/main" val="0"/>
              </a:ext>
            </a:extLst>
          </a:blip>
          <a:srcRect l="21422" t="52611" r="43229" b="19183"/>
          <a:stretch/>
        </p:blipFill>
        <p:spPr>
          <a:xfrm>
            <a:off x="0" y="321032"/>
            <a:ext cx="12192000" cy="6858000"/>
          </a:xfrm>
          <a:prstGeom prst="rect">
            <a:avLst/>
          </a:prstGeom>
        </p:spPr>
      </p:pic>
      <p:sp>
        <p:nvSpPr>
          <p:cNvPr id="9" name="Text Placeholder 10"/>
          <p:cNvSpPr txBox="1">
            <a:spLocks/>
          </p:cNvSpPr>
          <p:nvPr/>
        </p:nvSpPr>
        <p:spPr>
          <a:xfrm>
            <a:off x="1255494" y="1619457"/>
            <a:ext cx="6059706" cy="737449"/>
          </a:xfrm>
          <a:prstGeom prst="rect">
            <a:avLst/>
          </a:prstGeom>
        </p:spPr>
        <p:txBody>
          <a:bodyPr lIns="91440" tIns="45720" rIns="91440" bIns="45720"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000" dirty="0">
                <a:solidFill>
                  <a:schemeClr val="bg1"/>
                </a:solidFill>
              </a:rPr>
              <a:t>Updates from the </a:t>
            </a:r>
            <a:r>
              <a:rPr lang="en-GB" sz="3000" dirty="0" err="1">
                <a:solidFill>
                  <a:schemeClr val="bg1"/>
                </a:solidFill>
              </a:rPr>
              <a:t>GeGC</a:t>
            </a:r>
            <a:r>
              <a:rPr lang="en-GB" sz="3000" dirty="0">
                <a:solidFill>
                  <a:schemeClr val="bg1"/>
                </a:solidFill>
              </a:rPr>
              <a:t> </a:t>
            </a:r>
            <a:endParaRPr lang="en-US" sz="3000" dirty="0">
              <a:solidFill>
                <a:schemeClr val="bg1"/>
              </a:solidFill>
              <a:ea typeface="Calibri"/>
              <a:cs typeface="Calibri"/>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13" name="Text Placeholder 6"/>
          <p:cNvSpPr txBox="1">
            <a:spLocks/>
          </p:cNvSpPr>
          <p:nvPr/>
        </p:nvSpPr>
        <p:spPr>
          <a:xfrm>
            <a:off x="1255494" y="3498256"/>
            <a:ext cx="6753726" cy="7322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chemeClr val="bg1"/>
                </a:solidFill>
              </a:rPr>
              <a:t>Nicole Harris</a:t>
            </a:r>
          </a:p>
          <a:p>
            <a:pPr>
              <a:lnSpc>
                <a:spcPct val="100000"/>
              </a:lnSpc>
              <a:spcBef>
                <a:spcPts val="0"/>
              </a:spcBef>
            </a:pPr>
            <a:r>
              <a:rPr lang="en-US" sz="2000" dirty="0">
                <a:solidFill>
                  <a:schemeClr val="bg1"/>
                </a:solidFill>
              </a:rPr>
              <a:t>Senior Trust and Security Manager</a:t>
            </a:r>
            <a:endParaRPr lang="en-GB" sz="2000" cap="all" dirty="0">
              <a:solidFill>
                <a:schemeClr val="bg1"/>
              </a:solidFill>
            </a:endParaRPr>
          </a:p>
        </p:txBody>
      </p:sp>
      <p:sp>
        <p:nvSpPr>
          <p:cNvPr id="23" name="Date Placeholder 3">
            <a:extLst>
              <a:ext uri="{FF2B5EF4-FFF2-40B4-BE49-F238E27FC236}">
                <a16:creationId xmlns:a16="http://schemas.microsoft.com/office/drawing/2014/main" id="{C850078D-81AF-0448-A794-95A3C416C535}"/>
              </a:ext>
            </a:extLst>
          </p:cNvPr>
          <p:cNvSpPr txBox="1">
            <a:spLocks/>
          </p:cNvSpPr>
          <p:nvPr/>
        </p:nvSpPr>
        <p:spPr>
          <a:xfrm>
            <a:off x="1255494" y="5922278"/>
            <a:ext cx="2480762" cy="61469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dirty="0">
                <a:solidFill>
                  <a:schemeClr val="bg1"/>
                </a:solidFill>
              </a:rPr>
              <a:t>Public</a:t>
            </a:r>
            <a:endParaRPr lang="en-GB" dirty="0">
              <a:solidFill>
                <a:schemeClr val="bg1"/>
              </a:solidFill>
            </a:endParaRPr>
          </a:p>
        </p:txBody>
      </p:sp>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1255494" y="5073436"/>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solidFill>
                  <a:schemeClr val="bg1"/>
                </a:solidFill>
              </a:rPr>
              <a:t>TNC25, Brighton</a:t>
            </a:r>
            <a:endParaRPr lang="en-GB" sz="1600" dirty="0">
              <a:solidFill>
                <a:schemeClr val="bg1"/>
              </a:solidFill>
            </a:endParaRPr>
          </a:p>
        </p:txBody>
      </p:sp>
      <p:sp>
        <p:nvSpPr>
          <p:cNvPr id="31" name="Text Placeholder 6">
            <a:extLst>
              <a:ext uri="{FF2B5EF4-FFF2-40B4-BE49-F238E27FC236}">
                <a16:creationId xmlns:a16="http://schemas.microsoft.com/office/drawing/2014/main" id="{BF97B6D9-9532-6C4C-BD89-9525855C36B1}"/>
              </a:ext>
            </a:extLst>
          </p:cNvPr>
          <p:cNvSpPr txBox="1">
            <a:spLocks/>
          </p:cNvSpPr>
          <p:nvPr/>
        </p:nvSpPr>
        <p:spPr>
          <a:xfrm>
            <a:off x="1255494" y="5375228"/>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solidFill>
                  <a:schemeClr val="bg1"/>
                </a:solidFill>
              </a:rPr>
              <a:t>9</a:t>
            </a:r>
            <a:r>
              <a:rPr lang="en-US" sz="1600" baseline="30000">
                <a:solidFill>
                  <a:schemeClr val="bg1"/>
                </a:solidFill>
              </a:rPr>
              <a:t>th</a:t>
            </a:r>
            <a:r>
              <a:rPr lang="en-US" sz="1600">
                <a:solidFill>
                  <a:schemeClr val="bg1"/>
                </a:solidFill>
              </a:rPr>
              <a:t> June 2025</a:t>
            </a:r>
            <a:endParaRPr lang="en-GB" sz="1600" dirty="0">
              <a:solidFill>
                <a:schemeClr val="bg1"/>
              </a:solidFill>
            </a:endParaRPr>
          </a:p>
        </p:txBody>
      </p:sp>
    </p:spTree>
    <p:extLst>
      <p:ext uri="{BB962C8B-B14F-4D97-AF65-F5344CB8AC3E}">
        <p14:creationId xmlns:p14="http://schemas.microsoft.com/office/powerpoint/2010/main" val="4101351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C3E4095-62F0-0A81-FCAF-2CD61A674C85}"/>
              </a:ext>
            </a:extLst>
          </p:cNvPr>
          <p:cNvSpPr>
            <a:spLocks noGrp="1"/>
          </p:cNvSpPr>
          <p:nvPr>
            <p:ph type="title"/>
          </p:nvPr>
        </p:nvSpPr>
        <p:spPr/>
        <p:txBody>
          <a:bodyPr/>
          <a:lstStyle/>
          <a:p>
            <a:r>
              <a:rPr lang="en-US" dirty="0"/>
              <a:t>What have we been working on?</a:t>
            </a:r>
          </a:p>
        </p:txBody>
      </p:sp>
      <p:sp>
        <p:nvSpPr>
          <p:cNvPr id="5" name="Content Placeholder 4">
            <a:extLst>
              <a:ext uri="{FF2B5EF4-FFF2-40B4-BE49-F238E27FC236}">
                <a16:creationId xmlns:a16="http://schemas.microsoft.com/office/drawing/2014/main" id="{B04BF022-9544-94A4-D1B9-42549292ACF1}"/>
              </a:ext>
            </a:extLst>
          </p:cNvPr>
          <p:cNvSpPr>
            <a:spLocks noGrp="1"/>
          </p:cNvSpPr>
          <p:nvPr>
            <p:ph sz="quarter" idx="10"/>
          </p:nvPr>
        </p:nvSpPr>
        <p:spPr/>
        <p:txBody>
          <a:bodyPr/>
          <a:lstStyle/>
          <a:p>
            <a:r>
              <a:rPr lang="en-US" dirty="0"/>
              <a:t>New compliance statement </a:t>
            </a:r>
          </a:p>
          <a:p>
            <a:r>
              <a:rPr lang="en-US" dirty="0"/>
              <a:t>Operational documentation </a:t>
            </a:r>
          </a:p>
          <a:p>
            <a:r>
              <a:rPr lang="en-US" dirty="0" err="1"/>
              <a:t>eduroam</a:t>
            </a:r>
            <a:r>
              <a:rPr lang="en-US" dirty="0"/>
              <a:t> “principles” </a:t>
            </a:r>
          </a:p>
          <a:p>
            <a:r>
              <a:rPr lang="en-US" dirty="0"/>
              <a:t>AUP / Terms of Use</a:t>
            </a:r>
          </a:p>
          <a:p>
            <a:r>
              <a:rPr lang="en-US" dirty="0" err="1"/>
              <a:t>eduroam</a:t>
            </a:r>
            <a:r>
              <a:rPr lang="en-US" dirty="0"/>
              <a:t> security</a:t>
            </a:r>
          </a:p>
          <a:p>
            <a:r>
              <a:rPr lang="en-US" dirty="0"/>
              <a:t>(and lots of techie stuff other people will talk about) </a:t>
            </a:r>
          </a:p>
        </p:txBody>
      </p:sp>
    </p:spTree>
    <p:extLst>
      <p:ext uri="{BB962C8B-B14F-4D97-AF65-F5344CB8AC3E}">
        <p14:creationId xmlns:p14="http://schemas.microsoft.com/office/powerpoint/2010/main" val="26596353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f it ain't broke, don't fix it - The Standard">
            <a:extLst>
              <a:ext uri="{FF2B5EF4-FFF2-40B4-BE49-F238E27FC236}">
                <a16:creationId xmlns:a16="http://schemas.microsoft.com/office/drawing/2014/main" id="{A6AC5639-816B-E5A5-1DD0-58A307EEC4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6495" y="783723"/>
            <a:ext cx="8464884" cy="5290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67941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8ADB2-FD5D-BE4E-1F53-542ABABA97B1}"/>
              </a:ext>
            </a:extLst>
          </p:cNvPr>
          <p:cNvSpPr>
            <a:spLocks noGrp="1"/>
          </p:cNvSpPr>
          <p:nvPr>
            <p:ph type="title"/>
          </p:nvPr>
        </p:nvSpPr>
        <p:spPr/>
        <p:txBody>
          <a:bodyPr>
            <a:normAutofit/>
          </a:bodyPr>
          <a:lstStyle/>
          <a:p>
            <a:r>
              <a:rPr lang="en-US" dirty="0"/>
              <a:t>New compliance statement / Operational Team  </a:t>
            </a:r>
            <a:endParaRPr lang="en-GB" dirty="0"/>
          </a:p>
        </p:txBody>
      </p:sp>
      <p:sp>
        <p:nvSpPr>
          <p:cNvPr id="3" name="Content Placeholder 2">
            <a:extLst>
              <a:ext uri="{FF2B5EF4-FFF2-40B4-BE49-F238E27FC236}">
                <a16:creationId xmlns:a16="http://schemas.microsoft.com/office/drawing/2014/main" id="{F75065DB-4E49-7B9C-8488-2D141EA03ED6}"/>
              </a:ext>
            </a:extLst>
          </p:cNvPr>
          <p:cNvSpPr>
            <a:spLocks noGrp="1"/>
          </p:cNvSpPr>
          <p:nvPr>
            <p:ph sz="quarter" idx="10"/>
          </p:nvPr>
        </p:nvSpPr>
        <p:spPr/>
        <p:txBody>
          <a:bodyPr/>
          <a:lstStyle/>
          <a:p>
            <a:pPr marL="0" indent="0" algn="ctr">
              <a:buNone/>
            </a:pPr>
            <a:r>
              <a:rPr lang="en-GB" dirty="0"/>
              <a:t>“On occasion it MAY be necessary to remove an IdP, SP, RO or RC in order to comply with external legislation or legal requirements placed on the </a:t>
            </a:r>
            <a:r>
              <a:rPr lang="en-GB" dirty="0" err="1"/>
              <a:t>eduroam</a:t>
            </a:r>
            <a:r>
              <a:rPr lang="en-GB" dirty="0"/>
              <a:t> core Operational Team or Roaming Operators. The </a:t>
            </a:r>
            <a:r>
              <a:rPr lang="en-GB" dirty="0" err="1"/>
              <a:t>eduroam</a:t>
            </a:r>
            <a:r>
              <a:rPr lang="en-GB" dirty="0"/>
              <a:t> community will be informed of any such decisions.”</a:t>
            </a:r>
          </a:p>
          <a:p>
            <a:pPr marL="0" indent="0" algn="ctr">
              <a:buNone/>
            </a:pPr>
            <a:endParaRPr lang="en-GB" dirty="0"/>
          </a:p>
          <a:p>
            <a:r>
              <a:rPr lang="en-GB" dirty="0"/>
              <a:t>Added Core Operational Team to the documentation. </a:t>
            </a:r>
          </a:p>
          <a:p>
            <a:r>
              <a:rPr lang="en-GB" dirty="0"/>
              <a:t>Discussions / clarity on which services are ”core”, who runs them, how does the </a:t>
            </a:r>
            <a:r>
              <a:rPr lang="en-GB" dirty="0" err="1"/>
              <a:t>eduroam</a:t>
            </a:r>
            <a:r>
              <a:rPr lang="en-GB" dirty="0"/>
              <a:t> name get applied to a service? </a:t>
            </a:r>
          </a:p>
          <a:p>
            <a:r>
              <a:rPr lang="en-GB" dirty="0"/>
              <a:t>Need to do more work on information about the regional servers.</a:t>
            </a:r>
          </a:p>
          <a:p>
            <a:pPr marL="0" indent="0">
              <a:buNone/>
            </a:pPr>
            <a:r>
              <a:rPr lang="en-GB" dirty="0">
                <a:hlinkClick r:id="rId2"/>
              </a:rPr>
              <a:t>https://docs.google.com/document/d/1-yTqtIdSfh0o1awS9nOo4IeYshS8JHvCZkpX0BJVT5c/edit?usp=sharing</a:t>
            </a:r>
            <a:r>
              <a:rPr lang="en-GB" dirty="0"/>
              <a:t> </a:t>
            </a:r>
          </a:p>
        </p:txBody>
      </p:sp>
    </p:spTree>
    <p:extLst>
      <p:ext uri="{BB962C8B-B14F-4D97-AF65-F5344CB8AC3E}">
        <p14:creationId xmlns:p14="http://schemas.microsoft.com/office/powerpoint/2010/main" val="40306025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F9379D-3614-C18B-2FB4-E1CD5FF13A24}"/>
              </a:ext>
            </a:extLst>
          </p:cNvPr>
          <p:cNvSpPr>
            <a:spLocks noGrp="1"/>
          </p:cNvSpPr>
          <p:nvPr>
            <p:ph type="title"/>
          </p:nvPr>
        </p:nvSpPr>
        <p:spPr/>
        <p:txBody>
          <a:bodyPr/>
          <a:lstStyle/>
          <a:p>
            <a:r>
              <a:rPr lang="en-GB" dirty="0" err="1"/>
              <a:t>eduroam</a:t>
            </a:r>
            <a:r>
              <a:rPr lang="en-GB" dirty="0"/>
              <a:t> Principles</a:t>
            </a:r>
          </a:p>
        </p:txBody>
      </p:sp>
      <p:sp>
        <p:nvSpPr>
          <p:cNvPr id="3" name="Content Placeholder 2">
            <a:extLst>
              <a:ext uri="{FF2B5EF4-FFF2-40B4-BE49-F238E27FC236}">
                <a16:creationId xmlns:a16="http://schemas.microsoft.com/office/drawing/2014/main" id="{8471D142-389F-5936-488A-BFACD3104308}"/>
              </a:ext>
            </a:extLst>
          </p:cNvPr>
          <p:cNvSpPr>
            <a:spLocks noGrp="1"/>
          </p:cNvSpPr>
          <p:nvPr>
            <p:ph sz="quarter" idx="10"/>
          </p:nvPr>
        </p:nvSpPr>
        <p:spPr/>
        <p:txBody>
          <a:bodyPr>
            <a:noAutofit/>
          </a:bodyPr>
          <a:lstStyle/>
          <a:p>
            <a:r>
              <a:rPr lang="en-GB" sz="1400" b="1" dirty="0"/>
              <a:t>Community Leadership </a:t>
            </a:r>
          </a:p>
          <a:p>
            <a:pPr lvl="1"/>
            <a:r>
              <a:rPr lang="en-GB" sz="1400" dirty="0" err="1"/>
              <a:t>eduroam</a:t>
            </a:r>
            <a:r>
              <a:rPr lang="en-GB" sz="1400" dirty="0"/>
              <a:t> is a distributed, global, service for the research and education community and as such the decision making and ownership of the service should be held within that community.  </a:t>
            </a:r>
          </a:p>
          <a:p>
            <a:r>
              <a:rPr lang="en-GB" sz="1400" b="1" dirty="0"/>
              <a:t>Transparency and Openness</a:t>
            </a:r>
          </a:p>
          <a:p>
            <a:pPr lvl="1"/>
            <a:r>
              <a:rPr lang="en-GB" sz="1400" dirty="0"/>
              <a:t>Decision making for delivery of the </a:t>
            </a:r>
            <a:r>
              <a:rPr lang="en-GB" sz="1400" dirty="0" err="1"/>
              <a:t>eduroam</a:t>
            </a:r>
            <a:r>
              <a:rPr lang="en-GB" sz="1400" dirty="0"/>
              <a:t> service and policies should be transparent and open.  This is ensured through fair representation on the Global </a:t>
            </a:r>
            <a:r>
              <a:rPr lang="en-GB" sz="1400" dirty="0" err="1"/>
              <a:t>eduroam</a:t>
            </a:r>
            <a:r>
              <a:rPr lang="en-GB" sz="1400" dirty="0"/>
              <a:t> Governance Committee from the </a:t>
            </a:r>
            <a:r>
              <a:rPr lang="en-GB" sz="1400" dirty="0" err="1"/>
              <a:t>eduroam</a:t>
            </a:r>
            <a:r>
              <a:rPr lang="en-GB" sz="1400" dirty="0"/>
              <a:t> regions, representatives of the </a:t>
            </a:r>
            <a:r>
              <a:rPr lang="en-GB" sz="1400" dirty="0" err="1"/>
              <a:t>eduroam</a:t>
            </a:r>
            <a:r>
              <a:rPr lang="en-GB" sz="1400" dirty="0"/>
              <a:t> operational team and representatives of </a:t>
            </a:r>
            <a:r>
              <a:rPr lang="en-GB" sz="1400" dirty="0" err="1"/>
              <a:t>eduroam</a:t>
            </a:r>
            <a:r>
              <a:rPr lang="en-GB" sz="1400" dirty="0"/>
              <a:t> host entities and funding representatives.  </a:t>
            </a:r>
          </a:p>
          <a:p>
            <a:r>
              <a:rPr lang="en-GB" sz="1400" b="1" dirty="0"/>
              <a:t>Responsibility and Accountability</a:t>
            </a:r>
          </a:p>
          <a:p>
            <a:pPr lvl="1"/>
            <a:r>
              <a:rPr lang="en-GB" sz="1400" dirty="0" err="1"/>
              <a:t>eduroam</a:t>
            </a:r>
            <a:r>
              <a:rPr lang="en-GB" sz="1400" dirty="0"/>
              <a:t> relies on host entities to support its operations at global (central), regional and local levels.  For the service to maintain its integrity and trust, clear lines of responsibility and accountability must be maintained.  </a:t>
            </a:r>
          </a:p>
          <a:p>
            <a:pPr lvl="1"/>
            <a:r>
              <a:rPr lang="en-GB" sz="1400" dirty="0" err="1"/>
              <a:t>eduroam</a:t>
            </a:r>
            <a:r>
              <a:rPr lang="en-GB" sz="1400" dirty="0"/>
              <a:t> does not operate as a legal entity, and as such partners with host entities to provide this role.  It is recognised that a host entity may be required to comply with external legislation or legal requirements that impact global </a:t>
            </a:r>
            <a:r>
              <a:rPr lang="en-GB" sz="1400" dirty="0" err="1"/>
              <a:t>eduroam</a:t>
            </a:r>
            <a:r>
              <a:rPr lang="en-GB" sz="1400" dirty="0"/>
              <a:t> operations. Where possible, such actions will be disclosed to the </a:t>
            </a:r>
            <a:r>
              <a:rPr lang="en-GB" sz="1400" dirty="0" err="1"/>
              <a:t>eduroam</a:t>
            </a:r>
            <a:r>
              <a:rPr lang="en-GB" sz="1400" dirty="0"/>
              <a:t> community in advance of any actions being taken. </a:t>
            </a:r>
          </a:p>
          <a:p>
            <a:r>
              <a:rPr lang="en-GB" sz="1400" b="1" dirty="0"/>
              <a:t>Objectivity and Impartiality </a:t>
            </a:r>
          </a:p>
          <a:p>
            <a:pPr lvl="1"/>
            <a:r>
              <a:rPr lang="en-GB" sz="1400" dirty="0"/>
              <a:t>Individuals and organisations involved in the operation of </a:t>
            </a:r>
            <a:r>
              <a:rPr lang="en-GB" sz="1400" dirty="0" err="1"/>
              <a:t>eduroam</a:t>
            </a:r>
            <a:r>
              <a:rPr lang="en-GB" sz="1400" dirty="0"/>
              <a:t> should exercise objectivity and impartiality as far as possible and make decisions for the good of the global delivery of </a:t>
            </a:r>
            <a:r>
              <a:rPr lang="en-GB" sz="1400" dirty="0" err="1"/>
              <a:t>eduroam</a:t>
            </a:r>
            <a:r>
              <a:rPr lang="en-GB" sz="1400" dirty="0"/>
              <a:t>, outside of regional or local politics or pressures.  </a:t>
            </a:r>
          </a:p>
          <a:p>
            <a:r>
              <a:rPr lang="en-GB" sz="1400" b="1" dirty="0"/>
              <a:t>Sustainability &amp; Infrastructure Stability  </a:t>
            </a:r>
          </a:p>
          <a:p>
            <a:pPr lvl="1"/>
            <a:r>
              <a:rPr lang="en-GB" sz="1400" dirty="0"/>
              <a:t>All parties involved in </a:t>
            </a:r>
            <a:r>
              <a:rPr lang="en-GB" sz="1400" dirty="0" err="1"/>
              <a:t>eduroam</a:t>
            </a:r>
            <a:r>
              <a:rPr lang="en-GB" sz="1400" dirty="0"/>
              <a:t> governance and service delivery work to ensure the integrity of the infrastructure globally and the sustainability of the infrastructure and service.  </a:t>
            </a:r>
          </a:p>
        </p:txBody>
      </p:sp>
    </p:spTree>
    <p:extLst>
      <p:ext uri="{BB962C8B-B14F-4D97-AF65-F5344CB8AC3E}">
        <p14:creationId xmlns:p14="http://schemas.microsoft.com/office/powerpoint/2010/main" val="499546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334BD-2BFD-18E2-EF93-CBF5AF08E990}"/>
              </a:ext>
            </a:extLst>
          </p:cNvPr>
          <p:cNvSpPr>
            <a:spLocks noGrp="1"/>
          </p:cNvSpPr>
          <p:nvPr>
            <p:ph type="title"/>
          </p:nvPr>
        </p:nvSpPr>
        <p:spPr/>
        <p:txBody>
          <a:bodyPr/>
          <a:lstStyle/>
          <a:p>
            <a:r>
              <a:rPr lang="en-GB" dirty="0" err="1"/>
              <a:t>eduroam</a:t>
            </a:r>
            <a:r>
              <a:rPr lang="en-GB" dirty="0"/>
              <a:t> Security?  </a:t>
            </a:r>
          </a:p>
        </p:txBody>
      </p:sp>
      <p:sp>
        <p:nvSpPr>
          <p:cNvPr id="3" name="Content Placeholder 2">
            <a:extLst>
              <a:ext uri="{FF2B5EF4-FFF2-40B4-BE49-F238E27FC236}">
                <a16:creationId xmlns:a16="http://schemas.microsoft.com/office/drawing/2014/main" id="{292C4C69-DF85-CF51-4CF9-F5CF1BFB7D10}"/>
              </a:ext>
            </a:extLst>
          </p:cNvPr>
          <p:cNvSpPr>
            <a:spLocks noGrp="1"/>
          </p:cNvSpPr>
          <p:nvPr>
            <p:ph sz="quarter" idx="10"/>
          </p:nvPr>
        </p:nvSpPr>
        <p:spPr/>
        <p:txBody>
          <a:bodyPr/>
          <a:lstStyle/>
          <a:p>
            <a:r>
              <a:rPr lang="en-GB" dirty="0"/>
              <a:t>Groups exploiting the use of IP Authentication on campus</a:t>
            </a:r>
          </a:p>
          <a:p>
            <a:pPr marL="0" indent="0">
              <a:buNone/>
            </a:pPr>
            <a:endParaRPr lang="en-GB" dirty="0"/>
          </a:p>
          <a:p>
            <a:r>
              <a:rPr lang="en-GB" dirty="0"/>
              <a:t>The group are taking advantage of this scenario by loading a device with </a:t>
            </a:r>
            <a:r>
              <a:rPr lang="en-GB" dirty="0" err="1"/>
              <a:t>eduroam</a:t>
            </a:r>
            <a:r>
              <a:rPr lang="en-GB" dirty="0"/>
              <a:t> credentials and leaving those devices attached to </a:t>
            </a:r>
            <a:r>
              <a:rPr lang="en-GB" dirty="0" err="1"/>
              <a:t>eduroam</a:t>
            </a:r>
            <a:r>
              <a:rPr lang="en-GB" dirty="0"/>
              <a:t>, plugged in and out of sight. Those devices are then remotely accessed by the pirate group to access subscription content at will. This has been detected in several regions around the world.</a:t>
            </a:r>
          </a:p>
          <a:p>
            <a:endParaRPr lang="en-GB" dirty="0"/>
          </a:p>
          <a:p>
            <a:r>
              <a:rPr lang="en-GB" dirty="0"/>
              <a:t>This is an AUP issue, but how do we coordinate? </a:t>
            </a:r>
          </a:p>
        </p:txBody>
      </p:sp>
    </p:spTree>
    <p:extLst>
      <p:ext uri="{BB962C8B-B14F-4D97-AF65-F5344CB8AC3E}">
        <p14:creationId xmlns:p14="http://schemas.microsoft.com/office/powerpoint/2010/main" val="4238340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5A1A63B-A7B3-C64F-84BA-269873DB019A}"/>
              </a:ext>
            </a:extLst>
          </p:cNvPr>
          <p:cNvSpPr/>
          <p:nvPr/>
        </p:nvSpPr>
        <p:spPr>
          <a:xfrm>
            <a:off x="0" y="0"/>
            <a:ext cx="12192000" cy="6858000"/>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9658167B-A053-AE81-158B-F99E75A25CF9}"/>
              </a:ext>
            </a:extLst>
          </p:cNvPr>
          <p:cNvPicPr>
            <a:picLocks noChangeAspect="1"/>
          </p:cNvPicPr>
          <p:nvPr/>
        </p:nvPicPr>
        <p:blipFill rotWithShape="1">
          <a:blip r:embed="rId2">
            <a:extLst>
              <a:ext uri="{28A0092B-C50C-407E-A947-70E740481C1C}">
                <a14:useLocalDpi xmlns:a14="http://schemas.microsoft.com/office/drawing/2010/main" val="0"/>
              </a:ext>
            </a:extLst>
          </a:blip>
          <a:srcRect l="21422" t="52611" r="43229" b="19183"/>
          <a:stretch/>
        </p:blipFill>
        <p:spPr>
          <a:xfrm>
            <a:off x="0" y="0"/>
            <a:ext cx="12192000" cy="6858000"/>
          </a:xfrm>
          <a:prstGeom prst="rect">
            <a:avLst/>
          </a:prstGeom>
        </p:spPr>
      </p:pic>
      <p:sp>
        <p:nvSpPr>
          <p:cNvPr id="9" name="Text Placeholder 10"/>
          <p:cNvSpPr txBox="1">
            <a:spLocks/>
          </p:cNvSpPr>
          <p:nvPr/>
        </p:nvSpPr>
        <p:spPr>
          <a:xfrm>
            <a:off x="1255494" y="1966743"/>
            <a:ext cx="6059706" cy="73744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4000" dirty="0">
                <a:solidFill>
                  <a:schemeClr val="bg1"/>
                </a:solidFill>
              </a:rPr>
              <a:t>Thank You</a:t>
            </a:r>
            <a:endParaRPr lang="en-US" sz="4000" dirty="0">
              <a:solidFill>
                <a:schemeClr val="bg1"/>
              </a:solidFill>
            </a:endParaRPr>
          </a:p>
        </p:txBody>
      </p:sp>
      <p:sp>
        <p:nvSpPr>
          <p:cNvPr id="10" name="Text Placeholder 6"/>
          <p:cNvSpPr txBox="1">
            <a:spLocks/>
          </p:cNvSpPr>
          <p:nvPr/>
        </p:nvSpPr>
        <p:spPr>
          <a:xfrm>
            <a:off x="1291788" y="2599353"/>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GB" sz="2400" dirty="0">
                <a:solidFill>
                  <a:schemeClr val="bg1"/>
                </a:solidFill>
              </a:rPr>
              <a:t>Any questions?</a:t>
            </a:r>
          </a:p>
          <a:p>
            <a:endParaRPr lang="en-GB" sz="2400" dirty="0">
              <a:solidFill>
                <a:schemeClr val="bg1"/>
              </a:solidFill>
              <a:latin typeface="+mn-lt"/>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1291787" y="5962005"/>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err="1">
                <a:solidFill>
                  <a:schemeClr val="bg1"/>
                </a:solidFill>
              </a:rPr>
              <a:t>www.geant.org</a:t>
            </a:r>
            <a:endParaRPr lang="en-GB" sz="1400" dirty="0">
              <a:solidFill>
                <a:schemeClr val="bg1"/>
              </a:solidFill>
            </a:endParaRPr>
          </a:p>
        </p:txBody>
      </p:sp>
    </p:spTree>
    <p:extLst>
      <p:ext uri="{BB962C8B-B14F-4D97-AF65-F5344CB8AC3E}">
        <p14:creationId xmlns:p14="http://schemas.microsoft.com/office/powerpoint/2010/main" val="249601766"/>
      </p:ext>
    </p:extLst>
  </p:cSld>
  <p:clrMapOvr>
    <a:masterClrMapping/>
  </p:clrMapOvr>
</p:sld>
</file>

<file path=ppt/theme/theme1.xml><?xml version="1.0" encoding="utf-8"?>
<a:theme xmlns:a="http://schemas.openxmlformats.org/drawingml/2006/main" name="Office Theme">
  <a:themeElements>
    <a:clrScheme name="GEANT colors">
      <a:dk1>
        <a:srgbClr val="000000"/>
      </a:dk1>
      <a:lt1>
        <a:srgbClr val="FFFFFF"/>
      </a:lt1>
      <a:dk2>
        <a:srgbClr val="44546A"/>
      </a:dk2>
      <a:lt2>
        <a:srgbClr val="E7E6E6"/>
      </a:lt2>
      <a:accent1>
        <a:srgbClr val="EC1556"/>
      </a:accent1>
      <a:accent2>
        <a:srgbClr val="003E5E"/>
      </a:accent2>
      <a:accent3>
        <a:srgbClr val="702077"/>
      </a:accent3>
      <a:accent4>
        <a:srgbClr val="E14200"/>
      </a:accent4>
      <a:accent5>
        <a:srgbClr val="CC007B"/>
      </a:accent5>
      <a:accent6>
        <a:srgbClr val="A7B2B3"/>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_Association_Presentation_Template_2024" id="{62825795-2013-41BF-A5F3-AC7B5009A514}" vid="{0FF692CD-5C9D-458C-A42A-E19A6E9875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0EAC39FCDB5274E85521115CCD44900" ma:contentTypeVersion="4" ma:contentTypeDescription="Create a new document." ma:contentTypeScope="" ma:versionID="b76de178137d6f462ca2198ee5b949ba">
  <xsd:schema xmlns:xsd="http://www.w3.org/2001/XMLSchema" xmlns:xs="http://www.w3.org/2001/XMLSchema" xmlns:p="http://schemas.microsoft.com/office/2006/metadata/properties" xmlns:ns2="4daf2f13-22e0-4a33-b887-3c149763def7" targetNamespace="http://schemas.microsoft.com/office/2006/metadata/properties" ma:root="true" ma:fieldsID="9bddc97bae6594a946bf892aacc48f5b" ns2:_="">
    <xsd:import namespace="4daf2f13-22e0-4a33-b887-3c149763def7"/>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daf2f13-22e0-4a33-b887-3c149763de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11505B4-EB03-4FE5-A8AD-247CA6255C28}">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ECBFBE69-594A-4D95-9A03-629D5C5A13EF}">
  <ds:schemaRefs>
    <ds:schemaRef ds:uri="http://schemas.microsoft.com/sharepoint/v3/contenttype/forms"/>
  </ds:schemaRefs>
</ds:datastoreItem>
</file>

<file path=customXml/itemProps3.xml><?xml version="1.0" encoding="utf-8"?>
<ds:datastoreItem xmlns:ds="http://schemas.openxmlformats.org/officeDocument/2006/customXml" ds:itemID="{4F5510FB-36FB-4154-A2BF-C542F10FC2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daf2f13-22e0-4a33-b887-3c149763def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255</TotalTime>
  <Words>533</Words>
  <Application>Microsoft Macintosh PowerPoint</Application>
  <PresentationFormat>Widescreen</PresentationFormat>
  <Paragraphs>41</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PowerPoint Presentation</vt:lpstr>
      <vt:lpstr>What have we been working on?</vt:lpstr>
      <vt:lpstr>PowerPoint Presentation</vt:lpstr>
      <vt:lpstr>New compliance statement / Operational Team  </vt:lpstr>
      <vt:lpstr>eduroam Principles</vt:lpstr>
      <vt:lpstr>eduroam Security?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Nicole Harris</dc:creator>
  <cp:lastModifiedBy>Nicole Harris</cp:lastModifiedBy>
  <cp:revision>2</cp:revision>
  <dcterms:created xsi:type="dcterms:W3CDTF">2025-06-09T08:26:16Z</dcterms:created>
  <dcterms:modified xsi:type="dcterms:W3CDTF">2025-06-09T12:41:30Z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0x01010090EAC39FCDB5274E85521115CCD44900</vt:lpwstr>
  </property>
  <property fmtid="{D5CDD505-2E9C-101B-9397-08002B2CF9AE}" pid="3" name="FunctionalTeam">
    <vt:lpwstr>4;#Information Management|94b3ca60-d26b-4bcf-94e8-a8e36b54d2bb</vt:lpwstr>
  </property>
  <property fmtid="{D5CDD505-2E9C-101B-9397-08002B2CF9AE}" pid="4" name="TaxKeyword">
    <vt:lpwstr/>
  </property>
  <property fmtid="{D5CDD505-2E9C-101B-9397-08002B2CF9AE}" pid="5" name="DocumentType">
    <vt:lpwstr/>
  </property>
</Properties>
</file>