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3" r:id="rId5"/>
    <p:sldId id="264" r:id="rId6"/>
    <p:sldId id="265" r:id="rId7"/>
    <p:sldId id="266"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6" d="100"/>
          <a:sy n="76" d="100"/>
        </p:scale>
        <p:origin x="260"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E1C6EA-9C0A-46CC-892F-916D42BE49E1}"/>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A106BDE6-6A32-4ABE-9616-7A9F47C4C2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F65E4A51-8CF1-4E08-937A-98083BB4C020}"/>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5" name="Fußzeilenplatzhalter 4">
            <a:extLst>
              <a:ext uri="{FF2B5EF4-FFF2-40B4-BE49-F238E27FC236}">
                <a16:creationId xmlns:a16="http://schemas.microsoft.com/office/drawing/2014/main" id="{D12843AF-A967-4504-AE30-AF05692C556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4A6BC6F-2C0B-4DCC-B38D-C8C4DCC108ED}"/>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1272163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4A8789-7B10-475A-B201-CF38A762AD48}"/>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1A8E7004-CCB6-487C-B6B4-DDC0723D071C}"/>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95C3004-9A6F-43DB-A8FF-AF69D1CFE51F}"/>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5" name="Fußzeilenplatzhalter 4">
            <a:extLst>
              <a:ext uri="{FF2B5EF4-FFF2-40B4-BE49-F238E27FC236}">
                <a16:creationId xmlns:a16="http://schemas.microsoft.com/office/drawing/2014/main" id="{2EE4ED57-D5F8-41BD-B85B-DC5D645A6D3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1E914ED-15B2-4CA8-B587-C2740FFBB371}"/>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4127009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0640258-C373-4F6B-9032-F6B58C908E84}"/>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CDF48FC7-0FC2-4AAD-BA80-390064B084F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0700B09-53AB-4808-A409-23083FC99B4B}"/>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5" name="Fußzeilenplatzhalter 4">
            <a:extLst>
              <a:ext uri="{FF2B5EF4-FFF2-40B4-BE49-F238E27FC236}">
                <a16:creationId xmlns:a16="http://schemas.microsoft.com/office/drawing/2014/main" id="{EF7A8E90-3D54-45FB-96DB-46FE93ED7C6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3B639F7-A762-492E-98AF-BBA1CEC6C623}"/>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2821195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C09E8F-BB77-47E7-BAFC-07B799E7CD2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EE6884F-6E83-4F71-8693-474041A17A1B}"/>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C023231-1163-4DF6-B9C1-DE6EB9E99248}"/>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5" name="Fußzeilenplatzhalter 4">
            <a:extLst>
              <a:ext uri="{FF2B5EF4-FFF2-40B4-BE49-F238E27FC236}">
                <a16:creationId xmlns:a16="http://schemas.microsoft.com/office/drawing/2014/main" id="{35D73E2A-0FC9-4714-B981-6680EA482C7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902B448-5032-483B-B13D-04F871F0A261}"/>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28676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63483D-755C-47F8-BCFE-78F2A3123FC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75B781F4-7FD3-405D-8BAF-6D5510BD44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D3A1041-9D72-41D8-ABC6-F3B35F6F9D01}"/>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5" name="Fußzeilenplatzhalter 4">
            <a:extLst>
              <a:ext uri="{FF2B5EF4-FFF2-40B4-BE49-F238E27FC236}">
                <a16:creationId xmlns:a16="http://schemas.microsoft.com/office/drawing/2014/main" id="{70168234-52E7-43D1-A925-4065BC3A55B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F9AA0B3-B38C-439E-AA84-DBD60EB5BDC0}"/>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4132977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601092-1FC4-486F-86C7-9B8DC720D4C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C20A676-E3B6-4E84-8EDF-178C54B85CD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B82C41E0-8DDB-4DB3-BBB0-A9C99AEF874D}"/>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EF50B6C6-EA2A-415C-A0D4-67F525D255C8}"/>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6" name="Fußzeilenplatzhalter 5">
            <a:extLst>
              <a:ext uri="{FF2B5EF4-FFF2-40B4-BE49-F238E27FC236}">
                <a16:creationId xmlns:a16="http://schemas.microsoft.com/office/drawing/2014/main" id="{8425A462-64DC-458A-869E-ABA15C0E052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77FB609-E344-44A4-868D-8DF49FC94868}"/>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697233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9F6C44-2F83-4FE4-A091-7330225D6B7B}"/>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6A7F2EA2-EF76-4DEC-A20D-D160EDB28A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7326B56-A518-4A43-B868-8DF37170B697}"/>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7B2405CB-CD74-4DED-95ED-CA1AB42CB7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5FA7B23A-3501-4B53-9145-D48A96C3235C}"/>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FA8E9907-9DE0-4747-9986-27DEB92B93F8}"/>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8" name="Fußzeilenplatzhalter 7">
            <a:extLst>
              <a:ext uri="{FF2B5EF4-FFF2-40B4-BE49-F238E27FC236}">
                <a16:creationId xmlns:a16="http://schemas.microsoft.com/office/drawing/2014/main" id="{EEE7BCCF-6849-41B1-9EBC-8755DBC00D46}"/>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4B69A45B-FE9A-4566-8FA0-09017B21BB2E}"/>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1787298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AF3463-09EB-475E-9635-F93F4D7E115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905191F4-ED51-4029-B91F-DBE5D05A243D}"/>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4" name="Fußzeilenplatzhalter 3">
            <a:extLst>
              <a:ext uri="{FF2B5EF4-FFF2-40B4-BE49-F238E27FC236}">
                <a16:creationId xmlns:a16="http://schemas.microsoft.com/office/drawing/2014/main" id="{9E4B64C7-DBB3-41CB-B886-9D2EFC3D4A6D}"/>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45B5A47C-EE2D-4E6C-9EA2-6E1BA84AAC61}"/>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2500739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6AF16654-D0DD-41EE-A155-72DFF292EC23}"/>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3" name="Fußzeilenplatzhalter 2">
            <a:extLst>
              <a:ext uri="{FF2B5EF4-FFF2-40B4-BE49-F238E27FC236}">
                <a16:creationId xmlns:a16="http://schemas.microsoft.com/office/drawing/2014/main" id="{DB1637E5-A683-4167-BC05-65D8B990B5A2}"/>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832D632B-050F-41F4-8413-F507B405D301}"/>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2942918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EC21CF-B365-4A42-9649-8383891EAC8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02270ED6-48CE-436E-923F-2A447C8A47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F74D1D40-5C2E-4FDD-9BE1-FCEA18FED7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397D856-4EB1-420F-B3A5-D8D318B8A711}"/>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6" name="Fußzeilenplatzhalter 5">
            <a:extLst>
              <a:ext uri="{FF2B5EF4-FFF2-40B4-BE49-F238E27FC236}">
                <a16:creationId xmlns:a16="http://schemas.microsoft.com/office/drawing/2014/main" id="{E8FBC498-A9C8-46C7-9370-1921D84EC41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7C9E71A-E032-494F-8C80-3BAE4A2FEB8C}"/>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1509795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3DCA7E-B73E-44DF-9B27-90FAA4CCF59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9582262C-3B1B-4CB5-8786-078455229F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69840963-C4A9-41D6-8D58-E58A75E995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2F1CAA1-60CF-43A3-B5A2-31E2057D9B70}"/>
              </a:ext>
            </a:extLst>
          </p:cNvPr>
          <p:cNvSpPr>
            <a:spLocks noGrp="1"/>
          </p:cNvSpPr>
          <p:nvPr>
            <p:ph type="dt" sz="half" idx="10"/>
          </p:nvPr>
        </p:nvSpPr>
        <p:spPr/>
        <p:txBody>
          <a:bodyPr/>
          <a:lstStyle/>
          <a:p>
            <a:fld id="{23748585-1DB7-4192-AEE6-33C7B8DA1589}" type="datetimeFigureOut">
              <a:rPr lang="de-DE" smtClean="0"/>
              <a:t>26.05.2025</a:t>
            </a:fld>
            <a:endParaRPr lang="de-DE"/>
          </a:p>
        </p:txBody>
      </p:sp>
      <p:sp>
        <p:nvSpPr>
          <p:cNvPr id="6" name="Fußzeilenplatzhalter 5">
            <a:extLst>
              <a:ext uri="{FF2B5EF4-FFF2-40B4-BE49-F238E27FC236}">
                <a16:creationId xmlns:a16="http://schemas.microsoft.com/office/drawing/2014/main" id="{AEB9CF22-FC15-4ACE-AB5B-1909CFF302B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BC86E3B2-4216-42DD-927F-A51A32038055}"/>
              </a:ext>
            </a:extLst>
          </p:cNvPr>
          <p:cNvSpPr>
            <a:spLocks noGrp="1"/>
          </p:cNvSpPr>
          <p:nvPr>
            <p:ph type="sldNum" sz="quarter" idx="12"/>
          </p:nvPr>
        </p:nvSpPr>
        <p:spPr/>
        <p:txBody>
          <a:bodyPr/>
          <a:lstStyle/>
          <a:p>
            <a:fld id="{563512A6-0B29-4A7C-9AD6-07E156CABD6E}" type="slidenum">
              <a:rPr lang="de-DE" smtClean="0"/>
              <a:t>‹Nr.›</a:t>
            </a:fld>
            <a:endParaRPr lang="de-DE"/>
          </a:p>
        </p:txBody>
      </p:sp>
    </p:spTree>
    <p:extLst>
      <p:ext uri="{BB962C8B-B14F-4D97-AF65-F5344CB8AC3E}">
        <p14:creationId xmlns:p14="http://schemas.microsoft.com/office/powerpoint/2010/main" val="3959243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AA2F1B4-13C3-4190-8DE1-9BE51CBC27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4237E76-29E5-427D-94D8-1753914622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CC4B827-603A-47B2-A0E0-ED09B74005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748585-1DB7-4192-AEE6-33C7B8DA1589}" type="datetimeFigureOut">
              <a:rPr lang="de-DE" smtClean="0"/>
              <a:t>26.05.2025</a:t>
            </a:fld>
            <a:endParaRPr lang="de-DE"/>
          </a:p>
        </p:txBody>
      </p:sp>
      <p:sp>
        <p:nvSpPr>
          <p:cNvPr id="5" name="Fußzeilenplatzhalter 4">
            <a:extLst>
              <a:ext uri="{FF2B5EF4-FFF2-40B4-BE49-F238E27FC236}">
                <a16:creationId xmlns:a16="http://schemas.microsoft.com/office/drawing/2014/main" id="{A01E16D6-4C0A-4E51-9618-664375E316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3959536E-7EB1-493E-972E-18ED4EFACA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3512A6-0B29-4A7C-9AD6-07E156CABD6E}" type="slidenum">
              <a:rPr lang="de-DE" smtClean="0"/>
              <a:t>‹Nr.›</a:t>
            </a:fld>
            <a:endParaRPr lang="de-DE"/>
          </a:p>
        </p:txBody>
      </p:sp>
    </p:spTree>
    <p:extLst>
      <p:ext uri="{BB962C8B-B14F-4D97-AF65-F5344CB8AC3E}">
        <p14:creationId xmlns:p14="http://schemas.microsoft.com/office/powerpoint/2010/main" val="38378261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ec.europa.eu/info/law/better-regulation/have-your-say/initiatives/14652-Notification-and-verification-of-the-initiation-of-a-qualified-trust-service_en" TargetMode="External"/><Relationship Id="rId13" Type="http://schemas.openxmlformats.org/officeDocument/2006/relationships/hyperlink" Target="https://ec.europa.eu/info/law/better-regulation/have-your-say/initiatives/14648-Procedural-arrangements-for-peer-reviews-of-electronic-identification-schemes-to-be-notified-to-the-Commission_en" TargetMode="External"/><Relationship Id="rId3" Type="http://schemas.openxmlformats.org/officeDocument/2006/relationships/hyperlink" Target="https://ec.europa.eu/info/law/better-regulation/have-your-say/initiatives/14654-Qualified-certificates-for-electronic-signatures-and-electronic-seals_en" TargetMode="External"/><Relationship Id="rId7" Type="http://schemas.openxmlformats.org/officeDocument/2006/relationships/hyperlink" Target="https://ec.europa.eu/info/law/better-regulation/have-your-say/initiatives/14645-Verification-of-identity-and-attributes-at-qualified-certificate-or%E2%80%AFqualified-attestation-of-attributes-issuance_en" TargetMode="External"/><Relationship Id="rId12" Type="http://schemas.openxmlformats.org/officeDocument/2006/relationships/hyperlink" Target="https://ec.europa.eu/info/law/better-regulation/have-your-say/initiatives/14536-Submissions-of-the-annual-reports-by-supervisory-bodies-to-the-Commission-_en" TargetMode="External"/><Relationship Id="rId2" Type="http://schemas.openxmlformats.org/officeDocument/2006/relationships/hyperlink" Target="https://ec.europa.eu/info/law/better-regulation/have-your-say/initiatives/14647-Management-of-remote-qualified-signature-creation-devices-as-a-qualified-trust-service_en" TargetMode="External"/><Relationship Id="rId1" Type="http://schemas.openxmlformats.org/officeDocument/2006/relationships/slideLayout" Target="../slideLayouts/slideLayout6.xml"/><Relationship Id="rId6" Type="http://schemas.openxmlformats.org/officeDocument/2006/relationships/hyperlink" Target="https://ec.europa.eu/info/law/better-regulation/have-your-say/initiatives/14653-Notification-of-qualified-electronic-signature-seal-creation-devices-that-have-been-certified-by-certification-bodies_en" TargetMode="External"/><Relationship Id="rId11" Type="http://schemas.openxmlformats.org/officeDocument/2006/relationships/hyperlink" Target="https://ec.europa.eu/info/law/better-regulation/have-your-say/initiatives/14650-Requirements-for-qualified-electronic-registered-services_en" TargetMode="External"/><Relationship Id="rId5" Type="http://schemas.openxmlformats.org/officeDocument/2006/relationships/hyperlink" Target="https://ec.europa.eu/info/law/better-regulation/have-your-say/initiatives/14644-Qualified-preservation-services-for-qualified-electronic-signatures-and-for-qualified-electronic-seals_en" TargetMode="External"/><Relationship Id="rId10" Type="http://schemas.openxmlformats.org/officeDocument/2006/relationships/hyperlink" Target="https://ec.europa.eu/info/law/better-regulation/have-your-say/initiatives/14646-Provision-of-qualified-electronic-time-stamping-services_en" TargetMode="External"/><Relationship Id="rId4" Type="http://schemas.openxmlformats.org/officeDocument/2006/relationships/hyperlink" Target="https://ec.europa.eu/info/law/better-regulation/have-your-say/initiatives/14651-Validation-of-qualified-electronic-signatures-and-seals-as-well-as-advanced-electronic-signatures-and-seals_en" TargetMode="External"/><Relationship Id="rId9" Type="http://schemas.openxmlformats.org/officeDocument/2006/relationships/hyperlink" Target="https://ec.europa.eu/info/law/better-regulation/have-your-say/initiatives/14649-Qualified-validation-services-for-qualified-electronic-signatures-and-seals_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E759A3-BC7D-436E-8259-9B4EF8E2DDF7}"/>
              </a:ext>
            </a:extLst>
          </p:cNvPr>
          <p:cNvSpPr>
            <a:spLocks noGrp="1"/>
          </p:cNvSpPr>
          <p:nvPr>
            <p:ph type="ctrTitle"/>
          </p:nvPr>
        </p:nvSpPr>
        <p:spPr/>
        <p:txBody>
          <a:bodyPr>
            <a:normAutofit fontScale="90000"/>
          </a:bodyPr>
          <a:lstStyle/>
          <a:p>
            <a:r>
              <a:rPr lang="de-DE" dirty="0" err="1"/>
              <a:t>Current</a:t>
            </a:r>
            <a:r>
              <a:rPr lang="de-DE" dirty="0"/>
              <a:t> </a:t>
            </a:r>
            <a:r>
              <a:rPr lang="de-DE" dirty="0" err="1"/>
              <a:t>state</a:t>
            </a:r>
            <a:r>
              <a:rPr lang="de-DE" dirty="0"/>
              <a:t> </a:t>
            </a:r>
            <a:r>
              <a:rPr lang="de-DE" dirty="0" err="1"/>
              <a:t>of</a:t>
            </a:r>
            <a:r>
              <a:rPr lang="de-DE" dirty="0"/>
              <a:t> </a:t>
            </a:r>
            <a:r>
              <a:rPr lang="de-DE" dirty="0" err="1"/>
              <a:t>the</a:t>
            </a:r>
            <a:r>
              <a:rPr lang="de-DE" dirty="0"/>
              <a:t> EUDIW</a:t>
            </a:r>
            <a:br>
              <a:rPr lang="de-DE" dirty="0"/>
            </a:br>
            <a:r>
              <a:rPr lang="de-DE" dirty="0"/>
              <a:t>&amp;</a:t>
            </a:r>
            <a:br>
              <a:rPr lang="de-DE" dirty="0"/>
            </a:br>
            <a:r>
              <a:rPr lang="de-DE" dirty="0"/>
              <a:t>NRENs </a:t>
            </a:r>
            <a:r>
              <a:rPr lang="de-DE" dirty="0" err="1"/>
              <a:t>Questionnaire</a:t>
            </a:r>
            <a:r>
              <a:rPr lang="de-DE" dirty="0"/>
              <a:t> draft</a:t>
            </a:r>
          </a:p>
        </p:txBody>
      </p:sp>
      <p:sp>
        <p:nvSpPr>
          <p:cNvPr id="3" name="Untertitel 2">
            <a:extLst>
              <a:ext uri="{FF2B5EF4-FFF2-40B4-BE49-F238E27FC236}">
                <a16:creationId xmlns:a16="http://schemas.microsoft.com/office/drawing/2014/main" id="{2B58B7AC-41DE-4F63-88FE-3B4D0E30CCBB}"/>
              </a:ext>
            </a:extLst>
          </p:cNvPr>
          <p:cNvSpPr>
            <a:spLocks noGrp="1"/>
          </p:cNvSpPr>
          <p:nvPr>
            <p:ph type="subTitle" idx="1"/>
          </p:nvPr>
        </p:nvSpPr>
        <p:spPr/>
        <p:txBody>
          <a:bodyPr/>
          <a:lstStyle/>
          <a:p>
            <a:r>
              <a:rPr lang="de-DE" dirty="0"/>
              <a:t>GN5-2 T6  WALLETS</a:t>
            </a:r>
          </a:p>
          <a:p>
            <a:r>
              <a:rPr lang="de-DE" dirty="0"/>
              <a:t>Face-</a:t>
            </a:r>
            <a:r>
              <a:rPr lang="de-DE" dirty="0" err="1"/>
              <a:t>to</a:t>
            </a:r>
            <a:r>
              <a:rPr lang="de-DE" dirty="0"/>
              <a:t>-face Meeting 26th-28th May 2025</a:t>
            </a:r>
          </a:p>
          <a:p>
            <a:r>
              <a:rPr lang="de-DE" dirty="0"/>
              <a:t>LRZ – Garching (Munich)</a:t>
            </a:r>
          </a:p>
        </p:txBody>
      </p:sp>
    </p:spTree>
    <p:extLst>
      <p:ext uri="{BB962C8B-B14F-4D97-AF65-F5344CB8AC3E}">
        <p14:creationId xmlns:p14="http://schemas.microsoft.com/office/powerpoint/2010/main" val="3250237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362B3F-7E6F-4883-BC41-383C0EBFFA57}"/>
              </a:ext>
            </a:extLst>
          </p:cNvPr>
          <p:cNvSpPr>
            <a:spLocks noGrp="1"/>
          </p:cNvSpPr>
          <p:nvPr>
            <p:ph type="title"/>
          </p:nvPr>
        </p:nvSpPr>
        <p:spPr/>
        <p:txBody>
          <a:bodyPr/>
          <a:lstStyle/>
          <a:p>
            <a:r>
              <a:rPr lang="de-DE" dirty="0" err="1"/>
              <a:t>Overview</a:t>
            </a:r>
            <a:endParaRPr lang="de-DE" dirty="0"/>
          </a:p>
        </p:txBody>
      </p:sp>
      <p:sp>
        <p:nvSpPr>
          <p:cNvPr id="3" name="Inhaltsplatzhalter 2">
            <a:extLst>
              <a:ext uri="{FF2B5EF4-FFF2-40B4-BE49-F238E27FC236}">
                <a16:creationId xmlns:a16="http://schemas.microsoft.com/office/drawing/2014/main" id="{8439AB4B-6FBC-4BE5-A9E0-BE420EDD6E12}"/>
              </a:ext>
            </a:extLst>
          </p:cNvPr>
          <p:cNvSpPr>
            <a:spLocks noGrp="1"/>
          </p:cNvSpPr>
          <p:nvPr>
            <p:ph idx="1"/>
          </p:nvPr>
        </p:nvSpPr>
        <p:spPr/>
        <p:txBody>
          <a:bodyPr>
            <a:normAutofit/>
          </a:bodyPr>
          <a:lstStyle/>
          <a:p>
            <a:pPr marL="514350" indent="-514350">
              <a:buFont typeface="+mj-lt"/>
              <a:buAutoNum type="arabicPeriod"/>
            </a:pPr>
            <a:r>
              <a:rPr lang="de-DE" b="1" dirty="0" err="1">
                <a:latin typeface="+mj-lt"/>
              </a:rPr>
              <a:t>Implementing</a:t>
            </a:r>
            <a:r>
              <a:rPr lang="de-DE" b="1" dirty="0">
                <a:latin typeface="+mj-lt"/>
              </a:rPr>
              <a:t> Acts</a:t>
            </a:r>
          </a:p>
          <a:p>
            <a:pPr marL="514350" indent="-514350">
              <a:buFont typeface="+mj-lt"/>
              <a:buAutoNum type="arabicPeriod"/>
            </a:pPr>
            <a:endParaRPr lang="de-DE" b="1" dirty="0">
              <a:latin typeface="+mj-lt"/>
            </a:endParaRPr>
          </a:p>
          <a:p>
            <a:pPr marL="514350" indent="-514350">
              <a:buFont typeface="+mj-lt"/>
              <a:buAutoNum type="arabicPeriod"/>
            </a:pPr>
            <a:r>
              <a:rPr lang="en-US" b="1" dirty="0">
                <a:latin typeface="+mj-lt"/>
              </a:rPr>
              <a:t>Pilot Projects &amp; Real-World Use Cases</a:t>
            </a:r>
          </a:p>
          <a:p>
            <a:pPr marL="514350" indent="-514350">
              <a:buFont typeface="+mj-lt"/>
              <a:buAutoNum type="arabicPeriod"/>
            </a:pPr>
            <a:endParaRPr lang="en-US" b="1" dirty="0">
              <a:latin typeface="+mj-lt"/>
            </a:endParaRPr>
          </a:p>
          <a:p>
            <a:pPr marL="514350" indent="-514350">
              <a:buFont typeface="+mj-lt"/>
              <a:buAutoNum type="arabicPeriod"/>
            </a:pPr>
            <a:r>
              <a:rPr lang="en-US" b="1" dirty="0">
                <a:latin typeface="+mj-lt"/>
              </a:rPr>
              <a:t>NRENs Questionnaire draft</a:t>
            </a:r>
          </a:p>
          <a:p>
            <a:endParaRPr lang="de-DE" b="1" dirty="0"/>
          </a:p>
          <a:p>
            <a:pPr marL="0" indent="0">
              <a:buNone/>
            </a:pPr>
            <a:endParaRPr lang="de-DE" b="1" dirty="0"/>
          </a:p>
        </p:txBody>
      </p:sp>
    </p:spTree>
    <p:extLst>
      <p:ext uri="{BB962C8B-B14F-4D97-AF65-F5344CB8AC3E}">
        <p14:creationId xmlns:p14="http://schemas.microsoft.com/office/powerpoint/2010/main" val="2327358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E6B5C0-3C37-43F2-BB2F-B0DF7135694B}"/>
              </a:ext>
            </a:extLst>
          </p:cNvPr>
          <p:cNvSpPr>
            <a:spLocks noGrp="1"/>
          </p:cNvSpPr>
          <p:nvPr>
            <p:ph type="title"/>
          </p:nvPr>
        </p:nvSpPr>
        <p:spPr/>
        <p:txBody>
          <a:bodyPr/>
          <a:lstStyle/>
          <a:p>
            <a:r>
              <a:rPr lang="de-DE" dirty="0"/>
              <a:t>1. </a:t>
            </a:r>
            <a:r>
              <a:rPr lang="de-DE" dirty="0" err="1"/>
              <a:t>Implementing</a:t>
            </a:r>
            <a:r>
              <a:rPr lang="de-DE" dirty="0"/>
              <a:t> </a:t>
            </a:r>
            <a:r>
              <a:rPr lang="de-DE" dirty="0" err="1"/>
              <a:t>acts</a:t>
            </a:r>
            <a:endParaRPr lang="de-DE" dirty="0"/>
          </a:p>
        </p:txBody>
      </p:sp>
      <p:graphicFrame>
        <p:nvGraphicFramePr>
          <p:cNvPr id="4" name="Tabelle 4">
            <a:extLst>
              <a:ext uri="{FF2B5EF4-FFF2-40B4-BE49-F238E27FC236}">
                <a16:creationId xmlns:a16="http://schemas.microsoft.com/office/drawing/2014/main" id="{B14A5FB2-952E-4B62-A9BF-2C8DC1E0F984}"/>
              </a:ext>
            </a:extLst>
          </p:cNvPr>
          <p:cNvGraphicFramePr>
            <a:graphicFrameLocks noGrp="1"/>
          </p:cNvGraphicFramePr>
          <p:nvPr>
            <p:extLst>
              <p:ext uri="{D42A27DB-BD31-4B8C-83A1-F6EECF244321}">
                <p14:modId xmlns:p14="http://schemas.microsoft.com/office/powerpoint/2010/main" val="190503713"/>
              </p:ext>
            </p:extLst>
          </p:nvPr>
        </p:nvGraphicFramePr>
        <p:xfrm>
          <a:off x="973124" y="1499235"/>
          <a:ext cx="9907398" cy="4820920"/>
        </p:xfrm>
        <a:graphic>
          <a:graphicData uri="http://schemas.openxmlformats.org/drawingml/2006/table">
            <a:tbl>
              <a:tblPr firstRow="1" bandRow="1">
                <a:tableStyleId>{5C22544A-7EE6-4342-B048-85BDC9FD1C3A}</a:tableStyleId>
              </a:tblPr>
              <a:tblGrid>
                <a:gridCol w="9907398">
                  <a:extLst>
                    <a:ext uri="{9D8B030D-6E8A-4147-A177-3AD203B41FA5}">
                      <a16:colId xmlns:a16="http://schemas.microsoft.com/office/drawing/2014/main" val="3395268369"/>
                    </a:ext>
                  </a:extLst>
                </a:gridCol>
              </a:tblGrid>
              <a:tr h="370840">
                <a:tc>
                  <a:txBody>
                    <a:bodyPr/>
                    <a:lstStyle/>
                    <a:p>
                      <a:r>
                        <a:rPr lang="de-DE" sz="1200" dirty="0"/>
                        <a:t>New </a:t>
                      </a:r>
                      <a:r>
                        <a:rPr lang="de-DE" sz="1200" dirty="0" err="1"/>
                        <a:t>Implementing</a:t>
                      </a:r>
                      <a:r>
                        <a:rPr lang="de-DE" sz="1200" dirty="0"/>
                        <a:t> Acts (</a:t>
                      </a:r>
                      <a:r>
                        <a:rPr lang="de-DE" sz="1200" dirty="0" err="1"/>
                        <a:t>for</a:t>
                      </a:r>
                      <a:r>
                        <a:rPr lang="de-DE" sz="1200" dirty="0"/>
                        <a:t> </a:t>
                      </a:r>
                      <a:r>
                        <a:rPr lang="de-DE" sz="1200" dirty="0" err="1"/>
                        <a:t>consultation</a:t>
                      </a:r>
                      <a:r>
                        <a:rPr lang="de-DE" sz="1200" dirty="0"/>
                        <a:t> 15th April 2025 open </a:t>
                      </a:r>
                      <a:r>
                        <a:rPr lang="de-DE" sz="1200" dirty="0" err="1"/>
                        <a:t>until</a:t>
                      </a:r>
                      <a:r>
                        <a:rPr lang="de-DE" sz="1200" dirty="0"/>
                        <a:t> 13th </a:t>
                      </a:r>
                      <a:r>
                        <a:rPr lang="de-DE" sz="1200" dirty="0" err="1"/>
                        <a:t>of</a:t>
                      </a:r>
                      <a:r>
                        <a:rPr lang="de-DE" sz="1200" dirty="0"/>
                        <a:t> May)</a:t>
                      </a:r>
                    </a:p>
                  </a:txBody>
                  <a:tcPr/>
                </a:tc>
                <a:extLst>
                  <a:ext uri="{0D108BD9-81ED-4DB2-BD59-A6C34878D82A}">
                    <a16:rowId xmlns:a16="http://schemas.microsoft.com/office/drawing/2014/main" val="692073815"/>
                  </a:ext>
                </a:extLst>
              </a:tr>
              <a:tr h="370840">
                <a:tc>
                  <a:txBody>
                    <a:bodyPr/>
                    <a:lstStyle/>
                    <a:p>
                      <a:r>
                        <a:rPr lang="en-US" sz="1200" b="1" dirty="0">
                          <a:hlinkClick r:id="rId2"/>
                        </a:rPr>
                        <a:t>Management of remote qualified electronic signature creation devices (</a:t>
                      </a:r>
                      <a:r>
                        <a:rPr lang="en-US" sz="1200" b="1" dirty="0" err="1">
                          <a:hlinkClick r:id="rId2"/>
                        </a:rPr>
                        <a:t>rQSCDs</a:t>
                      </a:r>
                      <a:r>
                        <a:rPr lang="en-US" sz="1200" b="1" dirty="0">
                          <a:hlinkClick r:id="rId2"/>
                        </a:rPr>
                        <a:t>)</a:t>
                      </a:r>
                      <a:endParaRPr lang="de-DE" sz="1200" dirty="0"/>
                    </a:p>
                  </a:txBody>
                  <a:tcPr/>
                </a:tc>
                <a:extLst>
                  <a:ext uri="{0D108BD9-81ED-4DB2-BD59-A6C34878D82A}">
                    <a16:rowId xmlns:a16="http://schemas.microsoft.com/office/drawing/2014/main" val="1662722691"/>
                  </a:ext>
                </a:extLst>
              </a:tr>
              <a:tr h="370840">
                <a:tc>
                  <a:txBody>
                    <a:bodyPr/>
                    <a:lstStyle/>
                    <a:p>
                      <a:r>
                        <a:rPr lang="en-US" sz="1200" b="1" dirty="0">
                          <a:hlinkClick r:id="rId3"/>
                        </a:rPr>
                        <a:t>Qualified certificates for electronic signatures and qualified certificates for electronic seals</a:t>
                      </a:r>
                      <a:endParaRPr lang="de-DE" sz="1200" dirty="0"/>
                    </a:p>
                  </a:txBody>
                  <a:tcPr/>
                </a:tc>
                <a:extLst>
                  <a:ext uri="{0D108BD9-81ED-4DB2-BD59-A6C34878D82A}">
                    <a16:rowId xmlns:a16="http://schemas.microsoft.com/office/drawing/2014/main" val="1477756130"/>
                  </a:ext>
                </a:extLst>
              </a:tr>
              <a:tr h="370840">
                <a:tc>
                  <a:txBody>
                    <a:bodyPr/>
                    <a:lstStyle/>
                    <a:p>
                      <a:r>
                        <a:rPr lang="en-US" sz="1200" b="1" dirty="0">
                          <a:hlinkClick r:id="rId4"/>
                        </a:rPr>
                        <a:t>Validation of qualified electronic signatures/seals and advanced electronic signatures/seals based on qualified certificates</a:t>
                      </a:r>
                      <a:endParaRPr lang="de-DE" sz="1200" dirty="0"/>
                    </a:p>
                  </a:txBody>
                  <a:tcPr/>
                </a:tc>
                <a:extLst>
                  <a:ext uri="{0D108BD9-81ED-4DB2-BD59-A6C34878D82A}">
                    <a16:rowId xmlns:a16="http://schemas.microsoft.com/office/drawing/2014/main" val="1387503880"/>
                  </a:ext>
                </a:extLst>
              </a:tr>
              <a:tr h="370840">
                <a:tc>
                  <a:txBody>
                    <a:bodyPr/>
                    <a:lstStyle/>
                    <a:p>
                      <a:r>
                        <a:rPr lang="en-US" sz="1200" b="1" dirty="0">
                          <a:hlinkClick r:id="rId5"/>
                        </a:rPr>
                        <a:t>Qualified preservation services for qualified electronic signatures/seals</a:t>
                      </a:r>
                      <a:endParaRPr lang="de-DE" sz="1200" dirty="0"/>
                    </a:p>
                  </a:txBody>
                  <a:tcPr/>
                </a:tc>
                <a:extLst>
                  <a:ext uri="{0D108BD9-81ED-4DB2-BD59-A6C34878D82A}">
                    <a16:rowId xmlns:a16="http://schemas.microsoft.com/office/drawing/2014/main" val="2948806978"/>
                  </a:ext>
                </a:extLst>
              </a:tr>
              <a:tr h="370840">
                <a:tc>
                  <a:txBody>
                    <a:bodyPr/>
                    <a:lstStyle/>
                    <a:p>
                      <a:r>
                        <a:rPr lang="en-US" sz="1200" b="1" dirty="0">
                          <a:hlinkClick r:id="rId6"/>
                        </a:rPr>
                        <a:t>Notifications of certified qualified electronic signature/seal creation devices</a:t>
                      </a:r>
                      <a:endParaRPr lang="de-DE" sz="1200" dirty="0"/>
                    </a:p>
                  </a:txBody>
                  <a:tcPr/>
                </a:tc>
                <a:extLst>
                  <a:ext uri="{0D108BD9-81ED-4DB2-BD59-A6C34878D82A}">
                    <a16:rowId xmlns:a16="http://schemas.microsoft.com/office/drawing/2014/main" val="3832552977"/>
                  </a:ext>
                </a:extLst>
              </a:tr>
              <a:tr h="370840">
                <a:tc>
                  <a:txBody>
                    <a:bodyPr/>
                    <a:lstStyle/>
                    <a:p>
                      <a:r>
                        <a:rPr lang="en-US" sz="1200" b="1" dirty="0">
                          <a:hlinkClick r:id="rId7"/>
                        </a:rPr>
                        <a:t>Verification of identity and of attributes when issuing qualified certificates or qualified electronic attestations of attributes</a:t>
                      </a:r>
                      <a:endParaRPr lang="de-DE" sz="1200" dirty="0"/>
                    </a:p>
                  </a:txBody>
                  <a:tcPr/>
                </a:tc>
                <a:extLst>
                  <a:ext uri="{0D108BD9-81ED-4DB2-BD59-A6C34878D82A}">
                    <a16:rowId xmlns:a16="http://schemas.microsoft.com/office/drawing/2014/main" val="1244785602"/>
                  </a:ext>
                </a:extLst>
              </a:tr>
              <a:tr h="370840">
                <a:tc>
                  <a:txBody>
                    <a:bodyPr/>
                    <a:lstStyle/>
                    <a:p>
                      <a:r>
                        <a:rPr lang="en-US" sz="1200" b="1" dirty="0">
                          <a:hlinkClick r:id="rId8"/>
                        </a:rPr>
                        <a:t>Initiation of qualified trust services</a:t>
                      </a:r>
                      <a:endParaRPr lang="de-DE" sz="1200" dirty="0"/>
                    </a:p>
                  </a:txBody>
                  <a:tcPr/>
                </a:tc>
                <a:extLst>
                  <a:ext uri="{0D108BD9-81ED-4DB2-BD59-A6C34878D82A}">
                    <a16:rowId xmlns:a16="http://schemas.microsoft.com/office/drawing/2014/main" val="130372861"/>
                  </a:ext>
                </a:extLst>
              </a:tr>
              <a:tr h="370840">
                <a:tc>
                  <a:txBody>
                    <a:bodyPr/>
                    <a:lstStyle/>
                    <a:p>
                      <a:r>
                        <a:rPr lang="en-US" sz="1200" b="1" dirty="0">
                          <a:hlinkClick r:id="rId9"/>
                        </a:rPr>
                        <a:t>Qualified validation services for qualified electronic signatures/seals</a:t>
                      </a:r>
                      <a:endParaRPr lang="de-DE" sz="1200" dirty="0"/>
                    </a:p>
                  </a:txBody>
                  <a:tcPr/>
                </a:tc>
                <a:extLst>
                  <a:ext uri="{0D108BD9-81ED-4DB2-BD59-A6C34878D82A}">
                    <a16:rowId xmlns:a16="http://schemas.microsoft.com/office/drawing/2014/main" val="3191356158"/>
                  </a:ext>
                </a:extLst>
              </a:tr>
              <a:tr h="370840">
                <a:tc>
                  <a:txBody>
                    <a:bodyPr/>
                    <a:lstStyle/>
                    <a:p>
                      <a:r>
                        <a:rPr lang="de-DE" sz="1200" b="1" dirty="0" err="1">
                          <a:hlinkClick r:id="rId10"/>
                        </a:rPr>
                        <a:t>Qualified</a:t>
                      </a:r>
                      <a:r>
                        <a:rPr lang="de-DE" sz="1200" b="1" dirty="0">
                          <a:hlinkClick r:id="rId10"/>
                        </a:rPr>
                        <a:t> </a:t>
                      </a:r>
                      <a:r>
                        <a:rPr lang="de-DE" sz="1200" b="1" dirty="0" err="1">
                          <a:hlinkClick r:id="rId10"/>
                        </a:rPr>
                        <a:t>timestamps</a:t>
                      </a:r>
                      <a:endParaRPr lang="de-DE" sz="1200" dirty="0"/>
                    </a:p>
                  </a:txBody>
                  <a:tcPr/>
                </a:tc>
                <a:extLst>
                  <a:ext uri="{0D108BD9-81ED-4DB2-BD59-A6C34878D82A}">
                    <a16:rowId xmlns:a16="http://schemas.microsoft.com/office/drawing/2014/main" val="628284306"/>
                  </a:ext>
                </a:extLst>
              </a:tr>
              <a:tr h="370840">
                <a:tc>
                  <a:txBody>
                    <a:bodyPr/>
                    <a:lstStyle/>
                    <a:p>
                      <a:r>
                        <a:rPr lang="en-US" sz="1200" b="1" dirty="0">
                          <a:hlinkClick r:id="rId11"/>
                        </a:rPr>
                        <a:t>Qualified electronic registered delivery services</a:t>
                      </a:r>
                      <a:endParaRPr lang="de-DE" sz="1200" dirty="0"/>
                    </a:p>
                  </a:txBody>
                  <a:tcPr/>
                </a:tc>
                <a:extLst>
                  <a:ext uri="{0D108BD9-81ED-4DB2-BD59-A6C34878D82A}">
                    <a16:rowId xmlns:a16="http://schemas.microsoft.com/office/drawing/2014/main" val="4280666601"/>
                  </a:ext>
                </a:extLst>
              </a:tr>
              <a:tr h="370840">
                <a:tc>
                  <a:txBody>
                    <a:bodyPr/>
                    <a:lstStyle/>
                    <a:p>
                      <a:r>
                        <a:rPr lang="en-US" sz="1200" b="1" dirty="0">
                          <a:hlinkClick r:id="rId12"/>
                        </a:rPr>
                        <a:t>Annual reports from supervisory bodies</a:t>
                      </a:r>
                      <a:endParaRPr lang="de-DE" sz="1200" dirty="0"/>
                    </a:p>
                  </a:txBody>
                  <a:tcPr/>
                </a:tc>
                <a:extLst>
                  <a:ext uri="{0D108BD9-81ED-4DB2-BD59-A6C34878D82A}">
                    <a16:rowId xmlns:a16="http://schemas.microsoft.com/office/drawing/2014/main" val="4014191002"/>
                  </a:ext>
                </a:extLst>
              </a:tr>
              <a:tr h="370840">
                <a:tc>
                  <a:txBody>
                    <a:bodyPr/>
                    <a:lstStyle/>
                    <a:p>
                      <a:r>
                        <a:rPr lang="en-US" sz="1200" b="1" dirty="0">
                          <a:hlinkClick r:id="rId13"/>
                        </a:rPr>
                        <a:t>Procedural arrangements for peer reviews of electronic identification schemes</a:t>
                      </a:r>
                      <a:endParaRPr lang="de-DE" sz="1200" dirty="0"/>
                    </a:p>
                  </a:txBody>
                  <a:tcPr/>
                </a:tc>
                <a:extLst>
                  <a:ext uri="{0D108BD9-81ED-4DB2-BD59-A6C34878D82A}">
                    <a16:rowId xmlns:a16="http://schemas.microsoft.com/office/drawing/2014/main" val="1103845708"/>
                  </a:ext>
                </a:extLst>
              </a:tr>
            </a:tbl>
          </a:graphicData>
        </a:graphic>
      </p:graphicFrame>
      <p:sp>
        <p:nvSpPr>
          <p:cNvPr id="5" name="Textfeld 4">
            <a:extLst>
              <a:ext uri="{FF2B5EF4-FFF2-40B4-BE49-F238E27FC236}">
                <a16:creationId xmlns:a16="http://schemas.microsoft.com/office/drawing/2014/main" id="{AEE2DA9F-8C8A-4A4E-A0D1-345B8A241998}"/>
              </a:ext>
            </a:extLst>
          </p:cNvPr>
          <p:cNvSpPr txBox="1"/>
          <p:nvPr/>
        </p:nvSpPr>
        <p:spPr>
          <a:xfrm>
            <a:off x="973124" y="6492875"/>
            <a:ext cx="9848674" cy="246221"/>
          </a:xfrm>
          <a:prstGeom prst="rect">
            <a:avLst/>
          </a:prstGeom>
          <a:noFill/>
        </p:spPr>
        <p:txBody>
          <a:bodyPr wrap="square" rtlCol="0">
            <a:spAutoFit/>
          </a:bodyPr>
          <a:lstStyle/>
          <a:p>
            <a:r>
              <a:rPr lang="de-DE" sz="1000" dirty="0"/>
              <a:t>https://ec.europa.eu/digital-building-blocks/sites/display/EUDIGITALIDENTITYWALLET/New+Implementing+Acts+ready+for+your+feedback/</a:t>
            </a:r>
          </a:p>
        </p:txBody>
      </p:sp>
    </p:spTree>
    <p:extLst>
      <p:ext uri="{BB962C8B-B14F-4D97-AF65-F5344CB8AC3E}">
        <p14:creationId xmlns:p14="http://schemas.microsoft.com/office/powerpoint/2010/main" val="2295404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8F57A3-A96B-4797-9593-865DF2B842A3}"/>
              </a:ext>
            </a:extLst>
          </p:cNvPr>
          <p:cNvSpPr>
            <a:spLocks noGrp="1"/>
          </p:cNvSpPr>
          <p:nvPr>
            <p:ph type="title"/>
          </p:nvPr>
        </p:nvSpPr>
        <p:spPr/>
        <p:txBody>
          <a:bodyPr/>
          <a:lstStyle/>
          <a:p>
            <a:r>
              <a:rPr lang="de-DE" dirty="0"/>
              <a:t>1.1 </a:t>
            </a:r>
            <a:r>
              <a:rPr lang="de-DE" dirty="0" err="1"/>
              <a:t>Implementing</a:t>
            </a:r>
            <a:r>
              <a:rPr lang="de-DE" dirty="0"/>
              <a:t> </a:t>
            </a:r>
            <a:r>
              <a:rPr lang="de-DE" dirty="0" err="1"/>
              <a:t>acts</a:t>
            </a:r>
            <a:r>
              <a:rPr lang="de-DE" dirty="0"/>
              <a:t>: </a:t>
            </a:r>
            <a:r>
              <a:rPr lang="de-DE" dirty="0" err="1"/>
              <a:t>Implications</a:t>
            </a:r>
            <a:r>
              <a:rPr lang="de-DE" dirty="0"/>
              <a:t> </a:t>
            </a:r>
            <a:r>
              <a:rPr lang="de-DE" dirty="0" err="1"/>
              <a:t>for</a:t>
            </a:r>
            <a:r>
              <a:rPr lang="de-DE" dirty="0"/>
              <a:t> </a:t>
            </a:r>
            <a:r>
              <a:rPr lang="de-DE" dirty="0" err="1"/>
              <a:t>education</a:t>
            </a:r>
            <a:r>
              <a:rPr lang="de-DE" dirty="0"/>
              <a:t> &amp; </a:t>
            </a:r>
            <a:r>
              <a:rPr lang="de-DE" dirty="0" err="1"/>
              <a:t>research</a:t>
            </a:r>
            <a:r>
              <a:rPr lang="de-DE" dirty="0"/>
              <a:t>?</a:t>
            </a:r>
          </a:p>
        </p:txBody>
      </p:sp>
      <p:sp>
        <p:nvSpPr>
          <p:cNvPr id="3" name="Inhaltsplatzhalter 2">
            <a:extLst>
              <a:ext uri="{FF2B5EF4-FFF2-40B4-BE49-F238E27FC236}">
                <a16:creationId xmlns:a16="http://schemas.microsoft.com/office/drawing/2014/main" id="{29C2DB11-1130-4C82-A64A-531D0B6F1EB8}"/>
              </a:ext>
            </a:extLst>
          </p:cNvPr>
          <p:cNvSpPr>
            <a:spLocks noGrp="1"/>
          </p:cNvSpPr>
          <p:nvPr>
            <p:ph idx="1"/>
          </p:nvPr>
        </p:nvSpPr>
        <p:spPr/>
        <p:txBody>
          <a:bodyPr>
            <a:normAutofit fontScale="77500" lnSpcReduction="20000"/>
          </a:bodyPr>
          <a:lstStyle/>
          <a:p>
            <a:pPr marL="514350" indent="-514350">
              <a:buFont typeface="+mj-lt"/>
              <a:buAutoNum type="arabicPeriod"/>
            </a:pPr>
            <a:r>
              <a:rPr lang="en-US" b="1" dirty="0"/>
              <a:t>Mandatory R</a:t>
            </a:r>
            <a:r>
              <a:rPr lang="en-US" sz="2800" b="1" dirty="0"/>
              <a:t>egistration Certificates</a:t>
            </a:r>
            <a:r>
              <a:rPr lang="en-US" sz="2800" dirty="0"/>
              <a:t> </a:t>
            </a:r>
            <a:r>
              <a:rPr lang="en-US" sz="2800" b="1" dirty="0"/>
              <a:t>across all EU member states: </a:t>
            </a:r>
            <a:r>
              <a:rPr lang="en-US" sz="2800" dirty="0"/>
              <a:t>every relying party (company, state or whoever is asking information from you through the wallet) will have to register the data categories (name, birth date, health data, ...) they want to request.</a:t>
            </a:r>
          </a:p>
          <a:p>
            <a:pPr marL="514350" indent="-514350">
              <a:buFont typeface="+mj-lt"/>
              <a:buAutoNum type="arabicPeriod"/>
            </a:pPr>
            <a:endParaRPr lang="en-US" sz="2800" dirty="0"/>
          </a:p>
          <a:p>
            <a:pPr marL="514350" indent="-514350">
              <a:buFont typeface="+mj-lt"/>
              <a:buAutoNum type="arabicPeriod"/>
            </a:pPr>
            <a:r>
              <a:rPr lang="en-US" b="1" dirty="0"/>
              <a:t>Transparency failure due to unclear usage of p</a:t>
            </a:r>
            <a:r>
              <a:rPr lang="en-US" sz="2800" b="1" dirty="0"/>
              <a:t>ublic relying party registry. Overview</a:t>
            </a:r>
            <a:r>
              <a:rPr lang="en-US" sz="2800" dirty="0"/>
              <a:t> of how relying parties (or verifiers..-&gt;s. Terminology) are using digital identities? </a:t>
            </a:r>
          </a:p>
          <a:p>
            <a:pPr marL="514350" indent="-514350">
              <a:buFont typeface="+mj-lt"/>
              <a:buAutoNum type="arabicPeriod"/>
            </a:pPr>
            <a:endParaRPr lang="en-US" sz="2800" dirty="0"/>
          </a:p>
          <a:p>
            <a:pPr marL="514350" indent="-514350">
              <a:buFont typeface="+mj-lt"/>
              <a:buAutoNum type="arabicPeriod"/>
            </a:pPr>
            <a:r>
              <a:rPr lang="en-US" sz="2800" b="1" dirty="0"/>
              <a:t>Unclear distinction</a:t>
            </a:r>
            <a:r>
              <a:rPr lang="en-US" sz="2800" dirty="0"/>
              <a:t> between cases where a </a:t>
            </a:r>
            <a:r>
              <a:rPr lang="en-US" sz="2800" b="1" dirty="0"/>
              <a:t>relying party is legally required to identify</a:t>
            </a:r>
            <a:r>
              <a:rPr lang="en-US" sz="2800" dirty="0"/>
              <a:t> wallet users and other scenarios where such </a:t>
            </a:r>
            <a:r>
              <a:rPr lang="en-US" sz="2800" b="1" dirty="0"/>
              <a:t>identification is optional</a:t>
            </a:r>
            <a:r>
              <a:rPr lang="en-US" sz="2800" dirty="0"/>
              <a:t>. </a:t>
            </a:r>
          </a:p>
          <a:p>
            <a:pPr marL="514350" indent="-514350">
              <a:buFont typeface="+mj-lt"/>
              <a:buAutoNum type="arabicPeriod"/>
            </a:pPr>
            <a:endParaRPr lang="en-US" sz="2800" dirty="0"/>
          </a:p>
          <a:p>
            <a:pPr marL="514350" indent="-514350">
              <a:buFont typeface="+mj-lt"/>
              <a:buAutoNum type="arabicPeriod"/>
            </a:pPr>
            <a:r>
              <a:rPr lang="en-US" b="1" dirty="0"/>
              <a:t>Assigning users a lifelong, unchangeable digital identity number: </a:t>
            </a:r>
            <a:r>
              <a:rPr lang="en-US" dirty="0"/>
              <a:t>Reintroduced </a:t>
            </a:r>
            <a:r>
              <a:rPr lang="en-US" sz="2800" dirty="0"/>
              <a:t>after consultation (due to large enterprises requests), this </a:t>
            </a:r>
            <a:r>
              <a:rPr lang="en-US" sz="2800" b="1" dirty="0"/>
              <a:t>unique, persistent identifier</a:t>
            </a:r>
            <a:r>
              <a:rPr lang="en-US" sz="2800" dirty="0"/>
              <a:t> extends its scope towards the private sector. </a:t>
            </a:r>
          </a:p>
          <a:p>
            <a:endParaRPr lang="de-DE" dirty="0"/>
          </a:p>
        </p:txBody>
      </p:sp>
    </p:spTree>
    <p:extLst>
      <p:ext uri="{BB962C8B-B14F-4D97-AF65-F5344CB8AC3E}">
        <p14:creationId xmlns:p14="http://schemas.microsoft.com/office/powerpoint/2010/main" val="1801279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526187-485B-4541-A568-6C8D6BFD727A}"/>
              </a:ext>
            </a:extLst>
          </p:cNvPr>
          <p:cNvSpPr>
            <a:spLocks noGrp="1"/>
          </p:cNvSpPr>
          <p:nvPr>
            <p:ph type="title"/>
          </p:nvPr>
        </p:nvSpPr>
        <p:spPr/>
        <p:txBody>
          <a:bodyPr/>
          <a:lstStyle/>
          <a:p>
            <a:r>
              <a:rPr lang="en-US" dirty="0"/>
              <a:t>2. Pilot Projects &amp; Real-World Use Cases</a:t>
            </a:r>
            <a:endParaRPr lang="de-DE" dirty="0"/>
          </a:p>
        </p:txBody>
      </p:sp>
      <p:sp>
        <p:nvSpPr>
          <p:cNvPr id="3" name="Inhaltsplatzhalter 2">
            <a:extLst>
              <a:ext uri="{FF2B5EF4-FFF2-40B4-BE49-F238E27FC236}">
                <a16:creationId xmlns:a16="http://schemas.microsoft.com/office/drawing/2014/main" id="{56D1B6D7-8796-4382-8EA0-160E5DCF80C5}"/>
              </a:ext>
            </a:extLst>
          </p:cNvPr>
          <p:cNvSpPr>
            <a:spLocks noGrp="1"/>
          </p:cNvSpPr>
          <p:nvPr>
            <p:ph idx="1"/>
          </p:nvPr>
        </p:nvSpPr>
        <p:spPr/>
        <p:txBody>
          <a:bodyPr/>
          <a:lstStyle/>
          <a:p>
            <a:r>
              <a:rPr lang="de-DE" dirty="0" err="1"/>
              <a:t>Results</a:t>
            </a:r>
            <a:r>
              <a:rPr lang="de-DE" dirty="0"/>
              <a:t> </a:t>
            </a:r>
            <a:r>
              <a:rPr lang="de-DE" dirty="0" err="1"/>
              <a:t>of</a:t>
            </a:r>
            <a:r>
              <a:rPr lang="de-DE" dirty="0"/>
              <a:t> DC4EU? Update still </a:t>
            </a:r>
            <a:r>
              <a:rPr lang="de-DE" dirty="0" err="1"/>
              <a:t>missing</a:t>
            </a:r>
            <a:endParaRPr lang="de-DE" dirty="0"/>
          </a:p>
        </p:txBody>
      </p:sp>
    </p:spTree>
    <p:extLst>
      <p:ext uri="{BB962C8B-B14F-4D97-AF65-F5344CB8AC3E}">
        <p14:creationId xmlns:p14="http://schemas.microsoft.com/office/powerpoint/2010/main" val="1030351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96F462-6B62-44FB-B3FD-0426B303FFCF}"/>
              </a:ext>
            </a:extLst>
          </p:cNvPr>
          <p:cNvSpPr>
            <a:spLocks noGrp="1"/>
          </p:cNvSpPr>
          <p:nvPr>
            <p:ph type="title"/>
          </p:nvPr>
        </p:nvSpPr>
        <p:spPr/>
        <p:txBody>
          <a:bodyPr/>
          <a:lstStyle/>
          <a:p>
            <a:r>
              <a:rPr lang="de-DE" dirty="0"/>
              <a:t>3. NRENs </a:t>
            </a:r>
            <a:r>
              <a:rPr lang="de-DE" dirty="0" err="1"/>
              <a:t>Questionnaire</a:t>
            </a:r>
            <a:r>
              <a:rPr lang="de-DE" dirty="0"/>
              <a:t> draft</a:t>
            </a:r>
          </a:p>
        </p:txBody>
      </p:sp>
      <p:sp>
        <p:nvSpPr>
          <p:cNvPr id="3" name="Inhaltsplatzhalter 2">
            <a:extLst>
              <a:ext uri="{FF2B5EF4-FFF2-40B4-BE49-F238E27FC236}">
                <a16:creationId xmlns:a16="http://schemas.microsoft.com/office/drawing/2014/main" id="{7BE5494A-499F-45A0-AEF1-50533C5BCB30}"/>
              </a:ext>
            </a:extLst>
          </p:cNvPr>
          <p:cNvSpPr>
            <a:spLocks noGrp="1"/>
          </p:cNvSpPr>
          <p:nvPr>
            <p:ph idx="1"/>
          </p:nvPr>
        </p:nvSpPr>
        <p:spPr/>
        <p:txBody>
          <a:bodyPr>
            <a:normAutofit fontScale="92500" lnSpcReduction="20000"/>
          </a:bodyPr>
          <a:lstStyle/>
          <a:p>
            <a:pPr marL="514350" indent="-514350">
              <a:spcBef>
                <a:spcPts val="1200"/>
              </a:spcBef>
              <a:spcAft>
                <a:spcPts val="1200"/>
              </a:spcAft>
              <a:buFont typeface="+mj-lt"/>
              <a:buAutoNum type="arabicPeriod"/>
            </a:pPr>
            <a:r>
              <a:rPr lang="de-DE" b="1" dirty="0"/>
              <a:t>National electronic ID</a:t>
            </a:r>
          </a:p>
          <a:p>
            <a:pPr marL="971550" lvl="1" indent="-514350">
              <a:spcBef>
                <a:spcPts val="1200"/>
              </a:spcBef>
              <a:spcAft>
                <a:spcPts val="1200"/>
              </a:spcAft>
              <a:buFont typeface="+mj-lt"/>
              <a:buAutoNum type="arabicPeriod"/>
            </a:pPr>
            <a:r>
              <a:rPr lang="de-DE" dirty="0" err="1"/>
              <a:t>Included</a:t>
            </a:r>
            <a:r>
              <a:rPr lang="de-DE" dirty="0"/>
              <a:t> </a:t>
            </a:r>
            <a:r>
              <a:rPr lang="de-DE" dirty="0" err="1"/>
              <a:t>data</a:t>
            </a:r>
            <a:r>
              <a:rPr lang="de-DE" dirty="0"/>
              <a:t>?</a:t>
            </a:r>
          </a:p>
          <a:p>
            <a:pPr marL="514350" indent="-514350">
              <a:spcBef>
                <a:spcPts val="1200"/>
              </a:spcBef>
              <a:spcAft>
                <a:spcPts val="1200"/>
              </a:spcAft>
              <a:buFont typeface="+mj-lt"/>
              <a:buAutoNum type="arabicPeriod"/>
            </a:pPr>
            <a:r>
              <a:rPr lang="de-DE" b="1" dirty="0"/>
              <a:t>Digital </a:t>
            </a:r>
            <a:r>
              <a:rPr lang="de-DE" b="1" dirty="0" err="1"/>
              <a:t>wallets</a:t>
            </a:r>
            <a:endParaRPr lang="de-DE" b="1" dirty="0"/>
          </a:p>
          <a:p>
            <a:pPr marL="971550" lvl="1" indent="-514350">
              <a:spcBef>
                <a:spcPts val="1200"/>
              </a:spcBef>
              <a:spcAft>
                <a:spcPts val="1200"/>
              </a:spcAft>
              <a:buFont typeface="+mj-lt"/>
              <a:buAutoNum type="arabicPeriod"/>
            </a:pPr>
            <a:r>
              <a:rPr lang="de-DE" dirty="0"/>
              <a:t>National Identity wallet? -&gt; </a:t>
            </a:r>
            <a:r>
              <a:rPr lang="de-DE" dirty="0" err="1"/>
              <a:t>public</a:t>
            </a:r>
            <a:r>
              <a:rPr lang="de-DE" dirty="0"/>
              <a:t> </a:t>
            </a:r>
            <a:r>
              <a:rPr lang="de-DE" dirty="0" err="1"/>
              <a:t>attitude</a:t>
            </a:r>
            <a:endParaRPr lang="de-DE" dirty="0"/>
          </a:p>
          <a:p>
            <a:pPr marL="971550" lvl="1" indent="-514350">
              <a:spcBef>
                <a:spcPts val="1200"/>
              </a:spcBef>
              <a:spcAft>
                <a:spcPts val="1200"/>
              </a:spcAft>
              <a:buFont typeface="+mj-lt"/>
              <a:buAutoNum type="arabicPeriod"/>
            </a:pPr>
            <a:r>
              <a:rPr lang="de-DE" dirty="0"/>
              <a:t>National </a:t>
            </a:r>
            <a:r>
              <a:rPr lang="de-DE" dirty="0" err="1"/>
              <a:t>wallets</a:t>
            </a:r>
            <a:r>
              <a:rPr lang="de-DE" dirty="0"/>
              <a:t> in </a:t>
            </a:r>
            <a:r>
              <a:rPr lang="de-DE" dirty="0" err="1"/>
              <a:t>education</a:t>
            </a:r>
            <a:r>
              <a:rPr lang="de-DE" dirty="0"/>
              <a:t> &amp; </a:t>
            </a:r>
            <a:r>
              <a:rPr lang="de-DE" dirty="0" err="1"/>
              <a:t>research</a:t>
            </a:r>
            <a:r>
              <a:rPr lang="de-DE" dirty="0"/>
              <a:t> -&gt; </a:t>
            </a:r>
            <a:r>
              <a:rPr lang="de-DE" dirty="0" err="1"/>
              <a:t>specific</a:t>
            </a:r>
            <a:r>
              <a:rPr lang="de-DE" dirty="0"/>
              <a:t> </a:t>
            </a:r>
            <a:r>
              <a:rPr lang="de-DE" dirty="0" err="1"/>
              <a:t>use</a:t>
            </a:r>
            <a:r>
              <a:rPr lang="de-DE" dirty="0"/>
              <a:t> </a:t>
            </a:r>
            <a:r>
              <a:rPr lang="de-DE" dirty="0" err="1"/>
              <a:t>cases</a:t>
            </a:r>
            <a:r>
              <a:rPr lang="de-DE" dirty="0"/>
              <a:t>, </a:t>
            </a:r>
            <a:r>
              <a:rPr lang="de-DE" dirty="0" err="1"/>
              <a:t>usage</a:t>
            </a:r>
            <a:r>
              <a:rPr lang="de-DE" dirty="0"/>
              <a:t> </a:t>
            </a:r>
            <a:r>
              <a:rPr lang="de-DE" dirty="0" err="1"/>
              <a:t>frequency</a:t>
            </a:r>
            <a:r>
              <a:rPr lang="de-DE" dirty="0"/>
              <a:t>, </a:t>
            </a:r>
            <a:r>
              <a:rPr lang="de-DE" dirty="0" err="1"/>
              <a:t>public</a:t>
            </a:r>
            <a:r>
              <a:rPr lang="de-DE" dirty="0"/>
              <a:t> </a:t>
            </a:r>
            <a:r>
              <a:rPr lang="de-DE" dirty="0" err="1"/>
              <a:t>attitude</a:t>
            </a:r>
            <a:r>
              <a:rPr lang="de-DE" dirty="0"/>
              <a:t>, NREN </a:t>
            </a:r>
            <a:r>
              <a:rPr lang="de-DE" dirty="0" err="1"/>
              <a:t>involvement</a:t>
            </a:r>
            <a:r>
              <a:rPr lang="de-DE" dirty="0"/>
              <a:t>, link </a:t>
            </a:r>
            <a:r>
              <a:rPr lang="de-DE" dirty="0" err="1"/>
              <a:t>to</a:t>
            </a:r>
            <a:r>
              <a:rPr lang="de-DE" dirty="0"/>
              <a:t> </a:t>
            </a:r>
            <a:r>
              <a:rPr lang="de-DE" dirty="0" err="1"/>
              <a:t>architecture</a:t>
            </a:r>
            <a:r>
              <a:rPr lang="de-DE" dirty="0"/>
              <a:t> </a:t>
            </a:r>
            <a:r>
              <a:rPr lang="de-DE" dirty="0" err="1"/>
              <a:t>or</a:t>
            </a:r>
            <a:r>
              <a:rPr lang="de-DE" dirty="0"/>
              <a:t> </a:t>
            </a:r>
            <a:r>
              <a:rPr lang="de-DE" dirty="0" err="1"/>
              <a:t>demos</a:t>
            </a:r>
            <a:endParaRPr lang="de-DE" dirty="0"/>
          </a:p>
          <a:p>
            <a:pPr marL="514350" indent="-514350">
              <a:spcBef>
                <a:spcPts val="1200"/>
              </a:spcBef>
              <a:spcAft>
                <a:spcPts val="1200"/>
              </a:spcAft>
              <a:buFont typeface="+mj-lt"/>
              <a:buAutoNum type="arabicPeriod"/>
            </a:pPr>
            <a:r>
              <a:rPr lang="de-DE" b="1" dirty="0"/>
              <a:t>EUDIW</a:t>
            </a:r>
          </a:p>
          <a:p>
            <a:pPr marL="971550" lvl="1" indent="-514350">
              <a:spcBef>
                <a:spcPts val="1200"/>
              </a:spcBef>
              <a:spcAft>
                <a:spcPts val="1200"/>
              </a:spcAft>
              <a:buFont typeface="+mj-lt"/>
              <a:buAutoNum type="arabicPeriod"/>
            </a:pPr>
            <a:r>
              <a:rPr lang="de-DE" dirty="0"/>
              <a:t>National </a:t>
            </a:r>
            <a:r>
              <a:rPr lang="de-DE" dirty="0" err="1"/>
              <a:t>available</a:t>
            </a:r>
            <a:r>
              <a:rPr lang="de-DE" dirty="0"/>
              <a:t> prototype? -&gt; </a:t>
            </a:r>
            <a:r>
              <a:rPr lang="de-DE" dirty="0" err="1"/>
              <a:t>yes</a:t>
            </a:r>
            <a:r>
              <a:rPr lang="de-DE" dirty="0"/>
              <a:t>: link? -&gt; </a:t>
            </a:r>
            <a:r>
              <a:rPr lang="de-DE" dirty="0" err="1"/>
              <a:t>public</a:t>
            </a:r>
            <a:r>
              <a:rPr lang="de-DE" dirty="0"/>
              <a:t> </a:t>
            </a:r>
            <a:r>
              <a:rPr lang="de-DE" dirty="0" err="1"/>
              <a:t>attitude</a:t>
            </a:r>
            <a:r>
              <a:rPr lang="de-DE" dirty="0"/>
              <a:t> (</a:t>
            </a:r>
            <a:r>
              <a:rPr lang="de-DE" dirty="0" err="1"/>
              <a:t>including</a:t>
            </a:r>
            <a:r>
              <a:rPr lang="de-DE" dirty="0"/>
              <a:t> </a:t>
            </a:r>
            <a:r>
              <a:rPr lang="de-DE" dirty="0" err="1"/>
              <a:t>attitude</a:t>
            </a:r>
            <a:r>
              <a:rPr lang="de-DE" dirty="0"/>
              <a:t> in </a:t>
            </a:r>
            <a:r>
              <a:rPr lang="de-DE" dirty="0" err="1"/>
              <a:t>education</a:t>
            </a:r>
            <a:r>
              <a:rPr lang="de-DE" dirty="0"/>
              <a:t> &amp; </a:t>
            </a:r>
            <a:r>
              <a:rPr lang="de-DE" dirty="0" err="1"/>
              <a:t>research</a:t>
            </a:r>
            <a:r>
              <a:rPr lang="de-DE" dirty="0"/>
              <a:t> </a:t>
            </a:r>
            <a:r>
              <a:rPr lang="de-DE" dirty="0" err="1"/>
              <a:t>communities</a:t>
            </a:r>
            <a:r>
              <a:rPr lang="de-DE" dirty="0"/>
              <a:t>), NREN </a:t>
            </a:r>
            <a:r>
              <a:rPr lang="de-DE" dirty="0" err="1"/>
              <a:t>involvement</a:t>
            </a:r>
            <a:r>
              <a:rPr lang="de-DE" dirty="0"/>
              <a:t> (</a:t>
            </a:r>
            <a:r>
              <a:rPr lang="de-DE" dirty="0" err="1"/>
              <a:t>specify</a:t>
            </a:r>
            <a:r>
              <a:rPr lang="de-DE" dirty="0"/>
              <a:t>)  </a:t>
            </a:r>
          </a:p>
          <a:p>
            <a:pPr marL="971550" lvl="1" indent="-514350">
              <a:buFont typeface="+mj-lt"/>
              <a:buAutoNum type="arabicPeriod"/>
            </a:pPr>
            <a:endParaRPr lang="de-DE" dirty="0"/>
          </a:p>
        </p:txBody>
      </p:sp>
    </p:spTree>
    <p:extLst>
      <p:ext uri="{BB962C8B-B14F-4D97-AF65-F5344CB8AC3E}">
        <p14:creationId xmlns:p14="http://schemas.microsoft.com/office/powerpoint/2010/main" val="882606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3298A9-8452-481D-B37B-EE00E0F73CCC}"/>
              </a:ext>
            </a:extLst>
          </p:cNvPr>
          <p:cNvSpPr>
            <a:spLocks noGrp="1"/>
          </p:cNvSpPr>
          <p:nvPr>
            <p:ph type="title"/>
          </p:nvPr>
        </p:nvSpPr>
        <p:spPr/>
        <p:txBody>
          <a:bodyPr/>
          <a:lstStyle/>
          <a:p>
            <a:r>
              <a:rPr lang="de-DE" dirty="0"/>
              <a:t>3.1 NRENs </a:t>
            </a:r>
            <a:r>
              <a:rPr lang="de-DE" dirty="0" err="1"/>
              <a:t>Questionnaire</a:t>
            </a:r>
            <a:r>
              <a:rPr lang="de-DE" dirty="0"/>
              <a:t> draft: </a:t>
            </a:r>
            <a:r>
              <a:rPr lang="de-DE" dirty="0" err="1"/>
              <a:t>To</a:t>
            </a:r>
            <a:r>
              <a:rPr lang="de-DE" dirty="0"/>
              <a:t> do</a:t>
            </a:r>
          </a:p>
        </p:txBody>
      </p:sp>
      <p:sp>
        <p:nvSpPr>
          <p:cNvPr id="3" name="Inhaltsplatzhalter 2">
            <a:extLst>
              <a:ext uri="{FF2B5EF4-FFF2-40B4-BE49-F238E27FC236}">
                <a16:creationId xmlns:a16="http://schemas.microsoft.com/office/drawing/2014/main" id="{DEDA0AC1-C8D0-4C62-A950-CEBB507C9FDC}"/>
              </a:ext>
            </a:extLst>
          </p:cNvPr>
          <p:cNvSpPr>
            <a:spLocks noGrp="1"/>
          </p:cNvSpPr>
          <p:nvPr>
            <p:ph idx="1"/>
          </p:nvPr>
        </p:nvSpPr>
        <p:spPr/>
        <p:txBody>
          <a:bodyPr>
            <a:normAutofit fontScale="85000" lnSpcReduction="20000"/>
          </a:bodyPr>
          <a:lstStyle/>
          <a:p>
            <a:pPr>
              <a:spcBef>
                <a:spcPts val="1200"/>
              </a:spcBef>
              <a:spcAft>
                <a:spcPts val="1200"/>
              </a:spcAft>
            </a:pPr>
            <a:r>
              <a:rPr lang="de-DE" dirty="0" err="1"/>
              <a:t>Decision</a:t>
            </a:r>
            <a:r>
              <a:rPr lang="de-DE" dirty="0"/>
              <a:t> on </a:t>
            </a:r>
          </a:p>
          <a:p>
            <a:pPr lvl="1">
              <a:spcBef>
                <a:spcPts val="1200"/>
              </a:spcBef>
              <a:spcAft>
                <a:spcPts val="1200"/>
              </a:spcAft>
            </a:pPr>
            <a:r>
              <a:rPr lang="de-DE" dirty="0"/>
              <a:t>Topics </a:t>
            </a:r>
            <a:r>
              <a:rPr lang="de-DE" dirty="0" err="1"/>
              <a:t>to</a:t>
            </a:r>
            <a:r>
              <a:rPr lang="de-DE" dirty="0"/>
              <a:t> </a:t>
            </a:r>
            <a:r>
              <a:rPr lang="de-DE" dirty="0" err="1"/>
              <a:t>cover</a:t>
            </a:r>
            <a:r>
              <a:rPr lang="de-DE" dirty="0"/>
              <a:t> (</a:t>
            </a:r>
            <a:r>
              <a:rPr lang="de-DE" b="1" dirty="0" err="1"/>
              <a:t>what</a:t>
            </a:r>
            <a:r>
              <a:rPr lang="de-DE" dirty="0"/>
              <a:t>)</a:t>
            </a:r>
          </a:p>
          <a:p>
            <a:pPr lvl="1">
              <a:spcBef>
                <a:spcPts val="1200"/>
              </a:spcBef>
              <a:spcAft>
                <a:spcPts val="1200"/>
              </a:spcAft>
            </a:pPr>
            <a:r>
              <a:rPr lang="de-DE" dirty="0" err="1"/>
              <a:t>Respondents</a:t>
            </a:r>
            <a:r>
              <a:rPr lang="de-DE" dirty="0"/>
              <a:t> (</a:t>
            </a:r>
            <a:r>
              <a:rPr lang="de-DE" b="1" dirty="0" err="1"/>
              <a:t>who</a:t>
            </a:r>
            <a:r>
              <a:rPr lang="de-DE" dirty="0"/>
              <a:t>)</a:t>
            </a:r>
          </a:p>
          <a:p>
            <a:pPr lvl="1">
              <a:spcBef>
                <a:spcPts val="1200"/>
              </a:spcBef>
              <a:spcAft>
                <a:spcPts val="1200"/>
              </a:spcAft>
            </a:pPr>
            <a:r>
              <a:rPr lang="de-DE" dirty="0" err="1"/>
              <a:t>Formulate</a:t>
            </a:r>
            <a:r>
              <a:rPr lang="de-DE" dirty="0"/>
              <a:t> </a:t>
            </a:r>
            <a:r>
              <a:rPr lang="de-DE" dirty="0" err="1"/>
              <a:t>questions</a:t>
            </a:r>
            <a:r>
              <a:rPr lang="de-DE" dirty="0"/>
              <a:t> – </a:t>
            </a:r>
            <a:r>
              <a:rPr lang="de-DE" dirty="0" err="1"/>
              <a:t>format</a:t>
            </a:r>
            <a:r>
              <a:rPr lang="de-DE" dirty="0"/>
              <a:t> (</a:t>
            </a:r>
            <a:r>
              <a:rPr lang="de-DE" b="1" dirty="0" err="1"/>
              <a:t>how</a:t>
            </a:r>
            <a:r>
              <a:rPr lang="de-DE" dirty="0"/>
              <a:t>)</a:t>
            </a:r>
          </a:p>
          <a:p>
            <a:pPr lvl="1">
              <a:spcBef>
                <a:spcPts val="1200"/>
              </a:spcBef>
              <a:spcAft>
                <a:spcPts val="1200"/>
              </a:spcAft>
            </a:pPr>
            <a:r>
              <a:rPr lang="de-DE" dirty="0"/>
              <a:t>Time -&gt; </a:t>
            </a:r>
            <a:r>
              <a:rPr lang="de-DE" dirty="0" err="1"/>
              <a:t>for</a:t>
            </a:r>
            <a:r>
              <a:rPr lang="de-DE" dirty="0"/>
              <a:t> </a:t>
            </a:r>
            <a:r>
              <a:rPr lang="de-DE" dirty="0" err="1"/>
              <a:t>responding</a:t>
            </a:r>
            <a:r>
              <a:rPr lang="de-DE" dirty="0"/>
              <a:t>, </a:t>
            </a:r>
            <a:r>
              <a:rPr lang="de-DE" dirty="0" err="1"/>
              <a:t>for</a:t>
            </a:r>
            <a:r>
              <a:rPr lang="de-DE" dirty="0"/>
              <a:t> </a:t>
            </a:r>
            <a:r>
              <a:rPr lang="de-DE" dirty="0" err="1"/>
              <a:t>analysing</a:t>
            </a:r>
            <a:r>
              <a:rPr lang="de-DE" dirty="0"/>
              <a:t> (</a:t>
            </a:r>
            <a:r>
              <a:rPr lang="de-DE" b="1" dirty="0" err="1"/>
              <a:t>when</a:t>
            </a:r>
            <a:r>
              <a:rPr lang="de-DE" dirty="0"/>
              <a:t>)</a:t>
            </a:r>
          </a:p>
          <a:p>
            <a:pPr>
              <a:spcBef>
                <a:spcPts val="1200"/>
              </a:spcBef>
              <a:spcAft>
                <a:spcPts val="1200"/>
              </a:spcAft>
            </a:pPr>
            <a:r>
              <a:rPr lang="de-DE" dirty="0" err="1"/>
              <a:t>Decision</a:t>
            </a:r>
            <a:r>
              <a:rPr lang="de-DE" dirty="0"/>
              <a:t> on </a:t>
            </a:r>
            <a:r>
              <a:rPr lang="de-DE" dirty="0" err="1"/>
              <a:t>survey</a:t>
            </a:r>
            <a:r>
              <a:rPr lang="de-DE" dirty="0"/>
              <a:t> </a:t>
            </a:r>
            <a:r>
              <a:rPr lang="de-DE" b="1" dirty="0" err="1"/>
              <a:t>platform</a:t>
            </a:r>
            <a:endParaRPr lang="de-DE" b="1" dirty="0"/>
          </a:p>
          <a:p>
            <a:pPr>
              <a:spcBef>
                <a:spcPts val="1200"/>
              </a:spcBef>
              <a:spcAft>
                <a:spcPts val="1200"/>
              </a:spcAft>
            </a:pPr>
            <a:r>
              <a:rPr lang="de-DE" dirty="0"/>
              <a:t>Transfer </a:t>
            </a:r>
            <a:r>
              <a:rPr lang="de-DE" dirty="0" err="1"/>
              <a:t>questionnaire</a:t>
            </a:r>
            <a:r>
              <a:rPr lang="de-DE" dirty="0"/>
              <a:t> </a:t>
            </a:r>
            <a:r>
              <a:rPr lang="de-DE" dirty="0" err="1"/>
              <a:t>into</a:t>
            </a:r>
            <a:r>
              <a:rPr lang="de-DE" dirty="0"/>
              <a:t> </a:t>
            </a:r>
            <a:r>
              <a:rPr lang="de-DE" dirty="0" err="1"/>
              <a:t>the</a:t>
            </a:r>
            <a:r>
              <a:rPr lang="de-DE" dirty="0"/>
              <a:t> </a:t>
            </a:r>
            <a:r>
              <a:rPr lang="de-DE" dirty="0" err="1"/>
              <a:t>survey</a:t>
            </a:r>
            <a:r>
              <a:rPr lang="de-DE" dirty="0"/>
              <a:t> </a:t>
            </a:r>
            <a:r>
              <a:rPr lang="de-DE" dirty="0" err="1"/>
              <a:t>platform</a:t>
            </a:r>
            <a:endParaRPr lang="de-DE" dirty="0"/>
          </a:p>
          <a:p>
            <a:pPr>
              <a:spcBef>
                <a:spcPts val="1200"/>
              </a:spcBef>
              <a:spcAft>
                <a:spcPts val="1200"/>
              </a:spcAft>
            </a:pPr>
            <a:r>
              <a:rPr lang="de-DE" b="1" dirty="0" err="1"/>
              <a:t>Contacting</a:t>
            </a:r>
            <a:r>
              <a:rPr lang="de-DE" b="1" dirty="0"/>
              <a:t> &amp; </a:t>
            </a:r>
            <a:r>
              <a:rPr lang="de-DE" b="1" dirty="0" err="1"/>
              <a:t>Reminding</a:t>
            </a:r>
            <a:r>
              <a:rPr lang="de-DE" b="1" dirty="0"/>
              <a:t> </a:t>
            </a:r>
            <a:r>
              <a:rPr lang="de-DE" b="1" dirty="0" err="1"/>
              <a:t>respondents</a:t>
            </a:r>
            <a:endParaRPr lang="de-DE" b="1" dirty="0"/>
          </a:p>
          <a:p>
            <a:pPr marL="0" indent="0">
              <a:buNone/>
            </a:pPr>
            <a:endParaRPr lang="de-DE" dirty="0"/>
          </a:p>
          <a:p>
            <a:endParaRPr lang="de-DE" dirty="0"/>
          </a:p>
        </p:txBody>
      </p:sp>
    </p:spTree>
    <p:extLst>
      <p:ext uri="{BB962C8B-B14F-4D97-AF65-F5344CB8AC3E}">
        <p14:creationId xmlns:p14="http://schemas.microsoft.com/office/powerpoint/2010/main" val="297216088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478</Words>
  <Application>Microsoft Office PowerPoint</Application>
  <PresentationFormat>Breitbild</PresentationFormat>
  <Paragraphs>52</Paragraphs>
  <Slides>7</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7</vt:i4>
      </vt:variant>
    </vt:vector>
  </HeadingPairs>
  <TitlesOfParts>
    <vt:vector size="11" baseType="lpstr">
      <vt:lpstr>Arial</vt:lpstr>
      <vt:lpstr>Calibri</vt:lpstr>
      <vt:lpstr>Calibri Light</vt:lpstr>
      <vt:lpstr>Office</vt:lpstr>
      <vt:lpstr>Current state of the EUDIW &amp; NRENs Questionnaire draft</vt:lpstr>
      <vt:lpstr>Overview</vt:lpstr>
      <vt:lpstr>1. Implementing acts</vt:lpstr>
      <vt:lpstr>1.1 Implementing acts: Implications for education &amp; research?</vt:lpstr>
      <vt:lpstr>2. Pilot Projects &amp; Real-World Use Cases</vt:lpstr>
      <vt:lpstr>3. NRENs Questionnaire draft</vt:lpstr>
      <vt:lpstr>3.1 NRENs Questionnaire draft: 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state of the EUDIW</dc:title>
  <dc:creator>Esther Ruiz Ben</dc:creator>
  <cp:lastModifiedBy>Esther Ruiz Ben</cp:lastModifiedBy>
  <cp:revision>16</cp:revision>
  <dcterms:created xsi:type="dcterms:W3CDTF">2025-05-23T09:20:06Z</dcterms:created>
  <dcterms:modified xsi:type="dcterms:W3CDTF">2025-05-26T06:28:33Z</dcterms:modified>
</cp:coreProperties>
</file>